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20" r:id="rId3"/>
    <p:sldMasterId id="2147483732" r:id="rId4"/>
    <p:sldMasterId id="2147483744" r:id="rId5"/>
    <p:sldMasterId id="2147483756" r:id="rId6"/>
    <p:sldMasterId id="2147483768" r:id="rId7"/>
    <p:sldMasterId id="2147483780" r:id="rId8"/>
  </p:sldMasterIdLst>
  <p:notesMasterIdLst>
    <p:notesMasterId r:id="rId36"/>
  </p:notesMasterIdLst>
  <p:sldIdLst>
    <p:sldId id="256" r:id="rId9"/>
    <p:sldId id="302" r:id="rId10"/>
    <p:sldId id="268" r:id="rId11"/>
    <p:sldId id="293" r:id="rId12"/>
    <p:sldId id="303" r:id="rId13"/>
    <p:sldId id="276" r:id="rId14"/>
    <p:sldId id="274" r:id="rId15"/>
    <p:sldId id="275" r:id="rId16"/>
    <p:sldId id="272" r:id="rId17"/>
    <p:sldId id="273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267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02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63DFF41-7193-452B-A6EE-1EE06CD2BDAE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67C6ABF-7BCD-41F6-B7D8-70BF38DB8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2382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k-KZ" smtClean="0"/>
              <a:t> береді.</a:t>
            </a: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988035-EBA6-4470-812E-4822C20E69FF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1142984"/>
            <a:ext cx="48863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3857628"/>
            <a:ext cx="4471974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F987A-4055-4FA1-B258-58C6A71B03D0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51858-6582-49EC-9BDB-4B5E446E2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57973-2217-42C7-992E-EF8D811121CA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6F71-64A4-461E-8D37-2101DD043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65226-519E-408B-B3B0-77DFC6F05131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420AF-7E64-4961-A651-BCC2DE5B6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8387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164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430018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0938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544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561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73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83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72DF-CC67-4F24-B6FB-0A9AB84AB060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A8D0-969D-461D-99BB-C439C1B537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165752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7859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6111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6585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38104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87483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4147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62790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2529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6909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837CB-101F-4D7A-93C8-9B05157F90A8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5DA4E-4166-4155-A156-8BAE7F8A6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8837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00592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7350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412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789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3198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437615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8914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3192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571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F5325-5C47-4CEE-838B-1F3A632727BA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16D12-A266-47B1-8A67-1D3988CEE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25629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11898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0673948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9624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7481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8934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3550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70409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2111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891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68D0B-208F-4F65-BCF0-4A15873522DC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04BAF-AACE-4045-89A0-9CA5563FD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62261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64491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00142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897302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63769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45297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73466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5579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37578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130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DC613-B955-4609-B519-B8EE7D249584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5622-700A-4DDA-B708-B7F98FCA0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39583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99180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29522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07602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5645287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41417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42637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79EFC-1CCE-45ED-B8A2-8AC3CCC060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23111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9F2A1-3D65-420B-A78E-62861E85AF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755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C80C2-1063-43B5-B9F0-0AD16E0DF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010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773DE-8C61-4F1B-968C-61F348A31612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D8CE7-25F4-453F-8FBD-C7D2D31B3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3526F-45D3-461B-BA6E-7DE2955FD9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43438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E7710-BD1E-402F-B02C-F0B6909FB28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67113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40C90-BA37-4D95-997C-CD428A4A45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93368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EBF84-6F0C-4D6D-ACBE-DC5B33502F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7583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8C03E-250A-4356-8BAB-B391091E5D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3289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6DB7-0309-4A7B-B189-2EE5093EFF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3215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33629-5F7F-43A3-AB31-F38DAFD633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951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57B22-D98F-4089-A7FC-CF7DCEAC83C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23109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8914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065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1F977-C1DB-44CD-9302-CD205FF4DD9E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B8F9D-AF59-4840-B675-800EADE27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318000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90374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54497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49331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22061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29677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7451262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22502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28.02.2017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493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5E9BB-D68E-48CF-8E10-4B97B87E96F1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49572-80AE-4A09-8937-862BDE6E7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357188"/>
            <a:ext cx="81438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928813" y="1571625"/>
            <a:ext cx="70151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A8B41A-D3DD-4FF8-9526-B19A083E65DC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B556CF-C5ED-4669-B2F0-6EA76822B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solidFill>
            <a:srgbClr val="002060"/>
          </a:soli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081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610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092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1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C064B5-5332-4FA8-B270-CF28EF30F24D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591FAC8-BDC2-4E32-8784-F85C51C628B1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58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A1FC2B0-5324-4B41-91F3-A87A42D9B9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035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DDBA22-7E4D-488B-8D5F-1CA295E8C03A}" type="datetimeFigureOut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28.02.2017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3DF121D-0FF2-4ABB-846A-C5E048743418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435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audio" Target="../media/audio1.wav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3.xml"/><Relationship Id="rId7" Type="http://schemas.openxmlformats.org/officeDocument/2006/relationships/slide" Target="slide17.xml"/><Relationship Id="rId12" Type="http://schemas.openxmlformats.org/officeDocument/2006/relationships/slide" Target="slide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11" Type="http://schemas.openxmlformats.org/officeDocument/2006/relationships/audio" Target="../media/audio1.wav"/><Relationship Id="rId5" Type="http://schemas.openxmlformats.org/officeDocument/2006/relationships/slide" Target="slide15.xml"/><Relationship Id="rId10" Type="http://schemas.openxmlformats.org/officeDocument/2006/relationships/image" Target="../media/image17.png"/><Relationship Id="rId4" Type="http://schemas.openxmlformats.org/officeDocument/2006/relationships/slide" Target="slide14.xml"/><Relationship Id="rId9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5" Type="http://schemas.openxmlformats.org/officeDocument/2006/relationships/slide" Target="slide3.xml"/><Relationship Id="rId4" Type="http://schemas.openxmlformats.org/officeDocument/2006/relationships/image" Target="../media/image2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slide" Target="slide11.xml"/><Relationship Id="rId3" Type="http://schemas.openxmlformats.org/officeDocument/2006/relationships/image" Target="../media/image8.png"/><Relationship Id="rId7" Type="http://schemas.openxmlformats.org/officeDocument/2006/relationships/slide" Target="slide6.xml"/><Relationship Id="rId12" Type="http://schemas.openxmlformats.org/officeDocument/2006/relationships/image" Target="../media/image1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11" Type="http://schemas.openxmlformats.org/officeDocument/2006/relationships/image" Target="../media/image11.gif"/><Relationship Id="rId5" Type="http://schemas.openxmlformats.org/officeDocument/2006/relationships/slide" Target="slide4.xml"/><Relationship Id="rId15" Type="http://schemas.openxmlformats.org/officeDocument/2006/relationships/slide" Target="slide25.xml"/><Relationship Id="rId10" Type="http://schemas.openxmlformats.org/officeDocument/2006/relationships/slide" Target="slide22.xml"/><Relationship Id="rId4" Type="http://schemas.openxmlformats.org/officeDocument/2006/relationships/audio" Target="../media/audio1.wav"/><Relationship Id="rId9" Type="http://schemas.openxmlformats.org/officeDocument/2006/relationships/slide" Target="slide20.xml"/><Relationship Id="rId1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932" y="1124744"/>
            <a:ext cx="6143636" cy="3303818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“Жас информатиктер”  сайысы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5" y="5105400"/>
            <a:ext cx="5286375" cy="1752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cs typeface="Times New Roman" pitchFamily="18" charset="0"/>
              </a:rPr>
              <a:t>    </a:t>
            </a:r>
          </a:p>
        </p:txBody>
      </p:sp>
      <p:sp>
        <p:nvSpPr>
          <p:cNvPr id="3076" name="Подзаголовок 2"/>
          <p:cNvSpPr txBox="1">
            <a:spLocks/>
          </p:cNvSpPr>
          <p:nvPr/>
        </p:nvSpPr>
        <p:spPr bwMode="auto">
          <a:xfrm>
            <a:off x="3357563" y="0"/>
            <a:ext cx="52863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  <a:buFont typeface="Arial" charset="0"/>
              <a:buNone/>
            </a:pPr>
            <a:endParaRPr lang="ru-RU" sz="3200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4" descr="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20" y="-27249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000" dirty="0"/>
              <a:t>Техника </a:t>
            </a:r>
            <a:r>
              <a:rPr lang="kk-KZ" sz="4000" dirty="0" smtClean="0"/>
              <a:t>дүкені-2 топ</a:t>
            </a:r>
            <a:endParaRPr lang="ru-RU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151" y="1772817"/>
            <a:ext cx="2919909" cy="3917576"/>
          </a:xfrm>
        </p:spPr>
        <p:txBody>
          <a:bodyPr/>
          <a:lstStyle/>
          <a:p>
            <a:pPr marL="0" indent="0">
              <a:buNone/>
            </a:pPr>
            <a:endParaRPr lang="kk-KZ" altLang="ru-RU" sz="2000" dirty="0"/>
          </a:p>
          <a:p>
            <a:pPr eaLnBrk="1" hangingPunct="1">
              <a:spcBef>
                <a:spcPct val="0"/>
              </a:spcBef>
            </a:pPr>
            <a:r>
              <a:rPr lang="kk-KZ" altLang="ru-RU" sz="2800" dirty="0">
                <a:solidFill>
                  <a:srgbClr val="008000"/>
                </a:solidFill>
                <a:latin typeface="Arial" charset="0"/>
                <a:cs typeface="+mn-cs"/>
              </a:rPr>
              <a:t>Байт</a:t>
            </a:r>
            <a:endParaRPr lang="ru-RU" altLang="ru-RU" sz="2800" dirty="0">
              <a:solidFill>
                <a:srgbClr val="008000"/>
              </a:solidFill>
              <a:latin typeface="Arial" charset="0"/>
              <a:cs typeface="+mn-cs"/>
            </a:endParaRPr>
          </a:p>
          <a:p>
            <a:pPr>
              <a:buFontTx/>
              <a:buNone/>
            </a:pPr>
            <a:endParaRPr lang="kk-KZ" altLang="ru-RU" sz="1100" dirty="0"/>
          </a:p>
          <a:p>
            <a:r>
              <a:rPr lang="kk-KZ" altLang="ru-RU" sz="2800" dirty="0">
                <a:solidFill>
                  <a:srgbClr val="008000"/>
                </a:solidFill>
              </a:rPr>
              <a:t>Интернет</a:t>
            </a:r>
          </a:p>
          <a:p>
            <a:r>
              <a:rPr lang="kk-KZ" altLang="ru-RU" sz="2800" dirty="0">
                <a:solidFill>
                  <a:srgbClr val="008000"/>
                </a:solidFill>
              </a:rPr>
              <a:t>5 буын</a:t>
            </a:r>
          </a:p>
          <a:p>
            <a:pPr>
              <a:buFontTx/>
              <a:buNone/>
            </a:pPr>
            <a:endParaRPr lang="kk-KZ" altLang="ru-RU" sz="16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kk-KZ" altLang="ru-RU" sz="2800" dirty="0" smtClean="0">
                <a:solidFill>
                  <a:srgbClr val="008000"/>
                </a:solidFill>
                <a:latin typeface="Arial" charset="0"/>
                <a:cs typeface="+mn-cs"/>
              </a:rPr>
              <a:t>Графикалық</a:t>
            </a:r>
            <a:endParaRPr lang="kk-KZ" altLang="ru-RU" sz="2800" dirty="0">
              <a:solidFill>
                <a:srgbClr val="008000"/>
              </a:solidFill>
              <a:latin typeface="Arial" charset="0"/>
              <a:cs typeface="+mn-cs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ru-RU" altLang="ru-RU" sz="2800" dirty="0" smtClean="0">
              <a:solidFill>
                <a:srgbClr val="008000"/>
              </a:solidFill>
              <a:latin typeface="Arial" charset="0"/>
              <a:cs typeface="+mn-cs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800" dirty="0" smtClean="0">
                <a:solidFill>
                  <a:srgbClr val="008000"/>
                </a:solidFill>
                <a:latin typeface="Arial" charset="0"/>
                <a:cs typeface="+mn-cs"/>
              </a:rPr>
              <a:t>CD-ROM</a:t>
            </a:r>
            <a:endParaRPr lang="ru-RU" altLang="ru-RU" sz="2800" dirty="0">
              <a:solidFill>
                <a:srgbClr val="008000"/>
              </a:solidFill>
              <a:latin typeface="Arial" charset="0"/>
              <a:cs typeface="+mn-cs"/>
            </a:endParaRPr>
          </a:p>
          <a:p>
            <a:endParaRPr lang="ru-RU" altLang="ru-RU" sz="2800" dirty="0">
              <a:solidFill>
                <a:srgbClr val="008000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5888" y="1275766"/>
            <a:ext cx="4816152" cy="475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 sz="2000" dirty="0" smtClean="0"/>
          </a:p>
          <a:p>
            <a:pPr lvl="0" eaLnBrk="0" hangingPunct="0">
              <a:lnSpc>
                <a:spcPct val="80000"/>
              </a:lnSpc>
              <a:buFont typeface="Arial" charset="0"/>
              <a:buChar char="•"/>
            </a:pPr>
            <a:r>
              <a:rPr lang="kk-KZ" alt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6. Сегіз биттен тұратын өлшем </a:t>
            </a:r>
            <a:r>
              <a:rPr lang="kk-KZ" alt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бірлік</a:t>
            </a:r>
            <a:endParaRPr lang="ru-RU" altLang="ru-RU" sz="2800" dirty="0"/>
          </a:p>
          <a:p>
            <a:r>
              <a:rPr lang="en-US" altLang="ru-RU" sz="2800" dirty="0" smtClean="0"/>
              <a:t>7</a:t>
            </a:r>
            <a:r>
              <a:rPr lang="kk-KZ" altLang="ru-RU" sz="2800" dirty="0" smtClean="0"/>
              <a:t>. </a:t>
            </a:r>
            <a:r>
              <a:rPr lang="kk-KZ" altLang="ru-RU" sz="2800" dirty="0"/>
              <a:t>Дүниежүзілік ғаламдық тор.</a:t>
            </a:r>
          </a:p>
          <a:p>
            <a:r>
              <a:rPr lang="en-US" altLang="ru-RU" sz="2800" dirty="0" smtClean="0"/>
              <a:t>8</a:t>
            </a:r>
            <a:r>
              <a:rPr lang="kk-KZ" altLang="ru-RU" sz="2800" dirty="0" smtClean="0"/>
              <a:t>. </a:t>
            </a:r>
            <a:r>
              <a:rPr lang="kk-KZ" altLang="ru-RU" sz="2800" dirty="0"/>
              <a:t>ЭЕМ-нің дамуы неше  буыннан тұрады? </a:t>
            </a:r>
          </a:p>
          <a:p>
            <a:pPr lvl="0" eaLnBrk="0" hangingPunct="0">
              <a:lnSpc>
                <a:spcPct val="80000"/>
              </a:lnSpc>
              <a:buFont typeface="Arial" charset="0"/>
              <a:buChar char="•"/>
            </a:pPr>
            <a:r>
              <a:rPr lang="en-US" altLang="ru-RU" sz="2800" dirty="0" smtClean="0"/>
              <a:t>9</a:t>
            </a:r>
            <a:r>
              <a:rPr lang="kk-KZ" altLang="ru-RU" sz="2800" dirty="0" smtClean="0"/>
              <a:t>. </a:t>
            </a:r>
            <a:r>
              <a:rPr lang="kk-KZ" alt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Paint </a:t>
            </a:r>
            <a:r>
              <a:rPr lang="kk-KZ" alt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қандай </a:t>
            </a:r>
            <a:r>
              <a:rPr lang="kk-KZ" alt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редактор</a:t>
            </a:r>
            <a:endParaRPr lang="kk-KZ" altLang="ru-RU" sz="2800" dirty="0" smtClean="0"/>
          </a:p>
          <a:p>
            <a:pPr lvl="0" eaLnBrk="0" hangingPunct="0">
              <a:lnSpc>
                <a:spcPct val="80000"/>
              </a:lnSpc>
              <a:buFont typeface="Arial" charset="0"/>
              <a:buChar char="•"/>
            </a:pPr>
            <a:r>
              <a:rPr lang="ru-RU" altLang="ru-RU" sz="2800" dirty="0" smtClean="0"/>
              <a:t>1</a:t>
            </a:r>
            <a:r>
              <a:rPr lang="en-US" altLang="ru-RU" sz="2800" dirty="0" smtClean="0"/>
              <a:t>0</a:t>
            </a:r>
            <a:r>
              <a:rPr lang="kk-KZ" altLang="ru-RU" sz="2800" dirty="0" smtClean="0"/>
              <a:t>. </a:t>
            </a:r>
            <a:r>
              <a:rPr lang="kk-KZ" alt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Компакт дискіні оқуға арналған құрылғы?</a:t>
            </a:r>
            <a:endParaRPr lang="ru-RU" alt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2800" dirty="0"/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0" y="-106363"/>
            <a:ext cx="9180513" cy="6892926"/>
            <a:chOff x="0" y="-17"/>
            <a:chExt cx="5783" cy="4342"/>
          </a:xfrm>
        </p:grpSpPr>
        <p:grpSp>
          <p:nvGrpSpPr>
            <p:cNvPr id="8199" name="Group 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20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0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0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203" name="Picture 11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37"/>
          <p:cNvGrpSpPr>
            <a:grpSpLocks/>
          </p:cNvGrpSpPr>
          <p:nvPr/>
        </p:nvGrpSpPr>
        <p:grpSpPr bwMode="auto">
          <a:xfrm>
            <a:off x="6804248" y="6000750"/>
            <a:ext cx="1657350" cy="854075"/>
            <a:chOff x="4558" y="3929"/>
            <a:chExt cx="1044" cy="538"/>
          </a:xfrm>
        </p:grpSpPr>
        <p:pic>
          <p:nvPicPr>
            <p:cNvPr id="15" name="Picture 35" descr="but1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3929"/>
              <a:ext cx="1044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 Box 36">
              <a:hlinkClick r:id="" action="ppaction://noaction">
                <a:snd r:embed="rId5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4727" y="3944"/>
              <a:ext cx="73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2400" b="1" i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6" action="ppaction://hlinksldjump"/>
                </a:rPr>
                <a:t>Артқа</a:t>
              </a:r>
              <a:r>
                <a:rPr lang="kk-KZ" altLang="ru-RU" sz="2400" b="1" i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</a:t>
              </a:r>
            </a:p>
            <a:p>
              <a:endParaRPr lang="ru-RU" altLang="ru-RU" sz="2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03401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3 тур</a:t>
            </a:r>
            <a:r>
              <a:rPr lang="ru-RU" altLang="ru-RU" dirty="0"/>
              <a:t>.  Полиглот</a:t>
            </a:r>
          </a:p>
        </p:txBody>
      </p:sp>
      <p:graphicFrame>
        <p:nvGraphicFramePr>
          <p:cNvPr id="21534" name="Group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13448151"/>
              </p:ext>
            </p:extLst>
          </p:nvPr>
        </p:nvGraphicFramePr>
        <p:xfrm>
          <a:off x="836613" y="1785926"/>
          <a:ext cx="7450163" cy="2857520"/>
        </p:xfrm>
        <a:graphic>
          <a:graphicData uri="http://schemas.openxmlformats.org/drawingml/2006/table">
            <a:tbl>
              <a:tblPr/>
              <a:tblGrid>
                <a:gridCol w="931028"/>
                <a:gridCol w="932967"/>
                <a:gridCol w="929089"/>
                <a:gridCol w="932967"/>
                <a:gridCol w="931028"/>
                <a:gridCol w="931028"/>
                <a:gridCol w="932968"/>
                <a:gridCol w="929088"/>
              </a:tblGrid>
              <a:tr h="28575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hlinkClick r:id="rId2" action="ppaction://hlinksldjump"/>
                        </a:rPr>
                        <a:t>1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3" action="ppaction://hlinksldjump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4" action="ppaction://hlinksldjump"/>
                        </a:rPr>
                        <a:t>3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5" action="ppaction://hlinksldjump"/>
                        </a:rPr>
                        <a:t>4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6" action="ppaction://hlinksldjump"/>
                        </a:rPr>
                        <a:t>5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7" action="ppaction://hlinksldjump"/>
                        </a:rPr>
                        <a:t>6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8" action="ppaction://hlinksldjump"/>
                        </a:rPr>
                        <a:t>7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9" action="ppaction://hlinksldjump"/>
                        </a:rPr>
                        <a:t>  8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7235825" y="5733256"/>
            <a:ext cx="1657350" cy="802747"/>
            <a:chOff x="4558" y="3929"/>
            <a:chExt cx="1044" cy="538"/>
          </a:xfrm>
        </p:grpSpPr>
        <p:pic>
          <p:nvPicPr>
            <p:cNvPr id="5" name="Picture 35" descr="but1a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3929"/>
              <a:ext cx="1044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36">
              <a:hlinkClick r:id="" action="ppaction://noaction">
                <a:snd r:embed="rId11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4727" y="3944"/>
              <a:ext cx="73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2400" b="1" i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2" action="ppaction://hlinksldjump"/>
                </a:rPr>
                <a:t>Артқа</a:t>
              </a:r>
              <a:r>
                <a:rPr lang="kk-KZ" altLang="ru-RU" sz="2400" b="1" i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</a:t>
              </a:r>
            </a:p>
            <a:p>
              <a:endParaRPr lang="ru-RU" altLang="ru-RU" sz="2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23578247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altLang="ru-RU" sz="4000">
                <a:latin typeface="Times New Roman" pitchFamily="18" charset="0"/>
              </a:rPr>
              <a:t>1.Жақтаулармен шектелген төрт бұрышты аймақ?</a:t>
            </a:r>
            <a:r>
              <a:rPr lang="kk-KZ" altLang="ru-RU" sz="4000"/>
              <a:t> </a:t>
            </a:r>
            <a:endParaRPr lang="ru-RU" altLang="ru-RU" sz="40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 dirty="0"/>
              <a:t>(терезе, Окно, </a:t>
            </a:r>
            <a:r>
              <a:rPr lang="kk-KZ" altLang="ru-RU" dirty="0" smtClean="0"/>
              <a:t>Window)</a:t>
            </a:r>
            <a:endParaRPr lang="ru-RU" altLang="ru-RU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443663" y="4941888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561361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7772400" cy="1462087"/>
          </a:xfrm>
        </p:spPr>
        <p:txBody>
          <a:bodyPr/>
          <a:lstStyle/>
          <a:p>
            <a:pPr algn="ctr"/>
            <a:r>
              <a:rPr lang="kk-KZ" altLang="ru-RU">
                <a:latin typeface="Times New Roman" pitchFamily="18" charset="0"/>
              </a:rPr>
              <a:t>2) Деректерді сақтауға   </a:t>
            </a:r>
            <a:br>
              <a:rPr lang="kk-KZ" altLang="ru-RU">
                <a:latin typeface="Times New Roman" pitchFamily="18" charset="0"/>
              </a:rPr>
            </a:br>
            <a:r>
              <a:rPr lang="kk-KZ" altLang="ru-RU">
                <a:latin typeface="Times New Roman" pitchFamily="18" charset="0"/>
              </a:rPr>
              <a:t>     арналған құрылғы?</a:t>
            </a:r>
            <a:r>
              <a:rPr lang="kk-KZ" altLang="ru-RU"/>
              <a:t> </a:t>
            </a:r>
            <a:endParaRPr lang="ru-RU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/>
              <a:t>(Жад, Память, Memory)</a:t>
            </a:r>
            <a:endParaRPr lang="ru-RU" alt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443663" y="4941888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44839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altLang="ru-RU">
                <a:latin typeface="Times New Roman" pitchFamily="18" charset="0"/>
              </a:rPr>
              <a:t>3.   Әр түрлі объектілер  орналасқан Windows экраны?</a:t>
            </a:r>
            <a:r>
              <a:rPr lang="kk-KZ" altLang="ru-RU"/>
              <a:t> </a:t>
            </a:r>
            <a:endParaRPr lang="ru-RU" alt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07676" y="3434163"/>
            <a:ext cx="4471974" cy="1752600"/>
          </a:xfrm>
        </p:spPr>
        <p:txBody>
          <a:bodyPr/>
          <a:lstStyle/>
          <a:p>
            <a:r>
              <a:rPr lang="kk-KZ" altLang="ru-RU" dirty="0"/>
              <a:t>(Жұмыс үстелі, Рабочий стол, Work table)</a:t>
            </a:r>
            <a:endParaRPr lang="ru-RU" altLang="ru-RU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39660" y="5445224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4263056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779912" y="548680"/>
            <a:ext cx="4886332" cy="2430032"/>
          </a:xfrm>
        </p:spPr>
        <p:txBody>
          <a:bodyPr>
            <a:normAutofit fontScale="90000"/>
          </a:bodyPr>
          <a:lstStyle/>
          <a:p>
            <a:pPr algn="ctr"/>
            <a:r>
              <a:rPr lang="kk-KZ" altLang="ru-RU" sz="4000" dirty="0">
                <a:solidFill>
                  <a:srgbClr val="FF0000"/>
                </a:solidFill>
                <a:latin typeface="Times New Roman" pitchFamily="18" charset="0"/>
              </a:rPr>
              <a:t>4)  Адам мен компьютер арасындағы байланысты қамтамасыз ететін  жүйелік программа?</a:t>
            </a:r>
            <a:r>
              <a:rPr lang="kk-KZ" altLang="ru-RU" sz="4000" dirty="0">
                <a:solidFill>
                  <a:srgbClr val="FF0000"/>
                </a:solidFill>
              </a:rPr>
              <a:t> </a:t>
            </a:r>
            <a:endParaRPr lang="ru-RU" altLang="ru-RU" sz="4000" dirty="0">
              <a:solidFill>
                <a:srgbClr val="FF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/>
              <a:t>(Операциялық жүйе, Операционная система, Operation system )</a:t>
            </a:r>
            <a:endParaRPr lang="ru-RU" altLang="ru-RU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7812088" y="5661025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7953029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786182" y="620688"/>
            <a:ext cx="4886332" cy="2808312"/>
          </a:xfrm>
        </p:spPr>
        <p:txBody>
          <a:bodyPr>
            <a:normAutofit/>
          </a:bodyPr>
          <a:lstStyle/>
          <a:p>
            <a:pPr algn="ctr"/>
            <a:r>
              <a:rPr lang="kk-KZ" altLang="ru-RU" sz="4000" dirty="0">
                <a:solidFill>
                  <a:srgbClr val="FFFF00"/>
                </a:solidFill>
                <a:latin typeface="Times New Roman" pitchFamily="18" charset="0"/>
              </a:rPr>
              <a:t>5) Терезе командалары орналасқан бөлікті қалай атаймыз?</a:t>
            </a:r>
            <a:r>
              <a:rPr lang="kk-KZ" altLang="ru-RU" sz="4000" dirty="0">
                <a:solidFill>
                  <a:srgbClr val="FFFF00"/>
                </a:solidFill>
              </a:rPr>
              <a:t> </a:t>
            </a:r>
            <a:endParaRPr lang="ru-RU" altLang="ru-RU" sz="4000" dirty="0">
              <a:solidFill>
                <a:srgbClr val="FFFF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/>
              <a:t>( Мәзір жолағы, Строка меню, </a:t>
            </a:r>
            <a:r>
              <a:rPr lang="en-US" altLang="ru-RU"/>
              <a:t>Menu</a:t>
            </a:r>
            <a:r>
              <a:rPr lang="kk-KZ" altLang="ru-RU"/>
              <a:t>)</a:t>
            </a:r>
            <a:endParaRPr lang="ru-RU" alt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8101013" y="5589588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441865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347864" y="620688"/>
            <a:ext cx="5324650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kk-KZ" altLang="ru-RU" sz="4000" dirty="0">
                <a:solidFill>
                  <a:srgbClr val="FFFF00"/>
                </a:solidFill>
                <a:latin typeface="Tempus Sans ITC" pitchFamily="82" charset="0"/>
              </a:rPr>
              <a:t>6) Қандай команданың көмегімен құжаттардың көшірмесін дайындаймыз</a:t>
            </a:r>
            <a:r>
              <a:rPr lang="kk-KZ" altLang="ru-RU" sz="4000" dirty="0">
                <a:latin typeface="Tempus Sans ITC" pitchFamily="82" charset="0"/>
              </a:rPr>
              <a:t>?</a:t>
            </a:r>
            <a:r>
              <a:rPr lang="kk-KZ" altLang="ru-RU" sz="4000" dirty="0"/>
              <a:t> </a:t>
            </a:r>
            <a:endParaRPr lang="ru-RU" altLang="ru-RU" sz="4000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 dirty="0"/>
              <a:t>(Көшіру, Копировать, Сору)</a:t>
            </a:r>
            <a:endParaRPr lang="ru-RU" altLang="ru-RU" dirty="0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7524750" y="5373688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278066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altLang="ru-RU" sz="4000">
                <a:latin typeface="Times New Roman" pitchFamily="18" charset="0"/>
              </a:rPr>
              <a:t>7) Мәзір  жолағының қай командасы арқылы беттің көлемін өзгертеміз</a:t>
            </a:r>
            <a:endParaRPr lang="ru-RU" altLang="ru-RU" sz="4000">
              <a:latin typeface="Times New Roman" pitchFamily="18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/>
              <a:t>(Түр, Вид, Shift)</a:t>
            </a:r>
            <a:endParaRPr lang="ru-RU" alt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443663" y="4941888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</a:t>
            </a:r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3" action="ppaction://hlinksldjump"/>
              </a:rPr>
              <a:t>ер</a:t>
            </a:r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14186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altLang="ru-RU" sz="4000">
                <a:latin typeface="Times New Roman" pitchFamily="18" charset="0"/>
              </a:rPr>
              <a:t>8) MS Word терезесінің мәзір жолағындағы сұрақ (?) – белгісі нені білдіреді?</a:t>
            </a:r>
            <a:r>
              <a:rPr lang="kk-KZ" altLang="ru-RU" sz="4000"/>
              <a:t> </a:t>
            </a:r>
            <a:endParaRPr lang="ru-RU" altLang="ru-RU" sz="400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altLang="ru-RU" dirty="0"/>
              <a:t>(Анықтама, Справочник, Reference book)</a:t>
            </a:r>
            <a:endParaRPr lang="ru-RU" altLang="ru-RU" dirty="0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7314406" y="5500256"/>
            <a:ext cx="5959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  <a:t>кері</a:t>
            </a:r>
            <a:br>
              <a:rPr lang="kk-KZ" altLang="ru-RU" dirty="0">
                <a:solidFill>
                  <a:schemeClr val="tx2"/>
                </a:solidFill>
                <a:latin typeface="Arial" charset="0"/>
                <a:hlinkClick r:id="rId2" action="ppaction://hlinksldjump"/>
              </a:rPr>
            </a:br>
            <a:endParaRPr lang="ru-RU" altLang="ru-RU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00904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-------Табиғат\Рисунок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-324544" y="121522"/>
            <a:ext cx="9577064" cy="6547837"/>
            <a:chOff x="1695" y="801"/>
            <a:chExt cx="2463" cy="2412"/>
          </a:xfrm>
        </p:grpSpPr>
        <p:pic>
          <p:nvPicPr>
            <p:cNvPr id="4" name="Picture 5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" y="96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9348">
              <a:off x="3600" y="134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49090">
              <a:off x="3696" y="187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18239">
              <a:off x="3567" y="23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03688">
              <a:off x="2784" y="819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622714">
              <a:off x="2370" y="88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983" y="11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2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859391">
              <a:off x="1743" y="1473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3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586296">
              <a:off x="1695" y="185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4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872" y="2355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5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733100">
              <a:off x="2160" y="264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6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01983">
              <a:off x="2640" y="283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7" descr="GUVERC~1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963350">
              <a:off x="3135" y="2721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0" name="Прямоугольник 59"/>
          <p:cNvSpPr/>
          <p:nvPr/>
        </p:nvSpPr>
        <p:spPr>
          <a:xfrm>
            <a:off x="1419391" y="2563975"/>
            <a:ext cx="6719110" cy="14410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kk-KZ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Қош келдіңіздер!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816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588843"/>
            <a:ext cx="79629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Үстел үстінде  бес май шам жанып тұр. Еркін оның төртеуін өшіріп тастады. Үстел үстінде неше май шам қалады?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төртеуі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қалады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Жерден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көтеруге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оңай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бірақ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лақтыруға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қиын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.?</a:t>
            </a:r>
            <a:endParaRPr lang="kk-KZ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мамық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3.Дайындауға болады,бірақ жеуге болмайды.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kk-KZ" sz="24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( сабақ 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4.Қалай  10 метр  сатыдан секіріп жараланбауға болады?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сатының ең төменгі сатысынан секіру керек)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Жылдың   қай айында 28 күн бар.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барлық айда)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5124" name="Picture 18" descr="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0"/>
            <a:ext cx="7858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8" descr="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5286375"/>
            <a:ext cx="7858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Рисунок 32" descr="38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7950" y="206375"/>
            <a:ext cx="1608116" cy="72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0"/>
            <a:ext cx="6053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k-KZ" sz="4000" b="1" i="1" dirty="0" smtClean="0">
                <a:solidFill>
                  <a:srgbClr val="7030A0"/>
                </a:solidFill>
                <a:latin typeface="Franklin Gothic Book"/>
              </a:rPr>
              <a:t>Ойнайық та,ойлайық </a:t>
            </a:r>
            <a:endParaRPr lang="ru-RU" sz="4000" b="1" i="1" dirty="0">
              <a:solidFill>
                <a:srgbClr val="7030A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6023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855922"/>
            <a:ext cx="8358246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1.Үш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түйеқұс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жатты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Аңшы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олардың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бірін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атып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Олардың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қаншасы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.?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kk-KZ" sz="24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тұйеқұстар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ұшпайды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Тауық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аяқпен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тұрғанда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кг, екі аяқпен тұрса, неше кг болады?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(3кг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3.Алманың жартысы неге ұқсас?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екінші жартысына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4.Кім барлық  тілде сөйлейді?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(жаңғырық)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5.Қандай ыдыстарға су құйылмайды.?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(су толы ыдысқа )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124" name="Picture 18" descr="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0"/>
            <a:ext cx="7858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8" descr="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188" y="5286375"/>
            <a:ext cx="7858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Рисунок 32" descr="38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50992" cy="9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2000232" y="5857892"/>
            <a:ext cx="2643206" cy="7143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6736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0"/>
            <a:ext cx="80724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sz="3600" b="1" dirty="0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Қателерді  анықта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sz="3600" b="1" dirty="0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8000">
                <a:solidFill>
                  <a:srgbClr val="A5644E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0298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142984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компьютерде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істегенде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монитор мен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сканерді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қосамын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Тышқанмен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әріптерді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теріп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сканерді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пайдаланамын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Компьютерге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енгізу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джойстикті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қолданамын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жүйелік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блокқа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қағаз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саламын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7" descr="001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14290"/>
            <a:ext cx="18573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7" descr="001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1714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" descr="001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5572140"/>
            <a:ext cx="1714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545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6"/>
            <a:ext cx="8001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компьютерде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істегенді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ұнатамын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Меніңше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ыңғайлы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программа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редакторы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мен тек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салып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қоймай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бояймын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осы программа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мәліметтерді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сақтаймын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1" descr="dis1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429132"/>
            <a:ext cx="1879589" cy="214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book37"/>
          <p:cNvPicPr>
            <a:picLocks noChangeAspect="1" noChangeArrowheads="1" noCrop="1"/>
          </p:cNvPicPr>
          <p:nvPr/>
        </p:nvPicPr>
        <p:blipFill>
          <a:blip r:embed="rId3" cstate="print">
            <a:lum bright="-18000"/>
          </a:blip>
          <a:srcRect/>
          <a:stretch>
            <a:fillRect/>
          </a:stretch>
        </p:blipFill>
        <p:spPr bwMode="auto">
          <a:xfrm>
            <a:off x="684213" y="5500701"/>
            <a:ext cx="2101837" cy="94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3714744" y="5500702"/>
            <a:ext cx="2357454" cy="1000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088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altLang="ru-RU" b="1" dirty="0" smtClean="0">
                <a:solidFill>
                  <a:srgbClr val="FF0000"/>
                </a:solidFill>
              </a:rPr>
              <a:t> “До-ми-но” ойыны</a:t>
            </a:r>
            <a:endParaRPr lang="ru-RU" altLang="ru-RU" b="1" dirty="0" smtClean="0">
              <a:solidFill>
                <a:srgbClr val="FF0000"/>
              </a:solidFill>
            </a:endParaRP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716463" y="1628775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altLang="ru-RU" sz="3600" b="1" smtClean="0">
                <a:solidFill>
                  <a:srgbClr val="000000"/>
                </a:solidFill>
                <a:latin typeface="Times New Roman" pitchFamily="18" charset="0"/>
              </a:rPr>
              <a:t>Пуск</a:t>
            </a:r>
            <a:endParaRPr lang="ru-RU" altLang="ru-RU" sz="36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1258888" y="2708275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altLang="ru-RU" sz="3600" b="1" dirty="0" smtClean="0">
                <a:solidFill>
                  <a:srgbClr val="000000"/>
                </a:solidFill>
                <a:latin typeface="Times New Roman" pitchFamily="18" charset="0"/>
              </a:rPr>
              <a:t>Программы</a:t>
            </a:r>
            <a:endParaRPr lang="ru-RU" altLang="ru-RU" sz="36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4572000" y="3141663"/>
            <a:ext cx="3744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000000"/>
                </a:solidFill>
                <a:latin typeface="Times New Roman" pitchFamily="18" charset="0"/>
              </a:rPr>
              <a:t>Стандартные</a:t>
            </a:r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1403350" y="3573463"/>
            <a:ext cx="295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>
                <a:solidFill>
                  <a:srgbClr val="000000"/>
                </a:solidFill>
                <a:latin typeface="Times New Roman" pitchFamily="18" charset="0"/>
              </a:rPr>
              <a:t>Paint</a:t>
            </a:r>
            <a:endParaRPr lang="ru-RU" altLang="ru-RU" sz="36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755650" y="1628775"/>
            <a:ext cx="374491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000000"/>
                </a:solidFill>
                <a:latin typeface="Times New Roman" pitchFamily="18" charset="0"/>
              </a:rPr>
              <a:t>Пуск</a:t>
            </a:r>
          </a:p>
          <a:p>
            <a:pPr eaLnBrk="1" hangingPunct="1">
              <a:spcBef>
                <a:spcPct val="50000"/>
              </a:spcBef>
            </a:pPr>
            <a:endParaRPr lang="ru-RU" altLang="ru-RU" sz="36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3714744" y="3929066"/>
            <a:ext cx="44291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>
                <a:solidFill>
                  <a:srgbClr val="000000"/>
                </a:solidFill>
                <a:latin typeface="Times New Roman" pitchFamily="18" charset="0"/>
              </a:rPr>
              <a:t>Microsoft   </a:t>
            </a:r>
            <a:r>
              <a:rPr lang="en-US" altLang="ru-RU" sz="3600" b="1" dirty="0" err="1" smtClean="0">
                <a:solidFill>
                  <a:srgbClr val="000000"/>
                </a:solidFill>
                <a:latin typeface="Times New Roman" pitchFamily="18" charset="0"/>
              </a:rPr>
              <a:t>Offise</a:t>
            </a:r>
            <a:endParaRPr lang="ru-RU" altLang="ru-RU" sz="36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470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9471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9473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74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75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472" name="Picture 12" descr="пгшлпгш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Стрелка влево 19">
            <a:hlinkClick r:id="rId3" action="ppaction://hlinksldjump"/>
          </p:cNvPr>
          <p:cNvSpPr/>
          <p:nvPr/>
        </p:nvSpPr>
        <p:spPr>
          <a:xfrm>
            <a:off x="6715140" y="5857892"/>
            <a:ext cx="1643074" cy="785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42910" y="5000636"/>
            <a:ext cx="4643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itchFamily="18" charset="0"/>
              </a:rPr>
              <a:t>Microsoft  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Times New Roman" pitchFamily="18" charset="0"/>
              </a:rPr>
              <a:t>Offise</a:t>
            </a:r>
            <a:r>
              <a:rPr lang="en-US" altLang="ru-RU" sz="3200" b="1" dirty="0" smtClean="0">
                <a:solidFill>
                  <a:srgbClr val="000000"/>
                </a:solidFill>
                <a:latin typeface="Times New Roman" pitchFamily="18" charset="0"/>
              </a:rPr>
              <a:t>  Word</a:t>
            </a:r>
            <a:endParaRPr lang="ru-RU" altLang="ru-RU" sz="32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0694" y="2214554"/>
            <a:ext cx="2433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kk-KZ" altLang="ru-RU" sz="3200" b="1" dirty="0" smtClean="0">
                <a:solidFill>
                  <a:srgbClr val="000000"/>
                </a:solidFill>
                <a:latin typeface="Times New Roman" pitchFamily="18" charset="0"/>
              </a:rPr>
              <a:t>Программы</a:t>
            </a:r>
            <a:endParaRPr lang="ru-RU" altLang="ru-RU" sz="32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653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5729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“Танымдылық тарланы”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9144000" cy="550070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Мұнда буынға бөлінген сөздерден  сөз құрастыру керек.</a:t>
            </a:r>
          </a:p>
          <a:p>
            <a:pPr algn="ctr"/>
            <a:r>
              <a:rPr lang="kk-KZ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 сөзге -1 ұпай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-108520" y="1428736"/>
            <a:ext cx="4394768" cy="4160504"/>
          </a:xfrm>
          <a:prstGeom prst="wave">
            <a:avLst>
              <a:gd name="adj1" fmla="val 5306"/>
              <a:gd name="adj2" fmla="val -1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1-ші топ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dirty="0" smtClean="0">
                <a:solidFill>
                  <a:prstClr val="black"/>
                </a:solidFill>
              </a:rPr>
              <a:t>   </a:t>
            </a: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       мони</a:t>
            </a:r>
            <a:endParaRPr lang="en-US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Ақпа      шіру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бет      эле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фика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Мент      се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Қап       тү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    шық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Зету    су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Рет     рат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Тор         тер    </a:t>
            </a:r>
            <a:endParaRPr lang="ru-RU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4286248" y="1124744"/>
            <a:ext cx="4857752" cy="4968552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2-ші топ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dirty="0" smtClean="0">
                <a:solidFill>
                  <a:prstClr val="black"/>
                </a:solidFill>
              </a:rPr>
              <a:t>      </a:t>
            </a: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Тыш       мә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  Компью    лі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Мо        тау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Бас        как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Тус     тау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ды   Сақ  кета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   флеш  жа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Ка    мет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Тер   дем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     дис  қан</a:t>
            </a:r>
            <a:endParaRPr lang="ru-RU" i="1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6723256"/>
      </p:ext>
    </p:extLst>
  </p:cSld>
  <p:clrMapOvr>
    <a:masterClrMapping/>
  </p:clrMapOvr>
  <p:transition spd="med">
    <p:strips dir="l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731696" cy="47525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kk-KZ" sz="3600" b="1" i="1" dirty="0" smtClean="0">
                <a:solidFill>
                  <a:srgbClr val="002060"/>
                </a:solidFill>
              </a:rPr>
              <a:t>1 топ </a:t>
            </a: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</a:rPr>
              <a:t>Принтер ,монитор , ақпарат, көшіру,себет,элемент,қапшық, түзету, графика,сурет.</a:t>
            </a:r>
          </a:p>
          <a:p>
            <a:endParaRPr lang="kk-KZ" sz="3600" dirty="0"/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</a:rPr>
              <a:t>2- топ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</a:rPr>
              <a:t>Тышқан,мәлімет,компьютер,бастау, сақтау,кактус,модем,флешка,жады,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</a:rPr>
              <a:t>дискета.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8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357158" y="1517397"/>
            <a:ext cx="849283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defRPr/>
            </a:pPr>
            <a:r>
              <a:rPr lang="ru-RU" sz="8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Жеңімпаздарды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defRPr/>
            </a:pPr>
            <a:r>
              <a:rPr lang="kk-KZ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құттықтаймыз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9300" y="0"/>
            <a:ext cx="1450975" cy="1944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-85736"/>
            <a:ext cx="1449387" cy="194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25" y="4286250"/>
            <a:ext cx="2098675" cy="2019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1" name="Picture 11" descr="1680colourback_20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285720" y="0"/>
            <a:ext cx="8858279" cy="714356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8051"/>
              </a:avLst>
            </a:prstTxWarp>
          </a:bodyPr>
          <a:lstStyle/>
          <a:p>
            <a:pPr algn="ctr"/>
            <a:r>
              <a:rPr lang="ru-RU" sz="4000" b="1" i="1" kern="10" dirty="0" err="1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Сайыс</a:t>
            </a:r>
            <a:r>
              <a:rPr lang="ru-RU" sz="4000" b="1" i="1" kern="10" dirty="0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000" b="1" i="1" kern="10" dirty="0" err="1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шарты</a:t>
            </a:r>
            <a:r>
              <a:rPr lang="ru-RU" sz="4000" b="1" i="1" kern="10" dirty="0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мен </a:t>
            </a:r>
            <a:r>
              <a:rPr lang="ru-RU" sz="4000" b="1" i="1" kern="10" dirty="0" err="1"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өтуі</a:t>
            </a:r>
            <a:endParaRPr lang="ru-RU" sz="4000" b="1" i="1" kern="10" dirty="0">
              <a:solidFill>
                <a:srgbClr val="CC33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15383" name="Group 23"/>
          <p:cNvGrpSpPr>
            <a:grpSpLocks/>
          </p:cNvGrpSpPr>
          <p:nvPr/>
        </p:nvGrpSpPr>
        <p:grpSpPr bwMode="auto">
          <a:xfrm>
            <a:off x="0" y="785794"/>
            <a:ext cx="7489825" cy="796924"/>
            <a:chOff x="521" y="1570"/>
            <a:chExt cx="4718" cy="318"/>
          </a:xfrm>
        </p:grpSpPr>
        <p:pic>
          <p:nvPicPr>
            <p:cNvPr id="15365" name="Picture 5" descr="30apr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1570"/>
              <a:ext cx="4718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76" name="Text Box 16">
              <a:hlinkClick r:id="" action="ppaction://noaction">
                <a:snd r:embed="rId4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1780" y="1607"/>
              <a:ext cx="147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3200" b="1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5" action="ppaction://hlinksldjump"/>
                </a:rPr>
                <a:t>Таныстыру</a:t>
              </a:r>
              <a:endParaRPr lang="ru-RU" alt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  <p:pic>
        <p:nvPicPr>
          <p:cNvPr id="15377" name="Picture 17" descr="1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57290" y="928670"/>
            <a:ext cx="642942" cy="583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84" name="Group 24"/>
          <p:cNvGrpSpPr>
            <a:grpSpLocks/>
          </p:cNvGrpSpPr>
          <p:nvPr/>
        </p:nvGrpSpPr>
        <p:grpSpPr bwMode="auto">
          <a:xfrm>
            <a:off x="1074316" y="1648732"/>
            <a:ext cx="7489825" cy="814640"/>
            <a:chOff x="521" y="2023"/>
            <a:chExt cx="4718" cy="318"/>
          </a:xfrm>
        </p:grpSpPr>
        <p:pic>
          <p:nvPicPr>
            <p:cNvPr id="15372" name="Picture 12" descr="30apr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2023"/>
              <a:ext cx="4718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82" name="Text Box 22">
              <a:hlinkClick r:id="" action="ppaction://noaction">
                <a:snd r:embed="rId4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1618" y="2057"/>
              <a:ext cx="1895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3200" b="1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7" action="ppaction://hlinksldjump"/>
                </a:rPr>
                <a:t>Техника дүкені</a:t>
              </a:r>
              <a:endParaRPr lang="ru-RU" alt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  <p:pic>
        <p:nvPicPr>
          <p:cNvPr id="15385" name="Picture 25" descr="2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00232" y="1785926"/>
            <a:ext cx="714380" cy="630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30apr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15" y="3136045"/>
            <a:ext cx="7489825" cy="7927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6" name="Text Box 26">
            <a:hlinkClick r:id="" action="ppaction://noaction">
              <a:snd r:embed="rId4" name="click.wav"/>
            </a:hlinkClick>
          </p:cNvPr>
          <p:cNvSpPr txBox="1">
            <a:spLocks noChangeArrowheads="1"/>
          </p:cNvSpPr>
          <p:nvPr/>
        </p:nvSpPr>
        <p:spPr bwMode="auto">
          <a:xfrm>
            <a:off x="3486153" y="3308515"/>
            <a:ext cx="40121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kk-KZ" alt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  <a:hlinkClick r:id="rId9" action="ppaction://hlinksldjump"/>
              </a:rPr>
              <a:t>Ойнайық  та,  ойлайық</a:t>
            </a:r>
            <a:endParaRPr lang="ru-RU" altLang="ru-RU" sz="28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dern No. 20" pitchFamily="18" charset="0"/>
            </a:endParaRPr>
          </a:p>
        </p:txBody>
      </p:sp>
      <p:grpSp>
        <p:nvGrpSpPr>
          <p:cNvPr id="15394" name="Group 34"/>
          <p:cNvGrpSpPr>
            <a:grpSpLocks/>
          </p:cNvGrpSpPr>
          <p:nvPr/>
        </p:nvGrpSpPr>
        <p:grpSpPr bwMode="auto">
          <a:xfrm>
            <a:off x="571472" y="4071942"/>
            <a:ext cx="7489825" cy="771582"/>
            <a:chOff x="521" y="3385"/>
            <a:chExt cx="4718" cy="318"/>
          </a:xfrm>
        </p:grpSpPr>
        <p:pic>
          <p:nvPicPr>
            <p:cNvPr id="15374" name="Picture 14" descr="30apr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3385"/>
              <a:ext cx="4718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89" name="Text Box 29">
              <a:hlinkClick r:id="" action="ppaction://noaction">
                <a:snd r:embed="rId4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1974" y="3430"/>
              <a:ext cx="2289" cy="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3200" b="1" u="sng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0" action="ppaction://hlinksldjump"/>
                </a:rPr>
                <a:t>Қателерді </a:t>
              </a:r>
              <a:r>
                <a:rPr lang="kk-KZ" altLang="ru-RU" sz="3200" b="1" u="sng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анықта</a:t>
              </a:r>
            </a:p>
          </p:txBody>
        </p:sp>
      </p:grpSp>
      <p:pic>
        <p:nvPicPr>
          <p:cNvPr id="15380" name="Picture 20" descr="4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71736" y="3300333"/>
            <a:ext cx="1071570" cy="571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93" name="Group 33"/>
          <p:cNvGrpSpPr>
            <a:grpSpLocks/>
          </p:cNvGrpSpPr>
          <p:nvPr/>
        </p:nvGrpSpPr>
        <p:grpSpPr bwMode="auto">
          <a:xfrm>
            <a:off x="0" y="2357430"/>
            <a:ext cx="7489825" cy="860425"/>
            <a:chOff x="521" y="2478"/>
            <a:chExt cx="4718" cy="362"/>
          </a:xfrm>
        </p:grpSpPr>
        <p:pic>
          <p:nvPicPr>
            <p:cNvPr id="15375" name="Picture 15" descr="30apr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2478"/>
              <a:ext cx="4718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79" name="Picture 19" descr="3">
              <a:hlinkClick r:id="" action="ppaction://noaction">
                <a:snd r:embed="rId4" name="click.wav"/>
              </a:hlinkClick>
            </p:cNvPr>
            <p:cNvPicPr>
              <a:picLocks noChangeAspect="1" noChangeArrowheads="1" noCrop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28" y="2480"/>
              <a:ext cx="540" cy="36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92" name="Text Box 32">
              <a:hlinkClick r:id="" action="ppaction://noaction">
                <a:snd r:embed="rId4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1020" y="2507"/>
              <a:ext cx="3591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lvl="0"/>
              <a:r>
                <a:rPr lang="kk-KZ" altLang="ru-RU" sz="28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3" action="ppaction://hlinksldjump"/>
                </a:rPr>
                <a:t>Жеті жұрттың тілін </a:t>
              </a:r>
              <a:r>
                <a:rPr lang="kk-KZ" altLang="ru-RU" sz="2800" b="1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3" action="ppaction://hlinksldjump"/>
                </a:rPr>
                <a:t>біл</a:t>
              </a:r>
              <a:r>
                <a:rPr lang="kk-KZ" altLang="ru-RU" sz="28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3" action="ppaction://hlinksldjump"/>
                </a:rPr>
                <a:t>(полиглот</a:t>
              </a:r>
              <a:r>
                <a:rPr lang="kk-KZ" altLang="ru-RU" sz="2800" b="1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3" action="ppaction://hlinksldjump"/>
                </a:rPr>
                <a:t>)</a:t>
              </a:r>
              <a:endParaRPr lang="kk-KZ" alt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00100" y="4286256"/>
            <a:ext cx="571503" cy="357190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kk-KZ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4" name="Picture 14" descr="30apr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7" y="4849688"/>
            <a:ext cx="7489825" cy="955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01906" y="5086771"/>
            <a:ext cx="5652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ru-RU" sz="3200" b="1" i="0" u="sng" strike="noStrike" kern="0" cap="none" spc="0" normalizeH="0" baseline="0" noProof="0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“</a:t>
            </a:r>
            <a:r>
              <a:rPr kumimoji="0" lang="kk-KZ" altLang="ru-RU" sz="3200" b="1" i="0" u="sng" strike="noStrike" kern="0" cap="none" spc="0" normalizeH="0" baseline="0" noProof="0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  <a:hlinkClick r:id="rId14" action="ppaction://hlinksldjump"/>
              </a:rPr>
              <a:t>До-ми-но</a:t>
            </a:r>
            <a:r>
              <a:rPr kumimoji="0" lang="kk-KZ" altLang="ru-RU" sz="3200" b="1" i="0" u="sng" strike="noStrike" kern="0" cap="none" spc="0" normalizeH="0" baseline="0" noProof="0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” ойыны</a:t>
            </a:r>
            <a:endParaRPr kumimoji="0" lang="ru-RU" sz="1200" b="1" i="0" u="sng" strike="noStrike" kern="0" cap="none" spc="0" normalizeH="0" baseline="0" noProof="0" dirty="0" smtClean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4246" y="4849688"/>
            <a:ext cx="79766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6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pSp>
        <p:nvGrpSpPr>
          <p:cNvPr id="27" name="Group 34"/>
          <p:cNvGrpSpPr>
            <a:grpSpLocks/>
          </p:cNvGrpSpPr>
          <p:nvPr/>
        </p:nvGrpSpPr>
        <p:grpSpPr bwMode="auto">
          <a:xfrm>
            <a:off x="357158" y="5857892"/>
            <a:ext cx="7489827" cy="771582"/>
            <a:chOff x="521" y="3385"/>
            <a:chExt cx="4718" cy="318"/>
          </a:xfrm>
        </p:grpSpPr>
        <p:pic>
          <p:nvPicPr>
            <p:cNvPr id="28" name="Picture 14" descr="30apr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3385"/>
              <a:ext cx="4718" cy="3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 Box 29">
              <a:hlinkClick r:id="" action="ppaction://noaction">
                <a:snd r:embed="rId4" name="click.wav"/>
              </a:hlinkClick>
            </p:cNvPr>
            <p:cNvSpPr txBox="1">
              <a:spLocks noChangeArrowheads="1"/>
            </p:cNvSpPr>
            <p:nvPr/>
          </p:nvSpPr>
          <p:spPr bwMode="auto">
            <a:xfrm>
              <a:off x="1974" y="3430"/>
              <a:ext cx="2985" cy="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kk-KZ" altLang="ru-RU" sz="3200" b="1" u="sng" dirty="0" smtClean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  <a:hlinkClick r:id="rId15" action="ppaction://hlinksldjump"/>
                </a:rPr>
                <a:t>Танымдылық  тарланы </a:t>
              </a:r>
              <a:endParaRPr lang="kk-KZ" altLang="ru-RU" sz="3200" b="1" u="sng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785918" y="6000768"/>
            <a:ext cx="357190" cy="584775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kk-KZ" sz="3200" dirty="0" smtClean="0">
                <a:solidFill>
                  <a:srgbClr val="0070C0"/>
                </a:solidFill>
              </a:rPr>
              <a:t>7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5887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AutoShape 6"/>
          <p:cNvSpPr>
            <a:spLocks noChangeArrowheads="1"/>
          </p:cNvSpPr>
          <p:nvPr/>
        </p:nvSpPr>
        <p:spPr bwMode="auto">
          <a:xfrm rot="5400000">
            <a:off x="3298409" y="-3369903"/>
            <a:ext cx="2571768" cy="8740022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>
            <a:prstTxWarp prst="textCurveUp">
              <a:avLst>
                <a:gd name="adj" fmla="val 48677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500" b="1" i="1" dirty="0">
              <a:solidFill>
                <a:srgbClr val="0000FF"/>
              </a:solidFill>
              <a:latin typeface="Franklin Gothic Book"/>
            </a:endParaRP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 flipH="1">
            <a:off x="1071538" y="4500570"/>
            <a:ext cx="6500858" cy="1800225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>
            <a:prstTxWarp prst="textCurveUp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500" b="1" i="1" dirty="0">
              <a:solidFill>
                <a:srgbClr val="0000FF"/>
              </a:solidFill>
              <a:latin typeface="Franklin Gothic Book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 flipH="1">
            <a:off x="939491" y="2571744"/>
            <a:ext cx="6357982" cy="1800225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500" b="1" i="1" dirty="0">
              <a:solidFill>
                <a:srgbClr val="0000FF"/>
              </a:solidFill>
              <a:latin typeface="Franklin Gothic Book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14290"/>
            <a:ext cx="7358113" cy="14287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 err="1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Franklin Gothic Book"/>
              </a:rPr>
              <a:t>Таныстыру</a:t>
            </a:r>
            <a:r>
              <a:rPr lang="ru-RU" sz="5400" b="1" dirty="0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Franklin Gothic Book"/>
              </a:rPr>
              <a:t> </a:t>
            </a:r>
            <a:endParaRPr lang="ru-RU" sz="5400" b="1" dirty="0">
              <a:ln w="18000">
                <a:solidFill>
                  <a:srgbClr val="A5644E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Franklin Gothic Book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302" y="2810136"/>
            <a:ext cx="678660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8000" b="1" i="1" dirty="0" smtClean="0">
                <a:ln w="24500" cmpd="dbl">
                  <a:solidFill>
                    <a:srgbClr val="A5644E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Franklin Gothic Book"/>
              </a:rPr>
              <a:t>Монитор </a:t>
            </a:r>
            <a:endParaRPr lang="ru-RU" sz="8000" b="1" i="1" dirty="0">
              <a:ln w="24500" cmpd="dbl">
                <a:solidFill>
                  <a:srgbClr val="A5644E">
                    <a:shade val="85000"/>
                    <a:satMod val="155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Franklin Gothic Book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7271" y="4800517"/>
            <a:ext cx="526939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k-KZ" sz="8000" b="1" dirty="0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Franklin Gothic Book"/>
              </a:rPr>
              <a:t>Процессор </a:t>
            </a:r>
            <a:endParaRPr lang="ru-RU" sz="8000" b="1" dirty="0">
              <a:ln w="18000">
                <a:solidFill>
                  <a:srgbClr val="A5644E">
                    <a:satMod val="14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Franklin Gothic Boo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9833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1230128"/>
            <a:ext cx="2520280" cy="936105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1-топ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986050"/>
            <a:ext cx="2589549" cy="93078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-топ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20" y="2285992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 </a:t>
            </a:r>
            <a:r>
              <a:rPr lang="en-US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27576" y="2132856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Процессор</a:t>
            </a:r>
            <a:r>
              <a:rPr lang="kk-KZ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5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0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E:\Рауан\2012_2013_учебный год\2_полугодие_2012_2013\материалы_с Интернета\ШАБЛОНЫ\анимация\компьютеры\komp42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0013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42910" y="-142900"/>
            <a:ext cx="814387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lang="kk-KZ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kk-KZ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тур. Техника дүкені</a:t>
            </a:r>
            <a:endParaRPr lang="ru-RU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220" name="Содержимое 2"/>
          <p:cNvSpPr txBox="1">
            <a:spLocks/>
          </p:cNvSpPr>
          <p:nvPr/>
        </p:nvSpPr>
        <p:spPr bwMode="auto">
          <a:xfrm>
            <a:off x="1714480" y="928670"/>
            <a:ext cx="714375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Char char="•"/>
            </a:pPr>
            <a:r>
              <a:rPr lang="kk-KZ" sz="3000" dirty="0" smtClean="0">
                <a:cs typeface="Arial" charset="0"/>
              </a:rPr>
              <a:t> Әр </a:t>
            </a:r>
            <a:r>
              <a:rPr lang="kk-KZ" sz="3000" dirty="0">
                <a:cs typeface="Arial" charset="0"/>
              </a:rPr>
              <a:t>топтан кезекпе-кезек бір оқушыдан шығып, техника дүкеніне барады</a:t>
            </a:r>
            <a:r>
              <a:rPr lang="kk-KZ" sz="3000" dirty="0" smtClean="0">
                <a:cs typeface="Arial" charset="0"/>
              </a:rPr>
              <a:t>.</a:t>
            </a:r>
          </a:p>
          <a:p>
            <a:pPr algn="just">
              <a:spcBef>
                <a:spcPct val="20000"/>
              </a:spcBef>
            </a:pPr>
            <a:endParaRPr lang="kk-KZ" sz="800" dirty="0">
              <a:cs typeface="Arial" charset="0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</a:pPr>
            <a:r>
              <a:rPr lang="kk-KZ" sz="3000" dirty="0">
                <a:cs typeface="Arial" charset="0"/>
              </a:rPr>
              <a:t> </a:t>
            </a:r>
            <a:r>
              <a:rPr lang="kk-KZ" sz="3000" dirty="0" smtClean="0">
                <a:cs typeface="Arial" charset="0"/>
              </a:rPr>
              <a:t> Дүкеннен </a:t>
            </a:r>
            <a:r>
              <a:rPr lang="kk-KZ" sz="3000" dirty="0">
                <a:cs typeface="Arial" charset="0"/>
              </a:rPr>
              <a:t>өзіне қажетті техниканы сұрайды</a:t>
            </a:r>
            <a:r>
              <a:rPr lang="kk-KZ" sz="3000" dirty="0" smtClean="0">
                <a:cs typeface="Arial" charset="0"/>
              </a:rPr>
              <a:t>.</a:t>
            </a:r>
          </a:p>
          <a:p>
            <a:pPr algn="just">
              <a:spcBef>
                <a:spcPct val="20000"/>
              </a:spcBef>
            </a:pPr>
            <a:endParaRPr lang="kk-KZ" sz="800" dirty="0" smtClean="0">
              <a:cs typeface="Arial" charset="0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</a:pPr>
            <a:r>
              <a:rPr lang="kk-KZ" sz="3000" dirty="0" smtClean="0">
                <a:cs typeface="Arial" charset="0"/>
              </a:rPr>
              <a:t> Қажетті </a:t>
            </a:r>
            <a:r>
              <a:rPr lang="kk-KZ" sz="3000" dirty="0">
                <a:cs typeface="Arial" charset="0"/>
              </a:rPr>
              <a:t>затты сатып алу үшін дүкеншінің сұрақтарына жауап береді. </a:t>
            </a:r>
            <a:endParaRPr lang="kk-KZ" sz="3000" dirty="0" smtClean="0">
              <a:cs typeface="Arial" charset="0"/>
            </a:endParaRPr>
          </a:p>
          <a:p>
            <a:pPr algn="just">
              <a:spcBef>
                <a:spcPct val="20000"/>
              </a:spcBef>
            </a:pPr>
            <a:endParaRPr lang="kk-KZ" sz="800" dirty="0">
              <a:cs typeface="Arial" charset="0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</a:pPr>
            <a:r>
              <a:rPr lang="kk-KZ" sz="3000" dirty="0" smtClean="0">
                <a:cs typeface="Arial" charset="0"/>
              </a:rPr>
              <a:t>Әр </a:t>
            </a:r>
            <a:r>
              <a:rPr lang="kk-KZ" sz="3000" dirty="0">
                <a:cs typeface="Arial" charset="0"/>
              </a:rPr>
              <a:t>топтың сатып алған техникасының </a:t>
            </a:r>
            <a:r>
              <a:rPr lang="kk-KZ" sz="3000" dirty="0" smtClean="0">
                <a:cs typeface="Arial" charset="0"/>
              </a:rPr>
              <a:t>санына және берген жауаптарына                                     	байланысты </a:t>
            </a:r>
            <a:r>
              <a:rPr lang="kk-KZ" sz="3000" dirty="0">
                <a:cs typeface="Arial" charset="0"/>
              </a:rPr>
              <a:t>ұпай қосылады.</a:t>
            </a:r>
          </a:p>
        </p:txBody>
      </p:sp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357158" y="5857892"/>
            <a:ext cx="1285884" cy="1000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590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4" descr="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" y="350043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000" dirty="0"/>
              <a:t>Техника </a:t>
            </a:r>
            <a:r>
              <a:rPr lang="kk-KZ" sz="4000" dirty="0" smtClean="0"/>
              <a:t>дүкені- 1 топ</a:t>
            </a:r>
            <a:endParaRPr lang="ru-RU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8763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/>
              <a:t>1. </a:t>
            </a:r>
            <a:r>
              <a:rPr lang="ru-RU" altLang="ru-RU" sz="2800" dirty="0" err="1"/>
              <a:t>Белгілі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бір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атпен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сақталатын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ақпараттар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жиыны</a:t>
            </a:r>
            <a:r>
              <a:rPr lang="ru-RU" altLang="ru-RU" sz="2800" dirty="0"/>
              <a:t>. </a:t>
            </a:r>
            <a:endParaRPr lang="kk-KZ" altLang="ru-RU" sz="2800" dirty="0"/>
          </a:p>
          <a:p>
            <a:pPr>
              <a:lnSpc>
                <a:spcPct val="80000"/>
              </a:lnSpc>
            </a:pPr>
            <a:r>
              <a:rPr lang="kk-KZ" altLang="ru-RU" sz="2800" dirty="0"/>
              <a:t>2. Windows-та өшірілген файлдар қайда жіберіледі? </a:t>
            </a:r>
            <a:endParaRPr lang="ru-MO" altLang="ru-RU" sz="2800" dirty="0"/>
          </a:p>
          <a:p>
            <a:pPr>
              <a:lnSpc>
                <a:spcPct val="80000"/>
              </a:lnSpc>
            </a:pPr>
            <a:r>
              <a:rPr lang="ru-MO" altLang="ru-RU" sz="2800" dirty="0"/>
              <a:t>3. </a:t>
            </a:r>
            <a:r>
              <a:rPr lang="ru-RU" altLang="ru-RU" sz="2800" dirty="0" err="1"/>
              <a:t>Ақпараттық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процестерді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зерттейтін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ғылым</a:t>
            </a:r>
            <a:r>
              <a:rPr lang="ru-RU" altLang="ru-RU" sz="2800" dirty="0"/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4. </a:t>
            </a:r>
            <a:r>
              <a:rPr lang="ru-RU" altLang="ru-RU" sz="2800" dirty="0" err="1"/>
              <a:t>Компьютердің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басты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бөлігі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миы</a:t>
            </a:r>
            <a:r>
              <a:rPr lang="ru-RU" altLang="ru-RU" sz="2800" dirty="0"/>
              <a:t>  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5. Алгоритм </a:t>
            </a:r>
            <a:r>
              <a:rPr lang="ru-RU" altLang="ru-RU" sz="2800" dirty="0" err="1"/>
              <a:t>атауы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кімнің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есімімен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байланысты</a:t>
            </a:r>
            <a:r>
              <a:rPr lang="ru-RU" altLang="ru-RU" sz="2800" dirty="0"/>
              <a:t>? </a:t>
            </a:r>
            <a:endParaRPr lang="ru-MO" altLang="ru-RU" sz="2800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156325" y="1772816"/>
            <a:ext cx="287972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kk-KZ" altLang="ru-RU" sz="2400" dirty="0">
                <a:solidFill>
                  <a:srgbClr val="008000"/>
                </a:solidFill>
              </a:rPr>
              <a:t>Файл</a:t>
            </a:r>
            <a:endParaRPr lang="kk-KZ" altLang="ru-RU" sz="1200" dirty="0">
              <a:solidFill>
                <a:srgbClr val="008000"/>
              </a:solidFill>
            </a:endParaRPr>
          </a:p>
          <a:p>
            <a:pPr>
              <a:buFontTx/>
              <a:buNone/>
            </a:pPr>
            <a:endParaRPr lang="kk-KZ" altLang="ru-RU" sz="1200" dirty="0">
              <a:solidFill>
                <a:srgbClr val="008000"/>
              </a:solidFill>
            </a:endParaRPr>
          </a:p>
          <a:p>
            <a:r>
              <a:rPr lang="kk-KZ" altLang="ru-RU" sz="2400" dirty="0">
                <a:solidFill>
                  <a:srgbClr val="008000"/>
                </a:solidFill>
              </a:rPr>
              <a:t>Себет</a:t>
            </a:r>
          </a:p>
          <a:p>
            <a:endParaRPr lang="kk-KZ" altLang="ru-RU" sz="1200" dirty="0">
              <a:solidFill>
                <a:srgbClr val="008000"/>
              </a:solidFill>
            </a:endParaRPr>
          </a:p>
          <a:p>
            <a:r>
              <a:rPr lang="kk-KZ" altLang="ru-RU" sz="2400" dirty="0">
                <a:solidFill>
                  <a:srgbClr val="008000"/>
                </a:solidFill>
              </a:rPr>
              <a:t>Информатика</a:t>
            </a:r>
          </a:p>
          <a:p>
            <a:endParaRPr lang="kk-KZ" altLang="ru-RU" sz="1200" dirty="0"/>
          </a:p>
          <a:p>
            <a:r>
              <a:rPr lang="kk-KZ" altLang="ru-RU" sz="2400" dirty="0">
                <a:solidFill>
                  <a:srgbClr val="008000"/>
                </a:solidFill>
              </a:rPr>
              <a:t>Процессор</a:t>
            </a:r>
          </a:p>
          <a:p>
            <a:endParaRPr lang="kk-KZ" altLang="ru-RU" sz="1200" dirty="0">
              <a:solidFill>
                <a:srgbClr val="008000"/>
              </a:solidFill>
            </a:endParaRPr>
          </a:p>
          <a:p>
            <a:r>
              <a:rPr lang="kk-KZ" altLang="ru-RU" sz="2400" dirty="0">
                <a:solidFill>
                  <a:srgbClr val="008000"/>
                </a:solidFill>
              </a:rPr>
              <a:t>Әл-Хорезми</a:t>
            </a:r>
          </a:p>
          <a:p>
            <a:endParaRPr lang="kk-KZ" altLang="ru-RU" sz="2400" dirty="0">
              <a:solidFill>
                <a:srgbClr val="008000"/>
              </a:solidFill>
            </a:endParaRP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5127" name="Group 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128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29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30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131" name="Picture 11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010096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4" descr="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000" dirty="0"/>
              <a:t>Техника </a:t>
            </a:r>
            <a:r>
              <a:rPr lang="kk-KZ" sz="4000" dirty="0" smtClean="0"/>
              <a:t>дүкені- 1 топ</a:t>
            </a:r>
            <a:endParaRPr lang="ru-RU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43038"/>
            <a:ext cx="5112568" cy="493829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MO" altLang="ru-RU" sz="2000" dirty="0" smtClean="0"/>
          </a:p>
          <a:p>
            <a:pPr lvl="0">
              <a:lnSpc>
                <a:spcPct val="80000"/>
              </a:lnSpc>
            </a:pPr>
            <a:r>
              <a:rPr lang="ru-MO" altLang="ru-RU" sz="2800" dirty="0">
                <a:solidFill>
                  <a:prstClr val="black"/>
                </a:solidFill>
              </a:rPr>
              <a:t>6. Монитор мен </a:t>
            </a:r>
            <a:r>
              <a:rPr lang="ru-MO" altLang="ru-RU" sz="2800" dirty="0" err="1">
                <a:solidFill>
                  <a:prstClr val="black"/>
                </a:solidFill>
              </a:rPr>
              <a:t>адамның</a:t>
            </a:r>
            <a:r>
              <a:rPr lang="ru-MO" altLang="ru-RU" sz="2800" dirty="0">
                <a:solidFill>
                  <a:prstClr val="black"/>
                </a:solidFill>
              </a:rPr>
              <a:t> </a:t>
            </a:r>
            <a:r>
              <a:rPr lang="ru-MO" altLang="ru-RU" sz="2800" dirty="0" err="1">
                <a:solidFill>
                  <a:prstClr val="black"/>
                </a:solidFill>
              </a:rPr>
              <a:t>арақашықтығы</a:t>
            </a:r>
            <a:r>
              <a:rPr lang="ru-MO" altLang="ru-RU" sz="2800" dirty="0">
                <a:solidFill>
                  <a:prstClr val="black"/>
                </a:solidFill>
              </a:rPr>
              <a:t> </a:t>
            </a:r>
            <a:r>
              <a:rPr lang="ru-MO" altLang="ru-RU" sz="2800" dirty="0" err="1">
                <a:solidFill>
                  <a:prstClr val="black"/>
                </a:solidFill>
              </a:rPr>
              <a:t>неше</a:t>
            </a:r>
            <a:r>
              <a:rPr lang="ru-MO" altLang="ru-RU" sz="2800" dirty="0">
                <a:solidFill>
                  <a:prstClr val="black"/>
                </a:solidFill>
              </a:rPr>
              <a:t> см?  </a:t>
            </a:r>
          </a:p>
          <a:p>
            <a:pPr lvl="0">
              <a:lnSpc>
                <a:spcPct val="80000"/>
              </a:lnSpc>
            </a:pPr>
            <a:r>
              <a:rPr lang="ru-MO" altLang="ru-RU" sz="2800" dirty="0">
                <a:solidFill>
                  <a:prstClr val="black"/>
                </a:solidFill>
              </a:rPr>
              <a:t>7. </a:t>
            </a:r>
            <a:r>
              <a:rPr lang="ru-RU" altLang="ru-RU" sz="2800" dirty="0">
                <a:solidFill>
                  <a:prstClr val="black"/>
                </a:solidFill>
              </a:rPr>
              <a:t>1М </a:t>
            </a:r>
            <a:r>
              <a:rPr lang="ru-RU" altLang="ru-RU" sz="2800" dirty="0" err="1">
                <a:solidFill>
                  <a:prstClr val="black"/>
                </a:solidFill>
              </a:rPr>
              <a:t>байтта</a:t>
            </a:r>
            <a:r>
              <a:rPr lang="ru-RU" altLang="ru-RU" sz="2800" dirty="0">
                <a:solidFill>
                  <a:prstClr val="black"/>
                </a:solidFill>
              </a:rPr>
              <a:t> </a:t>
            </a:r>
            <a:r>
              <a:rPr lang="ru-RU" altLang="ru-RU" sz="2800" dirty="0" err="1">
                <a:solidFill>
                  <a:prstClr val="black"/>
                </a:solidFill>
              </a:rPr>
              <a:t>қанша</a:t>
            </a:r>
            <a:r>
              <a:rPr lang="ru-RU" altLang="ru-RU" sz="2800" dirty="0">
                <a:solidFill>
                  <a:prstClr val="black"/>
                </a:solidFill>
              </a:rPr>
              <a:t> К байт бар? </a:t>
            </a:r>
            <a:endParaRPr lang="ru-MO" altLang="ru-RU" sz="2400" dirty="0" smtClean="0"/>
          </a:p>
          <a:p>
            <a:pPr>
              <a:lnSpc>
                <a:spcPct val="80000"/>
              </a:lnSpc>
            </a:pPr>
            <a:r>
              <a:rPr lang="ru-MO" altLang="ru-RU" sz="2400" dirty="0" smtClean="0"/>
              <a:t>8. </a:t>
            </a:r>
            <a:r>
              <a:rPr lang="ru-MO" altLang="ru-RU" sz="2400" dirty="0" err="1"/>
              <a:t>Экранда</a:t>
            </a:r>
            <a:r>
              <a:rPr lang="ru-MO" altLang="ru-RU" sz="2400" dirty="0"/>
              <a:t> </a:t>
            </a:r>
            <a:r>
              <a:rPr lang="ru-MO" altLang="ru-RU" sz="2400" dirty="0" err="1"/>
              <a:t>жыпылықтап</a:t>
            </a:r>
            <a:r>
              <a:rPr lang="ru-MO" altLang="ru-RU" sz="2400" dirty="0"/>
              <a:t> </a:t>
            </a:r>
            <a:r>
              <a:rPr lang="ru-MO" altLang="ru-RU" sz="2400" dirty="0" err="1"/>
              <a:t>тұратын</a:t>
            </a:r>
            <a:r>
              <a:rPr lang="ru-MO" altLang="ru-RU" sz="2400" dirty="0"/>
              <a:t> </a:t>
            </a:r>
            <a:r>
              <a:rPr lang="ru-MO" altLang="ru-RU" sz="2400" dirty="0" err="1"/>
              <a:t>тік</a:t>
            </a:r>
            <a:r>
              <a:rPr lang="ru-MO" altLang="ru-RU" sz="2400" dirty="0"/>
              <a:t> </a:t>
            </a:r>
            <a:r>
              <a:rPr lang="ru-MO" altLang="ru-RU" sz="2400" dirty="0" err="1"/>
              <a:t>сызықша</a:t>
            </a:r>
            <a:endParaRPr lang="ru-MO" altLang="ru-RU" sz="2400" dirty="0"/>
          </a:p>
          <a:p>
            <a:pPr>
              <a:lnSpc>
                <a:spcPct val="80000"/>
              </a:lnSpc>
            </a:pPr>
            <a:r>
              <a:rPr lang="ru-MO" altLang="ru-RU" sz="2400" dirty="0" smtClean="0"/>
              <a:t>9. </a:t>
            </a:r>
            <a:r>
              <a:rPr lang="ru-MO" altLang="ru-RU" sz="2400" dirty="0" err="1"/>
              <a:t>Пернетақтада</a:t>
            </a:r>
            <a:r>
              <a:rPr lang="ru-MO" altLang="ru-RU" sz="2400" dirty="0"/>
              <a:t> </a:t>
            </a:r>
            <a:r>
              <a:rPr lang="ru-MO" altLang="ru-RU" sz="2400" dirty="0" err="1"/>
              <a:t>қанша</a:t>
            </a:r>
            <a:r>
              <a:rPr lang="ru-MO" altLang="ru-RU" sz="2400" dirty="0"/>
              <a:t> </a:t>
            </a:r>
            <a:r>
              <a:rPr lang="ru-MO" altLang="ru-RU" sz="2400" dirty="0" err="1"/>
              <a:t>функионалдық</a:t>
            </a:r>
            <a:r>
              <a:rPr lang="ru-MO" altLang="ru-RU" sz="2400" dirty="0"/>
              <a:t> </a:t>
            </a:r>
            <a:r>
              <a:rPr lang="ru-MO" altLang="ru-RU" sz="2400" dirty="0" err="1"/>
              <a:t>перне</a:t>
            </a:r>
            <a:r>
              <a:rPr lang="ru-MO" altLang="ru-RU" sz="2400" dirty="0"/>
              <a:t> бар? </a:t>
            </a:r>
          </a:p>
          <a:p>
            <a:pPr>
              <a:lnSpc>
                <a:spcPct val="80000"/>
              </a:lnSpc>
            </a:pPr>
            <a:r>
              <a:rPr lang="kk-KZ" altLang="ru-RU" sz="2400" dirty="0" smtClean="0"/>
              <a:t>10. </a:t>
            </a:r>
            <a:r>
              <a:rPr lang="kk-KZ" altLang="ru-RU" sz="2400" dirty="0"/>
              <a:t>Қағаздағы көріністі экранға түсіруші</a:t>
            </a:r>
            <a:r>
              <a:rPr lang="kk-KZ" altLang="ru-RU" sz="2400" dirty="0" smtClean="0"/>
              <a:t>?</a:t>
            </a:r>
            <a:endParaRPr lang="ru-MO" altLang="ru-RU" sz="2400" dirty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156176" y="1772816"/>
            <a:ext cx="274652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kk-KZ" altLang="ru-RU" sz="2200" dirty="0" smtClean="0">
              <a:solidFill>
                <a:srgbClr val="008000"/>
              </a:solidFill>
            </a:endParaRPr>
          </a:p>
          <a:p>
            <a:pPr>
              <a:spcBef>
                <a:spcPct val="0"/>
              </a:spcBef>
            </a:pPr>
            <a:r>
              <a:rPr lang="kk-KZ" altLang="ru-RU" sz="2400" dirty="0">
                <a:solidFill>
                  <a:srgbClr val="008000"/>
                </a:solidFill>
              </a:rPr>
              <a:t>60-70 см</a:t>
            </a:r>
          </a:p>
          <a:p>
            <a:pPr marL="0" lvl="0" indent="0">
              <a:spcBef>
                <a:spcPct val="0"/>
              </a:spcBef>
              <a:buNone/>
            </a:pPr>
            <a:endParaRPr lang="kk-KZ" altLang="ru-RU" sz="2400" dirty="0" smtClean="0">
              <a:solidFill>
                <a:srgbClr val="008000"/>
              </a:solidFill>
            </a:endParaRPr>
          </a:p>
          <a:p>
            <a:pPr>
              <a:spcBef>
                <a:spcPct val="0"/>
              </a:spcBef>
            </a:pPr>
            <a:r>
              <a:rPr lang="kk-KZ" altLang="ru-RU" sz="2400" dirty="0" smtClean="0">
                <a:solidFill>
                  <a:srgbClr val="008000"/>
                </a:solidFill>
              </a:rPr>
              <a:t>1024 Кбайт</a:t>
            </a:r>
            <a:endParaRPr lang="kk-KZ" altLang="ru-RU" sz="2200" dirty="0" smtClean="0">
              <a:solidFill>
                <a:srgbClr val="008000"/>
              </a:solidFill>
            </a:endParaRPr>
          </a:p>
          <a:p>
            <a:r>
              <a:rPr lang="kk-KZ" altLang="ru-RU" sz="2200" dirty="0" smtClean="0">
                <a:solidFill>
                  <a:srgbClr val="008000"/>
                </a:solidFill>
              </a:rPr>
              <a:t>Курсор</a:t>
            </a:r>
            <a:endParaRPr lang="kk-KZ" altLang="ru-RU" sz="2200" dirty="0">
              <a:solidFill>
                <a:srgbClr val="008000"/>
              </a:solidFill>
            </a:endParaRPr>
          </a:p>
          <a:p>
            <a:endParaRPr lang="en-US" altLang="ru-RU" sz="1200" dirty="0">
              <a:solidFill>
                <a:srgbClr val="008000"/>
              </a:solidFill>
            </a:endParaRPr>
          </a:p>
          <a:p>
            <a:r>
              <a:rPr lang="kk-KZ" altLang="ru-RU" sz="2200" dirty="0">
                <a:solidFill>
                  <a:srgbClr val="008000"/>
                </a:solidFill>
              </a:rPr>
              <a:t>12</a:t>
            </a:r>
          </a:p>
          <a:p>
            <a:endParaRPr lang="en-US" altLang="ru-RU" sz="1000" dirty="0">
              <a:solidFill>
                <a:srgbClr val="008000"/>
              </a:solidFill>
            </a:endParaRPr>
          </a:p>
          <a:p>
            <a:r>
              <a:rPr lang="kk-KZ" altLang="ru-RU" sz="2200" dirty="0" smtClean="0">
                <a:solidFill>
                  <a:srgbClr val="008000"/>
                </a:solidFill>
              </a:rPr>
              <a:t>Сканер</a:t>
            </a:r>
            <a:endParaRPr lang="kk-KZ" altLang="ru-RU" sz="2200" dirty="0">
              <a:solidFill>
                <a:srgbClr val="008000"/>
              </a:solidFill>
            </a:endParaRPr>
          </a:p>
          <a:p>
            <a:endParaRPr lang="en-US" altLang="ru-RU" sz="1000" dirty="0">
              <a:solidFill>
                <a:srgbClr val="008000"/>
              </a:solidFill>
            </a:endParaRPr>
          </a:p>
        </p:txBody>
      </p: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6151" name="Group 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152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3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4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155" name="Picture 11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7956682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4" descr="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000" dirty="0"/>
              <a:t>Техника </a:t>
            </a:r>
            <a:r>
              <a:rPr lang="kk-KZ" sz="4000" dirty="0" smtClean="0"/>
              <a:t>дүкені-2 топ</a:t>
            </a:r>
            <a:endParaRPr lang="ru-RU" sz="40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1943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ru-RU" sz="2800" dirty="0" smtClean="0"/>
              <a:t>1</a:t>
            </a:r>
            <a:r>
              <a:rPr lang="ru-MO" altLang="ru-RU" sz="2800" dirty="0" smtClean="0"/>
              <a:t>. </a:t>
            </a:r>
            <a:r>
              <a:rPr lang="ru-MO" altLang="ru-RU" sz="2800" dirty="0" err="1"/>
              <a:t>Файлдар</a:t>
            </a:r>
            <a:r>
              <a:rPr lang="ru-MO" altLang="ru-RU" sz="2800" dirty="0"/>
              <a:t> </a:t>
            </a:r>
            <a:r>
              <a:rPr lang="ru-MO" altLang="ru-RU" sz="2800" dirty="0" err="1"/>
              <a:t>жиыны</a:t>
            </a:r>
            <a:r>
              <a:rPr lang="ru-MO" altLang="ru-RU" sz="2800" dirty="0"/>
              <a:t>.</a:t>
            </a:r>
          </a:p>
          <a:p>
            <a:pPr>
              <a:lnSpc>
                <a:spcPct val="80000"/>
              </a:lnSpc>
            </a:pPr>
            <a:r>
              <a:rPr lang="ru-MO" altLang="ru-RU" sz="2800" dirty="0" smtClean="0"/>
              <a:t>2. </a:t>
            </a:r>
            <a:r>
              <a:rPr lang="kk-KZ" altLang="ru-RU" sz="2800" dirty="0"/>
              <a:t>Мәтінмен</a:t>
            </a:r>
            <a:r>
              <a:rPr lang="ru-MO" altLang="ru-RU" sz="2800" dirty="0"/>
              <a:t> </a:t>
            </a:r>
            <a:r>
              <a:rPr lang="ru-MO" altLang="ru-RU" sz="2800" dirty="0" err="1"/>
              <a:t>жұмыс</a:t>
            </a:r>
            <a:r>
              <a:rPr lang="ru-MO" altLang="ru-RU" sz="2800" dirty="0"/>
              <a:t> </a:t>
            </a:r>
            <a:r>
              <a:rPr lang="ru-MO" altLang="ru-RU" sz="2800" dirty="0" err="1"/>
              <a:t>істеуге</a:t>
            </a:r>
            <a:r>
              <a:rPr lang="ru-MO" altLang="ru-RU" sz="2800" dirty="0"/>
              <a:t> </a:t>
            </a:r>
            <a:r>
              <a:rPr lang="ru-MO" altLang="ru-RU" sz="2800" dirty="0" err="1"/>
              <a:t>арналған</a:t>
            </a:r>
            <a:r>
              <a:rPr lang="ru-MO" altLang="ru-RU" sz="2800" dirty="0"/>
              <a:t> </a:t>
            </a:r>
            <a:r>
              <a:rPr lang="en-US" altLang="ru-RU" sz="2800" dirty="0"/>
              <a:t>Microsoft Office</a:t>
            </a:r>
            <a:r>
              <a:rPr lang="ru-MO" altLang="ru-RU" sz="2800" dirty="0"/>
              <a:t>-</a:t>
            </a:r>
            <a:r>
              <a:rPr lang="kk-KZ" altLang="ru-RU" sz="2800" dirty="0"/>
              <a:t>тің құрамына кіретін программа.</a:t>
            </a:r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3</a:t>
            </a:r>
            <a:r>
              <a:rPr lang="en-US" altLang="ru-RU" sz="2800" dirty="0" smtClean="0"/>
              <a:t> </a:t>
            </a:r>
            <a:r>
              <a:rPr lang="kk-KZ" altLang="ru-RU" sz="2800" dirty="0" smtClean="0"/>
              <a:t>. </a:t>
            </a:r>
            <a:r>
              <a:rPr lang="kk-KZ" altLang="ru-RU" sz="2800" dirty="0"/>
              <a:t>Вирустың кері әсерін жоятын программа.</a:t>
            </a:r>
          </a:p>
          <a:p>
            <a:pPr>
              <a:lnSpc>
                <a:spcPct val="80000"/>
              </a:lnSpc>
            </a:pPr>
            <a:r>
              <a:rPr lang="kk-KZ" altLang="ru-RU" sz="2800" dirty="0" smtClean="0"/>
              <a:t>4.Ақпараттық </a:t>
            </a:r>
            <a:r>
              <a:rPr lang="kk-KZ" altLang="ru-RU" sz="2800" dirty="0"/>
              <a:t>процестерді жүзеге асыратын негізгі құрал?</a:t>
            </a:r>
            <a:endParaRPr lang="ru-MO" altLang="ru-RU" sz="2800" dirty="0"/>
          </a:p>
          <a:p>
            <a:pPr>
              <a:lnSpc>
                <a:spcPct val="80000"/>
              </a:lnSpc>
            </a:pPr>
            <a:r>
              <a:rPr lang="kk-KZ" altLang="ru-RU" sz="2800" dirty="0" smtClean="0"/>
              <a:t>5. </a:t>
            </a:r>
            <a:r>
              <a:rPr lang="kk-KZ" altLang="ru-RU" sz="2800" dirty="0"/>
              <a:t>Windows сөзінің </a:t>
            </a:r>
            <a:r>
              <a:rPr lang="kk-KZ" altLang="ru-RU" sz="2800" dirty="0" smtClean="0"/>
              <a:t>аудармасы</a:t>
            </a:r>
            <a:endParaRPr lang="kk-KZ" altLang="ru-RU" sz="2800" dirty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300192" y="1772816"/>
            <a:ext cx="259298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kk-KZ" altLang="ru-RU" sz="2200" dirty="0">
                <a:solidFill>
                  <a:srgbClr val="008000"/>
                </a:solidFill>
              </a:rPr>
              <a:t>Папка</a:t>
            </a:r>
          </a:p>
          <a:p>
            <a:r>
              <a:rPr lang="en-US" altLang="ru-RU" sz="2200" dirty="0">
                <a:solidFill>
                  <a:srgbClr val="008000"/>
                </a:solidFill>
              </a:rPr>
              <a:t>MS Word</a:t>
            </a:r>
          </a:p>
          <a:p>
            <a:pPr>
              <a:buFontTx/>
              <a:buNone/>
            </a:pPr>
            <a:endParaRPr lang="kk-KZ" altLang="ru-RU" sz="2200" dirty="0"/>
          </a:p>
          <a:p>
            <a:r>
              <a:rPr lang="kk-KZ" altLang="ru-RU" sz="2200" dirty="0">
                <a:solidFill>
                  <a:srgbClr val="008000"/>
                </a:solidFill>
              </a:rPr>
              <a:t>Антивирус</a:t>
            </a:r>
          </a:p>
          <a:p>
            <a:pPr>
              <a:buFontTx/>
              <a:buNone/>
            </a:pPr>
            <a:endParaRPr lang="kk-KZ" altLang="ru-RU" sz="1000" dirty="0">
              <a:solidFill>
                <a:srgbClr val="008000"/>
              </a:solidFill>
            </a:endParaRPr>
          </a:p>
          <a:p>
            <a:pPr>
              <a:buFontTx/>
              <a:buNone/>
            </a:pPr>
            <a:endParaRPr lang="kk-KZ" altLang="ru-RU" sz="1000" dirty="0"/>
          </a:p>
          <a:p>
            <a:r>
              <a:rPr lang="kk-KZ" altLang="ru-RU" sz="2200" dirty="0">
                <a:solidFill>
                  <a:srgbClr val="008000"/>
                </a:solidFill>
              </a:rPr>
              <a:t>Компьютер</a:t>
            </a:r>
          </a:p>
          <a:p>
            <a:pPr>
              <a:buFontTx/>
              <a:buNone/>
            </a:pPr>
            <a:endParaRPr lang="kk-KZ" altLang="ru-RU" sz="1000" dirty="0"/>
          </a:p>
          <a:p>
            <a:pPr>
              <a:buFontTx/>
              <a:buNone/>
            </a:pPr>
            <a:endParaRPr lang="kk-KZ" altLang="ru-RU" sz="1000" dirty="0">
              <a:solidFill>
                <a:srgbClr val="008000"/>
              </a:solidFill>
            </a:endParaRPr>
          </a:p>
          <a:p>
            <a:r>
              <a:rPr lang="kk-KZ" altLang="ru-RU" sz="2200" dirty="0" smtClean="0">
                <a:solidFill>
                  <a:srgbClr val="008000"/>
                </a:solidFill>
              </a:rPr>
              <a:t>Терезе</a:t>
            </a:r>
            <a:endParaRPr lang="kk-KZ" altLang="ru-RU" sz="2200" dirty="0">
              <a:solidFill>
                <a:srgbClr val="008000"/>
              </a:solidFill>
            </a:endParaRPr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7175" name="Group 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176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7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8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179" name="Picture 11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9150507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Презентация ИНФОР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ИНФОРМАТИКА</Template>
  <TotalTime>357</TotalTime>
  <Words>798</Words>
  <Application>Microsoft Office PowerPoint</Application>
  <PresentationFormat>Экран (4:3)</PresentationFormat>
  <Paragraphs>200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Презентация ИНФОРМАТИКА</vt:lpstr>
      <vt:lpstr>Трек</vt:lpstr>
      <vt:lpstr>1_Трек</vt:lpstr>
      <vt:lpstr>2_Трек</vt:lpstr>
      <vt:lpstr>3_Трек</vt:lpstr>
      <vt:lpstr>4_Трек</vt:lpstr>
      <vt:lpstr>Оформление по умолчанию</vt:lpstr>
      <vt:lpstr>5_Трек</vt:lpstr>
      <vt:lpstr>“Жас информатиктер”  сайысы</vt:lpstr>
      <vt:lpstr>Слайд 2</vt:lpstr>
      <vt:lpstr>Слайд 3</vt:lpstr>
      <vt:lpstr>Слайд 4</vt:lpstr>
      <vt:lpstr>Слайд 5</vt:lpstr>
      <vt:lpstr>Слайд 6</vt:lpstr>
      <vt:lpstr>Техника дүкені- 1 топ</vt:lpstr>
      <vt:lpstr>Техника дүкені- 1 топ</vt:lpstr>
      <vt:lpstr>Техника дүкені-2 топ</vt:lpstr>
      <vt:lpstr>Техника дүкені-2 топ</vt:lpstr>
      <vt:lpstr>3 тур.  Полиглот</vt:lpstr>
      <vt:lpstr>1.Жақтаулармен шектелген төрт бұрышты аймақ? </vt:lpstr>
      <vt:lpstr>2) Деректерді сақтауға         арналған құрылғы? </vt:lpstr>
      <vt:lpstr>3.   Әр түрлі объектілер  орналасқан Windows экраны? </vt:lpstr>
      <vt:lpstr>4)  Адам мен компьютер арасындағы байланысты қамтамасыз ететін  жүйелік программа? </vt:lpstr>
      <vt:lpstr>5) Терезе командалары орналасқан бөлікті қалай атаймыз? </vt:lpstr>
      <vt:lpstr>6) Қандай команданың көмегімен құжаттардың көшірмесін дайындаймыз? </vt:lpstr>
      <vt:lpstr>7) Мәзір  жолағының қай командасы арқылы беттің көлемін өзгертеміз</vt:lpstr>
      <vt:lpstr>8) MS Word терезесінің мәзір жолағындағы сұрақ (?) – белгісі нені білдіреді? </vt:lpstr>
      <vt:lpstr>Слайд 20</vt:lpstr>
      <vt:lpstr>Слайд 21</vt:lpstr>
      <vt:lpstr>Слайд 22</vt:lpstr>
      <vt:lpstr>Слайд 23</vt:lpstr>
      <vt:lpstr> “До-ми-но” ойыны</vt:lpstr>
      <vt:lpstr> “Танымдылық тарланы”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Физика</cp:lastModifiedBy>
  <cp:revision>46</cp:revision>
  <dcterms:created xsi:type="dcterms:W3CDTF">2011-07-24T06:23:31Z</dcterms:created>
  <dcterms:modified xsi:type="dcterms:W3CDTF">2017-02-28T08:04:30Z</dcterms:modified>
</cp:coreProperties>
</file>