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58" r:id="rId1"/>
  </p:sldMasterIdLst>
  <p:sldIdLst>
    <p:sldId id="256" r:id="rId2"/>
    <p:sldId id="257" r:id="rId3"/>
    <p:sldId id="263" r:id="rId4"/>
    <p:sldId id="258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40"/>
  </p:normalViewPr>
  <p:slideViewPr>
    <p:cSldViewPr snapToGrid="0" snapToObjects="1" showGuides="1">
      <p:cViewPr varScale="1">
        <p:scale>
          <a:sx n="102" d="100"/>
          <a:sy n="102" d="100"/>
        </p:scale>
        <p:origin x="416" y="168"/>
      </p:cViewPr>
      <p:guideLst>
        <p:guide orient="horz" pos="57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126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37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24018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с имен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1894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с цита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45455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9940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4954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173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027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071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608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654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127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016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011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5/3/17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65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58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  <p:sldLayoutId id="2147483870" r:id="rId12"/>
    <p:sldLayoutId id="2147483871" r:id="rId13"/>
    <p:sldLayoutId id="2147483872" r:id="rId14"/>
    <p:sldLayoutId id="2147483873" r:id="rId15"/>
    <p:sldLayoutId id="214748387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8593" y="2228627"/>
            <a:ext cx="5473874" cy="1834220"/>
          </a:xfrm>
        </p:spPr>
        <p:txBody>
          <a:bodyPr/>
          <a:lstStyle/>
          <a:p>
            <a:pPr algn="l"/>
            <a:r>
              <a:rPr lang="ru-RU" smtClean="0">
                <a:latin typeface="Arial" charset="0"/>
                <a:ea typeface="Arial" charset="0"/>
                <a:cs typeface="Arial" charset="0"/>
              </a:rPr>
              <a:t>Попечительские </a:t>
            </a:r>
            <a:r>
              <a:rPr lang="ru-RU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ru-RU" dirty="0" smtClean="0">
                <a:latin typeface="Arial" charset="0"/>
                <a:ea typeface="Arial" charset="0"/>
                <a:cs typeface="Arial" charset="0"/>
              </a:rPr>
            </a:br>
            <a:r>
              <a:rPr lang="ru-RU" dirty="0" smtClean="0">
                <a:latin typeface="Arial" charset="0"/>
                <a:ea typeface="Arial" charset="0"/>
                <a:cs typeface="Arial" charset="0"/>
              </a:rPr>
              <a:t>советы</a:t>
            </a:r>
            <a:endParaRPr lang="ru-RU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Shape 119"/>
          <p:cNvSpPr/>
          <p:nvPr/>
        </p:nvSpPr>
        <p:spPr>
          <a:xfrm>
            <a:off x="3228453" y="524012"/>
            <a:ext cx="3674404" cy="7181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">
                <a:solidFill>
                  <a:srgbClr val="53585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2000" dirty="0">
                <a:solidFill>
                  <a:schemeClr val="tx1"/>
                </a:solidFill>
              </a:rPr>
              <a:t>Министерство образования </a:t>
            </a:r>
            <a:r>
              <a:rPr sz="2000" dirty="0" smtClean="0">
                <a:solidFill>
                  <a:schemeClr val="tx1"/>
                </a:solidFill>
              </a:rPr>
              <a:t>и </a:t>
            </a:r>
            <a:endParaRPr lang="en-US" sz="2000" dirty="0" smtClean="0">
              <a:solidFill>
                <a:schemeClr val="tx1"/>
              </a:solidFill>
            </a:endParaRPr>
          </a:p>
          <a:p>
            <a:r>
              <a:rPr sz="2000" dirty="0" smtClean="0">
                <a:solidFill>
                  <a:schemeClr val="tx1"/>
                </a:solidFill>
              </a:rPr>
              <a:t>науки </a:t>
            </a:r>
            <a:r>
              <a:rPr sz="2000" dirty="0">
                <a:solidFill>
                  <a:schemeClr val="tx1"/>
                </a:solidFill>
              </a:rPr>
              <a:t>Республики Казахстан</a:t>
            </a:r>
          </a:p>
        </p:txBody>
      </p:sp>
      <p:pic>
        <p:nvPicPr>
          <p:cNvPr id="5" name="лого-МОН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62283" y="0"/>
            <a:ext cx="1766170" cy="176617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06187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27" y="1542835"/>
            <a:ext cx="5573011" cy="732182"/>
          </a:xfrm>
        </p:spPr>
        <p:txBody>
          <a:bodyPr>
            <a:normAutofit/>
          </a:bodyPr>
          <a:lstStyle/>
          <a:p>
            <a:r>
              <a:rPr lang="ru-RU" b="1" dirty="0">
                <a:latin typeface="Trebuchet MS" charset="0"/>
                <a:ea typeface="Trebuchet MS" charset="0"/>
                <a:cs typeface="Trebuchet MS" charset="0"/>
              </a:rPr>
              <a:t>Попечительский </a:t>
            </a:r>
            <a:r>
              <a:rPr lang="ru-RU" b="1" dirty="0" smtClean="0">
                <a:latin typeface="Trebuchet MS" charset="0"/>
                <a:ea typeface="Trebuchet MS" charset="0"/>
                <a:cs typeface="Trebuchet MS" charset="0"/>
              </a:rPr>
              <a:t>совет</a:t>
            </a:r>
            <a:endParaRPr lang="ru-RU" b="1" dirty="0">
              <a:latin typeface="Trebuchet MS" charset="0"/>
              <a:ea typeface="Trebuchet MS" charset="0"/>
              <a:cs typeface="Trebuchet MS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0629" y="2449837"/>
            <a:ext cx="7326654" cy="244783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/>
              <a:t>Попечительский совет</a:t>
            </a:r>
            <a:r>
              <a:rPr lang="ru-RU" dirty="0"/>
              <a:t> - одна из форм участия общества в управлении образованием. Негосударственная, неправительственная, некоммерческая, общественная организация, которая объединяет на добровольной основе всех, кто заинтересован в развитии образования и конкретного образовательного учреждения. Попечительский совет - это не просто поддержка и финансирование, а диалог с властью от имени организаций образования, а главное - от имени гражданского общества. Возможны два правовых статуса Попечительского совета: с образованием юридического лица или без его образования.</a:t>
            </a:r>
          </a:p>
          <a:p>
            <a:pPr marL="0" indent="0">
              <a:buNone/>
            </a:pPr>
            <a:endParaRPr lang="ru-RU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19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26" y="1542835"/>
            <a:ext cx="8165899" cy="732182"/>
          </a:xfrm>
        </p:spPr>
        <p:txBody>
          <a:bodyPr>
            <a:normAutofit/>
          </a:bodyPr>
          <a:lstStyle/>
          <a:p>
            <a:r>
              <a:rPr lang="ru-RU" b="1" dirty="0"/>
              <a:t>Цель Попечительского </a:t>
            </a:r>
            <a:r>
              <a:rPr lang="ru-RU" b="1" dirty="0" smtClean="0"/>
              <a:t>совета</a:t>
            </a:r>
            <a:r>
              <a:rPr lang="en-US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0629" y="2449838"/>
            <a:ext cx="7326654" cy="14457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С</a:t>
            </a:r>
            <a:r>
              <a:rPr lang="ru-RU" dirty="0" smtClean="0"/>
              <a:t>одействие </a:t>
            </a:r>
            <a:r>
              <a:rPr lang="ru-RU" dirty="0"/>
              <a:t>организации образования в осуществлении ее уставных функций, в обеспечении финансовой поддержки, в укреплении материально-технической базы, а также осуществление общественного контроля за ее деятельностью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532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8667" y="1282150"/>
            <a:ext cx="7987629" cy="1198004"/>
          </a:xfrm>
        </p:spPr>
        <p:txBody>
          <a:bodyPr>
            <a:normAutofit/>
          </a:bodyPr>
          <a:lstStyle/>
          <a:p>
            <a:r>
              <a:rPr lang="ru-RU" b="1" dirty="0"/>
              <a:t>Направления работы Попечительского совета</a:t>
            </a:r>
            <a:r>
              <a:rPr lang="ru-RU" dirty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3077" y="2775514"/>
            <a:ext cx="8777120" cy="3750546"/>
          </a:xfrm>
        </p:spPr>
        <p:txBody>
          <a:bodyPr>
            <a:normAutofit/>
          </a:bodyPr>
          <a:lstStyle/>
          <a:p>
            <a:r>
              <a:rPr lang="ru-RU" dirty="0"/>
              <a:t>Оказание помощи организации образования в проведении образовательных, социально-культурных, оздоровительных, развивающих мероприятий</a:t>
            </a:r>
          </a:p>
          <a:p>
            <a:r>
              <a:rPr lang="ru-RU" dirty="0"/>
              <a:t>Улучшение бытовых условий и трудоустройство обучающихся из социально уязвимых слоев населения</a:t>
            </a:r>
          </a:p>
          <a:p>
            <a:r>
              <a:rPr lang="ru-RU" dirty="0"/>
              <a:t>Внесение предложений, направленных на устранение недостатков в деятельности организации образования</a:t>
            </a:r>
          </a:p>
          <a:p>
            <a:r>
              <a:rPr lang="ru-RU" dirty="0"/>
              <a:t>Заслушивание отчета организации образования перед Попечительским советом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8807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411110"/>
            <a:ext cx="8596668" cy="3576332"/>
          </a:xfrm>
        </p:spPr>
        <p:txBody>
          <a:bodyPr>
            <a:normAutofit/>
          </a:bodyPr>
          <a:lstStyle/>
          <a:p>
            <a:r>
              <a:rPr lang="ru-RU" dirty="0"/>
              <a:t>представители местных представительных, исполнительных и правоохранительных органов</a:t>
            </a:r>
          </a:p>
          <a:p>
            <a:r>
              <a:rPr lang="ru-RU" dirty="0"/>
              <a:t>представители иных организаций образования</a:t>
            </a:r>
          </a:p>
          <a:p>
            <a:r>
              <a:rPr lang="ru-RU" dirty="0"/>
              <a:t>представители работодателей и социальных партнеров</a:t>
            </a:r>
          </a:p>
          <a:p>
            <a:r>
              <a:rPr lang="ru-RU" dirty="0"/>
              <a:t>представители некоммерческих организаций</a:t>
            </a:r>
          </a:p>
          <a:p>
            <a:r>
              <a:rPr lang="ru-RU" dirty="0"/>
              <a:t>по одному родителю или законному представителю обучающихся в данной организации образования из каждой параллели классов, рекомендованные родительским комитетом</a:t>
            </a:r>
          </a:p>
          <a:p>
            <a:r>
              <a:rPr lang="ru-RU" dirty="0"/>
              <a:t>благотворители (спонсоры)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77334" y="1007199"/>
            <a:ext cx="6612814" cy="1184855"/>
          </a:xfrm>
        </p:spPr>
        <p:txBody>
          <a:bodyPr>
            <a:noAutofit/>
          </a:bodyPr>
          <a:lstStyle/>
          <a:p>
            <a:r>
              <a:rPr lang="ru-RU" b="1" dirty="0"/>
              <a:t>В состав Попечительского совета могут входить</a:t>
            </a:r>
            <a:r>
              <a:rPr lang="ru-RU" dirty="0"/>
              <a:t>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3564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423636"/>
            <a:ext cx="8596668" cy="3839379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выработка рекомендаций по приоритетным направлениям развития организации образования</a:t>
            </a:r>
          </a:p>
          <a:p>
            <a:r>
              <a:rPr lang="ru-RU" dirty="0"/>
              <a:t>привлечение благотворительной помощи и согласование решения организации образования о ее расходовании, целевом распределении</a:t>
            </a:r>
          </a:p>
          <a:p>
            <a:r>
              <a:rPr lang="ru-RU" dirty="0"/>
              <a:t>внесение предложений об устранении выявленных Попечительским советом недостатков в работе организации образования</a:t>
            </a:r>
          </a:p>
          <a:p>
            <a:r>
              <a:rPr lang="ru-RU" dirty="0"/>
              <a:t>заслушивание отчета руководителя организации образования о деятельности организации образования (по использованию благотворительной помощи, принятию мер по устройству детей-сирот и детей, оставшихся без попечения родителей в семьи казахстанских граждан и </a:t>
            </a:r>
            <a:r>
              <a:rPr lang="ru-RU" dirty="0" err="1"/>
              <a:t>т.д</a:t>
            </a:r>
            <a:r>
              <a:rPr lang="ru-RU" dirty="0"/>
              <a:t>)</a:t>
            </a:r>
          </a:p>
          <a:p>
            <a:r>
              <a:rPr lang="ru-RU" dirty="0"/>
              <a:t>знакомство с условиями, предоставленными обучающимся и воспитанникам организации образования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77334" y="894468"/>
            <a:ext cx="5350447" cy="102572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Функции Попечительского совета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46858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421</TotalTime>
  <Words>195</Words>
  <Application>Microsoft Macintosh PowerPoint</Application>
  <PresentationFormat>Широкоэкранный</PresentationFormat>
  <Paragraphs>25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Аспект</vt:lpstr>
      <vt:lpstr>Попечительские  советы</vt:lpstr>
      <vt:lpstr>Попечительский совет</vt:lpstr>
      <vt:lpstr>Цель Попечительского совета:</vt:lpstr>
      <vt:lpstr>Направления работы Попечительского совета:</vt:lpstr>
      <vt:lpstr>В состав Попечительского совета могут входить:</vt:lpstr>
      <vt:lpstr>Функции Попечительского совета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Попечительские  советы</dc:title>
  <dc:creator>Пользователь Microsoft Office</dc:creator>
  <cp:lastModifiedBy>Пользователь Microsoft Office</cp:lastModifiedBy>
  <cp:revision>16</cp:revision>
  <dcterms:created xsi:type="dcterms:W3CDTF">2017-04-27T05:42:44Z</dcterms:created>
  <dcterms:modified xsi:type="dcterms:W3CDTF">2017-05-03T10:36:59Z</dcterms:modified>
</cp:coreProperties>
</file>