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86" r:id="rId2"/>
    <p:sldId id="276" r:id="rId3"/>
    <p:sldId id="261" r:id="rId4"/>
    <p:sldId id="269" r:id="rId5"/>
    <p:sldId id="278" r:id="rId6"/>
    <p:sldId id="275" r:id="rId7"/>
    <p:sldId id="258" r:id="rId8"/>
    <p:sldId id="263" r:id="rId9"/>
    <p:sldId id="279" r:id="rId10"/>
    <p:sldId id="280" r:id="rId11"/>
    <p:sldId id="268" r:id="rId12"/>
    <p:sldId id="282" r:id="rId13"/>
    <p:sldId id="283" r:id="rId14"/>
    <p:sldId id="284" r:id="rId15"/>
    <p:sldId id="257" r:id="rId16"/>
    <p:sldId id="262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9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имные рам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485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1714488"/>
            <a:ext cx="39290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Коммуникация:Сауат ашу</a:t>
            </a:r>
          </a:p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“Әә” әріпі мен дыбысы</a:t>
            </a:r>
          </a:p>
          <a:p>
            <a:pPr algn="ctr"/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Өткізген:Жарылғасова Ж</a:t>
            </a: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275856" y="2996952"/>
          <a:ext cx="52669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67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6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67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144" y="0"/>
            <a:ext cx="9209144" cy="680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62068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Топпен жұмыс</a:t>
            </a:r>
          </a:p>
          <a:p>
            <a:pPr algn="ctr"/>
            <a:endParaRPr lang="kk-KZ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i="1" dirty="0">
                <a:latin typeface="Times New Roman" pitchFamily="18" charset="0"/>
                <a:cs typeface="Times New Roman" pitchFamily="18" charset="0"/>
              </a:rPr>
              <a:t>І топ. </a:t>
            </a:r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Мәтінді оқу</a:t>
            </a:r>
          </a:p>
          <a:p>
            <a:r>
              <a:rPr lang="kk-KZ" sz="3600" b="1" i="1" dirty="0"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i="1" dirty="0">
                <a:latin typeface="Times New Roman" pitchFamily="18" charset="0"/>
                <a:cs typeface="Times New Roman" pitchFamily="18" charset="0"/>
              </a:rPr>
              <a:t>топ</a:t>
            </a:r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.Түсінік айту</a:t>
            </a:r>
          </a:p>
          <a:p>
            <a:r>
              <a:rPr lang="kk-KZ" sz="3600" b="1" i="1" dirty="0">
                <a:latin typeface="Times New Roman" pitchFamily="18" charset="0"/>
                <a:cs typeface="Times New Roman" pitchFamily="18" charset="0"/>
              </a:rPr>
              <a:t>ІІІ</a:t>
            </a:r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i="1" dirty="0">
                <a:latin typeface="Times New Roman" pitchFamily="18" charset="0"/>
                <a:cs typeface="Times New Roman" pitchFamily="18" charset="0"/>
              </a:rPr>
              <a:t>топ</a:t>
            </a:r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.Қысқы ойындарды ата</a:t>
            </a:r>
          </a:p>
          <a:p>
            <a:r>
              <a:rPr lang="kk-KZ" sz="3600" b="1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i="1" dirty="0">
                <a:latin typeface="Times New Roman" pitchFamily="18" charset="0"/>
                <a:cs typeface="Times New Roman" pitchFamily="18" charset="0"/>
              </a:rPr>
              <a:t> топ </a:t>
            </a:r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.Мәтіннен  “Ә”дыбысы бар сөздерді тап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144" y="0"/>
            <a:ext cx="9209144" cy="680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42016" y="476672"/>
            <a:ext cx="3664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Сергіту сәті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19872" y="1484784"/>
            <a:ext cx="400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Дәптермен жұмыс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275856" y="2996952"/>
          <a:ext cx="52669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67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6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67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144" y="0"/>
            <a:ext cx="9209144" cy="680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62068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Адасқан әріптер</a:t>
            </a:r>
          </a:p>
          <a:p>
            <a:pPr algn="ctr"/>
            <a:endParaRPr lang="kk-KZ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51520" y="548680"/>
            <a:ext cx="1944216" cy="19442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                     Ә     м      д   </a:t>
            </a:r>
          </a:p>
          <a:p>
            <a:pPr algn="ctr"/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і         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1835696" y="1916832"/>
            <a:ext cx="1944216" cy="19442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з      ә  б</a:t>
            </a:r>
          </a:p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с     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635896" y="2852936"/>
            <a:ext cx="2016224" cy="19442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т  Ә</a:t>
            </a:r>
          </a:p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с   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5580112" y="4293096"/>
            <a:ext cx="2066528" cy="19442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р  ә   д   т   е    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260648"/>
            <a:ext cx="185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“Шана” тобына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1628800"/>
            <a:ext cx="208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“Шаңғы” тобына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2564904"/>
            <a:ext cx="165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“Қар” тобына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3861048"/>
            <a:ext cx="206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“Аққала” тобына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131840" y="260648"/>
            <a:ext cx="38827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/>
              <a:t> 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“Кім жылдам” ойыны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0" y="836712"/>
            <a:ext cx="2771800" cy="338437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Кеспе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әріптердің  арасынан  берілген сөздерді тауып оқы және боя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2483768" y="836712"/>
            <a:ext cx="2592288" cy="32403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1 2 3 4 5 6</a:t>
            </a:r>
          </a:p>
          <a:p>
            <a:pPr algn="ctr"/>
            <a:r>
              <a:rPr lang="kk-KZ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і т л у ә</a:t>
            </a: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4860032" y="836712"/>
            <a:ext cx="2376264" cy="32403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ІІІ ТОП  </a:t>
            </a:r>
          </a:p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r>
              <a:rPr lang="kk-KZ" dirty="0"/>
              <a:t> </a:t>
            </a:r>
            <a:endParaRPr lang="ru-RU" dirty="0"/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6948264" y="836712"/>
            <a:ext cx="2195736" cy="31683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ТОП</a:t>
            </a:r>
          </a:p>
          <a:p>
            <a:pPr algn="ctr"/>
            <a:endParaRPr lang="kk-K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8367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         І ТОП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7904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347864" y="8367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ІІ ТОП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12360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699792" y="119675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 Сөз құра тез    </a:t>
            </a: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        құра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8064" y="1196752"/>
            <a:ext cx="20882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“Кім?  Не?”ойыны</a:t>
            </a: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Әсет  әнші дәрігер  дәптер</a:t>
            </a: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әріп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4288" y="1196752"/>
            <a:ext cx="197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      “Ә” дыбысына постер жаса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14" y="0"/>
            <a:ext cx="91638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9636" y="1556792"/>
          <a:ext cx="7056777" cy="3240360"/>
        </p:xfrm>
        <a:graphic>
          <a:graphicData uri="http://schemas.openxmlformats.org/drawingml/2006/table">
            <a:tbl>
              <a:tblPr/>
              <a:tblGrid>
                <a:gridCol w="705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5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4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4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54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54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61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614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614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 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б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т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ш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щ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в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н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ә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ь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о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а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н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у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в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ф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с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г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у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ә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ж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е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ц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ж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к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п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д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д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у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д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е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ш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у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е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ф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е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 д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ә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п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т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 р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м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и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в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н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й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у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к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к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 ь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 і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э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ц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е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п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з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а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л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 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с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у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э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й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ә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н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 ш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і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/>
                          <a:ea typeface="Calibri"/>
                          <a:cs typeface="Times New Roman"/>
                        </a:rPr>
                        <a:t>   ы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  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1" y="-679339"/>
            <a:ext cx="91440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Кеспе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әріптердің  арасынан  берілген сөздерді тауып оқыңыз және бояңыз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kk-K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980728"/>
            <a:ext cx="464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әскер     әже     әнші       дәптер     әдемі   дән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26" y="0"/>
            <a:ext cx="905167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19872" y="1700808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  байланыс</a:t>
            </a:r>
          </a:p>
          <a:p>
            <a:endParaRPr lang="kk-KZ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Картинки по запросу бағдарш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имные рам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485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8" y="1772816"/>
            <a:ext cx="427059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Қайырлы таң досым</a:t>
            </a:r>
          </a:p>
          <a:p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Қайырлы күн болсын</a:t>
            </a:r>
          </a:p>
          <a:p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Жеті күннің әр кезі</a:t>
            </a:r>
          </a:p>
          <a:p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Сәттілікке толсын</a:t>
            </a:r>
          </a:p>
          <a:p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Біздің алар бағамыз,</a:t>
            </a:r>
          </a:p>
          <a:p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Кілең бестік болсын!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Картинки по запросу шаңғ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3938757" cy="2524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Картинки по запросу шананың суреті"/>
          <p:cNvPicPr>
            <a:picLocks noChangeAspect="1" noChangeArrowheads="1"/>
          </p:cNvPicPr>
          <p:nvPr/>
        </p:nvPicPr>
        <p:blipFill>
          <a:blip r:embed="rId4" cstate="print"/>
          <a:srcRect l="21262" t="26775" r="16132" b="21251"/>
          <a:stretch>
            <a:fillRect/>
          </a:stretch>
        </p:blipFill>
        <p:spPr bwMode="auto">
          <a:xfrm>
            <a:off x="5327576" y="1700808"/>
            <a:ext cx="3816424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Картинки по запросу қар сур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0"/>
            <a:ext cx="3810000" cy="2628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300192" y="1340768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   1 –топ “Шана”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3789040"/>
            <a:ext cx="235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2-топ “Шаңғы”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3-топ “Қар”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908720"/>
            <a:ext cx="2308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4-топ “Аққала</a:t>
            </a:r>
            <a:r>
              <a:rPr lang="kk-KZ" dirty="0"/>
              <a:t>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43808" y="0"/>
            <a:ext cx="3637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“Көпір” тапсырмасы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412776"/>
            <a:ext cx="673017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Қазір қай сабақ?</a:t>
            </a:r>
          </a:p>
          <a:p>
            <a:pPr>
              <a:buFont typeface="Wingdings" pitchFamily="2" charset="2"/>
              <a:buChar char="v"/>
            </a:pP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Бұл пәннен нені үйренеміз?</a:t>
            </a:r>
          </a:p>
          <a:p>
            <a:pPr>
              <a:buFont typeface="Wingdings" pitchFamily="2" charset="2"/>
              <a:buChar char="v"/>
            </a:pP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Дыбыс дегеніміз не?</a:t>
            </a:r>
          </a:p>
          <a:p>
            <a:pPr>
              <a:buFont typeface="Wingdings" pitchFamily="2" charset="2"/>
              <a:buChar char="v"/>
            </a:pP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Әріп дегеніміз не?</a:t>
            </a:r>
          </a:p>
          <a:p>
            <a:pPr>
              <a:buFont typeface="Wingdings" pitchFamily="2" charset="2"/>
              <a:buChar char="v"/>
            </a:pP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Дыбыстар нешеге бөлінеді?</a:t>
            </a:r>
          </a:p>
          <a:p>
            <a:pPr>
              <a:buFont typeface="Wingdings" pitchFamily="2" charset="2"/>
              <a:buChar char="v"/>
            </a:pP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Дауысты дыбыс нешеге бөлінеді?</a:t>
            </a:r>
          </a:p>
          <a:p>
            <a:pPr>
              <a:buFont typeface="Wingdings" pitchFamily="2" charset="2"/>
              <a:buChar char="v"/>
            </a:pP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Дауыссыз дыбыс нешеге бөлінеді?</a:t>
            </a:r>
          </a:p>
          <a:p>
            <a:pPr>
              <a:buFont typeface="Wingdings" pitchFamily="2" charset="2"/>
              <a:buChar char="v"/>
            </a:pP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Өткен сабақта қандай дыбыспен таныстық?</a:t>
            </a:r>
          </a:p>
          <a:p>
            <a:pPr>
              <a:buFont typeface="Wingdings" pitchFamily="2" charset="2"/>
              <a:buChar char="v"/>
            </a:pP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қандай дыбыс?</a:t>
            </a:r>
          </a:p>
          <a:p>
            <a:pPr>
              <a:buFont typeface="Wingdings" pitchFamily="2" charset="2"/>
              <a:buChar char="v"/>
            </a:pP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дыбысы бар сөз ойла?</a:t>
            </a:r>
          </a:p>
          <a:p>
            <a:pPr>
              <a:buFont typeface="Wingdings" pitchFamily="2" charset="2"/>
              <a:buChar char="v"/>
            </a:pP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Өйлаған сөзге  сөйлем ойла?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зимные рам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1412776"/>
            <a:ext cx="3213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Ертегі айтып береді</a:t>
            </a:r>
          </a:p>
          <a:p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Сені жақсы көреді</a:t>
            </a:r>
          </a:p>
          <a:p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Мейірімді ол кісі</a:t>
            </a:r>
          </a:p>
          <a:p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Қандай ғажап күлкісі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12976"/>
            <a:ext cx="287612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2060848"/>
            <a:ext cx="2290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Бұрап қойған сағаттай</a:t>
            </a:r>
          </a:p>
          <a:p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Айқайлайды таң атпай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Картинки по запросу анимационные картинки птицы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429000"/>
            <a:ext cx="2066925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275856" y="2996952"/>
          <a:ext cx="52669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67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6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67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144" y="0"/>
            <a:ext cx="9209144" cy="680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и по запросу анимационные картинки птиц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2570981" cy="25709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620688"/>
            <a:ext cx="2088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 ә</a:t>
            </a:r>
          </a:p>
          <a:p>
            <a:r>
              <a:rPr lang="kk-KZ" sz="8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 ә</a:t>
            </a:r>
            <a:endParaRPr lang="ru-RU" sz="8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3968" y="3717032"/>
          <a:ext cx="3120008" cy="72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0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00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3136">
                <a:tc>
                  <a:txBody>
                    <a:bodyPr/>
                    <a:lstStyle/>
                    <a:p>
                      <a:r>
                        <a:rPr lang="kk-KZ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5292080" y="3861048"/>
            <a:ext cx="360040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12160" y="3861048"/>
            <a:ext cx="360040" cy="3383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804248" y="3861048"/>
            <a:ext cx="360040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33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 rot="20839543">
            <a:off x="2117459" y="1087184"/>
            <a:ext cx="3833543" cy="9541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тақырыбы:  Ә  дыбысы мен әрпі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573194" y="2067951"/>
          <a:ext cx="3807118" cy="1041009"/>
        </p:xfrm>
        <a:graphic>
          <a:graphicData uri="http://schemas.openxmlformats.org/drawingml/2006/table">
            <a:tbl>
              <a:tblPr/>
              <a:tblGrid>
                <a:gridCol w="3807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10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87824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99792" y="1772816"/>
          <a:ext cx="6048672" cy="2592288"/>
        </p:xfrm>
        <a:graphic>
          <a:graphicData uri="http://schemas.openxmlformats.org/drawingml/2006/table">
            <a:tbl>
              <a:tblPr/>
              <a:tblGrid>
                <a:gridCol w="604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2288">
                <a:tc>
                  <a:txBody>
                    <a:bodyPr/>
                    <a:lstStyle/>
                    <a:p>
                      <a:r>
                        <a:rPr lang="kk-KZ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ән         әке        дәрі          сәуір</a:t>
                      </a:r>
                    </a:p>
                    <a:p>
                      <a:r>
                        <a:rPr lang="kk-KZ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сән      Сәкен   дәрігер     дәуір</a:t>
                      </a:r>
                    </a:p>
                    <a:p>
                      <a:r>
                        <a:rPr lang="kk-KZ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дән       тәтті    тәулік       Әсет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19872" y="620688"/>
            <a:ext cx="421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Оқулықпен жұмыс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33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 rot="20839543">
            <a:off x="2263937" y="1097371"/>
            <a:ext cx="3740116" cy="2246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Сөздік жұмыс</a:t>
            </a:r>
          </a:p>
          <a:p>
            <a:r>
              <a:rPr lang="kk-K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Сән-әдемілік</a:t>
            </a:r>
          </a:p>
          <a:p>
            <a:r>
              <a:rPr lang="kk-K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Дән-өнім тұқымы</a:t>
            </a:r>
          </a:p>
          <a:p>
            <a:r>
              <a:rPr lang="kk-K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Тәулік-уақыт өлшем бірлігі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474</Words>
  <Application>Microsoft Office PowerPoint</Application>
  <PresentationFormat>Экран (4:3)</PresentationFormat>
  <Paragraphs>197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</cp:lastModifiedBy>
  <cp:revision>37</cp:revision>
  <dcterms:created xsi:type="dcterms:W3CDTF">2017-01-13T15:30:11Z</dcterms:created>
  <dcterms:modified xsi:type="dcterms:W3CDTF">2020-02-05T07:56:47Z</dcterms:modified>
</cp:coreProperties>
</file>