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74" r:id="rId2"/>
    <p:sldId id="282" r:id="rId3"/>
    <p:sldId id="283" r:id="rId4"/>
    <p:sldId id="273" r:id="rId5"/>
    <p:sldId id="256" r:id="rId6"/>
    <p:sldId id="258" r:id="rId7"/>
    <p:sldId id="259" r:id="rId8"/>
    <p:sldId id="288" r:id="rId9"/>
    <p:sldId id="262" r:id="rId10"/>
    <p:sldId id="270" r:id="rId11"/>
    <p:sldId id="271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87" r:id="rId20"/>
    <p:sldId id="268" r:id="rId21"/>
    <p:sldId id="269" r:id="rId22"/>
    <p:sldId id="285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7AB4E-17EC-4F7E-ADFD-40B40ECCF313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CA15-E055-4E36-98DD-796B1853A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0CA15-E055-4E36-98DD-796B1853A7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6;&#1072;&#1085;&#1072;&#1088;-5%20&#1082;&#1083;&#1072;&#1089;&#1089;\&#1091;&#1089;&#1090;&#1072;&#1079;\14%20&#1044;&#1086;&#1088;&#1086;&#1078;&#1082;&#1072;%2014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TION\Downloads\1256601124_5nl4qtoczgymbs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755650" y="928670"/>
            <a:ext cx="77724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Ы.Алтынсарин атындағы орта мектебі</a:t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kk-KZ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сабақ</a:t>
            </a: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650" y="4357693"/>
            <a:ext cx="6977063" cy="1303331"/>
          </a:xfrm>
        </p:spPr>
        <p:txBody>
          <a:bodyPr/>
          <a:lstStyle/>
          <a:p>
            <a:pPr algn="just"/>
            <a:endParaRPr lang="kk-KZ" alt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Пәні:</a:t>
            </a:r>
            <a:r>
              <a:rPr lang="kk-KZ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i="1" dirty="0" smtClean="0">
                <a:latin typeface="Times New Roman" pitchFamily="18" charset="0"/>
                <a:cs typeface="Times New Roman" pitchFamily="18" charset="0"/>
              </a:rPr>
              <a:t>сауат  ашу</a:t>
            </a:r>
            <a:endParaRPr lang="kk-KZ" alt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 мұғалімі</a:t>
            </a:r>
            <a:r>
              <a:rPr lang="kk-KZ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altLang="ru-RU" i="1" dirty="0" smtClean="0">
                <a:latin typeface="Times New Roman" pitchFamily="18" charset="0"/>
                <a:cs typeface="Times New Roman" pitchFamily="18" charset="0"/>
              </a:rPr>
              <a:t>б.есқарина</a:t>
            </a:r>
            <a:endParaRPr lang="ru-RU" alt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4 Дорожка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4987" y="2285993"/>
            <a:ext cx="791402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ізді  қоршаған  әлем                                  </a:t>
            </a:r>
            <a:r>
              <a:rPr lang="kk-KZ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kk-KZ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дыбысы мен әрпі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Pictures\2016-12-05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581" t="64645" r="49521" b="15579"/>
          <a:stretch>
            <a:fillRect/>
          </a:stretch>
        </p:blipFill>
        <p:spPr bwMode="auto">
          <a:xfrm>
            <a:off x="1142976" y="1285860"/>
            <a:ext cx="6357982" cy="4851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14356"/>
            <a:ext cx="2071702" cy="1840930"/>
          </a:xfrm>
          <a:prstGeom prst="rect">
            <a:avLst/>
          </a:prstGeom>
          <a:noFill/>
        </p:spPr>
      </p:pic>
      <p:pic>
        <p:nvPicPr>
          <p:cNvPr id="6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72008"/>
            <a:ext cx="2071702" cy="1840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Pictures\2016-12-05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7842" t="72335" r="12833" b="5277"/>
          <a:stretch>
            <a:fillRect/>
          </a:stretch>
        </p:blipFill>
        <p:spPr bwMode="auto">
          <a:xfrm>
            <a:off x="1500166" y="1428736"/>
            <a:ext cx="6024838" cy="4384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9322" y="-166291"/>
            <a:ext cx="2445434" cy="2957492"/>
          </a:xfrm>
          <a:prstGeom prst="rect">
            <a:avLst/>
          </a:prstGeom>
          <a:noFill/>
        </p:spPr>
      </p:pic>
      <p:pic>
        <p:nvPicPr>
          <p:cNvPr id="6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56789" y="3958789"/>
            <a:ext cx="2445434" cy="295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Pictures\2016-12-05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557" t="972" r="51487" b="80278"/>
          <a:stretch>
            <a:fillRect/>
          </a:stretch>
        </p:blipFill>
        <p:spPr bwMode="auto">
          <a:xfrm>
            <a:off x="142844" y="785794"/>
            <a:ext cx="7286676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AutoShape 2" descr="&amp;Kcy;&amp;acy;&amp;rcy;&amp;tcy;&amp;icy;&amp;ncy;&amp;kcy;&amp;icy; &amp;pcy;&amp;ocy; &amp;zcy;&amp;acy;&amp;pcy;&amp;rcy;&amp;ocy;&amp;scy;&amp;ucy; &amp;scy;&amp;lcy;&amp;acy;&amp;jcy;&amp;dcy; &amp;acy;&amp;ncy;&amp;icy;&amp;mcy;&amp;acy;&amp;tscy;&amp;icy;&amp;yacy; &amp;kcy;&amp;ncy;&amp;icy;&amp;gcy;&amp;icy;"/>
          <p:cNvSpPr>
            <a:spLocks noChangeAspect="1" noChangeArrowheads="1"/>
          </p:cNvSpPr>
          <p:nvPr/>
        </p:nvSpPr>
        <p:spPr bwMode="auto">
          <a:xfrm>
            <a:off x="155575" y="-2316163"/>
            <a:ext cx="4000500" cy="483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&amp;Kcy;&amp;acy;&amp;rcy;&amp;tcy;&amp;icy;&amp;ncy;&amp;kcy;&amp;icy; &amp;pcy;&amp;ocy; &amp;zcy;&amp;acy;&amp;pcy;&amp;rcy;&amp;ocy;&amp;scy;&amp;ucy; &amp;scy;&amp;lcy;&amp;acy;&amp;jcy;&amp;dcy; &amp;acy;&amp;ncy;&amp;icy;&amp;mcy;&amp;acy;&amp;tscy;&amp;icy;&amp;yacy; &amp;kcy;&amp;ncy;&amp;icy;&amp;g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500570"/>
            <a:ext cx="1643074" cy="1987338"/>
          </a:xfrm>
          <a:prstGeom prst="rect">
            <a:avLst/>
          </a:prstGeom>
          <a:noFill/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2071702" cy="1840930"/>
          </a:xfrm>
          <a:prstGeom prst="rect">
            <a:avLst/>
          </a:prstGeom>
          <a:noFill/>
        </p:spPr>
      </p:pic>
      <p:pic>
        <p:nvPicPr>
          <p:cNvPr id="6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2071702" cy="1840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Pictures\2016-12-05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6503" t="5660" r="9541" b="75590"/>
          <a:stretch>
            <a:fillRect/>
          </a:stretch>
        </p:blipFill>
        <p:spPr bwMode="auto">
          <a:xfrm>
            <a:off x="642910" y="1025321"/>
            <a:ext cx="7572428" cy="5345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1905000" cy="1485900"/>
          </a:xfrm>
          <a:prstGeom prst="rect">
            <a:avLst/>
          </a:prstGeom>
          <a:noFill/>
        </p:spPr>
      </p:pic>
      <p:pic>
        <p:nvPicPr>
          <p:cNvPr id="5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214950"/>
            <a:ext cx="1289637" cy="1128684"/>
          </a:xfrm>
          <a:prstGeom prst="rect">
            <a:avLst/>
          </a:prstGeom>
          <a:noFill/>
        </p:spPr>
      </p:pic>
      <p:pic>
        <p:nvPicPr>
          <p:cNvPr id="6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286388"/>
            <a:ext cx="1289637" cy="1128684"/>
          </a:xfrm>
          <a:prstGeom prst="rect">
            <a:avLst/>
          </a:prstGeom>
          <a:noFill/>
        </p:spPr>
      </p:pic>
      <p:pic>
        <p:nvPicPr>
          <p:cNvPr id="7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214950"/>
            <a:ext cx="1289637" cy="1128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\Pictures\2016-12-05\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7775" t="60165" r="5022" b="20313"/>
          <a:stretch>
            <a:fillRect/>
          </a:stretch>
        </p:blipFill>
        <p:spPr bwMode="auto">
          <a:xfrm rot="10800000">
            <a:off x="1071538" y="571480"/>
            <a:ext cx="5929354" cy="57150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2" y="571480"/>
            <a:ext cx="3071834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AutoShape 2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\Pictures\2016-12-05\003.jpg"/>
          <p:cNvPicPr>
            <a:picLocks noChangeAspect="1" noChangeArrowheads="1"/>
          </p:cNvPicPr>
          <p:nvPr/>
        </p:nvPicPr>
        <p:blipFill>
          <a:blip r:embed="rId2"/>
          <a:srcRect l="16229" t="61270" r="36919" b="19868"/>
          <a:stretch>
            <a:fillRect/>
          </a:stretch>
        </p:blipFill>
        <p:spPr bwMode="auto">
          <a:xfrm rot="10800000">
            <a:off x="285719" y="714356"/>
            <a:ext cx="8572560" cy="5643602"/>
          </a:xfrm>
          <a:prstGeom prst="rect">
            <a:avLst/>
          </a:prstGeom>
          <a:noFill/>
        </p:spPr>
      </p:pic>
      <p:pic>
        <p:nvPicPr>
          <p:cNvPr id="2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pcy;&amp;ocy; &amp;bcy;&amp;icy;&amp;ocy;&amp;lcy;&amp;ocy;&amp;gcy;&amp;i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714512" cy="1371610"/>
          </a:xfrm>
          <a:prstGeom prst="rect">
            <a:avLst/>
          </a:prstGeom>
          <a:noFill/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pcy;&amp;ocy; &amp;bcy;&amp;icy;&amp;ocy;&amp;lcy;&amp;ocy;&amp;gcy;&amp;i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0"/>
            <a:ext cx="1714512" cy="1371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Pictures\2016-12-05\003.jpg"/>
          <p:cNvPicPr>
            <a:picLocks noChangeAspect="1" noChangeArrowheads="1"/>
          </p:cNvPicPr>
          <p:nvPr/>
        </p:nvPicPr>
        <p:blipFill>
          <a:blip r:embed="rId2"/>
          <a:srcRect l="17153" t="35897" r="7051" b="55129"/>
          <a:stretch>
            <a:fillRect/>
          </a:stretch>
        </p:blipFill>
        <p:spPr bwMode="auto">
          <a:xfrm rot="10800000">
            <a:off x="214282" y="1714488"/>
            <a:ext cx="8715435" cy="3500462"/>
          </a:xfrm>
          <a:prstGeom prst="rect">
            <a:avLst/>
          </a:prstGeom>
          <a:noFill/>
        </p:spPr>
      </p:pic>
      <p:pic>
        <p:nvPicPr>
          <p:cNvPr id="5124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1289637" cy="1128684"/>
          </a:xfrm>
          <a:prstGeom prst="rect">
            <a:avLst/>
          </a:prstGeom>
          <a:noFill/>
        </p:spPr>
      </p:pic>
      <p:pic>
        <p:nvPicPr>
          <p:cNvPr id="8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90"/>
            <a:ext cx="1289637" cy="1128684"/>
          </a:xfrm>
          <a:prstGeom prst="rect">
            <a:avLst/>
          </a:prstGeom>
          <a:noFill/>
        </p:spPr>
      </p:pic>
      <p:pic>
        <p:nvPicPr>
          <p:cNvPr id="9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289637" cy="1128684"/>
          </a:xfrm>
          <a:prstGeom prst="rect">
            <a:avLst/>
          </a:prstGeom>
          <a:noFill/>
        </p:spPr>
      </p:pic>
      <p:pic>
        <p:nvPicPr>
          <p:cNvPr id="10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1289637" cy="1128684"/>
          </a:xfrm>
          <a:prstGeom prst="rect">
            <a:avLst/>
          </a:prstGeom>
          <a:noFill/>
        </p:spPr>
      </p:pic>
      <p:pic>
        <p:nvPicPr>
          <p:cNvPr id="11" name="Picture 4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icy; &amp;tscy;&amp;vcy;&amp;iecy;&amp;tcy;&amp;y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1289637" cy="1128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Pictures\2016-12-05\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5720" t="27152" r="13312" b="67639"/>
          <a:stretch>
            <a:fillRect/>
          </a:stretch>
        </p:blipFill>
        <p:spPr bwMode="auto">
          <a:xfrm rot="10800000">
            <a:off x="142844" y="1785921"/>
            <a:ext cx="8786874" cy="3000395"/>
          </a:xfrm>
          <a:prstGeom prst="rect">
            <a:avLst/>
          </a:prstGeom>
          <a:noFill/>
        </p:spPr>
      </p:pic>
      <p:pic>
        <p:nvPicPr>
          <p:cNvPr id="4098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6322"/>
            <a:ext cx="2071702" cy="1840930"/>
          </a:xfrm>
          <a:prstGeom prst="rect">
            <a:avLst/>
          </a:prstGeom>
          <a:noFill/>
        </p:spPr>
      </p:pic>
      <p:pic>
        <p:nvPicPr>
          <p:cNvPr id="6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857760"/>
            <a:ext cx="2071702" cy="1840930"/>
          </a:xfrm>
          <a:prstGeom prst="rect">
            <a:avLst/>
          </a:prstGeom>
          <a:noFill/>
        </p:spPr>
      </p:pic>
      <p:pic>
        <p:nvPicPr>
          <p:cNvPr id="7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86322"/>
            <a:ext cx="2071702" cy="1840930"/>
          </a:xfrm>
          <a:prstGeom prst="rect">
            <a:avLst/>
          </a:prstGeom>
          <a:noFill/>
        </p:spPr>
      </p:pic>
      <p:pic>
        <p:nvPicPr>
          <p:cNvPr id="8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071702" cy="1840930"/>
          </a:xfrm>
          <a:prstGeom prst="rect">
            <a:avLst/>
          </a:prstGeom>
          <a:noFill/>
        </p:spPr>
      </p:pic>
      <p:pic>
        <p:nvPicPr>
          <p:cNvPr id="9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0"/>
            <a:ext cx="2071702" cy="1840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\Pictures\2016-12-05\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523" t="20903" r="9731" b="74155"/>
          <a:stretch>
            <a:fillRect/>
          </a:stretch>
        </p:blipFill>
        <p:spPr bwMode="auto">
          <a:xfrm rot="10800000">
            <a:off x="0" y="428604"/>
            <a:ext cx="8929718" cy="4500594"/>
          </a:xfrm>
          <a:prstGeom prst="rect">
            <a:avLst/>
          </a:prstGeom>
          <a:noFill/>
        </p:spPr>
      </p:pic>
      <p:pic>
        <p:nvPicPr>
          <p:cNvPr id="3074" name="Picture 2" descr="&amp;Kcy;&amp;acy;&amp;rcy;&amp;tcy;&amp;icy;&amp;ncy;&amp;kcy;&amp;icy; &amp;pcy;&amp;ocy; &amp;zcy;&amp;acy;&amp;pcy;&amp;rcy;&amp;ocy;&amp;scy;&amp;ucy; &amp;acy;&amp;ncy;&amp;icy;&amp;mcy;&amp;acy;&amp;tscy;&amp;icy;&amp;yacy; &amp;dcy;&amp;lcy;&amp;yacy; &amp;pcy;&amp;rcy;&amp;iecy;&amp;zcy;&amp;iecy;&amp;ncy;&amp;tcy;&amp;acy;&amp;tscy;&amp;icy;&amp;j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99599" y="4530293"/>
            <a:ext cx="2445434" cy="29574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436cfebd356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12858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endParaRPr lang="ru-RU" alt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22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200">
                <a:latin typeface="Times New Roman" pitchFamily="18" charset="0"/>
              </a:rPr>
              <a:t>.</a:t>
            </a:r>
          </a:p>
          <a:p>
            <a:pPr eaLnBrk="0" hangingPunct="0"/>
            <a:endParaRPr lang="ru-RU" altLang="ru-RU" sz="1200">
              <a:latin typeface="Times New Roman" pitchFamily="18" charset="0"/>
            </a:endParaRPr>
          </a:p>
          <a:p>
            <a:pPr eaLnBrk="0" hangingPunct="0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 rot="468523">
            <a:off x="2698819" y="2880132"/>
            <a:ext cx="4291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kk-KZ" altLang="ru-RU" sz="4400" dirty="0" smtClean="0">
                <a:latin typeface="Times New Roman" pitchFamily="18" charset="0"/>
              </a:rPr>
              <a:t>Ее  әрпін  жазу</a:t>
            </a:r>
            <a:endParaRPr lang="ru-RU" altLang="ru-RU" sz="4400" dirty="0" smtClean="0">
              <a:latin typeface="Times New Roman" pitchFamily="18" charset="0"/>
            </a:endParaRPr>
          </a:p>
          <a:p>
            <a:pPr eaLnBrk="0" hangingPunct="0"/>
            <a:r>
              <a:rPr lang="ru-RU" altLang="ru-RU" sz="1200" dirty="0" smtClean="0">
                <a:latin typeface="Times New Roman" pitchFamily="18" charset="0"/>
              </a:rPr>
              <a:t>. </a:t>
            </a:r>
            <a:endParaRPr lang="ru-RU" alt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642938" y="785813"/>
            <a:ext cx="822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Дәптермен жұмыс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TION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792163"/>
          </a:xfrm>
        </p:spPr>
        <p:txBody>
          <a:bodyPr/>
          <a:lstStyle/>
          <a:p>
            <a:r>
              <a:rPr lang="kk-KZ" alt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altLang="ru-RU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188" y="1341438"/>
            <a:ext cx="7993062" cy="4297362"/>
          </a:xfrm>
        </p:spPr>
        <p:txBody>
          <a:bodyPr>
            <a:normAutofit fontScale="85000" lnSpcReduction="20000"/>
          </a:bodyPr>
          <a:lstStyle/>
          <a:p>
            <a:r>
              <a:rPr lang="kk-KZ" sz="2000" dirty="0" smtClean="0"/>
              <a:t>1.7 Тыңдалған материал бойынша өз пікірін айту  </a:t>
            </a:r>
            <a:endParaRPr lang="ru-RU" sz="2000" dirty="0" smtClean="0"/>
          </a:p>
          <a:p>
            <a:r>
              <a:rPr lang="kk-KZ" sz="2000" dirty="0" smtClean="0"/>
              <a:t>1.8 Берілген тақырыпқа  әңгіме құрап айту</a:t>
            </a:r>
            <a:endParaRPr lang="ru-RU" sz="2000" dirty="0" smtClean="0"/>
          </a:p>
          <a:p>
            <a:r>
              <a:rPr lang="kk-KZ" sz="2000" dirty="0" smtClean="0"/>
              <a:t>1.9 Сөздерді, дыбыстарды орфоэпиялық нормаларға сәйкес дұрыс айту</a:t>
            </a:r>
            <a:endParaRPr lang="ru-RU" sz="2000" dirty="0" smtClean="0"/>
          </a:p>
          <a:p>
            <a:r>
              <a:rPr lang="kk-KZ" sz="2000" dirty="0" smtClean="0"/>
              <a:t>Барлығы:Жаңа білімді меңгереді.</a:t>
            </a:r>
            <a:endParaRPr lang="ru-RU" sz="2000" dirty="0" smtClean="0"/>
          </a:p>
          <a:p>
            <a:r>
              <a:rPr lang="kk-KZ" sz="2000" dirty="0" smtClean="0"/>
              <a:t>Көбі:Тақырыпты түсініп, тыңдап, жетекші сұрақтар арқылы талқылайды.</a:t>
            </a:r>
            <a:endParaRPr lang="ru-RU" sz="2000" dirty="0" smtClean="0"/>
          </a:p>
          <a:p>
            <a:r>
              <a:rPr lang="kk-KZ" sz="2000" dirty="0" smtClean="0"/>
              <a:t>Кейбірі: Алған білімді өмірде қолдана алады.</a:t>
            </a:r>
            <a:endParaRPr lang="ru-RU" sz="2000" dirty="0" smtClean="0"/>
          </a:p>
          <a:p>
            <a:r>
              <a:rPr lang="kk-KZ" sz="2000" dirty="0" smtClean="0"/>
              <a:t>Айтылған сөздер мен сөйлемдердің көпшілігін дұрыс қайталай алады. </a:t>
            </a:r>
            <a:endParaRPr lang="ru-RU" sz="2000" dirty="0" smtClean="0"/>
          </a:p>
          <a:p>
            <a:r>
              <a:rPr lang="kk-KZ" sz="2000" dirty="0" smtClean="0"/>
              <a:t>Нақты сөйлеу арқылы, мәселені түсінгенін көрсете алады.</a:t>
            </a:r>
            <a:endParaRPr lang="ru-RU" sz="2000" dirty="0" smtClean="0"/>
          </a:p>
          <a:p>
            <a:r>
              <a:rPr lang="kk-KZ" sz="2000" dirty="0" smtClean="0"/>
              <a:t>Оқушыларды бір-біріне деген құрмет көрсетуіне тәрбиелеу. 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Pictures\2016-12-05\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2265" t="3715" r="7583" b="80660"/>
          <a:stretch>
            <a:fillRect/>
          </a:stretch>
        </p:blipFill>
        <p:spPr bwMode="auto">
          <a:xfrm rot="10800000">
            <a:off x="214282" y="928666"/>
            <a:ext cx="8715436" cy="5286413"/>
          </a:xfrm>
          <a:prstGeom prst="rect">
            <a:avLst/>
          </a:prstGeom>
          <a:noFill/>
        </p:spPr>
      </p:pic>
      <p:pic>
        <p:nvPicPr>
          <p:cNvPr id="2050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5079"/>
            <a:ext cx="2571768" cy="2272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428736"/>
          <a:ext cx="8001057" cy="44291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7019"/>
                <a:gridCol w="2667019"/>
                <a:gridCol w="2667019"/>
              </a:tblGrid>
              <a:tr h="221457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Не білемін?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Нені білдім?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Нені</a:t>
                      </a:r>
                      <a:r>
                        <a:rPr lang="kk-KZ" baseline="0" dirty="0" smtClean="0">
                          <a:solidFill>
                            <a:srgbClr val="FF0000"/>
                          </a:solidFill>
                        </a:rPr>
                        <a:t> білгім келеді?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1457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TION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2988" y="908050"/>
            <a:ext cx="6842125" cy="473075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kk-KZ" alt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 бекіту</a:t>
            </a:r>
          </a:p>
          <a:p>
            <a:pPr algn="just" eaLnBrk="1" hangingPunct="1"/>
            <a:endParaRPr lang="kk-KZ" altLang="ru-RU" sz="40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kk-KZ" alt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</a:p>
          <a:p>
            <a:pPr algn="just" eaLnBrk="1" hangingPunct="1"/>
            <a:endParaRPr lang="kk-KZ" altLang="ru-RU" sz="40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kk-KZ" alt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Үйге тапсырма</a:t>
            </a:r>
            <a:endParaRPr lang="ru-RU" altLang="ru-RU" sz="40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714750"/>
            <a:ext cx="25939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436cfebd356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12858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endParaRPr lang="ru-RU" altLang="ru-RU" sz="20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22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200">
                <a:latin typeface="Times New Roman" pitchFamily="18" charset="0"/>
              </a:rPr>
              <a:t>.</a:t>
            </a:r>
          </a:p>
          <a:p>
            <a:pPr eaLnBrk="0" hangingPunct="0"/>
            <a:endParaRPr lang="ru-RU" altLang="ru-RU" sz="1200">
              <a:latin typeface="Times New Roman" pitchFamily="18" charset="0"/>
            </a:endParaRPr>
          </a:p>
          <a:p>
            <a:pPr eaLnBrk="0" hangingPunct="0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 rot="468523">
            <a:off x="2698819" y="3003243"/>
            <a:ext cx="4291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altLang="ru-RU" sz="2800" dirty="0" smtClean="0">
              <a:latin typeface="Times New Roman" pitchFamily="18" charset="0"/>
            </a:endParaRPr>
          </a:p>
          <a:p>
            <a:pPr eaLnBrk="0" hangingPunct="0"/>
            <a:r>
              <a:rPr lang="ru-RU" altLang="ru-RU" sz="1200" dirty="0" smtClean="0">
                <a:latin typeface="Times New Roman" pitchFamily="18" charset="0"/>
              </a:rPr>
              <a:t>. </a:t>
            </a:r>
            <a:endParaRPr lang="ru-RU" alt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642938" y="785813"/>
            <a:ext cx="822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kk-KZ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Психологиялық дайындық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736"/>
            <a:ext cx="85203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solidFill>
                  <a:srgbClr val="FF0000"/>
                </a:solidFill>
                <a:effectLst/>
              </a:rPr>
              <a:t>Үй  тапсырмасы</a:t>
            </a:r>
            <a:endParaRPr lang="ru-RU" sz="6600" b="1" cap="none" spc="0" dirty="0" smtClean="0">
              <a:ln w="11430"/>
              <a:solidFill>
                <a:srgbClr val="FF0000"/>
              </a:solidFill>
              <a:effectLst/>
            </a:endParaRPr>
          </a:p>
          <a:p>
            <a:pPr algn="ctr"/>
            <a:endParaRPr lang="ru-RU" sz="4800" b="1" cap="none" spc="0" dirty="0" smtClean="0">
              <a:ln w="11430"/>
              <a:solidFill>
                <a:srgbClr val="FF0000"/>
              </a:solidFill>
              <a:effectLst/>
            </a:endParaRPr>
          </a:p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/>
              </a:rPr>
              <a:t>Мен не </a:t>
            </a:r>
            <a:r>
              <a:rPr lang="ru-RU" sz="4800" b="1" cap="none" spc="0" dirty="0" err="1" smtClean="0">
                <a:ln w="11430"/>
                <a:solidFill>
                  <a:srgbClr val="FF0000"/>
                </a:solidFill>
                <a:effectLst/>
              </a:rPr>
              <a:t>үйрендім</a:t>
            </a:r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/>
              </a:rPr>
              <a:t>?</a:t>
            </a:r>
            <a:endParaRPr lang="ru-RU" sz="4800" b="1" cap="none" spc="0" dirty="0">
              <a:ln w="11430"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5" descr="fairyl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airyl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&amp;Kcy;&amp;acy;&amp;rcy;&amp;tcy;&amp;icy;&amp;ncy;&amp;kcy;&amp;icy; &amp;pcy;&amp;ocy; &amp;zcy;&amp;acy;&amp;pcy;&amp;rcy;&amp;ocy;&amp;scy;&amp;ucy; &amp;scy;&amp;lcy;&amp;acy;&amp;jcy;&amp;dcy; &amp;acy;&amp;ncy;&amp;icy;&amp;mcy;&amp;acy;&amp;tscy;&amp;icy;&amp;yacy; &amp;kcy;&amp;ncy;&amp;icy;&amp;g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3187578" cy="1957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Pictures\2016-12-05\001.jpg"/>
          <p:cNvPicPr>
            <a:picLocks noChangeAspect="1" noChangeArrowheads="1"/>
          </p:cNvPicPr>
          <p:nvPr/>
        </p:nvPicPr>
        <p:blipFill>
          <a:blip r:embed="rId2"/>
          <a:srcRect l="22414" t="47532" r="1724" b="4372"/>
          <a:stretch>
            <a:fillRect/>
          </a:stretch>
        </p:blipFill>
        <p:spPr bwMode="auto">
          <a:xfrm rot="10800000">
            <a:off x="1071538" y="214290"/>
            <a:ext cx="6429420" cy="482206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4338" name="Picture 2" descr="&amp;Kcy;&amp;acy;&amp;rcy;&amp;tcy;&amp;icy;&amp;ncy;&amp;kcy;&amp;icy; &amp;pcy;&amp;ocy; &amp;zcy;&amp;acy;&amp;pcy;&amp;rcy;&amp;ocy;&amp;scy;&amp;ucy; &amp;scy;&amp;lcy;&amp;acy;&amp;jcy;&amp;dcy; &amp;acy;&amp;ncy;&amp;icy;&amp;mcy;&amp;acy;&amp;tscy;&amp;icy;&amp;yacy; &amp;kcy;&amp;ncy;&amp;icy;&amp;g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22" y="4895884"/>
            <a:ext cx="2214578" cy="19621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Pictures\2016-12-05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2134" t="27153" r="2311" b="57222"/>
          <a:stretch>
            <a:fillRect/>
          </a:stretch>
        </p:blipFill>
        <p:spPr bwMode="auto">
          <a:xfrm rot="10800000">
            <a:off x="285716" y="357166"/>
            <a:ext cx="8572563" cy="5929354"/>
          </a:xfrm>
          <a:prstGeom prst="rect">
            <a:avLst/>
          </a:prstGeom>
          <a:noFill/>
        </p:spPr>
      </p:pic>
      <p:pic>
        <p:nvPicPr>
          <p:cNvPr id="5" name="Picture 2" descr="Рисунок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827" y="1071546"/>
            <a:ext cx="2955173" cy="50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Pictures\2016-12-05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587" r="3650" b="74172"/>
          <a:stretch>
            <a:fillRect/>
          </a:stretch>
        </p:blipFill>
        <p:spPr bwMode="auto">
          <a:xfrm rot="10800000">
            <a:off x="214282" y="857232"/>
            <a:ext cx="8715436" cy="557216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500958" y="3929066"/>
            <a:ext cx="1428760" cy="250033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://akartinki.narod.ru/2/ANIMASHKI6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429132"/>
            <a:ext cx="2022265" cy="203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i="1" dirty="0" smtClean="0">
                <a:solidFill>
                  <a:srgbClr val="C00000"/>
                </a:solidFill>
              </a:rPr>
              <a:t>Сергіту  сәті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8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8800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админ\Pictures\2016-12-05\002.jpg"/>
          <p:cNvPicPr>
            <a:picLocks noChangeAspect="1" noChangeArrowheads="1"/>
          </p:cNvPicPr>
          <p:nvPr/>
        </p:nvPicPr>
        <p:blipFill>
          <a:blip r:embed="rId2"/>
          <a:srcRect l="24060" t="31043" r="16403" b="37117"/>
          <a:stretch>
            <a:fillRect/>
          </a:stretch>
        </p:blipFill>
        <p:spPr bwMode="auto">
          <a:xfrm>
            <a:off x="1571604" y="1500174"/>
            <a:ext cx="6286544" cy="4500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Pictures\2016-12-05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12559" t="24410" r="3549" b="5277"/>
          <a:stretch>
            <a:fillRect/>
          </a:stretch>
        </p:blipFill>
        <p:spPr bwMode="auto">
          <a:xfrm>
            <a:off x="142844" y="214290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</TotalTime>
  <Words>124</Words>
  <PresentationFormat>Экран (4:3)</PresentationFormat>
  <Paragraphs>39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    Ы.Алтынсарин атындағы орта мектебі                                      Ашық сабақ Тақырыбы: </vt:lpstr>
      <vt:lpstr>Сабақтың мақсаты:</vt:lpstr>
      <vt:lpstr>      </vt:lpstr>
      <vt:lpstr>Слайд 4</vt:lpstr>
      <vt:lpstr>Слайд 5</vt:lpstr>
      <vt:lpstr>Слайд 6</vt:lpstr>
      <vt:lpstr>Слайд 7</vt:lpstr>
      <vt:lpstr>Сергіту  сәті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007</cp:lastModifiedBy>
  <cp:revision>21</cp:revision>
  <dcterms:created xsi:type="dcterms:W3CDTF">2016-11-17T09:29:35Z</dcterms:created>
  <dcterms:modified xsi:type="dcterms:W3CDTF">2016-12-06T15:46:04Z</dcterms:modified>
</cp:coreProperties>
</file>