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4"/>
  </p:notesMasterIdLst>
  <p:sldIdLst>
    <p:sldId id="274" r:id="rId2"/>
    <p:sldId id="282" r:id="rId3"/>
    <p:sldId id="283" r:id="rId4"/>
    <p:sldId id="273" r:id="rId5"/>
    <p:sldId id="256" r:id="rId6"/>
    <p:sldId id="258" r:id="rId7"/>
    <p:sldId id="259" r:id="rId8"/>
    <p:sldId id="288" r:id="rId9"/>
    <p:sldId id="262" r:id="rId10"/>
    <p:sldId id="270" r:id="rId11"/>
    <p:sldId id="271" r:id="rId12"/>
    <p:sldId id="260" r:id="rId13"/>
    <p:sldId id="261" r:id="rId14"/>
    <p:sldId id="263" r:id="rId15"/>
    <p:sldId id="264" r:id="rId16"/>
    <p:sldId id="265" r:id="rId17"/>
    <p:sldId id="266" r:id="rId18"/>
    <p:sldId id="267" r:id="rId19"/>
    <p:sldId id="287" r:id="rId20"/>
    <p:sldId id="268" r:id="rId21"/>
    <p:sldId id="269" r:id="rId22"/>
    <p:sldId id="285" r:id="rId23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-2994" y="-96"/>
      </p:cViewPr>
      <p:guideLst>
        <p:guide orient="horz" pos="3133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7AB4E-17EC-4F7E-ADFD-40B40ECCF313}" type="datetimeFigureOut">
              <a:rPr lang="ru-RU" smtClean="0"/>
              <a:pPr/>
              <a:t>06.12.2016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50CA15-E055-4E36-98DD-796B1853A74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50CA15-E055-4E36-98DD-796B1853A74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06.12.2016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06.12.2016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&#1040;&#1076;&#1084;&#1080;&#1085;&#1080;&#1089;&#1090;&#1088;&#1072;&#1090;&#1086;&#1088;\&#1056;&#1072;&#1073;&#1086;&#1095;&#1080;&#1081;%20&#1089;&#1090;&#1086;&#1083;\&#1046;&#1072;&#1085;&#1072;&#1088;-5%20&#1082;&#1083;&#1072;&#1089;&#1089;\&#1091;&#1089;&#1090;&#1072;&#1079;\14%20&#1044;&#1086;&#1088;&#1086;&#1078;&#1082;&#1072;%2014.mp3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CTION\Downloads\1256601124_5nl4qtoczgymbsi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2"/>
          <p:cNvSpPr>
            <a:spLocks noGrp="1"/>
          </p:cNvSpPr>
          <p:nvPr>
            <p:ph type="ctrTitle"/>
          </p:nvPr>
        </p:nvSpPr>
        <p:spPr>
          <a:xfrm>
            <a:off x="755650" y="928670"/>
            <a:ext cx="7772400" cy="1071570"/>
          </a:xfrm>
        </p:spPr>
        <p:txBody>
          <a:bodyPr>
            <a:normAutofit fontScale="90000"/>
          </a:bodyPr>
          <a:lstStyle/>
          <a:p>
            <a:pPr algn="l"/>
            <a:r>
              <a:rPr lang="kk-KZ" alt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alt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alt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alt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alt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alt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alt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alt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alt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Ы.Алтынсарин атындағы орта мектебі</a:t>
            </a:r>
            <a:br>
              <a:rPr lang="kk-KZ" alt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alt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alt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alt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kk-KZ" alt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Ашық сабақ</a:t>
            </a:r>
            <a:r>
              <a:rPr lang="kk-KZ" alt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alt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alt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Тақырыбы:</a:t>
            </a:r>
            <a:r>
              <a:rPr lang="kk-KZ" alt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8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2" name="Подзаголовок 3"/>
          <p:cNvSpPr>
            <a:spLocks noGrp="1"/>
          </p:cNvSpPr>
          <p:nvPr>
            <p:ph type="subTitle" idx="1"/>
          </p:nvPr>
        </p:nvSpPr>
        <p:spPr>
          <a:xfrm>
            <a:off x="755650" y="4357693"/>
            <a:ext cx="6977063" cy="1303331"/>
          </a:xfrm>
        </p:spPr>
        <p:txBody>
          <a:bodyPr/>
          <a:lstStyle/>
          <a:p>
            <a:pPr algn="just"/>
            <a:endParaRPr lang="kk-KZ" altLang="ru-RU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alt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Пәні:</a:t>
            </a:r>
            <a:r>
              <a:rPr lang="kk-KZ" alt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altLang="ru-RU" i="1" dirty="0" smtClean="0">
                <a:latin typeface="Times New Roman" pitchFamily="18" charset="0"/>
                <a:cs typeface="Times New Roman" pitchFamily="18" charset="0"/>
              </a:rPr>
              <a:t>сауат  ашу</a:t>
            </a:r>
            <a:endParaRPr lang="kk-KZ" altLang="ru-RU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alt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Пән мұғалімі</a:t>
            </a:r>
            <a:r>
              <a:rPr lang="kk-KZ" alt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kk-KZ" altLang="ru-RU" i="1" dirty="0" smtClean="0">
                <a:latin typeface="Times New Roman" pitchFamily="18" charset="0"/>
                <a:cs typeface="Times New Roman" pitchFamily="18" charset="0"/>
              </a:rPr>
              <a:t>б.есқарина</a:t>
            </a:r>
            <a:endParaRPr lang="ru-RU" altLang="ru-RU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14 Дорожка 1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04250" y="623728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614987" y="2285993"/>
            <a:ext cx="7914026" cy="175432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kk-KZ" sz="54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ізді  қоршаған  әлем                                  </a:t>
            </a:r>
            <a:r>
              <a:rPr lang="kk-KZ" sz="54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kk-KZ" sz="2800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дыбысы мен әрпі</a:t>
            </a: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44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\Pictures\2016-12-05\00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19581" t="64645" r="49521" b="15579"/>
          <a:stretch>
            <a:fillRect/>
          </a:stretch>
        </p:blipFill>
        <p:spPr bwMode="auto">
          <a:xfrm>
            <a:off x="1142976" y="1285860"/>
            <a:ext cx="6357982" cy="48512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jcy; &amp;bcy;&amp;acy;&amp;bcy;&amp;ocy;&amp;chcy;&amp;kcy;&amp;icy;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714356"/>
            <a:ext cx="2071702" cy="1840930"/>
          </a:xfrm>
          <a:prstGeom prst="rect">
            <a:avLst/>
          </a:prstGeom>
          <a:noFill/>
        </p:spPr>
      </p:pic>
      <p:pic>
        <p:nvPicPr>
          <p:cNvPr id="6" name="Picture 2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jcy; &amp;bcy;&amp;acy;&amp;bcy;&amp;ocy;&amp;chcy;&amp;kcy;&amp;icy;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4572008"/>
            <a:ext cx="2071702" cy="18409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\Pictures\2016-12-05\00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47842" t="72335" r="12833" b="5277"/>
          <a:stretch>
            <a:fillRect/>
          </a:stretch>
        </p:blipFill>
        <p:spPr bwMode="auto">
          <a:xfrm>
            <a:off x="1500166" y="1428736"/>
            <a:ext cx="6024838" cy="43846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jcy; &amp;bcy;&amp;acy;&amp;bcy;&amp;ocy;&amp;chcy;&amp;kcy;&amp;i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29322" y="-166291"/>
            <a:ext cx="2445434" cy="2957492"/>
          </a:xfrm>
          <a:prstGeom prst="rect">
            <a:avLst/>
          </a:prstGeom>
          <a:noFill/>
        </p:spPr>
      </p:pic>
      <p:pic>
        <p:nvPicPr>
          <p:cNvPr id="6" name="Picture 2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jcy; &amp;bcy;&amp;acy;&amp;bcy;&amp;ocy;&amp;chcy;&amp;kcy;&amp;i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6256789" y="3958789"/>
            <a:ext cx="2445434" cy="29574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\Pictures\2016-12-05\00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14557" t="972" r="51487" b="80278"/>
          <a:stretch>
            <a:fillRect/>
          </a:stretch>
        </p:blipFill>
        <p:spPr bwMode="auto">
          <a:xfrm>
            <a:off x="142844" y="785794"/>
            <a:ext cx="7286676" cy="51435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266" name="AutoShape 2" descr="&amp;Kcy;&amp;acy;&amp;rcy;&amp;tcy;&amp;icy;&amp;ncy;&amp;kcy;&amp;icy; &amp;pcy;&amp;ocy; &amp;zcy;&amp;acy;&amp;pcy;&amp;rcy;&amp;ocy;&amp;scy;&amp;ucy; &amp;scy;&amp;lcy;&amp;acy;&amp;jcy;&amp;dcy; &amp;acy;&amp;ncy;&amp;icy;&amp;mcy;&amp;acy;&amp;tscy;&amp;icy;&amp;yacy; &amp;kcy;&amp;ncy;&amp;icy;&amp;gcy;&amp;icy;"/>
          <p:cNvSpPr>
            <a:spLocks noChangeAspect="1" noChangeArrowheads="1"/>
          </p:cNvSpPr>
          <p:nvPr/>
        </p:nvSpPr>
        <p:spPr bwMode="auto">
          <a:xfrm>
            <a:off x="155575" y="-2316163"/>
            <a:ext cx="4000500" cy="4838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8" name="Picture 4" descr="&amp;Kcy;&amp;acy;&amp;rcy;&amp;tcy;&amp;icy;&amp;ncy;&amp;kcy;&amp;icy; &amp;pcy;&amp;ocy; &amp;zcy;&amp;acy;&amp;pcy;&amp;rcy;&amp;ocy;&amp;scy;&amp;ucy; &amp;scy;&amp;lcy;&amp;acy;&amp;jcy;&amp;dcy; &amp;acy;&amp;ncy;&amp;icy;&amp;mcy;&amp;acy;&amp;tscy;&amp;icy;&amp;yacy; &amp;kcy;&amp;ncy;&amp;icy;&amp;gcy;&amp;icy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15206" y="4500570"/>
            <a:ext cx="1643074" cy="1987338"/>
          </a:xfrm>
          <a:prstGeom prst="rect">
            <a:avLst/>
          </a:prstGeom>
          <a:noFill/>
        </p:spPr>
      </p:pic>
      <p:pic>
        <p:nvPicPr>
          <p:cNvPr id="5" name="Picture 2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jcy; &amp;bcy;&amp;acy;&amp;bcy;&amp;ocy;&amp;chcy;&amp;kcy;&amp;icy;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4714884"/>
            <a:ext cx="2071702" cy="1840930"/>
          </a:xfrm>
          <a:prstGeom prst="rect">
            <a:avLst/>
          </a:prstGeom>
          <a:noFill/>
        </p:spPr>
      </p:pic>
      <p:pic>
        <p:nvPicPr>
          <p:cNvPr id="6" name="Picture 2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jcy; &amp;bcy;&amp;acy;&amp;bcy;&amp;ocy;&amp;chcy;&amp;kcy;&amp;icy;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57884" y="0"/>
            <a:ext cx="2071702" cy="18409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дмин\Pictures\2016-12-05\00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56503" t="5660" r="9541" b="75590"/>
          <a:stretch>
            <a:fillRect/>
          </a:stretch>
        </p:blipFill>
        <p:spPr bwMode="auto">
          <a:xfrm>
            <a:off x="642910" y="1025321"/>
            <a:ext cx="7572428" cy="53452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2" name="Picture 2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214290"/>
            <a:ext cx="1905000" cy="1485900"/>
          </a:xfrm>
          <a:prstGeom prst="rect">
            <a:avLst/>
          </a:prstGeom>
          <a:noFill/>
        </p:spPr>
      </p:pic>
      <p:pic>
        <p:nvPicPr>
          <p:cNvPr id="5" name="Picture 4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icy; &amp;tscy;&amp;vcy;&amp;iecy;&amp;tcy;&amp;ycy;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5214950"/>
            <a:ext cx="1289637" cy="1128684"/>
          </a:xfrm>
          <a:prstGeom prst="rect">
            <a:avLst/>
          </a:prstGeom>
          <a:noFill/>
        </p:spPr>
      </p:pic>
      <p:pic>
        <p:nvPicPr>
          <p:cNvPr id="6" name="Picture 4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icy; &amp;tscy;&amp;vcy;&amp;iecy;&amp;tcy;&amp;ycy;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5286388"/>
            <a:ext cx="1289637" cy="1128684"/>
          </a:xfrm>
          <a:prstGeom prst="rect">
            <a:avLst/>
          </a:prstGeom>
          <a:noFill/>
        </p:spPr>
      </p:pic>
      <p:pic>
        <p:nvPicPr>
          <p:cNvPr id="7" name="Picture 4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icy; &amp;tscy;&amp;vcy;&amp;iecy;&amp;tcy;&amp;ycy;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5214950"/>
            <a:ext cx="1289637" cy="11286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админ\Pictures\2016-12-05\00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67775" t="60165" r="5022" b="20313"/>
          <a:stretch>
            <a:fillRect/>
          </a:stretch>
        </p:blipFill>
        <p:spPr bwMode="auto">
          <a:xfrm rot="10800000">
            <a:off x="1071538" y="571480"/>
            <a:ext cx="5929354" cy="571504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786182" y="571480"/>
            <a:ext cx="3071834" cy="21431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70" name="AutoShape 2" descr="&amp;Pcy;&amp;ocy;&amp;khcy;&amp;ocy;&amp;zhcy;&amp;iecy;&amp;iecy; &amp;icy;&amp;zcy;&amp;ocy;&amp;bcy;&amp;rcy;&amp;acy;&amp;zhcy;&amp;iecy;&amp;ncy;&amp;icy;&amp;iecy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2" name="Picture 4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4500570"/>
            <a:ext cx="2143125" cy="21431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админ\Pictures\2016-12-05\003.jpg"/>
          <p:cNvPicPr>
            <a:picLocks noChangeAspect="1" noChangeArrowheads="1"/>
          </p:cNvPicPr>
          <p:nvPr/>
        </p:nvPicPr>
        <p:blipFill>
          <a:blip r:embed="rId2"/>
          <a:srcRect l="16229" t="61270" r="36919" b="19868"/>
          <a:stretch>
            <a:fillRect/>
          </a:stretch>
        </p:blipFill>
        <p:spPr bwMode="auto">
          <a:xfrm rot="10800000">
            <a:off x="285719" y="714356"/>
            <a:ext cx="8572560" cy="5643602"/>
          </a:xfrm>
          <a:prstGeom prst="rect">
            <a:avLst/>
          </a:prstGeom>
          <a:noFill/>
        </p:spPr>
      </p:pic>
      <p:pic>
        <p:nvPicPr>
          <p:cNvPr id="2" name="Picture 2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jcy; &amp;pcy;&amp;ocy; &amp;bcy;&amp;icy;&amp;ocy;&amp;lcy;&amp;ocy;&amp;gcy;&amp;icy;&amp;icy;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0"/>
            <a:ext cx="1714512" cy="1371610"/>
          </a:xfrm>
          <a:prstGeom prst="rect">
            <a:avLst/>
          </a:prstGeom>
          <a:noFill/>
        </p:spPr>
      </p:pic>
      <p:pic>
        <p:nvPicPr>
          <p:cNvPr id="5" name="Picture 2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jcy; &amp;pcy;&amp;ocy; &amp;bcy;&amp;icy;&amp;ocy;&amp;lcy;&amp;ocy;&amp;gcy;&amp;icy;&amp;icy;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44" y="0"/>
            <a:ext cx="1714512" cy="137161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дмин\Pictures\2016-12-05\003.jpg"/>
          <p:cNvPicPr>
            <a:picLocks noChangeAspect="1" noChangeArrowheads="1"/>
          </p:cNvPicPr>
          <p:nvPr/>
        </p:nvPicPr>
        <p:blipFill>
          <a:blip r:embed="rId2"/>
          <a:srcRect l="17153" t="35897" r="7051" b="55129"/>
          <a:stretch>
            <a:fillRect/>
          </a:stretch>
        </p:blipFill>
        <p:spPr bwMode="auto">
          <a:xfrm rot="10800000">
            <a:off x="214282" y="1714488"/>
            <a:ext cx="8715435" cy="3500462"/>
          </a:xfrm>
          <a:prstGeom prst="rect">
            <a:avLst/>
          </a:prstGeom>
          <a:noFill/>
        </p:spPr>
      </p:pic>
      <p:pic>
        <p:nvPicPr>
          <p:cNvPr id="5124" name="Picture 4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icy; &amp;tscy;&amp;vcy;&amp;iecy;&amp;tcy;&amp;ycy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42852"/>
            <a:ext cx="1289637" cy="1128684"/>
          </a:xfrm>
          <a:prstGeom prst="rect">
            <a:avLst/>
          </a:prstGeom>
          <a:noFill/>
        </p:spPr>
      </p:pic>
      <p:pic>
        <p:nvPicPr>
          <p:cNvPr id="8" name="Picture 4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icy; &amp;tscy;&amp;vcy;&amp;iecy;&amp;tcy;&amp;ycy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488" y="214290"/>
            <a:ext cx="1289637" cy="1128684"/>
          </a:xfrm>
          <a:prstGeom prst="rect">
            <a:avLst/>
          </a:prstGeom>
          <a:noFill/>
        </p:spPr>
      </p:pic>
      <p:pic>
        <p:nvPicPr>
          <p:cNvPr id="9" name="Picture 4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icy; &amp;tscy;&amp;vcy;&amp;iecy;&amp;tcy;&amp;ycy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00958" y="214290"/>
            <a:ext cx="1289637" cy="1128684"/>
          </a:xfrm>
          <a:prstGeom prst="rect">
            <a:avLst/>
          </a:prstGeom>
          <a:noFill/>
        </p:spPr>
      </p:pic>
      <p:pic>
        <p:nvPicPr>
          <p:cNvPr id="10" name="Picture 4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icy; &amp;tscy;&amp;vcy;&amp;iecy;&amp;tcy;&amp;ycy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72198" y="214290"/>
            <a:ext cx="1289637" cy="1128684"/>
          </a:xfrm>
          <a:prstGeom prst="rect">
            <a:avLst/>
          </a:prstGeom>
          <a:noFill/>
        </p:spPr>
      </p:pic>
      <p:pic>
        <p:nvPicPr>
          <p:cNvPr id="11" name="Picture 4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icy; &amp;tscy;&amp;vcy;&amp;iecy;&amp;tcy;&amp;ycy;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214290"/>
            <a:ext cx="1289637" cy="11286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админ\Pictures\2016-12-05\00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25720" t="27152" r="13312" b="67639"/>
          <a:stretch>
            <a:fillRect/>
          </a:stretch>
        </p:blipFill>
        <p:spPr bwMode="auto">
          <a:xfrm rot="10800000">
            <a:off x="142844" y="1785921"/>
            <a:ext cx="8786874" cy="3000395"/>
          </a:xfrm>
          <a:prstGeom prst="rect">
            <a:avLst/>
          </a:prstGeom>
          <a:noFill/>
        </p:spPr>
      </p:pic>
      <p:pic>
        <p:nvPicPr>
          <p:cNvPr id="4098" name="Picture 2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jcy; &amp;bcy;&amp;acy;&amp;bcy;&amp;ocy;&amp;chcy;&amp;kcy;&amp;icy;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786322"/>
            <a:ext cx="2071702" cy="1840930"/>
          </a:xfrm>
          <a:prstGeom prst="rect">
            <a:avLst/>
          </a:prstGeom>
          <a:noFill/>
        </p:spPr>
      </p:pic>
      <p:pic>
        <p:nvPicPr>
          <p:cNvPr id="6" name="Picture 2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jcy; &amp;bcy;&amp;acy;&amp;bcy;&amp;ocy;&amp;chcy;&amp;kcy;&amp;icy;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6578" y="4857760"/>
            <a:ext cx="2071702" cy="1840930"/>
          </a:xfrm>
          <a:prstGeom prst="rect">
            <a:avLst/>
          </a:prstGeom>
          <a:noFill/>
        </p:spPr>
      </p:pic>
      <p:pic>
        <p:nvPicPr>
          <p:cNvPr id="7" name="Picture 2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jcy; &amp;bcy;&amp;acy;&amp;bcy;&amp;ocy;&amp;chcy;&amp;kcy;&amp;icy;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4786322"/>
            <a:ext cx="2071702" cy="1840930"/>
          </a:xfrm>
          <a:prstGeom prst="rect">
            <a:avLst/>
          </a:prstGeom>
          <a:noFill/>
        </p:spPr>
      </p:pic>
      <p:pic>
        <p:nvPicPr>
          <p:cNvPr id="8" name="Picture 2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jcy; &amp;bcy;&amp;acy;&amp;bcy;&amp;ocy;&amp;chcy;&amp;kcy;&amp;icy;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0"/>
            <a:ext cx="2071702" cy="1840930"/>
          </a:xfrm>
          <a:prstGeom prst="rect">
            <a:avLst/>
          </a:prstGeom>
          <a:noFill/>
        </p:spPr>
      </p:pic>
      <p:pic>
        <p:nvPicPr>
          <p:cNvPr id="9" name="Picture 2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jcy; &amp;bcy;&amp;acy;&amp;bcy;&amp;ocy;&amp;chcy;&amp;kcy;&amp;icy;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0"/>
            <a:ext cx="2071702" cy="18409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админ\Pictures\2016-12-05\00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21523" t="20903" r="9731" b="74155"/>
          <a:stretch>
            <a:fillRect/>
          </a:stretch>
        </p:blipFill>
        <p:spPr bwMode="auto">
          <a:xfrm rot="10800000">
            <a:off x="0" y="428604"/>
            <a:ext cx="8929718" cy="4500594"/>
          </a:xfrm>
          <a:prstGeom prst="rect">
            <a:avLst/>
          </a:prstGeom>
          <a:noFill/>
        </p:spPr>
      </p:pic>
      <p:pic>
        <p:nvPicPr>
          <p:cNvPr id="3074" name="Picture 2" descr="&amp;Kcy;&amp;acy;&amp;rcy;&amp;tcy;&amp;icy;&amp;ncy;&amp;kcy;&amp;icy; &amp;pcy;&amp;ocy; &amp;zcy;&amp;acy;&amp;pcy;&amp;rcy;&amp;ocy;&amp;scy;&amp;ucy; &amp;acy;&amp;ncy;&amp;icy;&amp;mcy;&amp;acy;&amp;tscy;&amp;icy;&amp;yacy; &amp;dcy;&amp;lcy;&amp;yacy; &amp;pcy;&amp;rcy;&amp;iecy;&amp;zcy;&amp;iecy;&amp;ncy;&amp;tcy;&amp;acy;&amp;tscy;&amp;icy;&amp;jcy; &amp;bcy;&amp;acy;&amp;bcy;&amp;ocy;&amp;chcy;&amp;kcy;&amp;icy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899599" y="4530293"/>
            <a:ext cx="2445434" cy="295749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 descr="436cfebd356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42875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938" y="1285875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altLang="ru-RU" sz="2000" b="1" dirty="0" smtClean="0"/>
              <a:t/>
            </a:r>
            <a:br>
              <a:rPr lang="ru-RU" altLang="ru-RU" sz="2000" b="1" dirty="0" smtClean="0"/>
            </a:br>
            <a:r>
              <a:rPr lang="ru-RU" altLang="ru-RU" sz="2000" b="1" dirty="0" smtClean="0"/>
              <a:t/>
            </a:r>
            <a:br>
              <a:rPr lang="ru-RU" altLang="ru-RU" sz="2000" b="1" dirty="0" smtClean="0"/>
            </a:br>
            <a:r>
              <a:rPr lang="ru-RU" altLang="ru-RU" sz="2000" b="1" dirty="0" smtClean="0"/>
              <a:t/>
            </a:r>
            <a:br>
              <a:rPr lang="ru-RU" altLang="ru-RU" sz="2000" b="1" dirty="0" smtClean="0"/>
            </a:br>
            <a:endParaRPr lang="ru-RU" altLang="ru-RU" sz="20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0" y="0"/>
            <a:ext cx="2238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 sz="1200">
                <a:latin typeface="Times New Roman" pitchFamily="18" charset="0"/>
              </a:rPr>
              <a:t>.</a:t>
            </a:r>
          </a:p>
          <a:p>
            <a:pPr eaLnBrk="0" hangingPunct="0"/>
            <a:endParaRPr lang="ru-RU" altLang="ru-RU" sz="1200">
              <a:latin typeface="Times New Roman" pitchFamily="18" charset="0"/>
            </a:endParaRPr>
          </a:p>
          <a:p>
            <a:pPr eaLnBrk="0" hangingPunct="0"/>
            <a:endParaRPr lang="ru-RU" altLang="ru-RU" sz="1200">
              <a:latin typeface="Times New Roman" pitchFamily="18" charset="0"/>
            </a:endParaRPr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 rot="468523">
            <a:off x="2698819" y="2880132"/>
            <a:ext cx="429183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kk-KZ" altLang="ru-RU" sz="4400" dirty="0" smtClean="0">
                <a:latin typeface="Times New Roman" pitchFamily="18" charset="0"/>
              </a:rPr>
              <a:t>Ее  әрпін  жазу</a:t>
            </a:r>
            <a:endParaRPr lang="ru-RU" altLang="ru-RU" sz="4400" dirty="0" smtClean="0">
              <a:latin typeface="Times New Roman" pitchFamily="18" charset="0"/>
            </a:endParaRPr>
          </a:p>
          <a:p>
            <a:pPr eaLnBrk="0" hangingPunct="0"/>
            <a:r>
              <a:rPr lang="ru-RU" altLang="ru-RU" sz="1200" dirty="0" smtClean="0">
                <a:latin typeface="Times New Roman" pitchFamily="18" charset="0"/>
              </a:rPr>
              <a:t>. </a:t>
            </a:r>
            <a:endParaRPr lang="ru-RU" altLang="ru-RU" dirty="0"/>
          </a:p>
        </p:txBody>
      </p:sp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642938" y="785813"/>
            <a:ext cx="8229600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kk-KZ" sz="3200" b="1" i="1" dirty="0" smtClean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Дәптермен жұмыс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CTION\Pictures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Заголовок 2"/>
          <p:cNvSpPr>
            <a:spLocks noGrp="1"/>
          </p:cNvSpPr>
          <p:nvPr>
            <p:ph type="ctrTitle"/>
          </p:nvPr>
        </p:nvSpPr>
        <p:spPr>
          <a:xfrm>
            <a:off x="900113" y="333375"/>
            <a:ext cx="7772400" cy="792163"/>
          </a:xfrm>
        </p:spPr>
        <p:txBody>
          <a:bodyPr/>
          <a:lstStyle/>
          <a:p>
            <a:r>
              <a:rPr lang="kk-KZ" altLang="ru-RU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Сабақтың мақсаты:</a:t>
            </a:r>
            <a:endParaRPr lang="ru-RU" altLang="ru-RU" b="1" i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611188" y="1341438"/>
            <a:ext cx="7993062" cy="4297362"/>
          </a:xfrm>
        </p:spPr>
        <p:txBody>
          <a:bodyPr>
            <a:normAutofit fontScale="85000" lnSpcReduction="20000"/>
          </a:bodyPr>
          <a:lstStyle/>
          <a:p>
            <a:r>
              <a:rPr lang="kk-KZ" sz="2000" dirty="0" smtClean="0"/>
              <a:t>1.7 Тыңдалған материал бойынша өз пікірін айту  </a:t>
            </a:r>
            <a:endParaRPr lang="ru-RU" sz="2000" dirty="0" smtClean="0"/>
          </a:p>
          <a:p>
            <a:r>
              <a:rPr lang="kk-KZ" sz="2000" dirty="0" smtClean="0"/>
              <a:t>1.8 Берілген тақырыпқа  әңгіме құрап айту</a:t>
            </a:r>
            <a:endParaRPr lang="ru-RU" sz="2000" dirty="0" smtClean="0"/>
          </a:p>
          <a:p>
            <a:r>
              <a:rPr lang="kk-KZ" sz="2000" dirty="0" smtClean="0"/>
              <a:t>1.9 Сөздерді, дыбыстарды орфоэпиялық нормаларға сәйкес дұрыс айту</a:t>
            </a:r>
            <a:endParaRPr lang="ru-RU" sz="2000" dirty="0" smtClean="0"/>
          </a:p>
          <a:p>
            <a:r>
              <a:rPr lang="kk-KZ" sz="2000" dirty="0" smtClean="0"/>
              <a:t>Барлығы:Жаңа білімді меңгереді.</a:t>
            </a:r>
            <a:endParaRPr lang="ru-RU" sz="2000" dirty="0" smtClean="0"/>
          </a:p>
          <a:p>
            <a:r>
              <a:rPr lang="kk-KZ" sz="2000" dirty="0" smtClean="0"/>
              <a:t>Көбі:Тақырыпты түсініп, тыңдап, жетекші сұрақтар арқылы талқылайды.</a:t>
            </a:r>
            <a:endParaRPr lang="ru-RU" sz="2000" dirty="0" smtClean="0"/>
          </a:p>
          <a:p>
            <a:r>
              <a:rPr lang="kk-KZ" sz="2000" dirty="0" smtClean="0"/>
              <a:t>Кейбірі: Алған білімді өмірде қолдана алады.</a:t>
            </a:r>
            <a:endParaRPr lang="ru-RU" sz="2000" dirty="0" smtClean="0"/>
          </a:p>
          <a:p>
            <a:r>
              <a:rPr lang="kk-KZ" sz="2000" dirty="0" smtClean="0"/>
              <a:t>Айтылған сөздер мен сөйлемдердің көпшілігін дұрыс қайталай алады. </a:t>
            </a:r>
            <a:endParaRPr lang="ru-RU" sz="2000" dirty="0" smtClean="0"/>
          </a:p>
          <a:p>
            <a:r>
              <a:rPr lang="kk-KZ" sz="2000" dirty="0" smtClean="0"/>
              <a:t>Нақты сөйлеу арқылы, мәселені түсінгенін көрсете алады.</a:t>
            </a:r>
            <a:endParaRPr lang="ru-RU" sz="2000" dirty="0" smtClean="0"/>
          </a:p>
          <a:p>
            <a:r>
              <a:rPr lang="kk-KZ" sz="2000" dirty="0" smtClean="0"/>
              <a:t>Оқушыларды бір-біріне деген құрмет көрсетуіне тәрбиелеу. </a:t>
            </a:r>
            <a:endParaRPr lang="ru-RU" sz="2000" dirty="0" smtClean="0"/>
          </a:p>
          <a:p>
            <a:pPr>
              <a:defRPr/>
            </a:pPr>
            <a:r>
              <a:rPr lang="ru-RU" sz="2000" dirty="0" smtClean="0">
                <a:solidFill>
                  <a:srgbClr val="0070C0"/>
                </a:solidFill>
              </a:rPr>
              <a:t> </a:t>
            </a:r>
            <a:endParaRPr lang="ru-RU" sz="24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админ\Pictures\2016-12-05\003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32265" t="3715" r="7583" b="80660"/>
          <a:stretch>
            <a:fillRect/>
          </a:stretch>
        </p:blipFill>
        <p:spPr bwMode="auto">
          <a:xfrm rot="10800000">
            <a:off x="214282" y="928666"/>
            <a:ext cx="8715436" cy="5286413"/>
          </a:xfrm>
          <a:prstGeom prst="rect">
            <a:avLst/>
          </a:prstGeom>
          <a:noFill/>
        </p:spPr>
      </p:pic>
      <p:pic>
        <p:nvPicPr>
          <p:cNvPr id="2050" name="Picture 2" descr="&amp;Pcy;&amp;ocy;&amp;khcy;&amp;ocy;&amp;zhcy;&amp;iecy;&amp;iecy; &amp;icy;&amp;zcy;&amp;ocy;&amp;bcy;&amp;rcy;&amp;acy;&amp;zhcy;&amp;iecy;&amp;ncy;&amp;icy;&amp;ie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85079"/>
            <a:ext cx="2571768" cy="227292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034" y="1428736"/>
          <a:ext cx="8001057" cy="4429156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667019"/>
                <a:gridCol w="2667019"/>
                <a:gridCol w="2667019"/>
              </a:tblGrid>
              <a:tr h="2214578"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FF0000"/>
                          </a:solidFill>
                        </a:rPr>
                        <a:t>Не білемін?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FF0000"/>
                          </a:solidFill>
                        </a:rPr>
                        <a:t>Нені білдім?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rgbClr val="FF0000"/>
                          </a:solidFill>
                        </a:rPr>
                        <a:t>Нені</a:t>
                      </a:r>
                      <a:r>
                        <a:rPr lang="kk-KZ" baseline="0" dirty="0" smtClean="0">
                          <a:solidFill>
                            <a:srgbClr val="FF0000"/>
                          </a:solidFill>
                        </a:rPr>
                        <a:t> білгім келеді?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2214578"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ACTION\Pictures\Рисунок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042988" y="908050"/>
            <a:ext cx="6842125" cy="4730750"/>
          </a:xfrm>
        </p:spPr>
        <p:txBody>
          <a:bodyPr/>
          <a:lstStyle/>
          <a:p>
            <a:pPr algn="just" eaLnBrk="1" hangingPunct="1">
              <a:buFontTx/>
              <a:buChar char="-"/>
            </a:pPr>
            <a:r>
              <a:rPr lang="kk-KZ" altLang="ru-RU" sz="40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Сабақты бекіту</a:t>
            </a:r>
          </a:p>
          <a:p>
            <a:pPr algn="just" eaLnBrk="1" hangingPunct="1"/>
            <a:endParaRPr lang="kk-KZ" altLang="ru-RU" sz="4000" b="1" i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buFontTx/>
              <a:buChar char="-"/>
            </a:pPr>
            <a:r>
              <a:rPr lang="kk-KZ" altLang="ru-RU" sz="40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</a:p>
          <a:p>
            <a:pPr algn="just" eaLnBrk="1" hangingPunct="1"/>
            <a:endParaRPr lang="kk-KZ" altLang="ru-RU" sz="4000" b="1" i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/>
            <a:r>
              <a:rPr lang="kk-KZ" altLang="ru-RU" sz="4000" b="1" i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Үйге тапсырма</a:t>
            </a:r>
            <a:endParaRPr lang="ru-RU" altLang="ru-RU" sz="4000" b="1" i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50" y="3714750"/>
            <a:ext cx="2593975" cy="241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 descr="436cfebd3566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4285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42938" y="1285875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altLang="ru-RU" sz="2000" b="1" smtClean="0"/>
              <a:t/>
            </a:r>
            <a:br>
              <a:rPr lang="ru-RU" altLang="ru-RU" sz="2000" b="1" smtClean="0"/>
            </a:br>
            <a:r>
              <a:rPr lang="ru-RU" altLang="ru-RU" sz="2000" b="1" smtClean="0"/>
              <a:t/>
            </a:r>
            <a:br>
              <a:rPr lang="ru-RU" altLang="ru-RU" sz="2000" b="1" smtClean="0"/>
            </a:br>
            <a:r>
              <a:rPr lang="ru-RU" altLang="ru-RU" sz="2000" b="1" smtClean="0"/>
              <a:t/>
            </a:r>
            <a:br>
              <a:rPr lang="ru-RU" altLang="ru-RU" sz="2000" b="1" smtClean="0"/>
            </a:br>
            <a:r>
              <a:rPr lang="ru-RU" altLang="ru-RU" sz="2000" b="1" smtClean="0"/>
              <a:t/>
            </a:r>
            <a:br>
              <a:rPr lang="ru-RU" altLang="ru-RU" sz="2000" b="1" smtClean="0"/>
            </a:br>
            <a:r>
              <a:rPr lang="ru-RU" altLang="ru-RU" sz="2000" b="1" smtClean="0"/>
              <a:t/>
            </a:r>
            <a:br>
              <a:rPr lang="ru-RU" altLang="ru-RU" sz="2000" b="1" smtClean="0"/>
            </a:br>
            <a:r>
              <a:rPr lang="ru-RU" altLang="ru-RU" sz="2000" b="1" smtClean="0"/>
              <a:t/>
            </a:r>
            <a:br>
              <a:rPr lang="ru-RU" altLang="ru-RU" sz="2000" b="1" smtClean="0"/>
            </a:br>
            <a:endParaRPr lang="ru-RU" altLang="ru-RU" sz="2000" b="1" i="1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4" name="Rectangle 5"/>
          <p:cNvSpPr>
            <a:spLocks noChangeArrowheads="1"/>
          </p:cNvSpPr>
          <p:nvPr/>
        </p:nvSpPr>
        <p:spPr bwMode="auto">
          <a:xfrm>
            <a:off x="0" y="0"/>
            <a:ext cx="2238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r>
              <a:rPr lang="ru-RU" altLang="ru-RU" sz="1200">
                <a:latin typeface="Times New Roman" pitchFamily="18" charset="0"/>
              </a:rPr>
              <a:t>.</a:t>
            </a:r>
          </a:p>
          <a:p>
            <a:pPr eaLnBrk="0" hangingPunct="0"/>
            <a:endParaRPr lang="ru-RU" altLang="ru-RU" sz="1200">
              <a:latin typeface="Times New Roman" pitchFamily="18" charset="0"/>
            </a:endParaRPr>
          </a:p>
          <a:p>
            <a:pPr eaLnBrk="0" hangingPunct="0"/>
            <a:endParaRPr lang="ru-RU" altLang="ru-RU" sz="1200">
              <a:latin typeface="Times New Roman" pitchFamily="18" charset="0"/>
            </a:endParaRPr>
          </a:p>
        </p:txBody>
      </p:sp>
      <p:sp>
        <p:nvSpPr>
          <p:cNvPr id="5125" name="Rectangle 6"/>
          <p:cNvSpPr>
            <a:spLocks noChangeArrowheads="1"/>
          </p:cNvSpPr>
          <p:nvPr/>
        </p:nvSpPr>
        <p:spPr bwMode="auto">
          <a:xfrm rot="468523">
            <a:off x="2698819" y="3003243"/>
            <a:ext cx="42918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endParaRPr lang="ru-RU" altLang="ru-RU" sz="2800" dirty="0" smtClean="0">
              <a:latin typeface="Times New Roman" pitchFamily="18" charset="0"/>
            </a:endParaRPr>
          </a:p>
          <a:p>
            <a:pPr eaLnBrk="0" hangingPunct="0"/>
            <a:r>
              <a:rPr lang="ru-RU" altLang="ru-RU" sz="1200" dirty="0" smtClean="0">
                <a:latin typeface="Times New Roman" pitchFamily="18" charset="0"/>
              </a:rPr>
              <a:t>. </a:t>
            </a:r>
            <a:endParaRPr lang="ru-RU" altLang="ru-RU" dirty="0"/>
          </a:p>
        </p:txBody>
      </p:sp>
      <p:sp>
        <p:nvSpPr>
          <p:cNvPr id="7" name="Заголовок 3"/>
          <p:cNvSpPr txBox="1">
            <a:spLocks/>
          </p:cNvSpPr>
          <p:nvPr/>
        </p:nvSpPr>
        <p:spPr bwMode="auto">
          <a:xfrm>
            <a:off x="642938" y="785813"/>
            <a:ext cx="8229600" cy="107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kk-KZ" sz="3200" b="1" i="1" dirty="0">
                <a:solidFill>
                  <a:srgbClr val="C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Психологиялық дайындық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1428736"/>
            <a:ext cx="8520353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600" b="1" cap="none" spc="0" dirty="0" err="1" smtClean="0">
                <a:ln w="11430"/>
                <a:solidFill>
                  <a:srgbClr val="FF0000"/>
                </a:solidFill>
                <a:effectLst/>
              </a:rPr>
              <a:t>Үй  тапсырмасы</a:t>
            </a:r>
            <a:endParaRPr lang="ru-RU" sz="6600" b="1" cap="none" spc="0" dirty="0" smtClean="0">
              <a:ln w="11430"/>
              <a:solidFill>
                <a:srgbClr val="FF0000"/>
              </a:solidFill>
              <a:effectLst/>
            </a:endParaRPr>
          </a:p>
          <a:p>
            <a:pPr algn="ctr"/>
            <a:endParaRPr lang="ru-RU" sz="4800" b="1" cap="none" spc="0" dirty="0" smtClean="0">
              <a:ln w="11430"/>
              <a:solidFill>
                <a:srgbClr val="FF0000"/>
              </a:solidFill>
              <a:effectLst/>
            </a:endParaRPr>
          </a:p>
          <a:p>
            <a:pPr algn="ctr"/>
            <a:r>
              <a:rPr lang="ru-RU" sz="4800" b="1" cap="none" spc="0" dirty="0" smtClean="0">
                <a:ln w="11430"/>
                <a:solidFill>
                  <a:srgbClr val="FF0000"/>
                </a:solidFill>
                <a:effectLst/>
              </a:rPr>
              <a:t>Мен не </a:t>
            </a:r>
            <a:r>
              <a:rPr lang="ru-RU" sz="4800" b="1" cap="none" spc="0" dirty="0" err="1" smtClean="0">
                <a:ln w="11430"/>
                <a:solidFill>
                  <a:srgbClr val="FF0000"/>
                </a:solidFill>
                <a:effectLst/>
              </a:rPr>
              <a:t>үйрендім</a:t>
            </a:r>
            <a:r>
              <a:rPr lang="ru-RU" sz="4800" b="1" cap="none" spc="0" dirty="0" smtClean="0">
                <a:ln w="11430"/>
                <a:solidFill>
                  <a:srgbClr val="FF0000"/>
                </a:solidFill>
                <a:effectLst/>
              </a:rPr>
              <a:t>?</a:t>
            </a:r>
            <a:endParaRPr lang="ru-RU" sz="4800" b="1" cap="none" spc="0" dirty="0">
              <a:ln w="11430"/>
              <a:solidFill>
                <a:srgbClr val="FF0000"/>
              </a:solidFill>
              <a:effectLst/>
            </a:endParaRPr>
          </a:p>
        </p:txBody>
      </p:sp>
      <p:pic>
        <p:nvPicPr>
          <p:cNvPr id="5" name="Picture 5" descr="fairyl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143512"/>
            <a:ext cx="914400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fairyl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57214"/>
            <a:ext cx="914400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&amp;Kcy;&amp;acy;&amp;rcy;&amp;tcy;&amp;icy;&amp;ncy;&amp;kcy;&amp;icy; &amp;pcy;&amp;ocy; &amp;zcy;&amp;acy;&amp;pcy;&amp;rcy;&amp;ocy;&amp;scy;&amp;ucy; &amp;scy;&amp;lcy;&amp;acy;&amp;jcy;&amp;dcy; &amp;acy;&amp;ncy;&amp;icy;&amp;mcy;&amp;acy;&amp;tscy;&amp;icy;&amp;yacy; &amp;kcy;&amp;ncy;&amp;icy;&amp;gcy;&amp;i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3929066"/>
            <a:ext cx="3187578" cy="195737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Pictures\2016-12-05\001.jpg"/>
          <p:cNvPicPr>
            <a:picLocks noChangeAspect="1" noChangeArrowheads="1"/>
          </p:cNvPicPr>
          <p:nvPr/>
        </p:nvPicPr>
        <p:blipFill>
          <a:blip r:embed="rId2"/>
          <a:srcRect l="22414" t="47532" r="1724" b="4372"/>
          <a:stretch>
            <a:fillRect/>
          </a:stretch>
        </p:blipFill>
        <p:spPr bwMode="auto">
          <a:xfrm rot="10800000">
            <a:off x="1071538" y="214290"/>
            <a:ext cx="6429420" cy="4822062"/>
          </a:xfrm>
          <a:prstGeom prst="rect">
            <a:avLst/>
          </a:prstGeom>
          <a:noFill/>
          <a:ln w="76200">
            <a:solidFill>
              <a:srgbClr val="0070C0"/>
            </a:solidFill>
          </a:ln>
        </p:spPr>
      </p:pic>
      <p:pic>
        <p:nvPicPr>
          <p:cNvPr id="14338" name="Picture 2" descr="&amp;Kcy;&amp;acy;&amp;rcy;&amp;tcy;&amp;icy;&amp;ncy;&amp;kcy;&amp;icy; &amp;pcy;&amp;ocy; &amp;zcy;&amp;acy;&amp;pcy;&amp;rcy;&amp;ocy;&amp;scy;&amp;ucy; &amp;scy;&amp;lcy;&amp;acy;&amp;jcy;&amp;dcy; &amp;acy;&amp;ncy;&amp;icy;&amp;mcy;&amp;acy;&amp;tscy;&amp;icy;&amp;yacy; &amp;kcy;&amp;ncy;&amp;icy;&amp;gcy;&amp;icy;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22" y="4895884"/>
            <a:ext cx="2214578" cy="1962116"/>
          </a:xfrm>
          <a:prstGeom prst="rect">
            <a:avLst/>
          </a:prstGeom>
          <a:noFill/>
        </p:spPr>
      </p:pic>
    </p:spTree>
  </p:cSld>
  <p:clrMapOvr>
    <a:masterClrMapping/>
  </p:clrMapOvr>
  <p:transition spd="slow" advTm="7000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админ\Pictures\2016-12-05\00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42134" t="27153" r="2311" b="57222"/>
          <a:stretch>
            <a:fillRect/>
          </a:stretch>
        </p:blipFill>
        <p:spPr bwMode="auto">
          <a:xfrm rot="10800000">
            <a:off x="285716" y="357166"/>
            <a:ext cx="8572563" cy="5929354"/>
          </a:xfrm>
          <a:prstGeom prst="rect">
            <a:avLst/>
          </a:prstGeom>
          <a:noFill/>
        </p:spPr>
      </p:pic>
      <p:pic>
        <p:nvPicPr>
          <p:cNvPr id="5" name="Picture 2" descr="Рисунок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88827" y="1071546"/>
            <a:ext cx="2955173" cy="507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админ\Pictures\2016-12-05\001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l="14587" r="3650" b="74172"/>
          <a:stretch>
            <a:fillRect/>
          </a:stretch>
        </p:blipFill>
        <p:spPr bwMode="auto">
          <a:xfrm rot="10800000">
            <a:off x="214282" y="857232"/>
            <a:ext cx="8715436" cy="5572164"/>
          </a:xfrm>
          <a:prstGeom prst="rect">
            <a:avLst/>
          </a:prstGeom>
          <a:noFill/>
        </p:spPr>
      </p:pic>
      <p:sp>
        <p:nvSpPr>
          <p:cNvPr id="5" name="Овал 4"/>
          <p:cNvSpPr/>
          <p:nvPr/>
        </p:nvSpPr>
        <p:spPr>
          <a:xfrm>
            <a:off x="7500958" y="3929066"/>
            <a:ext cx="1428760" cy="2500330"/>
          </a:xfrm>
          <a:prstGeom prst="ellipse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2" name="Picture 4" descr="http://akartinki.narod.ru/2/ANIMASHKI6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16" y="4429132"/>
            <a:ext cx="2022265" cy="20383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3600" i="1" dirty="0" smtClean="0">
                <a:solidFill>
                  <a:srgbClr val="C00000"/>
                </a:solidFill>
              </a:rPr>
              <a:t>Сергіту  сәті</a:t>
            </a:r>
            <a:endParaRPr lang="ru-RU" sz="3600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ru-RU" sz="8800" i="1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8800" i="1" dirty="0">
              <a:solidFill>
                <a:srgbClr val="C00000"/>
              </a:solidFill>
            </a:endParaRPr>
          </a:p>
        </p:txBody>
      </p:sp>
      <p:pic>
        <p:nvPicPr>
          <p:cNvPr id="4" name="Picture 2" descr="C:\Users\админ\Pictures\2016-12-05\002.jpg"/>
          <p:cNvPicPr>
            <a:picLocks noChangeAspect="1" noChangeArrowheads="1"/>
          </p:cNvPicPr>
          <p:nvPr/>
        </p:nvPicPr>
        <p:blipFill>
          <a:blip r:embed="rId2"/>
          <a:srcRect l="24060" t="31043" r="16403" b="37117"/>
          <a:stretch>
            <a:fillRect/>
          </a:stretch>
        </p:blipFill>
        <p:spPr bwMode="auto">
          <a:xfrm>
            <a:off x="1571604" y="1500174"/>
            <a:ext cx="6286544" cy="450059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дмин\Pictures\2016-12-05\002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 l="12559" t="24410" r="3549" b="5277"/>
          <a:stretch>
            <a:fillRect/>
          </a:stretch>
        </p:blipFill>
        <p:spPr bwMode="auto">
          <a:xfrm>
            <a:off x="142844" y="214290"/>
            <a:ext cx="8858312" cy="65722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218</TotalTime>
  <Words>124</Words>
  <PresentationFormat>Экран (4:3)</PresentationFormat>
  <Paragraphs>39</Paragraphs>
  <Slides>22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Официальная</vt:lpstr>
      <vt:lpstr>    Ы.Алтынсарин атындағы орта мектебі                                      Ашық сабақ Тақырыбы: </vt:lpstr>
      <vt:lpstr>Сабақтың мақсаты:</vt:lpstr>
      <vt:lpstr>      </vt:lpstr>
      <vt:lpstr>Слайд 4</vt:lpstr>
      <vt:lpstr>Слайд 5</vt:lpstr>
      <vt:lpstr>Слайд 6</vt:lpstr>
      <vt:lpstr>Слайд 7</vt:lpstr>
      <vt:lpstr>Сергіту  сәті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   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</dc:creator>
  <cp:lastModifiedBy>007</cp:lastModifiedBy>
  <cp:revision>21</cp:revision>
  <dcterms:created xsi:type="dcterms:W3CDTF">2016-11-17T09:29:35Z</dcterms:created>
  <dcterms:modified xsi:type="dcterms:W3CDTF">2016-12-06T15:46:04Z</dcterms:modified>
</cp:coreProperties>
</file>