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9" r:id="rId4"/>
    <p:sldId id="299" r:id="rId5"/>
    <p:sldId id="300" r:id="rId6"/>
    <p:sldId id="301" r:id="rId7"/>
    <p:sldId id="318" r:id="rId8"/>
    <p:sldId id="319" r:id="rId9"/>
    <p:sldId id="296" r:id="rId10"/>
    <p:sldId id="265" r:id="rId11"/>
    <p:sldId id="258" r:id="rId12"/>
    <p:sldId id="297" r:id="rId13"/>
    <p:sldId id="302" r:id="rId14"/>
    <p:sldId id="298" r:id="rId15"/>
    <p:sldId id="303" r:id="rId16"/>
    <p:sldId id="304" r:id="rId17"/>
    <p:sldId id="305" r:id="rId18"/>
    <p:sldId id="314" r:id="rId19"/>
    <p:sldId id="306" r:id="rId20"/>
    <p:sldId id="315" r:id="rId21"/>
    <p:sldId id="307" r:id="rId22"/>
    <p:sldId id="316" r:id="rId23"/>
    <p:sldId id="308" r:id="rId24"/>
    <p:sldId id="317" r:id="rId25"/>
    <p:sldId id="309" r:id="rId26"/>
    <p:sldId id="272" r:id="rId27"/>
    <p:sldId id="323" r:id="rId28"/>
    <p:sldId id="326" r:id="rId29"/>
    <p:sldId id="324" r:id="rId30"/>
    <p:sldId id="295" r:id="rId31"/>
    <p:sldId id="327" r:id="rId32"/>
    <p:sldId id="280" r:id="rId33"/>
    <p:sldId id="321" r:id="rId34"/>
    <p:sldId id="320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000000"/>
    <a:srgbClr val="0099FF"/>
    <a:srgbClr val="33CC33"/>
    <a:srgbClr val="6600FF"/>
    <a:srgbClr val="0066FF"/>
    <a:srgbClr val="3333CC"/>
    <a:srgbClr val="FFFFFF"/>
    <a:srgbClr val="0708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38" autoAdjust="0"/>
    <p:restoredTop sz="93798" autoAdjust="0"/>
  </p:normalViewPr>
  <p:slideViewPr>
    <p:cSldViewPr>
      <p:cViewPr>
        <p:scale>
          <a:sx n="50" d="100"/>
          <a:sy n="50" d="100"/>
        </p:scale>
        <p:origin x="-1638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9DDE7D0-BC2B-45A3-8B88-80E6D239A7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6226A-D545-4F18-BB5D-8AE0E61F48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344D40-D22F-4674-84D7-8374C95A37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Заголовок, текст и клип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4A26C-C1D7-4AB4-B2AF-DE9CE87BD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8911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45562-BFE1-4DAE-97D0-02DC7A7A0C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95639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E89CC-E17A-4178-8859-F29A4AB16B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43A0CA-6240-48C5-AAE4-6C35E33A31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E2F132-47C3-4F50-9674-FDEBB684BF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EA49C-A87E-490A-890C-89AC55C648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AC18ED-BF2A-42EF-B51E-E9F2C69022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55DFC-5B2E-4F4E-BCC6-1CC8FDC589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C86613-C1F2-49FE-B039-7A0FEDDDFB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20500FA-06C9-44CD-BE47-EA59628998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A1555FD-083A-4915-B309-2D6DE584FA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3075" name="Picture 5" descr="785613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25"/>
            <a:ext cx="9251950" cy="696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 descr="16d23f3c400345654c84e7d3938a0c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15888"/>
            <a:ext cx="47625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 descr="89134609_large_Animashki_na_voennuyu_tematiku_na_prozrachnom_fone__475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88913"/>
            <a:ext cx="12001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6" descr="s931961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8" y="3860800"/>
            <a:ext cx="3529012" cy="2997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18"/>
          <p:cNvSpPr txBox="1">
            <a:spLocks noChangeArrowheads="1"/>
          </p:cNvSpPr>
          <p:nvPr/>
        </p:nvSpPr>
        <p:spPr bwMode="auto">
          <a:xfrm>
            <a:off x="2032000" y="32321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/>
          </a:p>
        </p:txBody>
      </p:sp>
      <p:sp>
        <p:nvSpPr>
          <p:cNvPr id="2068" name="WordArt 20"/>
          <p:cNvSpPr>
            <a:spLocks noChangeArrowheads="1" noChangeShapeType="1" noTextEdit="1"/>
          </p:cNvSpPr>
          <p:nvPr/>
        </p:nvSpPr>
        <p:spPr bwMode="auto">
          <a:xfrm rot="20801141">
            <a:off x="1840823" y="3116375"/>
            <a:ext cx="6811987" cy="18923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2800" b="1" kern="10" dirty="0" smtClean="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«Ба</a:t>
            </a:r>
            <a:r>
              <a:rPr lang="kk-KZ" sz="2800" b="1" kern="10" dirty="0" smtClean="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ғдаршам-біздің  досымыз</a:t>
            </a:r>
            <a:r>
              <a:rPr lang="kk-KZ" sz="2800" kern="10" dirty="0" smtClean="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800" kern="10" dirty="0">
              <a:ln w="22225">
                <a:solidFill>
                  <a:srgbClr val="FF00FF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1" name="Picture 22" descr="ANIMASHKI_3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084763"/>
            <a:ext cx="1800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4340" name="Picture 4" descr="785613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-111125"/>
            <a:ext cx="9251950" cy="696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2195513" y="52292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b="1" dirty="0"/>
          </a:p>
        </p:txBody>
      </p:sp>
      <p:pic>
        <p:nvPicPr>
          <p:cNvPr id="14342" name="Picture 7" descr="59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88913"/>
            <a:ext cx="2895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WordArt 8"/>
          <p:cNvSpPr>
            <a:spLocks noChangeArrowheads="1" noChangeShapeType="1" noTextEdit="1"/>
          </p:cNvSpPr>
          <p:nvPr/>
        </p:nvSpPr>
        <p:spPr bwMode="auto">
          <a:xfrm>
            <a:off x="6011863" y="4076700"/>
            <a:ext cx="30289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k-KZ" sz="3600" b="1" kern="10" dirty="0" smtClean="0">
                <a:ln w="3175">
                  <a:solidFill>
                    <a:srgbClr val="33CCCC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Көліктерге </a:t>
            </a:r>
          </a:p>
          <a:p>
            <a:pPr algn="ctr"/>
            <a:r>
              <a:rPr lang="kk-KZ" sz="3600" b="1" kern="10" dirty="0" smtClean="0">
                <a:ln w="3175">
                  <a:solidFill>
                    <a:srgbClr val="33CCCC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арналған</a:t>
            </a:r>
            <a:endParaRPr lang="ru-RU" sz="3600" b="1" kern="10" dirty="0">
              <a:ln w="3175">
                <a:solidFill>
                  <a:srgbClr val="33CCCC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345" name="WordArt 9"/>
          <p:cNvSpPr>
            <a:spLocks noChangeArrowheads="1" noChangeShapeType="1" noTextEdit="1"/>
          </p:cNvSpPr>
          <p:nvPr/>
        </p:nvSpPr>
        <p:spPr bwMode="auto">
          <a:xfrm>
            <a:off x="285720" y="4643446"/>
            <a:ext cx="26289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k-KZ" sz="3600" b="1" kern="10" dirty="0" smtClean="0">
                <a:ln w="3175">
                  <a:solidFill>
                    <a:srgbClr val="33CCCC"/>
                  </a:solidFill>
                  <a:round/>
                  <a:headEnd/>
                  <a:tailEnd/>
                </a:ln>
                <a:solidFill>
                  <a:schemeClr val="accent1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Жаяу </a:t>
            </a:r>
          </a:p>
          <a:p>
            <a:pPr algn="ctr"/>
            <a:r>
              <a:rPr lang="kk-KZ" sz="3600" b="1" kern="10" dirty="0" smtClean="0">
                <a:ln w="3175">
                  <a:solidFill>
                    <a:srgbClr val="33CCCC"/>
                  </a:solidFill>
                  <a:round/>
                  <a:headEnd/>
                  <a:tailEnd/>
                </a:ln>
                <a:solidFill>
                  <a:schemeClr val="accent1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жүріншілерге</a:t>
            </a:r>
            <a:endParaRPr lang="ru-RU" sz="3600" b="1" kern="10" dirty="0">
              <a:ln w="3175">
                <a:solidFill>
                  <a:srgbClr val="33CCCC"/>
                </a:solidFill>
                <a:round/>
                <a:headEnd/>
                <a:tailEnd/>
              </a:ln>
              <a:solidFill>
                <a:schemeClr val="accent1">
                  <a:lumMod val="10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4" cstate="print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" t="54276" r="9929"/>
          <a:stretch>
            <a:fillRect/>
          </a:stretch>
        </p:blipFill>
        <p:spPr bwMode="auto">
          <a:xfrm>
            <a:off x="500034" y="1928802"/>
            <a:ext cx="1728788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4" descr="1616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3643314"/>
            <a:ext cx="2857520" cy="2628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7" descr="1312439267_skazki-0044"/>
          <p:cNvPicPr>
            <a:picLocks noChangeAspect="1" noChangeArrowheads="1"/>
          </p:cNvPicPr>
          <p:nvPr/>
        </p:nvPicPr>
        <p:blipFill>
          <a:blip r:embed="rId6" cstate="print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214290"/>
            <a:ext cx="3463940" cy="300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428860" y="5934670"/>
            <a:ext cx="3788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kk-KZ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Бағдаршам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400" decel="100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nimBg="1"/>
      <p:bldP spid="143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5124" name="Picture 4" descr="785613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96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17" name="Rectangle 49"/>
          <p:cNvSpPr>
            <a:spLocks noChangeArrowheads="1"/>
          </p:cNvSpPr>
          <p:nvPr/>
        </p:nvSpPr>
        <p:spPr bwMode="auto">
          <a:xfrm>
            <a:off x="2627313" y="692150"/>
            <a:ext cx="626586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ru-RU" sz="3200" b="1" dirty="0">
              <a:solidFill>
                <a:srgbClr val="33CC33"/>
              </a:solidFill>
              <a:latin typeface="Times New Roman" pitchFamily="18" charset="0"/>
            </a:endParaRPr>
          </a:p>
          <a:p>
            <a:pPr algn="ctr"/>
            <a:endParaRPr lang="ru-RU" sz="3200" b="1" dirty="0">
              <a:solidFill>
                <a:srgbClr val="33CC33"/>
              </a:solidFill>
              <a:latin typeface="Times New Roman" pitchFamily="18" charset="0"/>
            </a:endParaRPr>
          </a:p>
        </p:txBody>
      </p:sp>
      <p:pic>
        <p:nvPicPr>
          <p:cNvPr id="10" name="Picture 4" descr="785613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96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6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3059113" y="692150"/>
            <a:ext cx="3155961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Жұмбақ:</a:t>
            </a:r>
            <a:endParaRPr lang="ru-RU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" name="WordArt 10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000232" y="4071942"/>
            <a:ext cx="3143271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k-KZ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Жол полициясы</a:t>
            </a:r>
            <a:endParaRPr lang="ru-RU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6000" y="1928802"/>
            <a:ext cx="57864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Ала таяқ ұстаған ,</a:t>
            </a:r>
            <a:endParaRPr lang="ru-RU" sz="2800" b="1" dirty="0" smtClean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 Жол тәртібін нұсқаған.</a:t>
            </a:r>
            <a:endParaRPr lang="ru-RU" sz="2800" b="1" dirty="0" smtClean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 Өміріңді ізетпен ,</a:t>
            </a:r>
            <a:endParaRPr lang="ru-RU" sz="2800" b="1" dirty="0" smtClean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 Ысқырығы күзеткен. </a:t>
            </a:r>
            <a:endParaRPr lang="ru-RU" sz="2800" b="1" dirty="0" smtClean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976" y="3857628"/>
            <a:ext cx="342902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785613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96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9"/>
          <p:cNvSpPr>
            <a:spLocks noChangeArrowheads="1"/>
          </p:cNvSpPr>
          <p:nvPr/>
        </p:nvSpPr>
        <p:spPr bwMode="auto">
          <a:xfrm>
            <a:off x="2627313" y="692150"/>
            <a:ext cx="626586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ru-RU" sz="3200" b="1" dirty="0">
              <a:solidFill>
                <a:srgbClr val="33CC33"/>
              </a:solidFill>
              <a:latin typeface="Times New Roman" pitchFamily="18" charset="0"/>
            </a:endParaRPr>
          </a:p>
          <a:p>
            <a:pPr algn="ctr"/>
            <a:endParaRPr lang="ru-RU" sz="3200" b="1" dirty="0">
              <a:solidFill>
                <a:srgbClr val="33CC33"/>
              </a:solidFill>
              <a:latin typeface="Times New Roman" pitchFamily="18" charset="0"/>
            </a:endParaRPr>
          </a:p>
        </p:txBody>
      </p:sp>
      <p:pic>
        <p:nvPicPr>
          <p:cNvPr id="6" name="Picture 4" descr="785613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25"/>
            <a:ext cx="9251950" cy="696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6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3059113" y="692150"/>
            <a:ext cx="3155961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Жұмбақ:</a:t>
            </a:r>
            <a:endParaRPr lang="ru-RU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WordArt 10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000232" y="4071942"/>
            <a:ext cx="3143271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k-KZ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Бағдаршам</a:t>
            </a:r>
            <a:endParaRPr lang="ru-RU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1928802"/>
            <a:ext cx="57864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b="1" dirty="0" smtClean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143108" y="2251854"/>
            <a:ext cx="678661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Жоқ өзінде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 та,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ауыз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да,құлақ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 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Бақырайған үш көзі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бірақ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 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3429000"/>
            <a:ext cx="3714744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2" descr="1307465048_pd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55"/>
          <a:stretch>
            <a:fillRect/>
          </a:stretch>
        </p:blipFill>
        <p:spPr bwMode="auto">
          <a:xfrm>
            <a:off x="285720" y="0"/>
            <a:ext cx="1785918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3316" name="Picture 4" descr="785613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96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657600" y="567978"/>
            <a:ext cx="544251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</a:rPr>
              <a:t>Бағдаршам жоқ кезде </a:t>
            </a:r>
          </a:p>
          <a:p>
            <a:pPr algn="ctr"/>
            <a:r>
              <a:rPr lang="kk-KZ" sz="2800" b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“Жолақ белгі салынған жерден”</a:t>
            </a:r>
          </a:p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</a:rPr>
              <a:t> өту керек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3319" name="Picture 9" descr="77338961_4080226_111658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33375"/>
            <a:ext cx="2286000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6" name="Picture 8" descr="MANWALK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4143380"/>
            <a:ext cx="2031986" cy="257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pd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2143116"/>
            <a:ext cx="4500594" cy="421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40"/>
                            </p:stCondLst>
                            <p:childTnLst>
                              <p:par>
                                <p:cTn id="8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1000" fill="hold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40"/>
                            </p:stCondLst>
                            <p:childTnLst>
                              <p:par>
                                <p:cTn id="11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1000" fill="hold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92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83 0.00694 L 0.8743 -0.0034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4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785613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96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8596" y="285728"/>
            <a:ext cx="8715404" cy="1500198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kk-KZ" sz="2800" b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Балалар бағдаршамның қызыл жарығы жанғанда</a:t>
            </a:r>
            <a:endParaRPr lang="ru-RU" sz="2800" dirty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2214554"/>
            <a:ext cx="70723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Өрт сөндіру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Жол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полиция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Жедел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жәрдем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Газ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машинасына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төтенше жағдайда дабыл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қосып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үре беруге рұқсат берілген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286256"/>
            <a:ext cx="3143272" cy="2279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628800"/>
            <a:ext cx="219573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4429132"/>
            <a:ext cx="3143272" cy="212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785613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96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034" y="2071678"/>
            <a:ext cx="842968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«Бағдаршам» ойыны</a:t>
            </a: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Мақсаты:</a:t>
            </a:r>
            <a:r>
              <a:rPr lang="kk-K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Балалардың есте сақтау қабілетін дамыту.</a:t>
            </a: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Шарты:</a:t>
            </a:r>
            <a:r>
              <a:rPr lang="kk-K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Балалар қызыл түсті дөңгелекті көрсеткенде тыныштық сақтайды, ал сары түсті дөңгелекті көрсеткенде алақандарын соғады, ал жасыл түсті дөңгелекті көрсеткенде жүреді.</a:t>
            </a:r>
            <a:endParaRPr lang="ru-RU" sz="2800" dirty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9" descr="77338961_4080226_111658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7166"/>
            <a:ext cx="2286000" cy="2643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785613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96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2285992"/>
            <a:ext cx="6115064" cy="3643314"/>
          </a:xfrm>
        </p:spPr>
        <p:txBody>
          <a:bodyPr/>
          <a:lstStyle/>
          <a:p>
            <a:r>
              <a:rPr lang="kk-KZ" sz="36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Ескерту белгісі</a:t>
            </a:r>
          </a:p>
          <a:p>
            <a:r>
              <a:rPr lang="kk-KZ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Тыйым салу белгісі</a:t>
            </a:r>
          </a:p>
          <a:p>
            <a:r>
              <a:rPr lang="kk-KZ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Анықтама белгісі</a:t>
            </a:r>
          </a:p>
          <a:p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Көрсеткіш белгісі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1000108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Бағдаршамнан басқа адамдарға жол сілтейтін арнайы белгілер бар.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85613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9251950" cy="696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3214678" y="500042"/>
            <a:ext cx="5474704" cy="56323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Ескерту белгісі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Қызыл шеңбер ішінде,</a:t>
            </a:r>
            <a:endParaRPr kumimoji="0" lang="ru-RU" sz="3600" b="1" u="none" strike="noStrike" cap="none" normalizeH="0" baseline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Үшбұрыш боп тұрамын,</a:t>
            </a:r>
            <a:endParaRPr kumimoji="0" lang="ru-RU" sz="3600" b="1" u="none" strike="noStrike" cap="none" normalizeH="0" baseline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Қателеспес үшін де,</a:t>
            </a:r>
            <a:endParaRPr kumimoji="0" lang="ru-RU" sz="3600" b="1" u="none" strike="noStrike" cap="none" normalizeH="0" baseline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Көз сал маған,шырағым.</a:t>
            </a:r>
            <a:endParaRPr kumimoji="0" lang="ru-RU" sz="3600" b="1" u="none" strike="noStrike" cap="none" normalizeH="0" baseline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Құрар үйде сауықты,</a:t>
            </a:r>
            <a:endParaRPr kumimoji="0" lang="ru-RU" sz="3600" b="1" u="none" strike="noStrike" cap="none" normalizeH="0" baseline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Жолдан аман келсе адам.</a:t>
            </a:r>
            <a:endParaRPr kumimoji="0" lang="ru-RU" sz="3600" b="1" u="none" strike="noStrike" cap="none" normalizeH="0" baseline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Жолда күткен қауіпті,</a:t>
            </a:r>
            <a:endParaRPr kumimoji="0" lang="ru-RU" sz="3600" b="1" u="none" strike="noStrike" cap="none" normalizeH="0" baseline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Ескертемін мен оған.</a:t>
            </a:r>
            <a:endParaRPr kumimoji="0" lang="kk-KZ" sz="3600" b="1" u="none" strike="noStrike" cap="none" normalizeH="0" baseline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981075"/>
            <a:ext cx="8229600" cy="5688013"/>
          </a:xfrm>
          <a:noFill/>
        </p:spPr>
      </p:pic>
      <p:sp>
        <p:nvSpPr>
          <p:cNvPr id="12291" name="WordArt 4"/>
          <p:cNvSpPr>
            <a:spLocks noChangeArrowheads="1" noChangeShapeType="1" noTextEdit="1"/>
          </p:cNvSpPr>
          <p:nvPr/>
        </p:nvSpPr>
        <p:spPr bwMode="auto">
          <a:xfrm>
            <a:off x="2268538" y="188913"/>
            <a:ext cx="47529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Ескерту белгілері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785613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96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857232"/>
            <a:ext cx="6943716" cy="542928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kk-KZ" sz="5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Тыйым салу белгісі</a:t>
            </a:r>
          </a:p>
          <a:p>
            <a:pPr>
              <a:buNone/>
            </a:pPr>
            <a:r>
              <a:rPr lang="kk-KZ" sz="5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5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Болмау үшін қиын күн,</a:t>
            </a:r>
            <a:endParaRPr lang="ru-RU" sz="51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5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Қажеті бар тыйымның.</a:t>
            </a:r>
            <a:endParaRPr lang="ru-RU" sz="51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5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Қызыл шеңбер ішінен </a:t>
            </a:r>
            <a:endParaRPr lang="ru-RU" sz="51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5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«Болмайды» деп бұйырдым</a:t>
            </a:r>
            <a:endParaRPr lang="ru-RU" sz="51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5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Тұрады әркез сапқа аман</a:t>
            </a:r>
            <a:endParaRPr lang="ru-RU" sz="51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5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Сол тиымды сақтаған</a:t>
            </a:r>
            <a:endParaRPr lang="ru-RU" sz="51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5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Тыйым көрсең, тұра қал</a:t>
            </a:r>
            <a:endParaRPr lang="ru-RU" sz="51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5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Әрі қарай аттама!</a:t>
            </a:r>
            <a:endParaRPr lang="ru-RU" sz="51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Прямоугольник 6"/>
          <p:cNvSpPr/>
          <p:nvPr/>
        </p:nvSpPr>
        <p:spPr>
          <a:xfrm>
            <a:off x="2714612" y="285728"/>
            <a:ext cx="64293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Сабақтың мақсаты:</a:t>
            </a:r>
          </a:p>
          <a:p>
            <a:pPr>
              <a:buFont typeface="Arial" pitchFamily="34" charset="0"/>
              <a:buChar char="•"/>
            </a:pP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Балаларды жолда жүру ережесіне сәйкес бағдаршамның атқаратын қызметімен таныстыру.</a:t>
            </a:r>
          </a:p>
          <a:p>
            <a:pPr>
              <a:buFont typeface="Arial" pitchFamily="34" charset="0"/>
              <a:buChar char="•"/>
            </a:pPr>
            <a:endParaRPr lang="kk-KZ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Балаларды жолда жүру ережесін мұқият cақтауға, жауапкершілік сезімдерін дамыту.</a:t>
            </a:r>
          </a:p>
          <a:p>
            <a:endParaRPr lang="kk-KZ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Баланы зейінді, епті болуға тәрбиелеу.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268413"/>
            <a:ext cx="4535488" cy="4897437"/>
          </a:xfrm>
          <a:noFill/>
        </p:spPr>
      </p:pic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268413"/>
            <a:ext cx="399573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573463"/>
            <a:ext cx="3922712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WordArt 6"/>
          <p:cNvSpPr>
            <a:spLocks noChangeArrowheads="1" noChangeShapeType="1" noTextEdit="1"/>
          </p:cNvSpPr>
          <p:nvPr/>
        </p:nvSpPr>
        <p:spPr bwMode="auto">
          <a:xfrm>
            <a:off x="1116013" y="260350"/>
            <a:ext cx="7056437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err="1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Тыйым</a:t>
            </a:r>
            <a:r>
              <a:rPr lang="ru-RU" sz="3600" b="1" i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салу </a:t>
            </a:r>
            <a:r>
              <a:rPr lang="ru-RU" sz="3600" b="1" i="1" kern="10" dirty="0" err="1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белгілері</a:t>
            </a:r>
            <a:endParaRPr lang="ru-RU" sz="3600" b="1" i="1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85613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96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2857488" y="98943"/>
            <a:ext cx="5857884" cy="62478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Бағыт беретін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40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kk-KZ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нықтама белгісі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Түнде де,күндіз,кешке де,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Жөн сілтеймін жолға сай.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Аңғармайсың ештеңе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Анықтама болмаса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Ой-шұңқырды алағы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Қалай өту керегін.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Жылдамдықты ,ал кәне,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Анық айтып берейін.</a:t>
            </a:r>
            <a:endParaRPr kumimoji="0" lang="kk-KZ" sz="4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268413"/>
            <a:ext cx="8229600" cy="5111750"/>
          </a:xfrm>
          <a:noFill/>
        </p:spPr>
      </p:pic>
      <p:sp>
        <p:nvSpPr>
          <p:cNvPr id="14339" name="WordArt 4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670718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Бағыт беретін белгілер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85613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96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2704406" y="857232"/>
            <a:ext cx="6439594" cy="50167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Көрсеткіш белгісі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Жол созылмақ қаншаға,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Қайда асхана,монша бар?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Қонақ үй бар қай жерде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Қайда музей, қай көрме?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Көрсетемін саған дәл,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көрсетем ,соған бар.</a:t>
            </a:r>
            <a:endParaRPr kumimoji="0" lang="kk-KZ" sz="4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196975"/>
            <a:ext cx="8229600" cy="2303463"/>
          </a:xfrm>
          <a:noFill/>
        </p:spPr>
      </p:pic>
      <p:sp>
        <p:nvSpPr>
          <p:cNvPr id="15363" name="WordArt 4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670718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Көрсеткіш белгілері</a:t>
            </a: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00438"/>
            <a:ext cx="8208962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785613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96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4282" y="1928802"/>
            <a:ext cx="892971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3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Шартты белгілер» ойыны</a:t>
            </a:r>
          </a:p>
          <a:p>
            <a:pPr lvl="0" algn="ctr"/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kk-KZ" sz="28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Мақсаты:</a:t>
            </a:r>
            <a:r>
              <a:rPr lang="kk-KZ" sz="28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шартты белгілерді есте сақтап,қандай белгі екенін ажырата білу.</a:t>
            </a:r>
            <a:r>
              <a:rPr lang="kk-KZ" sz="2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lvl="0" eaLnBrk="0" hangingPunct="0"/>
            <a:endParaRPr lang="ru-RU" sz="2800" dirty="0" smtClean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kk-KZ" sz="2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Шарты:</a:t>
            </a:r>
            <a:r>
              <a:rPr lang="kk-KZ" sz="28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шартты белгілерді құрастырып мағынасын айту </a:t>
            </a:r>
            <a:endParaRPr lang="kk-KZ" sz="2800" dirty="0" smtClean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21507" name="Picture 4" descr="785613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96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WordArt 7"/>
          <p:cNvSpPr>
            <a:spLocks noChangeArrowheads="1" noChangeShapeType="1" noTextEdit="1"/>
          </p:cNvSpPr>
          <p:nvPr/>
        </p:nvSpPr>
        <p:spPr bwMode="auto">
          <a:xfrm>
            <a:off x="1214414" y="285728"/>
            <a:ext cx="7610475" cy="10144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 dirty="0" err="1" smtClean="0">
                <a:ln w="317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Жол</a:t>
            </a:r>
            <a:r>
              <a:rPr lang="ru-RU" sz="2800" b="1" i="1" kern="10" dirty="0" smtClean="0">
                <a:ln w="317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2800" b="1" i="1" kern="10" dirty="0" err="1" smtClean="0">
                <a:ln w="317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ережесін</a:t>
            </a:r>
            <a:r>
              <a:rPr lang="ru-RU" sz="2800" b="1" i="1" kern="10" dirty="0" smtClean="0">
                <a:ln w="317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2800" b="1" i="1" kern="10" dirty="0" err="1" smtClean="0">
                <a:ln w="317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бұзбаған</a:t>
            </a:r>
            <a:r>
              <a:rPr lang="ru-RU" sz="2800" b="1" i="1" kern="10" dirty="0" smtClean="0">
                <a:ln w="317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ru-RU" sz="2800" b="1" i="1" kern="10" dirty="0" err="1" smtClean="0">
                <a:ln w="317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жаяу</a:t>
            </a:r>
            <a:r>
              <a:rPr lang="ru-RU" sz="2800" b="1" i="1" kern="10" dirty="0" smtClean="0">
                <a:ln w="317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2800" b="1" i="1" kern="10" dirty="0" err="1" smtClean="0">
                <a:ln w="317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жүргіншіні көрсет</a:t>
            </a:r>
            <a:r>
              <a:rPr lang="ru-RU" sz="2800" b="1" i="1" kern="10" dirty="0" smtClean="0">
                <a:ln w="317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ru-RU" sz="2800" b="1" i="1" kern="10" dirty="0">
              <a:ln w="3175">
                <a:solidFill>
                  <a:srgbClr val="3366FF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1513" name="Picture 9" descr="0008-002-Rassmotrim-na-dannom-risunke-narushenija-pravil-dorozhnogo-dvizheni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500173"/>
            <a:ext cx="5832475" cy="529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40"/>
          <p:cNvSpPr txBox="1">
            <a:spLocks noChangeArrowheads="1"/>
          </p:cNvSpPr>
          <p:nvPr/>
        </p:nvSpPr>
        <p:spPr bwMode="auto">
          <a:xfrm>
            <a:off x="3975100" y="3786188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dirty="0">
                <a:solidFill>
                  <a:srgbClr val="FF0066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1511" name="Text Box 42"/>
          <p:cNvSpPr txBox="1">
            <a:spLocks noChangeArrowheads="1"/>
          </p:cNvSpPr>
          <p:nvPr/>
        </p:nvSpPr>
        <p:spPr bwMode="auto">
          <a:xfrm>
            <a:off x="5508625" y="4724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dirty="0">
                <a:solidFill>
                  <a:srgbClr val="FF0066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1512" name="Text Box 43"/>
          <p:cNvSpPr txBox="1">
            <a:spLocks noChangeArrowheads="1"/>
          </p:cNvSpPr>
          <p:nvPr/>
        </p:nvSpPr>
        <p:spPr bwMode="auto">
          <a:xfrm>
            <a:off x="2555875" y="2636838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dirty="0">
                <a:solidFill>
                  <a:srgbClr val="FF0066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" name="Text Box 44"/>
          <p:cNvSpPr txBox="1">
            <a:spLocks noChangeArrowheads="1"/>
          </p:cNvSpPr>
          <p:nvPr/>
        </p:nvSpPr>
        <p:spPr bwMode="auto">
          <a:xfrm>
            <a:off x="4572000" y="19161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dirty="0">
                <a:solidFill>
                  <a:srgbClr val="FF0066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1514" name="Text Box 45"/>
          <p:cNvSpPr txBox="1">
            <a:spLocks noChangeArrowheads="1"/>
          </p:cNvSpPr>
          <p:nvPr/>
        </p:nvSpPr>
        <p:spPr bwMode="auto">
          <a:xfrm>
            <a:off x="5435600" y="27813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dirty="0">
                <a:solidFill>
                  <a:srgbClr val="FF0066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1515" name="Text Box 46"/>
          <p:cNvSpPr txBox="1">
            <a:spLocks noChangeArrowheads="1"/>
          </p:cNvSpPr>
          <p:nvPr/>
        </p:nvSpPr>
        <p:spPr bwMode="auto">
          <a:xfrm>
            <a:off x="6516688" y="23495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dirty="0">
                <a:solidFill>
                  <a:srgbClr val="FF0066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1516" name="Text Box 47"/>
          <p:cNvSpPr txBox="1">
            <a:spLocks noChangeArrowheads="1"/>
          </p:cNvSpPr>
          <p:nvPr/>
        </p:nvSpPr>
        <p:spPr bwMode="auto">
          <a:xfrm>
            <a:off x="7451725" y="314166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dirty="0">
                <a:solidFill>
                  <a:srgbClr val="FF0066"/>
                </a:solidFill>
                <a:latin typeface="Times New Roman" pitchFamily="18" charset="0"/>
              </a:rPr>
              <a:t>7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7313" y="2170324"/>
            <a:ext cx="3029373" cy="3390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4320480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176018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</p:spTree>
    <p:extLst>
      <p:ext uri="{BB962C8B-B14F-4D97-AF65-F5344CB8AC3E}">
        <p14:creationId xmlns:p14="http://schemas.microsoft.com/office/powerpoint/2010/main" val="153745663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032448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 descr="tempimage12.tiff">
            <a:hlinkClick r:id="rId3" action="ppaction://hlinksldjump"/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43450"/>
            <a:ext cx="5002213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4664"/>
            <a:ext cx="3888432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6148" name="Picture 4" descr="785613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96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WordArt 6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3059113" y="692150"/>
            <a:ext cx="3155961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Жұмбақ:</a:t>
            </a:r>
            <a:endParaRPr lang="ru-RU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202" name="WordArt 10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3059113" y="4221163"/>
            <a:ext cx="18859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k-KZ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Бағдаршам</a:t>
            </a:r>
            <a:endParaRPr lang="ru-RU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204" name="Picture 12" descr="g5_04n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221163"/>
            <a:ext cx="29527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86000" y="1928802"/>
            <a:ext cx="57864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Жасыл көзі «жүр» дейді,</a:t>
            </a:r>
            <a:br>
              <a:rPr lang="kk-KZ" sz="2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Қызыл көзі «тұр» дейді.</a:t>
            </a:r>
            <a:br>
              <a:rPr lang="kk-KZ" sz="2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Сары көзі «дайын бол» дейді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r>
              <a:rPr lang="kk-KZ" sz="2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Бұл не?</a:t>
            </a:r>
            <a:endParaRPr lang="ru-RU" sz="2800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700" name="Picture 4" descr="785613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96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8" name="MS90216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900074798[1].wav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284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p189_mal-chikspalko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88913"/>
            <a:ext cx="297656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28860" y="3929066"/>
            <a:ext cx="6286544" cy="1714512"/>
          </a:xfrm>
          <a:prstGeom prst="rect">
            <a:avLst/>
          </a:prstGeom>
        </p:spPr>
        <p:txBody>
          <a:bodyPr>
            <a:prstTxWarp prst="textStop">
              <a:avLst/>
            </a:prstTxWarp>
            <a:spAutoFit/>
          </a:bodyPr>
          <a:lstStyle/>
          <a:p>
            <a:r>
              <a:rPr lang="kk-KZ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Жол тәртібін білейік.</a:t>
            </a:r>
            <a:br>
              <a:rPr lang="kk-KZ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Аман - есен жүрейік</a:t>
            </a:r>
            <a:r>
              <a:rPr lang="kk-KZ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661" fill="hold"/>
                                        <p:tgtEl>
                                          <p:spTgt spid="798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878"/>
                </p:tgtEl>
              </p:cMediaNode>
            </p:audio>
          </p:childTnLst>
        </p:cTn>
      </p:par>
    </p:tnLst>
    <p:bldLst>
      <p:bldP spid="7987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785613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9251950" cy="696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1869512"/>
            <a:ext cx="7272808" cy="32301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Жолда </a:t>
            </a:r>
            <a:r>
              <a:rPr lang="kk-K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жү</a:t>
            </a:r>
            <a:endParaRPr lang="ru-RU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6199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785613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7950" y="0"/>
            <a:ext cx="9251950" cy="696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167" y="1412776"/>
            <a:ext cx="7235129" cy="373415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kk-KZ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</a:t>
            </a:r>
            <a:r>
              <a:rPr lang="kk-KZ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6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ережесі</a:t>
            </a:r>
            <a:endParaRPr lang="ru-RU" sz="60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kern="10" dirty="0" err="1" smtClean="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Қай көше, қай қалаға барсаңыз </a:t>
            </a:r>
            <a:r>
              <a:rPr lang="ru-RU" b="1" kern="10" dirty="0" smtClean="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да,</a:t>
            </a:r>
          </a:p>
          <a:p>
            <a:pPr algn="ctr">
              <a:buNone/>
            </a:pPr>
            <a:r>
              <a:rPr lang="ru-RU" b="1" kern="10" dirty="0" err="1" smtClean="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Қай ақыл өлшеміне салсаңыз </a:t>
            </a:r>
            <a:r>
              <a:rPr lang="ru-RU" b="1" kern="10" dirty="0" smtClean="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да,</a:t>
            </a:r>
          </a:p>
          <a:p>
            <a:pPr algn="ctr">
              <a:buNone/>
            </a:pPr>
            <a:r>
              <a:rPr lang="ru-RU" b="1" kern="10" dirty="0" err="1" smtClean="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Жол</a:t>
            </a:r>
            <a:r>
              <a:rPr lang="ru-RU" b="1" kern="10" dirty="0" smtClean="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kern="10" dirty="0" err="1" smtClean="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жүру ережесі</a:t>
            </a:r>
            <a:r>
              <a:rPr lang="ru-RU" b="1" kern="10" dirty="0" smtClean="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kern="10" dirty="0" err="1" smtClean="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заңды тәртіп-</a:t>
            </a:r>
            <a:endParaRPr lang="ru-RU" b="1" kern="10" dirty="0" smtClean="0">
              <a:ln w="22225">
                <a:solidFill>
                  <a:schemeClr val="tx1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kern="10" dirty="0" err="1" smtClean="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b="1" kern="10" dirty="0" smtClean="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kern="10" dirty="0" err="1" smtClean="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ортақ үлкен, кіші</a:t>
            </a:r>
            <a:r>
              <a:rPr lang="ru-RU" b="1" kern="10" dirty="0" smtClean="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kern="10" dirty="0" err="1" smtClean="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баршамызға</a:t>
            </a:r>
            <a:endParaRPr lang="ru-RU" b="1" kern="10" dirty="0" smtClean="0">
              <a:ln w="22225">
                <a:solidFill>
                  <a:schemeClr val="tx1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kk-KZ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Қорытынды:      Айналайын абайла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kk-KZ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Жан-жағыңа қарайла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kk-KZ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Жолда-жүру ережесін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kk-KZ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Есте сақта қалайда.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kk-KZ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Міне, балалар, біз сендермен жолда қалай жүру керек екенін білеміз. </a:t>
            </a:r>
            <a:endParaRPr lang="en-US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kk-KZ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Жол ережесін әрқашан есте сақтау керек.</a:t>
            </a:r>
            <a:endParaRPr lang="en-US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kk-KZ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Жол ережесін жақсы білсек өзімізді жол апатынан сақтаймыз. </a:t>
            </a:r>
            <a:endParaRPr lang="en-US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kk-KZ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  енді осы ережелерді әрқашан орындап, аман болайық!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8196" name="Picture 4" descr="785613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96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WordArt 8"/>
          <p:cNvSpPr>
            <a:spLocks noChangeArrowheads="1" noChangeShapeType="1" noTextEdit="1"/>
          </p:cNvSpPr>
          <p:nvPr/>
        </p:nvSpPr>
        <p:spPr bwMode="auto">
          <a:xfrm>
            <a:off x="3143240" y="1357298"/>
            <a:ext cx="4352925" cy="2700337"/>
          </a:xfrm>
          <a:prstGeom prst="rect">
            <a:avLst/>
          </a:prstGeom>
        </p:spPr>
        <p:txBody>
          <a:bodyPr wrap="none" fromWordArt="1"/>
          <a:lstStyle/>
          <a:p>
            <a:r>
              <a:rPr lang="kk-KZ" sz="2800" b="1" i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Өзертпейтін тұрағын,</a:t>
            </a:r>
            <a:endParaRPr lang="ru-RU" sz="2800" b="1" i="1" dirty="0" smtClean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Бір орында тұратын.</a:t>
            </a:r>
            <a:endParaRPr lang="ru-RU" sz="2800" b="1" i="1" dirty="0" smtClean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Қызыл шамы жанғанда,</a:t>
            </a:r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Қадам баспа бір адым.</a:t>
            </a:r>
            <a:endParaRPr lang="ru-RU" sz="2800" b="1" i="1" dirty="0" smtClean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Бұл- тоқтаудың белгісі,</a:t>
            </a:r>
            <a:endParaRPr lang="ru-RU" sz="2800" b="1" i="1" dirty="0" smtClean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Білу керек бар кісі.</a:t>
            </a:r>
            <a:endParaRPr lang="ru-RU" sz="2800" b="1" i="1" dirty="0" smtClean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Бас иеді тәртіпке,</a:t>
            </a:r>
            <a:endParaRPr lang="ru-RU" sz="2800" b="1" i="1" dirty="0" smtClean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Келмесе де көнгісі</a:t>
            </a:r>
            <a:endParaRPr lang="ru-RU" sz="2800" b="1" i="1" dirty="0" smtClean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Мұқият бол!</a:t>
            </a:r>
          </a:p>
          <a:p>
            <a:r>
              <a:rPr lang="kk-KZ" sz="2800" b="1" i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Қозғалысқа тыйым салынады</a:t>
            </a:r>
            <a:r>
              <a:rPr lang="kk-KZ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kern="10" dirty="0">
              <a:ln w="3175">
                <a:solidFill>
                  <a:srgbClr val="FF99CC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auto">
          <a:xfrm>
            <a:off x="6929454" y="2786058"/>
            <a:ext cx="2214546" cy="221457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9" name="Picture 12" descr="15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28"/>
            <a:ext cx="2846388" cy="3214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WordArt 6"/>
          <p:cNvSpPr>
            <a:spLocks noChangeArrowheads="1" noChangeShapeType="1" noTextEdit="1"/>
          </p:cNvSpPr>
          <p:nvPr/>
        </p:nvSpPr>
        <p:spPr bwMode="auto">
          <a:xfrm>
            <a:off x="3000364" y="357166"/>
            <a:ext cx="5284795" cy="1357321"/>
          </a:xfrm>
          <a:prstGeom prst="rect">
            <a:avLst/>
          </a:prstGeom>
        </p:spPr>
        <p:txBody>
          <a:bodyPr wrap="none" fromWordArt="1">
            <a:prstTxWarp prst="textChevron">
              <a:avLst/>
            </a:prstTxWarp>
          </a:bodyPr>
          <a:lstStyle/>
          <a:p>
            <a:pPr algn="ctr"/>
            <a:r>
              <a:rPr lang="kk-KZ" sz="3200" b="1" kern="10" dirty="0" smtClean="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Қызыл түс</a:t>
            </a:r>
            <a:endParaRPr lang="ru-RU" sz="3200" b="1" kern="10" dirty="0">
              <a:ln w="317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40" name="Picture 23" descr="машин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5643578"/>
            <a:ext cx="2506689" cy="121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9220" name="Picture 4" descr="785613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96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WordArt 6"/>
          <p:cNvSpPr>
            <a:spLocks noChangeArrowheads="1" noChangeShapeType="1" noTextEdit="1"/>
          </p:cNvSpPr>
          <p:nvPr/>
        </p:nvSpPr>
        <p:spPr bwMode="auto">
          <a:xfrm>
            <a:off x="3500430" y="333375"/>
            <a:ext cx="5284795" cy="1452551"/>
          </a:xfrm>
          <a:prstGeom prst="rect">
            <a:avLst/>
          </a:prstGeom>
        </p:spPr>
        <p:txBody>
          <a:bodyPr wrap="none" fromWordArt="1">
            <a:prstTxWarp prst="textChevron">
              <a:avLst/>
            </a:prstTxWarp>
          </a:bodyPr>
          <a:lstStyle/>
          <a:p>
            <a:pPr algn="ctr"/>
            <a:r>
              <a:rPr lang="ru-RU" sz="3200" b="1" kern="10" dirty="0" smtClean="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Сары </a:t>
            </a:r>
            <a:r>
              <a:rPr lang="ru-RU" sz="3200" b="1" kern="10" dirty="0" err="1" smtClean="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түс</a:t>
            </a:r>
            <a:endParaRPr lang="ru-RU" sz="3200" b="1" kern="10" dirty="0">
              <a:ln w="317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7072330" y="2714621"/>
            <a:ext cx="2071670" cy="221457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9223" name="Picture 8" descr="159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57166"/>
            <a:ext cx="3238500" cy="5183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868" y="2071678"/>
            <a:ext cx="469878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Сары көзін жаққанда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«Өтемін» деп мақтанба.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Бұл-дайындық белгісі,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Кідіре тұр,аттанба.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Абай бол!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Дайындал!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Көшені өтуге рұқсат беремін,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келесі белгіні күт</a:t>
            </a:r>
            <a:r>
              <a:rPr lang="kk-KZ" sz="28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kk-KZ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0244" name="Picture 4" descr="785613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96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5929322" y="1857364"/>
            <a:ext cx="2285984" cy="2428892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dirty="0">
              <a:solidFill>
                <a:schemeClr val="hlink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00232" y="1785926"/>
            <a:ext cx="435768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Жақса жасыл шырағын,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Қауіптенбе,шырағым.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Жолың ашық,өте бер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Жасап алға мың адым!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Жол</a:t>
            </a:r>
            <a:r>
              <a:rPr lang="kk-KZ" sz="28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бос!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Ашық!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Жүріңіз!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Көшеден өтуге болады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kk-KZ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2357422" y="500042"/>
            <a:ext cx="5284795" cy="1452551"/>
          </a:xfrm>
          <a:prstGeom prst="rect">
            <a:avLst/>
          </a:prstGeom>
        </p:spPr>
        <p:txBody>
          <a:bodyPr wrap="none" fromWordArt="1">
            <a:prstTxWarp prst="textChevron">
              <a:avLst/>
            </a:prstTxWarp>
          </a:bodyPr>
          <a:lstStyle/>
          <a:p>
            <a:pPr algn="ctr"/>
            <a:r>
              <a:rPr lang="kk-KZ" sz="3200" b="1" kern="10" dirty="0" smtClean="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</a:rPr>
              <a:t>Жасыл түс</a:t>
            </a:r>
            <a:endParaRPr lang="ru-RU" sz="3200" b="1" kern="10" dirty="0">
              <a:ln w="3175">
                <a:solidFill>
                  <a:srgbClr val="FF0000"/>
                </a:solidFill>
                <a:round/>
                <a:headEnd/>
                <a:tailEnd/>
              </a:ln>
              <a:solidFill>
                <a:srgbClr val="0099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g5_04n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86742" cy="4572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5" descr="s931961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3500438"/>
            <a:ext cx="4143372" cy="3071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9" name="Picture 4" descr="7856139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96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6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3059113" y="692150"/>
            <a:ext cx="3155961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Жұмбақ:</a:t>
            </a:r>
            <a:endParaRPr lang="ru-RU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WordArt 10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928794" y="3429000"/>
            <a:ext cx="18859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k-KZ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Жол</a:t>
            </a:r>
            <a:endParaRPr lang="ru-RU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57356" y="1928802"/>
            <a:ext cx="69294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Көліктің қаншасын жолынан өткізген ,</a:t>
            </a:r>
            <a:endParaRPr lang="ru-RU" sz="2800" b="1" dirty="0" smtClean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Іргеден басталып , алысқа жеткізген.</a:t>
            </a:r>
            <a:endParaRPr lang="ru-RU" sz="2800" b="1" dirty="0" smtClean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4" descr="машинк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3214686"/>
            <a:ext cx="4429124" cy="321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2429</TotalTime>
  <Words>502</Words>
  <Application>Microsoft Office PowerPoint</Application>
  <PresentationFormat>Экран (4:3)</PresentationFormat>
  <Paragraphs>146</Paragraphs>
  <Slides>34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Главная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UDR</cp:lastModifiedBy>
  <cp:revision>90</cp:revision>
  <cp:lastPrinted>2019-11-13T08:04:36Z</cp:lastPrinted>
  <dcterms:created xsi:type="dcterms:W3CDTF">2013-04-21T16:31:17Z</dcterms:created>
  <dcterms:modified xsi:type="dcterms:W3CDTF">2020-01-15T11:29:38Z</dcterms:modified>
</cp:coreProperties>
</file>