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5" r:id="rId1"/>
  </p:sldMasterIdLst>
  <p:notesMasterIdLst>
    <p:notesMasterId r:id="rId7"/>
  </p:notesMasterIdLst>
  <p:handoutMasterIdLst>
    <p:handoutMasterId r:id="rId8"/>
  </p:handoutMasterIdLst>
  <p:sldIdLst>
    <p:sldId id="386" r:id="rId2"/>
    <p:sldId id="392" r:id="rId3"/>
    <p:sldId id="390" r:id="rId4"/>
    <p:sldId id="394" r:id="rId5"/>
    <p:sldId id="393" r:id="rId6"/>
  </p:sldIdLst>
  <p:sldSz cx="9906000" cy="6858000" type="A4"/>
  <p:notesSz cx="6888163" cy="100203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08B8"/>
    <a:srgbClr val="26DA26"/>
    <a:srgbClr val="FFFF99"/>
    <a:srgbClr val="FFFFCC"/>
    <a:srgbClr val="99FF33"/>
    <a:srgbClr val="FFFF66"/>
    <a:srgbClr val="66FF33"/>
    <a:srgbClr val="FF0066"/>
    <a:srgbClr val="00F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10" autoAdjust="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871" cy="501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l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1698" y="0"/>
            <a:ext cx="2984871" cy="501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258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546"/>
            <a:ext cx="2984871" cy="501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l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258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1698" y="9517546"/>
            <a:ext cx="2984871" cy="501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fld id="{02853FB0-692A-4B7B-A97E-30E6D3C6273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482819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871" cy="501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l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1698" y="0"/>
            <a:ext cx="2984871" cy="501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30250" y="750888"/>
            <a:ext cx="542766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9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817" y="4759643"/>
            <a:ext cx="5510530" cy="4509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noProof="0" smtClean="0"/>
              <a:t>Click to edit Master text styles</a:t>
            </a:r>
          </a:p>
          <a:p>
            <a:pPr lvl="1"/>
            <a:r>
              <a:rPr lang="en-US" altLang="ru-RU" noProof="0" smtClean="0"/>
              <a:t>Second level</a:t>
            </a:r>
          </a:p>
          <a:p>
            <a:pPr lvl="2"/>
            <a:r>
              <a:rPr lang="en-US" altLang="ru-RU" noProof="0" smtClean="0"/>
              <a:t>Third level</a:t>
            </a:r>
          </a:p>
          <a:p>
            <a:pPr lvl="3"/>
            <a:r>
              <a:rPr lang="en-US" altLang="ru-RU" noProof="0" smtClean="0"/>
              <a:t>Fourth level</a:t>
            </a:r>
          </a:p>
          <a:p>
            <a:pPr lvl="4"/>
            <a:r>
              <a:rPr lang="en-US" altLang="ru-RU" noProof="0" smtClean="0"/>
              <a:t>Fifth level</a:t>
            </a:r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546"/>
            <a:ext cx="2984871" cy="501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l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1698" y="9517546"/>
            <a:ext cx="2984871" cy="501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fld id="{0FD03122-ECB9-4848-B766-840705C17C0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6327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57212" y="5349903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412750" y="4853412"/>
            <a:ext cx="916305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12750" y="3886200"/>
            <a:ext cx="916305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915400" y="6473952"/>
            <a:ext cx="822198" cy="246888"/>
          </a:xfrm>
        </p:spPr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80B73-C796-49DC-984E-290886F2E93A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29500" y="549277"/>
            <a:ext cx="1981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549277"/>
            <a:ext cx="67691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0C721-4690-4A2C-B11B-30621115B31C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95300" y="274641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854171" y="6041364"/>
            <a:ext cx="74095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0335" y="6041364"/>
            <a:ext cx="511681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79914" y="6041364"/>
            <a:ext cx="555213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4324E56-78EF-4996-BBBF-0FDF692F06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310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879850" y="76201"/>
            <a:ext cx="31369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915400" y="6473952"/>
            <a:ext cx="822198" cy="246888"/>
          </a:xfrm>
        </p:spPr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57212" y="3444903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12750" y="1676400"/>
            <a:ext cx="916305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C09-B41B-43D9-AB0C-1352C16B13F4}" type="slidenum">
              <a:rPr lang="en-US" altLang="ru-RU" smtClean="0"/>
              <a:pPr/>
              <a:t>‹#›</a:t>
            </a:fld>
            <a:endParaRPr lang="en-US" alt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95515" y="2947086"/>
            <a:ext cx="94107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26898" y="457200"/>
            <a:ext cx="94107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30200" y="1600200"/>
            <a:ext cx="454025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5035550" y="1600200"/>
            <a:ext cx="470535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B490-FE7C-4FA3-B100-1696A7A8ED78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30200" y="5410200"/>
            <a:ext cx="932815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4898" y="666750"/>
            <a:ext cx="4648102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5032111" y="666750"/>
            <a:ext cx="464992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04898" y="1316038"/>
            <a:ext cx="4648102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5036124" y="1316038"/>
            <a:ext cx="4645914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915400" y="6477000"/>
            <a:ext cx="825500" cy="246888"/>
          </a:xfrm>
        </p:spPr>
        <p:txBody>
          <a:bodyPr/>
          <a:lstStyle/>
          <a:p>
            <a:fld id="{9CC840C5-9045-4FEC-847C-171667B51DA8}" type="slidenum">
              <a:rPr lang="en-US" altLang="ru-RU" smtClean="0"/>
              <a:pPr/>
              <a:t>‹#›</a:t>
            </a:fld>
            <a:endParaRPr lang="en-US" alt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57212" y="6019801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26898" y="457200"/>
            <a:ext cx="94107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20B8-87BD-48C5-BF6C-2A604EE3BEB7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6CB0-766A-4001-B13E-CB2FE2C93FE8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57212" y="5849118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95300" y="5486400"/>
            <a:ext cx="916305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95300" y="609600"/>
            <a:ext cx="3259006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872971" y="609600"/>
            <a:ext cx="5785379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46C9-75CC-4E7C-B8E1-58EA8E252267}" type="slidenum">
              <a:rPr lang="en-US" altLang="ru-RU" smtClean="0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797300" y="616634"/>
            <a:ext cx="54483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67A75-01E4-4702-9765-A92B7DBF7879}" type="slidenum">
              <a:rPr lang="en-US" altLang="ru-RU" smtClean="0"/>
              <a:pPr/>
              <a:t>‹#›</a:t>
            </a:fld>
            <a:endParaRPr lang="en-US" alt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412750" y="4993760"/>
            <a:ext cx="635635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412750" y="5533218"/>
            <a:ext cx="635635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57212" y="1050899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30200" y="1554163"/>
            <a:ext cx="94107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5/30/2019</a:t>
            </a:fld>
            <a:endParaRPr lang="en-US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915400" y="6477001"/>
            <a:ext cx="8255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30200" y="457200"/>
            <a:ext cx="94107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57212" y="1050899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57212" y="1057987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6" r:id="rId1"/>
    <p:sldLayoutId id="2147484067" r:id="rId2"/>
    <p:sldLayoutId id="2147484068" r:id="rId3"/>
    <p:sldLayoutId id="2147484069" r:id="rId4"/>
    <p:sldLayoutId id="2147484070" r:id="rId5"/>
    <p:sldLayoutId id="2147484071" r:id="rId6"/>
    <p:sldLayoutId id="2147484072" r:id="rId7"/>
    <p:sldLayoutId id="2147484073" r:id="rId8"/>
    <p:sldLayoutId id="2147484074" r:id="rId9"/>
    <p:sldLayoutId id="2147484075" r:id="rId10"/>
    <p:sldLayoutId id="2147484076" r:id="rId11"/>
    <p:sldLayoutId id="2147484077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&#1055;&#1088;&#1077;&#1079;&#1077;&#1085;&#1090;&#1072;&#1094;&#1080;&#1103;%204.pptx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8544" y="1484784"/>
            <a:ext cx="856895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 шынықтыру пәнінің мұғалімі</a:t>
            </a:r>
            <a:endParaRPr lang="en-US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Қытанов Талғат Болатұлы</a:t>
            </a:r>
          </a:p>
        </p:txBody>
      </p:sp>
      <p:sp>
        <p:nvSpPr>
          <p:cNvPr id="6" name="Скругленный прямоугольник 4"/>
          <p:cNvSpPr/>
          <p:nvPr/>
        </p:nvSpPr>
        <p:spPr>
          <a:xfrm>
            <a:off x="344488" y="3717032"/>
            <a:ext cx="9144063" cy="2536306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Aft>
                <a:spcPct val="35000"/>
              </a:spcAft>
            </a:pPr>
            <a:r>
              <a:rPr lang="kk-KZ" sz="4000" b="1" i="1" kern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</a:t>
            </a:r>
            <a:r>
              <a:rPr lang="kk-KZ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kk-KZ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Жүгіріп келіп және бір орында ұзындыққа секіру техникасын үйрету</a:t>
            </a:r>
            <a:endParaRPr lang="en-US" sz="4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92560" y="476672"/>
            <a:ext cx="69170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8784" y="2780928"/>
            <a:ext cx="2721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5 </a:t>
            </a:r>
            <a:r>
              <a:rPr lang="ru-RU" sz="2400" b="1" dirty="0" err="1" smtClean="0">
                <a:solidFill>
                  <a:srgbClr val="002060"/>
                </a:solidFill>
              </a:rPr>
              <a:t>сынып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36576" y="383761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Ахмет</a:t>
            </a:r>
            <a:r>
              <a:rPr lang="ru-RU" dirty="0"/>
              <a:t> </a:t>
            </a:r>
            <a:r>
              <a:rPr lang="ru-RU" dirty="0" err="1"/>
              <a:t>Байтурсынов</a:t>
            </a:r>
            <a:r>
              <a:rPr lang="ru-RU" dirty="0"/>
              <a:t> </a:t>
            </a:r>
            <a:r>
              <a:rPr lang="ru-RU" dirty="0" err="1"/>
              <a:t>атындағы</a:t>
            </a:r>
            <a:r>
              <a:rPr lang="ru-RU" dirty="0"/>
              <a:t> №20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smtClean="0"/>
              <a:t>орта </a:t>
            </a:r>
            <a:r>
              <a:rPr lang="ru-RU" dirty="0" err="1" smtClean="0"/>
              <a:t>мектебі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31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7832" y="-510708"/>
            <a:ext cx="9667908" cy="1821103"/>
            <a:chOff x="683897" y="-154384"/>
            <a:chExt cx="7024086" cy="3006165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83897" y="729164"/>
              <a:ext cx="7024086" cy="2122617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747075" y="-154384"/>
              <a:ext cx="6858048" cy="19982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Aft>
                  <a:spcPct val="35000"/>
                </a:spcAft>
              </a:pPr>
              <a:endParaRPr lang="kk-KZ" sz="2800" b="1" i="1" kern="1200" dirty="0" smtClean="0">
                <a:solidFill>
                  <a:srgbClr val="10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1600200">
                <a:lnSpc>
                  <a:spcPct val="90000"/>
                </a:lnSpc>
                <a:spcAft>
                  <a:spcPct val="35000"/>
                </a:spcAft>
              </a:pPr>
              <a:endParaRPr lang="kk-KZ" sz="2800" b="1" i="1" kern="1200" dirty="0" smtClean="0">
                <a:solidFill>
                  <a:srgbClr val="10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1600200">
                <a:lnSpc>
                  <a:spcPct val="90000"/>
                </a:lnSpc>
                <a:spcAft>
                  <a:spcPct val="35000"/>
                </a:spcAft>
              </a:pPr>
              <a:endParaRPr lang="kk-KZ" sz="2800" b="1" i="1" dirty="0">
                <a:solidFill>
                  <a:srgbClr val="10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1600200">
                <a:lnSpc>
                  <a:spcPct val="90000"/>
                </a:lnSpc>
                <a:spcAft>
                  <a:spcPct val="35000"/>
                </a:spcAft>
              </a:pPr>
              <a:endParaRPr lang="kk-KZ" sz="2800" b="1" i="1" kern="1200" dirty="0" smtClean="0">
                <a:solidFill>
                  <a:srgbClr val="10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1600200">
                <a:lnSpc>
                  <a:spcPct val="90000"/>
                </a:lnSpc>
                <a:spcAft>
                  <a:spcPct val="35000"/>
                </a:spcAft>
              </a:pPr>
              <a:endParaRPr lang="kk-KZ" sz="2800" b="1" i="1" dirty="0" smtClean="0">
                <a:solidFill>
                  <a:srgbClr val="10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defTabSz="1600200">
                <a:lnSpc>
                  <a:spcPct val="90000"/>
                </a:lnSpc>
                <a:spcAft>
                  <a:spcPct val="35000"/>
                </a:spcAft>
              </a:pPr>
              <a:endParaRPr lang="kk-KZ" sz="2800" b="1" kern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defTabSz="1600200">
                <a:lnSpc>
                  <a:spcPct val="90000"/>
                </a:lnSpc>
                <a:spcAft>
                  <a:spcPct val="35000"/>
                </a:spcAft>
              </a:pPr>
              <a:r>
                <a:rPr lang="kk-KZ" sz="2800" b="1" kern="12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Сабақтың оқу мақсаты </a:t>
              </a:r>
              <a:r>
                <a:rPr lang="kk-KZ" sz="28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kk-KZ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5.1.2.2 Қимыл-қозғалыс комбинацияларын және олардың кейбір жаттығулардағы реттілігін білу және орындай алу</a:t>
              </a:r>
              <a:endPara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 defTabSz="1600200">
                <a:lnSpc>
                  <a:spcPct val="90000"/>
                </a:lnSpc>
                <a:spcAft>
                  <a:spcPct val="35000"/>
                </a:spcAft>
              </a:pPr>
              <a:endParaRPr lang="kk-KZ" sz="2800" b="1" i="1" dirty="0">
                <a:solidFill>
                  <a:srgbClr val="10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1600200">
                <a:lnSpc>
                  <a:spcPct val="90000"/>
                </a:lnSpc>
                <a:spcAft>
                  <a:spcPct val="35000"/>
                </a:spcAft>
              </a:pPr>
              <a:endParaRPr lang="kk-KZ" sz="2800" b="1" i="1" dirty="0">
                <a:solidFill>
                  <a:srgbClr val="10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1600200">
                <a:lnSpc>
                  <a:spcPct val="90000"/>
                </a:lnSpc>
                <a:spcAft>
                  <a:spcPct val="35000"/>
                </a:spcAft>
              </a:pPr>
              <a:endParaRPr lang="kk-KZ" sz="2800" b="1" i="1" dirty="0">
                <a:solidFill>
                  <a:srgbClr val="10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k-KZ" sz="2800" b="1" i="1" kern="1200" dirty="0" smtClean="0">
                <a:solidFill>
                  <a:srgbClr val="10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0" name="Скругленный прямоугольник 39"/>
          <p:cNvSpPr/>
          <p:nvPr/>
        </p:nvSpPr>
        <p:spPr bwMode="auto">
          <a:xfrm>
            <a:off x="272480" y="2996952"/>
            <a:ext cx="3096344" cy="3861048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Барлық </a:t>
            </a:r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 орындай алады:</a:t>
            </a:r>
            <a:endParaRPr lang="ru-R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Барлық </a:t>
            </a:r>
            <a:r>
              <a:rPr lang="kk-K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оқушылар қауіпсіздік ережесін біледі. Қимыл-қозғалыс комбинацияларын жүгіріп келіп және бір орында ұзындыққа секіру техникасын орындай алады.</a:t>
            </a:r>
            <a:endParaRPr lang="kk-KZ" sz="2000" b="1" dirty="0" smtClean="0">
              <a:solidFill>
                <a:srgbClr val="C00000"/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 bwMode="auto">
          <a:xfrm>
            <a:off x="3545071" y="3027288"/>
            <a:ext cx="3096344" cy="3861048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Оқушылар көпшілігі орындай алады:</a:t>
            </a:r>
            <a:endParaRPr lang="kk-KZ" sz="2000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endParaRPr lang="kk-KZ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Оқушылардың </a:t>
            </a:r>
            <a:r>
              <a:rPr lang="kk-K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көпшілігі  жүгіріп келіп және бір орында ұзындыққа секіру техникасын және кейбір жаттығулардағы реттілігін біледі, орындай алады</a:t>
            </a:r>
            <a:endParaRPr lang="en-US" sz="2000" b="1" dirty="0" smtClean="0">
              <a:solidFill>
                <a:srgbClr val="100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 bwMode="auto">
          <a:xfrm>
            <a:off x="6825208" y="2924944"/>
            <a:ext cx="3080792" cy="3933056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Кейбір оқушылар орындай </a:t>
            </a:r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алады:</a:t>
            </a:r>
            <a:endParaRPr lang="ru-RU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7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Оқушылардың </a:t>
            </a:r>
            <a:r>
              <a:rPr lang="kk-KZ" sz="1700" b="1" dirty="0">
                <a:latin typeface="Times New Roman" panose="02020603050405020304" pitchFamily="18" charset="0"/>
                <a:ea typeface="Calibri" panose="020F0502020204030204" pitchFamily="34" charset="0"/>
              </a:rPr>
              <a:t>кейбірі қауіпсіздік ережесін сақтай отырып, жүгіріп келіп және бір орында ұзындыққа секіру техникасынның реттілігін басқа оқушыларға түсіндіріп, көрсете алады.Нәтиже көрсете алады</a:t>
            </a:r>
            <a:r>
              <a:rPr lang="kk-KZ" sz="17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kk-KZ" sz="1700" b="1" dirty="0" smtClean="0">
              <a:solidFill>
                <a:srgbClr val="C00000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76536" y="1772816"/>
            <a:ext cx="8496944" cy="581306"/>
          </a:xfrm>
          <a:prstGeom prst="roundRect">
            <a:avLst>
              <a:gd name="adj" fmla="val 10000"/>
            </a:avLst>
          </a:prstGeom>
          <a:solidFill>
            <a:srgbClr val="FFC000">
              <a:alpha val="90000"/>
            </a:srgbClr>
          </a:solidFill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0" name="Группа 9"/>
          <p:cNvGrpSpPr/>
          <p:nvPr/>
        </p:nvGrpSpPr>
        <p:grpSpPr>
          <a:xfrm>
            <a:off x="7905328" y="1412776"/>
            <a:ext cx="285752" cy="313227"/>
            <a:chOff x="5929357" y="1951622"/>
            <a:chExt cx="601034" cy="1684987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1" name="Стрелка вниз 10"/>
            <p:cNvSpPr/>
            <p:nvPr/>
          </p:nvSpPr>
          <p:spPr>
            <a:xfrm>
              <a:off x="5929357" y="1951622"/>
              <a:ext cx="601034" cy="1684987"/>
            </a:xfrm>
            <a:prstGeom prst="downArrow">
              <a:avLst>
                <a:gd name="adj1" fmla="val 55000"/>
                <a:gd name="adj2" fmla="val 45000"/>
              </a:avLst>
            </a:prstGeom>
            <a:sp3d z="300000" contourW="19050" prstMaterial="metal">
              <a:bevelT w="88900" h="203200"/>
              <a:bevelB w="165100" h="254000"/>
            </a:sp3d>
          </p:spPr>
          <p:style>
            <a:ln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Стрелка вниз 4"/>
            <p:cNvSpPr/>
            <p:nvPr/>
          </p:nvSpPr>
          <p:spPr>
            <a:xfrm>
              <a:off x="6064590" y="1951622"/>
              <a:ext cx="330568" cy="1536231"/>
            </a:xfrm>
            <a:prstGeom prst="rect">
              <a:avLst/>
            </a:prstGeom>
            <a:solidFill>
              <a:srgbClr val="92D050"/>
            </a:solidFill>
            <a:sp3d z="30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600" kern="1200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4871786" y="1371035"/>
            <a:ext cx="285752" cy="313227"/>
            <a:chOff x="5929357" y="1951622"/>
            <a:chExt cx="601034" cy="1684987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44" name="Стрелка вниз 43"/>
            <p:cNvSpPr/>
            <p:nvPr/>
          </p:nvSpPr>
          <p:spPr>
            <a:xfrm>
              <a:off x="5929357" y="1951622"/>
              <a:ext cx="601034" cy="1684987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92D050">
                <a:alpha val="90000"/>
              </a:srgbClr>
            </a:solidFill>
            <a:sp3d z="300000" contourW="19050" prstMaterial="metal">
              <a:bevelT w="88900" h="203200"/>
              <a:bevelB w="165100" h="254000"/>
            </a:sp3d>
          </p:spPr>
          <p:style>
            <a:ln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5" name="Стрелка вниз 4"/>
            <p:cNvSpPr/>
            <p:nvPr/>
          </p:nvSpPr>
          <p:spPr>
            <a:xfrm>
              <a:off x="6064590" y="1951622"/>
              <a:ext cx="330568" cy="1536231"/>
            </a:xfrm>
            <a:prstGeom prst="rect">
              <a:avLst/>
            </a:prstGeom>
            <a:sp3d z="30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600" kern="1200"/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1738290" y="1357208"/>
            <a:ext cx="285752" cy="313227"/>
            <a:chOff x="5929357" y="1951622"/>
            <a:chExt cx="601034" cy="1684987"/>
          </a:xfrm>
          <a:solidFill>
            <a:srgbClr val="92D05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47" name="Стрелка вниз 46"/>
            <p:cNvSpPr/>
            <p:nvPr/>
          </p:nvSpPr>
          <p:spPr>
            <a:xfrm>
              <a:off x="5929357" y="1951622"/>
              <a:ext cx="601034" cy="1684987"/>
            </a:xfrm>
            <a:prstGeom prst="downArrow">
              <a:avLst>
                <a:gd name="adj1" fmla="val 55000"/>
                <a:gd name="adj2" fmla="val 45000"/>
              </a:avLst>
            </a:prstGeom>
            <a:grpFill/>
            <a:ln>
              <a:solidFill>
                <a:srgbClr val="92D050"/>
              </a:solidFill>
            </a:ln>
            <a:sp3d z="300000" contourW="19050" prstMaterial="metal">
              <a:bevelT w="88900" h="203200"/>
              <a:bevelB w="165100" h="254000"/>
            </a:sp3d>
          </p:spPr>
          <p:style>
            <a:ln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8" name="Стрелка вниз 4"/>
            <p:cNvSpPr/>
            <p:nvPr/>
          </p:nvSpPr>
          <p:spPr>
            <a:xfrm>
              <a:off x="6064590" y="1951622"/>
              <a:ext cx="330568" cy="1536231"/>
            </a:xfrm>
            <a:prstGeom prst="rect">
              <a:avLst/>
            </a:prstGeom>
            <a:grpFill/>
            <a:ln>
              <a:solidFill>
                <a:srgbClr val="92D050"/>
              </a:solidFill>
            </a:ln>
            <a:sp3d z="30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600" kern="1200"/>
            </a:p>
          </p:txBody>
        </p:sp>
      </p:grpSp>
      <p:sp>
        <p:nvSpPr>
          <p:cNvPr id="51" name="Стрелка вниз 50"/>
          <p:cNvSpPr/>
          <p:nvPr/>
        </p:nvSpPr>
        <p:spPr bwMode="auto">
          <a:xfrm>
            <a:off x="1784648" y="2492896"/>
            <a:ext cx="266566" cy="428628"/>
          </a:xfrm>
          <a:prstGeom prst="downArrow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" name="Стрелка вниз 51"/>
          <p:cNvSpPr/>
          <p:nvPr/>
        </p:nvSpPr>
        <p:spPr bwMode="auto">
          <a:xfrm>
            <a:off x="4953000" y="2492896"/>
            <a:ext cx="214314" cy="357190"/>
          </a:xfrm>
          <a:prstGeom prst="downArrow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" name="Стрелка вниз 52"/>
          <p:cNvSpPr/>
          <p:nvPr/>
        </p:nvSpPr>
        <p:spPr bwMode="auto">
          <a:xfrm>
            <a:off x="8049344" y="2492896"/>
            <a:ext cx="214314" cy="357190"/>
          </a:xfrm>
          <a:prstGeom prst="downArrow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2480" y="1772816"/>
            <a:ext cx="8985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72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соседними углами 5"/>
          <p:cNvSpPr/>
          <p:nvPr/>
        </p:nvSpPr>
        <p:spPr>
          <a:xfrm>
            <a:off x="200472" y="1124744"/>
            <a:ext cx="3452802" cy="5544616"/>
          </a:xfrm>
          <a:prstGeom prst="round2SameRect">
            <a:avLst>
              <a:gd name="adj1" fmla="val 8000"/>
              <a:gd name="adj2" fmla="val 0"/>
            </a:avLst>
          </a:prstGeom>
          <a:solidFill>
            <a:schemeClr val="accent1">
              <a:lumMod val="20000"/>
              <a:lumOff val="80000"/>
              <a:alpha val="90000"/>
            </a:schemeClr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kk-KZ" b="1" u="sng" dirty="0" smtClean="0">
                <a:solidFill>
                  <a:srgbClr val="002060"/>
                </a:solidFill>
              </a:rPr>
              <a:t>Басы</a:t>
            </a:r>
          </a:p>
          <a:p>
            <a:pPr algn="ctr"/>
            <a:endParaRPr lang="kk-KZ" b="1" u="sng" dirty="0" smtClean="0">
              <a:solidFill>
                <a:srgbClr val="002060"/>
              </a:solidFill>
            </a:endParaRPr>
          </a:p>
          <a:p>
            <a:pPr algn="l"/>
            <a:r>
              <a:rPr lang="ru-RU" sz="1500" b="1" dirty="0" err="1" smtClean="0">
                <a:latin typeface="Times New Roman" pitchFamily="18" charset="0"/>
                <a:cs typeface="Times New Roman" pitchFamily="18" charset="0"/>
              </a:rPr>
              <a:t>Оқушыларды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сапқа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тұрғызу,сәлемдесу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l"/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Миға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шабуыл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оқушылармен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тақырыбын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Оқушыларға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сұрақтар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Қазақстандық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атағы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шыққан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жеңіл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атлеттерді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білесіздер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l"/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Секірудің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түрлерін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білесіңдер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l"/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Секірген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себепті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сөре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сызығын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басуға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болмайды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ойлайсыз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l"/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мақсатын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айту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Қауіпсіздік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ережесін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еске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latin typeface="Times New Roman" pitchFamily="18" charset="0"/>
                <a:cs typeface="Times New Roman" pitchFamily="18" charset="0"/>
              </a:rPr>
              <a:t>түсіру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kk-KZ" sz="1500" b="1" dirty="0" smtClean="0">
                <a:latin typeface="Times New Roman"/>
                <a:ea typeface="Times New Roman"/>
              </a:rPr>
              <a:t>Жалпы </a:t>
            </a:r>
            <a:r>
              <a:rPr lang="kk-KZ" sz="1500" b="1" dirty="0">
                <a:latin typeface="Times New Roman"/>
                <a:ea typeface="Times New Roman"/>
              </a:rPr>
              <a:t>дене </a:t>
            </a:r>
            <a:r>
              <a:rPr lang="kk-KZ" sz="1500" b="1" dirty="0" smtClean="0">
                <a:latin typeface="Times New Roman"/>
                <a:ea typeface="Times New Roman"/>
              </a:rPr>
              <a:t>жаттығулары</a:t>
            </a:r>
          </a:p>
          <a:p>
            <a:pPr algn="l"/>
            <a:r>
              <a:rPr lang="kk-KZ" sz="1500" b="1" i="1" dirty="0" smtClean="0">
                <a:latin typeface="Times New Roman"/>
                <a:ea typeface="Times New Roman"/>
              </a:rPr>
              <a:t>1.Жүру </a:t>
            </a:r>
            <a:r>
              <a:rPr lang="kk-KZ" sz="1500" b="1" i="1" dirty="0">
                <a:latin typeface="Times New Roman"/>
                <a:ea typeface="Times New Roman"/>
              </a:rPr>
              <a:t>бағытында орындалатын жаттығулар:</a:t>
            </a:r>
          </a:p>
          <a:p>
            <a:pPr algn="l"/>
            <a:r>
              <a:rPr lang="kk-KZ" sz="1500" b="1" i="1" dirty="0" smtClean="0">
                <a:latin typeface="Times New Roman"/>
                <a:ea typeface="Times New Roman"/>
              </a:rPr>
              <a:t>2.Жүгіру </a:t>
            </a:r>
            <a:r>
              <a:rPr lang="kk-KZ" sz="1500" b="1" i="1" dirty="0">
                <a:latin typeface="Times New Roman"/>
                <a:ea typeface="Times New Roman"/>
              </a:rPr>
              <a:t>бағытында орындалатын жаттығулар</a:t>
            </a:r>
          </a:p>
          <a:p>
            <a:pPr algn="l"/>
            <a:endParaRPr lang="ru-RU" sz="1200" i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с двумя скругленными соседними углами 9"/>
          <p:cNvSpPr/>
          <p:nvPr/>
        </p:nvSpPr>
        <p:spPr>
          <a:xfrm>
            <a:off x="3872880" y="1124744"/>
            <a:ext cx="2880320" cy="5544616"/>
          </a:xfrm>
          <a:prstGeom prst="round2SameRect">
            <a:avLst>
              <a:gd name="adj1" fmla="val 8000"/>
              <a:gd name="adj2" fmla="val 0"/>
            </a:avLst>
          </a:prstGeom>
          <a:solidFill>
            <a:srgbClr val="FFFF99">
              <a:alpha val="90000"/>
            </a:srgbClr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kk-KZ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Ортасы</a:t>
            </a:r>
          </a:p>
          <a:p>
            <a:pPr algn="ctr"/>
            <a:endParaRPr lang="kk-KZ" sz="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МӘТІНМЕН ЖҰМЫС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ҚБ «БАС БАРМАҚ» ТӘСІЛІ АРҚЫЛЫ ҚОЛПАШТАУ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А- ДЕҢГЕЙЛІ ОҚУШЫЛАР ҚОЗҒАЛЫС ЖАТТЫҒУЛАРЫН ӨЗ БЕТТЕРІНШЕ ОРЫНДАЙ АЛАДЫ, ОЙЫН ЕРЕЖЕСІН БІЛЕДІ.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В-ДЕҢГЕЙЛІ ОҚУШЫЛАР ҚОЗҒАЛЫС ЖАТТЫҒУЛАРЫН ЖЫЛДАМДЫҚҚА ОРЫНДАЙ АЛАДЫ.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С- ДЕҢГЕЙЛІ ОҚУШЫЛАР КҮРДЕЛІ ҚОЗҒАЛЫС ЖАТТЫҒУЛАРЫН ЖЫЛДАМДЫҚТА ОРЫНДАЙ АЛАДЫ.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ҚБ «ҮШ ШАПАЛАҚ» ТӘСІЛІ АРҚЫЛЫ ҚОЛПАШТАУ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А- ДЕҢГЕЙЛІ ОҚУШЫЛАРСЕКІРУ ЖАТТЫҒУЛАРЫН ӨЗ БЕТІНШЕ ОРЫНДАЙ АЛАДЫ, СЕКІРУ ЕРЕЖЕСІН САҚТАЙДЫ.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В-ДЕҢГЕЙЛІ ОҚУШЫЛАР СЕКІРУ ЖАТТЫҒУЛАР ТЕХНИКАСЫННЫҢ РЕТТІЛІГІН САҚТАП ОРЫНДАЙ АЛАДЫ.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С- ДЕҢГЕЙЛІ ОҚУШЫЛАРСЕКІРУ ЖАТТЫҒУЛАРЫН ТЕХНИКАСЫН САҚТАП ОРЫНДАЙ АЛАДЫ, СЕКІРУ ЖАТТЫҒУЛАРЫН ҮЙРЕТЕДІ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ҚБ «ҮШ ШАПАЛАҚ» ТӘСІЛІ АРҚЫЛЫ ҚОЛПАШТАУ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А- ДЕҢГЕЙЛІ ОҚУШЫЛАР СЕКІРУ ЖАТТЫҒУЛАРЫН ӨЗ БЕТІНШЕ ОРЫНДАЙ АЛАДЫ, СЕКІРУ ЕРЕЖЕСІН САҚТАЙДЫ.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В-ДЕҢГЕЙЛІ ОҚУШЫЛАР СЕКІРУ ЖАТТЫҒУЛАР ТЕХНИКАСЫННЫҢ РЕТТІЛІГІН САҚТАП ОРЫНДАЙ АЛАДЫ.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С- ДЕҢГЕЙЛІ ОҚУШЫЛАР СЕКІРУ ЖАТТЫҒУЛАРЫН ТЕХНИКАСЫН САҚТАП ОРЫНДАЙ АЛАДЫ, СЕКІРУ ЖАТТЫҒУЛАРЫН ҮЙРЕТЕДІ.</a:t>
            </a:r>
          </a:p>
          <a:p>
            <a:pPr algn="ctr"/>
            <a:r>
              <a:rPr lang="kk-KZ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ҚБ «ҮШ ШАПАЛАҚ» ТӘСІЛІ АРҚЫЛЫ ҚОЛПАШТАУ</a:t>
            </a:r>
            <a:endParaRPr lang="kk-KZ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с двумя скругленными соседними углами 14"/>
          <p:cNvSpPr/>
          <p:nvPr/>
        </p:nvSpPr>
        <p:spPr>
          <a:xfrm>
            <a:off x="6969224" y="1124744"/>
            <a:ext cx="2736304" cy="5544616"/>
          </a:xfrm>
          <a:prstGeom prst="round2SameRect">
            <a:avLst>
              <a:gd name="adj1" fmla="val 8000"/>
              <a:gd name="adj2" fmla="val 0"/>
            </a:avLst>
          </a:prstGeom>
          <a:solidFill>
            <a:srgbClr val="99FF33">
              <a:alpha val="90000"/>
            </a:srgbClr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kk-KZ" sz="16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Соңы</a:t>
            </a:r>
          </a:p>
          <a:p>
            <a:pPr algn="ctr"/>
            <a:endParaRPr lang="kk-KZ" sz="1600" b="1" u="sng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Сапқа </a:t>
            </a:r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тұрғызу арқылы сыныптың жиыны.</a:t>
            </a:r>
          </a:p>
          <a:p>
            <a:pPr algn="l"/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Демді қалпына келтіру жаттығулары.</a:t>
            </a:r>
          </a:p>
          <a:p>
            <a:pPr algn="l"/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«Микрафон» әдісі арқылы кері байланыс орнату.</a:t>
            </a:r>
          </a:p>
          <a:p>
            <a:pPr algn="l"/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Нысана әдісі кері байланыс.</a:t>
            </a:r>
          </a:p>
          <a:p>
            <a:pPr algn="ctr"/>
            <a:endParaRPr lang="en-US" sz="1600" b="1" dirty="0" smtClean="0"/>
          </a:p>
          <a:p>
            <a:pPr algn="ctr"/>
            <a:endParaRPr lang="en-US" sz="1600" b="1" dirty="0" smtClean="0"/>
          </a:p>
          <a:p>
            <a:pPr marL="342900" indent="-342900" algn="l"/>
            <a:endParaRPr lang="kk-KZ" sz="1600" b="1" dirty="0" smtClean="0">
              <a:solidFill>
                <a:srgbClr val="002060"/>
              </a:solidFill>
            </a:endParaRPr>
          </a:p>
          <a:p>
            <a:pPr algn="l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4688" y="116632"/>
            <a:ext cx="49108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Белсенді әдіс</a:t>
            </a:r>
            <a:endParaRPr lang="ru-RU" sz="54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31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24808" y="1916832"/>
            <a:ext cx="331236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Саралау әдісі</a:t>
            </a:r>
            <a:endParaRPr lang="ru-RU" sz="54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 rot="13057744">
            <a:off x="2471981" y="1773944"/>
            <a:ext cx="1030262" cy="243751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Штриховая стрелка вправо 12"/>
          <p:cNvSpPr/>
          <p:nvPr/>
        </p:nvSpPr>
        <p:spPr>
          <a:xfrm rot="7932374">
            <a:off x="2641963" y="3842582"/>
            <a:ext cx="1030262" cy="243751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Штриховая стрелка вправо 13"/>
          <p:cNvSpPr/>
          <p:nvPr/>
        </p:nvSpPr>
        <p:spPr>
          <a:xfrm rot="18760068">
            <a:off x="6460788" y="1824282"/>
            <a:ext cx="1030262" cy="243751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с двумя вырезанными противолежащими углами 14"/>
          <p:cNvSpPr/>
          <p:nvPr/>
        </p:nvSpPr>
        <p:spPr>
          <a:xfrm>
            <a:off x="344488" y="260648"/>
            <a:ext cx="2016224" cy="1800200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l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ҚБ «Бағдаршам» тәсілі арқылы бағалау.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с двумя вырезанными противолежащими углами 15"/>
          <p:cNvSpPr/>
          <p:nvPr/>
        </p:nvSpPr>
        <p:spPr>
          <a:xfrm>
            <a:off x="7545288" y="4149080"/>
            <a:ext cx="1944216" cy="2376264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kk-KZ" sz="1600" b="1" dirty="0"/>
              <a:t>В-деңгейлі оқушылар жүгіріп келіп секіру және бір орнынан секіру техникасынның реттілігін сақтап орындайды.</a:t>
            </a:r>
            <a:endParaRPr lang="ru-RU" sz="1600" dirty="0"/>
          </a:p>
        </p:txBody>
      </p:sp>
      <p:sp>
        <p:nvSpPr>
          <p:cNvPr id="17" name="Прямоугольник с двумя вырезанными противолежащими углами 16"/>
          <p:cNvSpPr/>
          <p:nvPr/>
        </p:nvSpPr>
        <p:spPr>
          <a:xfrm>
            <a:off x="704528" y="4437112"/>
            <a:ext cx="1944216" cy="1800200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1400" b="1" dirty="0">
                <a:solidFill>
                  <a:prstClr val="black"/>
                </a:solidFill>
              </a:rPr>
              <a:t>С- деңгейлі оқушылар жүгіріп келіп секіру және бір орнынан ұзындыққа секіру техникасын орындайды.</a:t>
            </a:r>
            <a:endParaRPr lang="ru-RU" sz="1400" dirty="0"/>
          </a:p>
        </p:txBody>
      </p:sp>
      <p:sp>
        <p:nvSpPr>
          <p:cNvPr id="19" name="Прямоугольник с двумя вырезанными противолежащими углами 18"/>
          <p:cNvSpPr/>
          <p:nvPr/>
        </p:nvSpPr>
        <p:spPr>
          <a:xfrm>
            <a:off x="7545288" y="260648"/>
            <a:ext cx="2160240" cy="2448272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kk-KZ" sz="1200" b="1" dirty="0" smtClean="0"/>
              <a:t>А </a:t>
            </a:r>
            <a:r>
              <a:rPr lang="kk-KZ" sz="1200" b="1" dirty="0"/>
              <a:t>- деңгейлі оқушылар топпен жұмыста көшбасшылық қаситетін пайдалана отырып өз тобына  жүгіріп келіп және бір орынынан секіру техникасынның реттілігін түсіндіріп көрсетеді.</a:t>
            </a:r>
            <a:endParaRPr lang="ru-RU" sz="1200" dirty="0"/>
          </a:p>
        </p:txBody>
      </p:sp>
      <p:sp>
        <p:nvSpPr>
          <p:cNvPr id="20" name="Штриховая стрелка вправо 19"/>
          <p:cNvSpPr/>
          <p:nvPr/>
        </p:nvSpPr>
        <p:spPr>
          <a:xfrm rot="2938490">
            <a:off x="6596133" y="3847756"/>
            <a:ext cx="1030262" cy="243751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>
            <a:hlinkClick r:id="rId2" action="ppaction://hlinkpres?slideindex=1&amp;slidetitle="/>
          </p:cNvPr>
          <p:cNvSpPr/>
          <p:nvPr/>
        </p:nvSpPr>
        <p:spPr>
          <a:xfrm>
            <a:off x="2504728" y="116632"/>
            <a:ext cx="4680520" cy="648072"/>
          </a:xfrm>
          <a:prstGeom prst="roundRect">
            <a:avLst/>
          </a:prstGeom>
          <a:solidFill>
            <a:srgbClr val="FFFF99"/>
          </a:solidFill>
          <a:ln>
            <a:solidFill>
              <a:srgbClr val="FFFF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kk-KZ" sz="2400" b="1" dirty="0" smtClean="0"/>
              <a:t> </a:t>
            </a:r>
            <a:r>
              <a:rPr lang="kk-KZ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Бағалау әдісі</a:t>
            </a:r>
            <a:endParaRPr lang="kk-KZ" sz="3200" b="1" dirty="0" smtClean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Рисунок 24" descr="i (9).jpg"/>
          <p:cNvPicPr/>
          <p:nvPr/>
        </p:nvPicPr>
        <p:blipFill>
          <a:blip r:embed="rId3" cstate="print"/>
          <a:srcRect l="12670" r="13517"/>
          <a:stretch>
            <a:fillRect/>
          </a:stretch>
        </p:blipFill>
        <p:spPr>
          <a:xfrm>
            <a:off x="7329263" y="1556792"/>
            <a:ext cx="2304256" cy="1728192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00472" y="980728"/>
            <a:ext cx="712879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Критериалды бағалау парағы дескрипторларды ескере</a:t>
            </a:r>
            <a:r>
              <a:rPr kumimoji="0" lang="kk-KZ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құрылған</a:t>
            </a:r>
            <a:endParaRPr kumimoji="0" lang="kk-KZ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961112" y="3933056"/>
            <a:ext cx="311598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err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Ишара</a:t>
            </a:r>
            <a:r>
              <a:rPr lang="ru-RU" sz="3200" b="1" cap="none" spc="0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3200" b="1" cap="none" spc="0" dirty="0" err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білдіру</a:t>
            </a:r>
            <a:endParaRPr lang="ru-RU" sz="3200" b="1" cap="none" spc="0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817096" y="4725144"/>
            <a:ext cx="387171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kk-KZ" sz="32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Шапалақтау</a:t>
            </a:r>
            <a:endParaRPr lang="ru-RU" sz="3200" b="1" cap="none" spc="0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585520" y="5661248"/>
            <a:ext cx="43204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kk-KZ" sz="32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Бас бармақ</a:t>
            </a:r>
            <a:endParaRPr lang="ru-RU" sz="3200" b="1" cap="none" spc="0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00472" y="4640942"/>
            <a:ext cx="48809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258072"/>
              </p:ext>
            </p:extLst>
          </p:nvPr>
        </p:nvGraphicFramePr>
        <p:xfrm>
          <a:off x="191615" y="1457800"/>
          <a:ext cx="6705601" cy="1776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081"/>
                <a:gridCol w="1184052"/>
                <a:gridCol w="1077856"/>
                <a:gridCol w="1171970"/>
                <a:gridCol w="901711"/>
                <a:gridCol w="1077856"/>
                <a:gridCol w="901075"/>
              </a:tblGrid>
              <a:tr h="8388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Аты -жөні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Сынақ көрсеткіштері, м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Секірген кезде сөре сызығын баспау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Секіріп түскен кезде екі аяқпен түсу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Секіру кезіндегі қол-аяқ қимыл-қозғалыстары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Ескертпе.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68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+++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++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+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16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72" y="4041521"/>
            <a:ext cx="6230045" cy="205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372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2653</TotalTime>
  <Words>474</Words>
  <Application>Microsoft Office PowerPoint</Application>
  <PresentationFormat>Лист A4 (210x297 мм)</PresentationFormat>
  <Paragraphs>94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Қ. Төлеубеков  атындағы орта мектеп</dc:title>
  <dc:creator>Admin</dc:creator>
  <cp:lastModifiedBy>user</cp:lastModifiedBy>
  <cp:revision>272</cp:revision>
  <dcterms:created xsi:type="dcterms:W3CDTF">2014-06-17T19:21:06Z</dcterms:created>
  <dcterms:modified xsi:type="dcterms:W3CDTF">2019-05-30T10:38:34Z</dcterms:modified>
</cp:coreProperties>
</file>