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7" r:id="rId20"/>
    <p:sldId id="286" r:id="rId21"/>
    <p:sldId id="292" r:id="rId22"/>
    <p:sldId id="288" r:id="rId23"/>
    <p:sldId id="289" r:id="rId24"/>
    <p:sldId id="290" r:id="rId25"/>
    <p:sldId id="271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69616"/>
    <a:srgbClr val="1DC91D"/>
    <a:srgbClr val="3333CC"/>
    <a:srgbClr val="FF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27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5471A-6149-43D6-8770-B77F50CE81AF}" type="datetimeFigureOut">
              <a:rPr lang="ru-RU"/>
              <a:pPr>
                <a:defRPr/>
              </a:pPr>
              <a:t>28.03.2015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71E0E-A137-497C-993F-2164F18528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1270691"/>
      </p:ext>
    </p:extLst>
  </p:cSld>
  <p:clrMapOvr>
    <a:masterClrMapping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38AA0-193F-4BD3-9581-D063320162F3}" type="datetimeFigureOut">
              <a:rPr lang="ru-RU"/>
              <a:pPr>
                <a:defRPr/>
              </a:pPr>
              <a:t>28.03.2015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F133A-F409-4091-BDF8-155B90F183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44169922"/>
      </p:ext>
    </p:extLst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1D078-62AD-414D-A515-BF65FFE5DA10}" type="datetimeFigureOut">
              <a:rPr lang="ru-RU"/>
              <a:pPr>
                <a:defRPr/>
              </a:pPr>
              <a:t>28.03.2015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4699-1155-41CE-8F6F-4AAD6DF4DF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83530348"/>
      </p:ext>
    </p:extLst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11A12-0486-41EE-9CCF-41AEEDF15266}" type="datetimeFigureOut">
              <a:rPr lang="ru-RU"/>
              <a:pPr>
                <a:defRPr/>
              </a:pPr>
              <a:t>28.03.2015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58CB6-5244-4967-8C24-278B4C719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85190736"/>
      </p:ext>
    </p:extLst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8F30F-1A24-45C4-AC14-E57766DDCBC1}" type="datetimeFigureOut">
              <a:rPr lang="ru-RU"/>
              <a:pPr>
                <a:defRPr/>
              </a:pPr>
              <a:t>28.03.2015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64724-9183-416E-90FC-4886DB889F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29152931"/>
      </p:ext>
    </p:extLst>
  </p:cSld>
  <p:clrMapOvr>
    <a:masterClrMapping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A26AE-54CA-47A4-9B35-65181B4DD327}" type="datetimeFigureOut">
              <a:rPr lang="ru-RU"/>
              <a:pPr>
                <a:defRPr/>
              </a:pPr>
              <a:t>28.03.2015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2DA0C-17CD-4C3D-A8B3-C1DF16B70C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8227383"/>
      </p:ext>
    </p:extLst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20EE0-9748-4BC2-A8A3-F62D81A75EF5}" type="datetimeFigureOut">
              <a:rPr lang="ru-RU"/>
              <a:pPr>
                <a:defRPr/>
              </a:pPr>
              <a:t>28.03.2015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27EC8-9E79-4863-8FD6-2EBA268702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14226156"/>
      </p:ext>
    </p:extLst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F9392-4A19-47DA-A086-1A8A05602900}" type="datetimeFigureOut">
              <a:rPr lang="ru-RU"/>
              <a:pPr>
                <a:defRPr/>
              </a:pPr>
              <a:t>28.03.2015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37B4D-CD7C-4B2B-94D1-D2E418E7F1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66054376"/>
      </p:ext>
    </p:extLst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DA065-E6D7-4258-9AE1-A5158D45677B}" type="datetimeFigureOut">
              <a:rPr lang="ru-RU"/>
              <a:pPr>
                <a:defRPr/>
              </a:pPr>
              <a:t>28.03.2015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CAEE2-06EE-4B17-9BBD-C089E473EB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38872208"/>
      </p:ext>
    </p:extLst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827FF-FA73-4EC2-B53B-B7485F1F6E77}" type="datetimeFigureOut">
              <a:rPr lang="ru-RU"/>
              <a:pPr>
                <a:defRPr/>
              </a:pPr>
              <a:t>28.03.2015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A1311-5EC7-452A-965F-51FD5324AF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92748085"/>
      </p:ext>
    </p:extLst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A5614-5A64-4066-9323-04144649A3E4}" type="datetimeFigureOut">
              <a:rPr lang="ru-RU"/>
              <a:pPr>
                <a:defRPr/>
              </a:pPr>
              <a:t>28.03.2015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30869-E5E4-4AAB-B65A-8382039EC2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18690871"/>
      </p:ext>
    </p:extLst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D1F828F-FE5D-4773-A296-BBC10B6D93D0}" type="datetimeFigureOut">
              <a:rPr lang="ru-RU"/>
              <a:pPr>
                <a:defRPr/>
              </a:pPr>
              <a:t>28.03.2015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C88447A-A8CF-450C-9E48-63AB2781F1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newsflash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7val.com/wiki/%D0%90%D0%BF%D0%B0%D1%82%D0%B8%D1%82" TargetMode="External"/><Relationship Id="rId3" Type="http://schemas.openxmlformats.org/officeDocument/2006/relationships/hyperlink" Target="http://kk.wikipedia.7val.com/wiki/%D0%A1%D1%83%D0%BB%D1%8C%D1%84%D0%B0%D1%82%D1%82%D0%B0%D1%80" TargetMode="External"/><Relationship Id="rId7" Type="http://schemas.openxmlformats.org/officeDocument/2006/relationships/hyperlink" Target="http://kk.wikipedia.7val.com/w/index.php?title=%D0%A4%D0%BE%D1%81%D1%84%D0%BE%D1%80%D0%B8%D1%82&amp;action=edit&amp;redlink=1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7val.com/wiki/%D0%A4%D0%BE%D1%81%D1%84%D0%B0%D1%82%D1%82%D0%B0%D1%80" TargetMode="External"/><Relationship Id="rId5" Type="http://schemas.openxmlformats.org/officeDocument/2006/relationships/hyperlink" Target="http://kk.wikipedia.7val.com/wiki/%D0%94%D0%BE%D0%BB%D0%BE%D0%BC%D0%B8%D1%82" TargetMode="External"/><Relationship Id="rId10" Type="http://schemas.openxmlformats.org/officeDocument/2006/relationships/hyperlink" Target="http://kk.wikipedia.7val.com/wiki/%D0%A4%D0%BB%D1%8E%D0%BE%D1%80%D0%B8%D1%82" TargetMode="External"/><Relationship Id="rId4" Type="http://schemas.openxmlformats.org/officeDocument/2006/relationships/hyperlink" Target="http://kk.wikipedia.7val.com/wiki/%D0%9A%D0%B0%D1%80%D0%B1%D0%BE%D0%BD%D0%B0%D1%82%D1%82%D0%B0%D1%80" TargetMode="External"/><Relationship Id="rId9" Type="http://schemas.openxmlformats.org/officeDocument/2006/relationships/hyperlink" Target="http://kk.wikipedia.7val.com/w/index.php?title=%D0%A4%D1%82%D0%BE%D1%80%D0%B0%D0%BF%D0%B0%D1%82%D0%B8%D1%82&amp;action=edit&amp;redlink=1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7val.com/wiki/%D0%98%D0%B7%D0%BE%D1%82%D0%BE%D0%BF" TargetMode="External"/><Relationship Id="rId13" Type="http://schemas.openxmlformats.org/officeDocument/2006/relationships/hyperlink" Target="http://kk.wikipedia.7val.com/wiki/%D0%A4%D0%BB%D1%8E%D0%BE%D1%80%D0%B8%D1%82" TargetMode="External"/><Relationship Id="rId3" Type="http://schemas.openxmlformats.org/officeDocument/2006/relationships/hyperlink" Target="http://kk.wikipedia.7val.com/wiki/%D0%AD%D0%BB%D0%B5%D0%BA%D1%82%D1%80%D0%BE%D0%BB%D0%B8%D0%B7" TargetMode="External"/><Relationship Id="rId7" Type="http://schemas.openxmlformats.org/officeDocument/2006/relationships/hyperlink" Target="http://kk.wikipedia.7val.com/w/index.php?title=%D0%9C%D0%B5%D1%82%D0%B0%D0%BB%D0%BB&amp;action=edit&amp;redlink=1" TargetMode="External"/><Relationship Id="rId12" Type="http://schemas.openxmlformats.org/officeDocument/2006/relationships/hyperlink" Target="http://kk.wikipedia.7val.com/wiki/%D0%93%D0%B8%D0%BF%D1%81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7val.com/wiki/%D0%9A%D2%AF%D0%BC%D1%96%D1%81" TargetMode="External"/><Relationship Id="rId11" Type="http://schemas.openxmlformats.org/officeDocument/2006/relationships/hyperlink" Target="http://kk.wikipedia.7val.com/wiki/%D0%90%D0%BD%D0%B3%D0%B8%D0%B4%D1%80%D0%B8%D1%82" TargetMode="External"/><Relationship Id="rId5" Type="http://schemas.openxmlformats.org/officeDocument/2006/relationships/hyperlink" Target="http://chem100.ru/index.htm" TargetMode="External"/><Relationship Id="rId10" Type="http://schemas.openxmlformats.org/officeDocument/2006/relationships/hyperlink" Target="http://kk.wikipedia.7val.com/wiki/%D0%9A%D0%B0%D0%BB%D1%8C%D1%86%D0%B8%D1%82" TargetMode="External"/><Relationship Id="rId4" Type="http://schemas.openxmlformats.org/officeDocument/2006/relationships/hyperlink" Target="http://kk.wikipedia.7val.com/wiki/1808" TargetMode="External"/><Relationship Id="rId9" Type="http://schemas.openxmlformats.org/officeDocument/2006/relationships/hyperlink" Target="http://kk.wikipedia.7val.com/w/index.php?title=%D0%9C%D0%B8%D0%BD%D0%B5%D1%80%D0%B0%D0%BB%D0%B4%D0%B0%D1%80&amp;action=edit&amp;redlink=1" TargetMode="External"/><Relationship Id="rId14" Type="http://schemas.openxmlformats.org/officeDocument/2006/relationships/hyperlink" Target="http://kk.wikipedia.7val.com/wiki/%D0%90%D0%BF%D0%B0%D1%82%D0%B8%D1%82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7val.com/wiki/%D0%A2%D0%B5%D0%BC%D0%BF%D0%B5%D1%80%D0%B0%D1%82%D1%83%D1%80%D0%B0" TargetMode="External"/><Relationship Id="rId7" Type="http://schemas.openxmlformats.org/officeDocument/2006/relationships/hyperlink" Target="http://kk.wikipedia.7val.com/wiki/%D0%9A%D0%B0%D1%80%D0%B1%D0%BE%D0%BD%D0%B0%D1%82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7val.com/w/index.php?title=%D0%9A%D3%A9%D0%BC%D1%96%D1%80_%D2%9A%D1%8B%D1%88%D2%9B%D1%8B%D0%BB_%D0%93%D0%B0%D0%B7%D1%8B&amp;action=edit&amp;redlink=1" TargetMode="External"/><Relationship Id="rId5" Type="http://schemas.openxmlformats.org/officeDocument/2006/relationships/hyperlink" Target="http://kk.wikipedia.7val.com/wiki/%D0%A0%D0%B5%D0%B0%D0%BA%D1%86%D0%B8%D1%8F" TargetMode="External"/><Relationship Id="rId4" Type="http://schemas.openxmlformats.org/officeDocument/2006/relationships/hyperlink" Target="http://kk.wikipedia.7val.com/wiki/%D0%9E%D0%BA%D1%81%D0%B8%D0%B4%D1%82%D0%B5%D1%8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4143380"/>
            <a:ext cx="585788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Кальций және оның қосылыстары.</a:t>
            </a:r>
            <a:endParaRPr lang="ru-RU" sz="4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TextBox 6"/>
          <p:cNvSpPr txBox="1">
            <a:spLocks noChangeArrowheads="1"/>
          </p:cNvSpPr>
          <p:nvPr/>
        </p:nvSpPr>
        <p:spPr bwMode="auto">
          <a:xfrm>
            <a:off x="7143768" y="0"/>
            <a:ext cx="200023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kk-KZ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№19 М.Мақатаев </a:t>
            </a:r>
          </a:p>
          <a:p>
            <a:pPr algn="ctr"/>
            <a:r>
              <a:rPr lang="kk-KZ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атындағы ЖОМ</a:t>
            </a:r>
            <a:r>
              <a:rPr lang="ru-RU" sz="1600" b="1" i="1" dirty="0" smtClean="0">
                <a:solidFill>
                  <a:srgbClr val="C00000"/>
                </a:solidFill>
              </a:rPr>
              <a:t>.</a:t>
            </a:r>
          </a:p>
          <a:p>
            <a:pPr algn="ctr"/>
            <a:r>
              <a:rPr lang="kk-KZ" sz="1600" b="1" i="1" dirty="0" smtClean="0">
                <a:solidFill>
                  <a:srgbClr val="C00000"/>
                </a:solidFill>
              </a:rPr>
              <a:t>Битабарова Хадиша</a:t>
            </a:r>
          </a:p>
          <a:p>
            <a:pPr algn="ctr"/>
            <a:r>
              <a:rPr lang="kk-KZ" sz="1600" b="1" i="1" dirty="0" smtClean="0">
                <a:solidFill>
                  <a:srgbClr val="C00000"/>
                </a:solidFill>
              </a:rPr>
              <a:t> Исабековна.</a:t>
            </a:r>
          </a:p>
          <a:p>
            <a:pPr algn="ctr"/>
            <a:r>
              <a:rPr lang="kk-KZ" sz="1600" b="1" i="1" dirty="0" smtClean="0">
                <a:solidFill>
                  <a:srgbClr val="C00000"/>
                </a:solidFill>
              </a:rPr>
              <a:t>9-сынып</a:t>
            </a:r>
            <a:r>
              <a:rPr lang="kk-KZ" sz="1400" dirty="0" smtClean="0">
                <a:solidFill>
                  <a:srgbClr val="002060"/>
                </a:solidFill>
              </a:rPr>
              <a:t>.</a:t>
            </a:r>
            <a:endParaRPr lang="ru-RU" sz="1400" dirty="0">
              <a:solidFill>
                <a:srgbClr val="002060"/>
              </a:solidFill>
            </a:endParaRPr>
          </a:p>
        </p:txBody>
      </p:sp>
      <p:pic>
        <p:nvPicPr>
          <p:cNvPr id="4" name="Picture 5" descr="i-6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84488" y="1428736"/>
            <a:ext cx="6259512" cy="3357586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9" y="214291"/>
            <a:ext cx="2214577" cy="27146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kk-KZ" sz="4000" b="1" dirty="0" smtClean="0">
                <a:solidFill>
                  <a:srgbClr val="FFFF00"/>
                </a:solidFill>
              </a:rPr>
              <a:t>Топп</a:t>
            </a:r>
            <a:r>
              <a:rPr lang="kk-KZ" sz="4000" b="1" dirty="0" smtClean="0">
                <a:solidFill>
                  <a:srgbClr val="FFFF00"/>
                </a:solidFill>
              </a:rPr>
              <a:t>ен </a:t>
            </a:r>
            <a:r>
              <a:rPr lang="kk-KZ" sz="4000" b="1" dirty="0" smtClean="0">
                <a:solidFill>
                  <a:srgbClr val="FFFF00"/>
                </a:solidFill>
              </a:rPr>
              <a:t>жұмыс. </a:t>
            </a:r>
            <a:r>
              <a:rPr lang="kk-KZ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5400" dirty="0" smtClean="0"/>
              <a:t> </a:t>
            </a:r>
            <a:endParaRPr lang="ru-RU" sz="5400" dirty="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7158" y="2071678"/>
            <a:ext cx="8286808" cy="2292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kk-KZ" sz="1400" b="1" dirty="0" smtClean="0"/>
              <a:t> </a:t>
            </a:r>
            <a:endParaRPr lang="ru-RU" sz="1400" dirty="0" smtClean="0"/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1-топ.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Жаңа салынған кірпіш үйлерде сөндірілген ізбес қандай химиялық өзгерістерге ұшырайды? Бұл процесс аяқталғанша үй қабырғалары неліктен дымқыл болады? Жауаптарыңды дәлелдеу үшін тиісті реакция теңдеулерін келтіріңдер.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4-конечная звезда 6">
            <a:hlinkClick r:id="rId3" action="ppaction://hlinksldjump"/>
          </p:cNvPr>
          <p:cNvSpPr/>
          <p:nvPr/>
        </p:nvSpPr>
        <p:spPr>
          <a:xfrm>
            <a:off x="7500958" y="5000636"/>
            <a:ext cx="785818" cy="64294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kk-KZ" sz="4000" b="1" dirty="0" smtClean="0">
                <a:solidFill>
                  <a:srgbClr val="FFFF00"/>
                </a:solidFill>
              </a:rPr>
              <a:t>Карточкамен жұмыс. </a:t>
            </a:r>
            <a:r>
              <a:rPr lang="kk-KZ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5400" dirty="0" smtClean="0"/>
              <a:t> </a:t>
            </a:r>
            <a:endParaRPr lang="ru-RU" sz="5400" dirty="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85720" y="2000240"/>
            <a:ext cx="8286808" cy="2416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kk-KZ" sz="1400" b="1" dirty="0" smtClean="0"/>
              <a:t> </a:t>
            </a:r>
            <a:endParaRPr lang="ru-RU" sz="1400" dirty="0" smtClean="0"/>
          </a:p>
          <a:p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2-топ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Берген шыны түтікті ғана пайдаланып, мөлдір әкті суды сұйылтылған натрий гидроксиді ерітіндісінен қалай ажыратып білуге болады?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4-конечная звезда 3">
            <a:hlinkClick r:id="rId3" action="ppaction://hlinksldjump"/>
          </p:cNvPr>
          <p:cNvSpPr/>
          <p:nvPr/>
        </p:nvSpPr>
        <p:spPr>
          <a:xfrm>
            <a:off x="7500958" y="5000636"/>
            <a:ext cx="785818" cy="64294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kk-KZ" sz="4000" b="1" dirty="0" smtClean="0">
                <a:solidFill>
                  <a:srgbClr val="FFFF00"/>
                </a:solidFill>
              </a:rPr>
              <a:t>Карточкамен жұмыс.</a:t>
            </a:r>
            <a:r>
              <a:rPr lang="kk-KZ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5400" dirty="0" smtClean="0"/>
              <a:t> </a:t>
            </a:r>
            <a:endParaRPr lang="ru-RU" sz="5400" dirty="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7158" y="2071678"/>
            <a:ext cx="8286808" cy="2908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kk-KZ" sz="1400" b="1" dirty="0" smtClean="0"/>
              <a:t> </a:t>
            </a:r>
            <a:endParaRPr lang="ru-RU" sz="1400" dirty="0" smtClean="0"/>
          </a:p>
          <a:p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3-топ. 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Төмендегі схемада көрсетілген процестерді туғызатын реакцияларға мысалдар келтіріңдер: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Са</a:t>
            </a:r>
            <a:r>
              <a:rPr lang="kk-KZ" sz="32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СО</a:t>
            </a:r>
            <a:r>
              <a:rPr lang="kk-KZ" sz="32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32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→ СаСО</a:t>
            </a:r>
            <a:r>
              <a:rPr lang="kk-KZ" sz="32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СаСО</a:t>
            </a:r>
            <a:r>
              <a:rPr lang="kk-KZ" sz="32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? → Са</a:t>
            </a:r>
            <a:r>
              <a:rPr lang="kk-KZ" sz="32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2+ 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?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4-конечная звезда 3">
            <a:hlinkClick r:id="rId3" action="ppaction://hlinksldjump"/>
          </p:cNvPr>
          <p:cNvSpPr/>
          <p:nvPr/>
        </p:nvSpPr>
        <p:spPr>
          <a:xfrm>
            <a:off x="7500958" y="5000636"/>
            <a:ext cx="785818" cy="64294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kk-KZ" sz="4000" b="1" dirty="0" smtClean="0">
                <a:solidFill>
                  <a:srgbClr val="FFFF00"/>
                </a:solidFill>
              </a:rPr>
              <a:t>Карточкамен жұмыс. </a:t>
            </a:r>
            <a:r>
              <a:rPr lang="kk-KZ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5400" dirty="0" smtClean="0"/>
              <a:t> </a:t>
            </a:r>
            <a:endParaRPr lang="ru-RU" sz="5400" dirty="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7158" y="2071678"/>
            <a:ext cx="8286808" cy="2662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kk-KZ" sz="1400" b="1" dirty="0" smtClean="0"/>
              <a:t> </a:t>
            </a:r>
            <a:endParaRPr lang="ru-RU" sz="1400" dirty="0" smtClean="0"/>
          </a:p>
          <a:p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4-топ</a:t>
            </a:r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Суда еріген кальций карбонатының бар екенін химиялық реактивтер қолданбай, қалай білуге болады?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4-конечная звезда 3">
            <a:hlinkClick r:id="rId3" action="ppaction://hlinksldjump"/>
          </p:cNvPr>
          <p:cNvSpPr/>
          <p:nvPr/>
        </p:nvSpPr>
        <p:spPr>
          <a:xfrm>
            <a:off x="7500958" y="5000636"/>
            <a:ext cx="785818" cy="64294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kk-KZ" sz="4000" b="1" dirty="0" smtClean="0">
                <a:solidFill>
                  <a:srgbClr val="FFFF00"/>
                </a:solidFill>
              </a:rPr>
              <a:t>Жауабы: </a:t>
            </a:r>
            <a:endParaRPr lang="ru-RU" sz="5400" dirty="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7158" y="2071678"/>
            <a:ext cx="8286808" cy="303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Жауабы. 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Жаңа салынған үйлерде сөндірілген ізбес ауа құрамындағы көмір қышқыл газын сіңіріп карбонатқа айналады, бұл процесс аяқталғанша үй қабырғалары дымқыл болатын себебі, кальций гидроксидінің құрамындағы судан.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Са(ОН)</a:t>
            </a:r>
            <a:r>
              <a:rPr lang="kk-KZ" sz="28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СО</a:t>
            </a:r>
            <a:r>
              <a:rPr lang="kk-KZ" sz="28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→ СаСО</a:t>
            </a:r>
            <a:r>
              <a:rPr lang="kk-KZ" sz="28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Н</a:t>
            </a:r>
            <a:r>
              <a:rPr lang="kk-KZ" sz="28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/>
          </a:p>
        </p:txBody>
      </p:sp>
      <p:sp>
        <p:nvSpPr>
          <p:cNvPr id="4" name="4-конечная звезда 3">
            <a:hlinkClick r:id="rId3" action="ppaction://hlinksldjump"/>
          </p:cNvPr>
          <p:cNvSpPr/>
          <p:nvPr/>
        </p:nvSpPr>
        <p:spPr>
          <a:xfrm>
            <a:off x="7500958" y="5000636"/>
            <a:ext cx="785818" cy="64294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kk-KZ" sz="4000" b="1" dirty="0" smtClean="0">
                <a:solidFill>
                  <a:srgbClr val="FFFF00"/>
                </a:solidFill>
              </a:rPr>
              <a:t>Жауабы:</a:t>
            </a:r>
            <a:endParaRPr lang="ru-RU" sz="5400" dirty="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7158" y="2071678"/>
            <a:ext cx="8286808" cy="192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Жауабы: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Шыны түтікке ізбесті судан алып, ішіне үрлегенде ізбесті су лайланады, ізбесті су көмір қышқыл газын сіңіреді.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/>
          </a:p>
        </p:txBody>
      </p:sp>
      <p:sp>
        <p:nvSpPr>
          <p:cNvPr id="4" name="4-конечная звезда 3">
            <a:hlinkClick r:id="rId3" action="ppaction://hlinksldjump"/>
          </p:cNvPr>
          <p:cNvSpPr/>
          <p:nvPr/>
        </p:nvSpPr>
        <p:spPr>
          <a:xfrm>
            <a:off x="7500958" y="5000636"/>
            <a:ext cx="785818" cy="64294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kk-KZ" sz="4000" b="1" dirty="0" smtClean="0">
                <a:solidFill>
                  <a:srgbClr val="FFFF00"/>
                </a:solidFill>
              </a:rPr>
              <a:t>Жауабы:</a:t>
            </a:r>
            <a:endParaRPr lang="ru-RU" sz="5400" dirty="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7158" y="2071678"/>
            <a:ext cx="8286808" cy="2416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Жауабы: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СаО + Н</a:t>
            </a:r>
            <a:r>
              <a:rPr lang="kk-KZ" sz="32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</a:t>
            </a:r>
            <a:r>
              <a:rPr lang="kk-KZ" sz="32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→СаСО</a:t>
            </a:r>
            <a:r>
              <a:rPr lang="kk-KZ" sz="32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Н</a:t>
            </a:r>
            <a:r>
              <a:rPr lang="kk-KZ" sz="32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СаСО</a:t>
            </a:r>
            <a:r>
              <a:rPr lang="kk-KZ" sz="32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Н</a:t>
            </a:r>
            <a:r>
              <a:rPr lang="kk-KZ" sz="32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SО</a:t>
            </a:r>
            <a:r>
              <a:rPr lang="kk-KZ" sz="32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→ СаSО</a:t>
            </a:r>
            <a:r>
              <a:rPr lang="kk-KZ" sz="32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+Н</a:t>
            </a:r>
            <a:r>
              <a:rPr lang="kk-KZ" sz="32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+ СО</a:t>
            </a:r>
            <a:r>
              <a:rPr lang="kk-KZ" sz="32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/>
          </a:p>
        </p:txBody>
      </p:sp>
      <p:sp>
        <p:nvSpPr>
          <p:cNvPr id="4" name="4-конечная звезда 3">
            <a:hlinkClick r:id="rId3" action="ppaction://hlinksldjump"/>
          </p:cNvPr>
          <p:cNvSpPr/>
          <p:nvPr/>
        </p:nvSpPr>
        <p:spPr>
          <a:xfrm>
            <a:off x="7500958" y="5000636"/>
            <a:ext cx="785818" cy="64294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kk-KZ" sz="4000" b="1" dirty="0" smtClean="0">
                <a:solidFill>
                  <a:srgbClr val="FFFF00"/>
                </a:solidFill>
              </a:rPr>
              <a:t>Жауабы:</a:t>
            </a:r>
            <a:endParaRPr lang="ru-RU" sz="5400" dirty="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7158" y="2071678"/>
            <a:ext cx="8286808" cy="260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Жауабы:</a:t>
            </a:r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Суды қайнатқанда ыдыс қабырғаларына қақ тұрады. 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/>
          </a:p>
        </p:txBody>
      </p:sp>
      <p:sp>
        <p:nvSpPr>
          <p:cNvPr id="4" name="4-конечная звезда 3">
            <a:hlinkClick r:id="rId3" action="ppaction://hlinksldjump"/>
          </p:cNvPr>
          <p:cNvSpPr/>
          <p:nvPr/>
        </p:nvSpPr>
        <p:spPr>
          <a:xfrm>
            <a:off x="7500958" y="5000636"/>
            <a:ext cx="785818" cy="64294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kk-KZ" sz="4000" b="1" dirty="0" smtClean="0">
                <a:solidFill>
                  <a:srgbClr val="FFFF00"/>
                </a:solidFill>
              </a:rPr>
              <a:t>Есептер шығару.</a:t>
            </a:r>
            <a:endParaRPr lang="ru-RU" sz="5400" dirty="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7158" y="2071678"/>
            <a:ext cx="8286808" cy="260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b="1" dirty="0" smtClean="0"/>
              <a:t>. </a:t>
            </a:r>
            <a:r>
              <a:rPr lang="ru-RU" sz="3600" b="1" dirty="0" err="1" smtClean="0"/>
              <a:t>Көлемі</a:t>
            </a:r>
            <a:r>
              <a:rPr lang="ru-RU" sz="3600" b="1" dirty="0" smtClean="0"/>
              <a:t> 1 л </a:t>
            </a:r>
            <a:r>
              <a:rPr lang="ru-RU" sz="3600" b="1" dirty="0" err="1" smtClean="0"/>
              <a:t>суға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массасы</a:t>
            </a:r>
            <a:r>
              <a:rPr lang="ru-RU" sz="3600" b="1" dirty="0" smtClean="0"/>
              <a:t> 200 г кальций </a:t>
            </a:r>
            <a:r>
              <a:rPr lang="ru-RU" sz="3600" b="1" dirty="0" err="1" smtClean="0"/>
              <a:t>қосқанда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түзілген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кальций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гидроксидінің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массалық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үлесі</a:t>
            </a:r>
            <a:r>
              <a:rPr lang="ru-RU" sz="3600" b="1" dirty="0" smtClean="0"/>
              <a:t> (%)</a:t>
            </a:r>
            <a:endParaRPr lang="ru-RU" sz="3600" dirty="0" smtClean="0"/>
          </a:p>
          <a:p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/>
          </a:p>
        </p:txBody>
      </p:sp>
      <p:sp>
        <p:nvSpPr>
          <p:cNvPr id="4" name="4-конечная звезда 3">
            <a:hlinkClick r:id="rId3" action="ppaction://hlinksldjump"/>
          </p:cNvPr>
          <p:cNvSpPr/>
          <p:nvPr/>
        </p:nvSpPr>
        <p:spPr>
          <a:xfrm>
            <a:off x="7500958" y="5000636"/>
            <a:ext cx="785818" cy="64294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kk-KZ" sz="4000" b="1" dirty="0" smtClean="0">
                <a:solidFill>
                  <a:srgbClr val="FFFF00"/>
                </a:solidFill>
              </a:rPr>
              <a:t>Есептер шығару.</a:t>
            </a:r>
            <a:endParaRPr lang="ru-RU" sz="5400" dirty="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7158" y="2071678"/>
            <a:ext cx="8286808" cy="3708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Құрамында 92% кальций карбонаты бар 200 г әктасты өртегенде бөлінетін көмірқышқыл газының (қ.ж.) көлемі (л)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 smtClean="0"/>
          </a:p>
          <a:p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/>
          </a:p>
        </p:txBody>
      </p:sp>
      <p:sp>
        <p:nvSpPr>
          <p:cNvPr id="4" name="4-конечная звезда 3">
            <a:hlinkClick r:id="rId3" action="ppaction://hlinksldjump"/>
          </p:cNvPr>
          <p:cNvSpPr/>
          <p:nvPr/>
        </p:nvSpPr>
        <p:spPr>
          <a:xfrm>
            <a:off x="7500958" y="5000636"/>
            <a:ext cx="785818" cy="64294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14348" y="2071678"/>
            <a:ext cx="8002615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Оқушылардың ойлау әрекеттерін  белсендендіре отырып,  кальций және оның қосылыстары туралы білімді меңгеруіне жағдай жасау.</a:t>
            </a: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Күтілетін  нәтижелері: 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Химиялық элементтердің ПЖ-гі оны бойынша кальцийдің қасиеттерін  сипаттай  алады;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Кальций оксиді мен гидроксидінің қасиеттерін салыстыра алады;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Топтық жұмыс арқылы  өзін-өзі реттей алады;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ru-RU" sz="4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Шешуі</a:t>
            </a:r>
            <a:r>
              <a:rPr lang="ru-RU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5400" dirty="0" smtClean="0">
              <a:solidFill>
                <a:srgbClr val="FFFF00"/>
              </a:solidFill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7158" y="2071678"/>
            <a:ext cx="8286808" cy="377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+ 2Н</a:t>
            </a:r>
            <a:r>
              <a:rPr lang="ru-RU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→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(ОН)</a:t>
            </a:r>
            <a:r>
              <a:rPr lang="ru-RU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Н</a:t>
            </a:r>
            <a:r>
              <a:rPr lang="ru-RU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М(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= 40 г/моль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 (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(ОН)</a:t>
            </a:r>
            <a:r>
              <a:rPr lang="ru-RU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= 74 г/моль </a:t>
            </a:r>
          </a:p>
          <a:p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(ОН)</a:t>
            </a:r>
            <a:r>
              <a:rPr lang="ru-RU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----- 200 г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74г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(ОН)</a:t>
            </a:r>
            <a:r>
              <a:rPr lang="ru-RU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---- 40 г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ертінді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= 1000 г + 200 г = 1200 г </a:t>
            </a:r>
          </a:p>
          <a:p>
            <a:endParaRPr lang="ru-RU" sz="3600" dirty="0" smtClean="0"/>
          </a:p>
          <a:p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4500570"/>
            <a:ext cx="4929222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4-конечная звезда 7">
            <a:hlinkClick r:id="rId4" action="ppaction://hlinksldjump"/>
          </p:cNvPr>
          <p:cNvSpPr/>
          <p:nvPr/>
        </p:nvSpPr>
        <p:spPr>
          <a:xfrm>
            <a:off x="7500958" y="5000636"/>
            <a:ext cx="785818" cy="64294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ru-RU" sz="4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Шешуі</a:t>
            </a:r>
            <a:r>
              <a:rPr lang="ru-RU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5400" dirty="0" smtClean="0">
              <a:solidFill>
                <a:srgbClr val="FFFF00"/>
              </a:solidFill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85720" y="2000240"/>
            <a:ext cx="8286808" cy="389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СаСО</a:t>
            </a:r>
            <a:r>
              <a:rPr lang="kk-KZ" sz="2400" b="1" baseline="-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→СО</a:t>
            </a:r>
            <a:r>
              <a:rPr lang="kk-KZ" sz="2400" b="1" baseline="-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↑ + СаО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М(СаСО</a:t>
            </a:r>
            <a:r>
              <a:rPr lang="kk-KZ" sz="2400" b="1" baseline="-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= 100 г/моль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(СаСО</a:t>
            </a:r>
            <a:r>
              <a:rPr lang="kk-KZ" sz="2400" b="1" baseline="-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= </a:t>
            </a:r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ν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· </a:t>
            </a:r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(СаСО</a:t>
            </a:r>
            <a:r>
              <a:rPr lang="kk-KZ" sz="2400" b="1" baseline="-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=  1 моль  ·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г/моль  =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kk-KZ" sz="2400" b="1" i="1" baseline="-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22,4 л/моль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(CО</a:t>
            </a:r>
            <a:r>
              <a:rPr lang="kk-KZ" sz="2400" b="1" baseline="-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= </a:t>
            </a:r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ν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· </a:t>
            </a:r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kk-KZ" sz="2400" b="1" i="1" baseline="-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1 моль · 22,4 л/моль = 22,4 л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m(СаСО</a:t>
            </a:r>
            <a:r>
              <a:rPr lang="kk-KZ" sz="2400" b="1" baseline="-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= 200 г · 0,92 = 184 г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184 г СаСО</a:t>
            </a:r>
            <a:r>
              <a:rPr lang="kk-KZ" sz="2400" b="1" baseline="-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---- х л СO</a:t>
            </a:r>
            <a:r>
              <a:rPr lang="kk-KZ" sz="2400" b="1" baseline="-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 г СаСО</a:t>
            </a:r>
            <a:r>
              <a:rPr lang="kk-KZ" sz="2400" b="1" baseline="-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----  22,4 л СO</a:t>
            </a:r>
            <a:r>
              <a:rPr lang="kk-KZ" sz="2400" b="1" baseline="-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endParaRPr lang="ru-RU" sz="3600" dirty="0" smtClean="0"/>
          </a:p>
          <a:p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/>
          </a:p>
        </p:txBody>
      </p:sp>
      <p:sp>
        <p:nvSpPr>
          <p:cNvPr id="8" name="4-конечная звезда 7">
            <a:hlinkClick r:id="rId3" action="ppaction://hlinksldjump"/>
          </p:cNvPr>
          <p:cNvSpPr/>
          <p:nvPr/>
        </p:nvSpPr>
        <p:spPr>
          <a:xfrm>
            <a:off x="7500958" y="5000636"/>
            <a:ext cx="785818" cy="64294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5143512"/>
            <a:ext cx="3786214" cy="732816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ru-RU" sz="4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Шешуі</a:t>
            </a:r>
            <a:r>
              <a:rPr lang="ru-RU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5400" dirty="0" smtClean="0">
              <a:solidFill>
                <a:srgbClr val="FFFF00"/>
              </a:solidFill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285720" y="2357430"/>
            <a:ext cx="950125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Мына өзгерістерді жүзеге асыратын реакция теңдеулерін жаз: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 → CaH</a:t>
            </a:r>
            <a:r>
              <a:rPr kumimoji="0" lang="kk-KZ" sz="2000" b="1" i="0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→Ca(OH)</a:t>
            </a:r>
            <a:r>
              <a:rPr kumimoji="0" lang="kk-KZ" sz="2000" b="1" i="0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→ Ca(HCO</a:t>
            </a:r>
            <a:r>
              <a:rPr kumimoji="0" lang="kk-KZ" sz="2000" b="1" i="0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</a:t>
            </a:r>
            <a:r>
              <a:rPr kumimoji="0" lang="kk-KZ" sz="2000" b="1" i="0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→ CaCО</a:t>
            </a:r>
            <a:r>
              <a:rPr kumimoji="0" lang="kk-KZ" sz="2000" b="1" i="0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→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CaCI</a:t>
            </a:r>
            <a:r>
              <a:rPr kumimoji="0" lang="kk-KZ" sz="2000" b="1" i="0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→ Ca</a:t>
            </a:r>
            <a:r>
              <a:rPr kumimoji="0" lang="kk-KZ" sz="2000" b="1" i="0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(PО</a:t>
            </a:r>
            <a:r>
              <a:rPr kumimoji="0" lang="kk-KZ" sz="2000" b="1" i="0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kk-KZ" sz="2000" b="1" i="0" u="none" strike="noStrike" cap="none" normalizeH="0" baseline="-3000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4-конечная звезда 8">
            <a:hlinkClick r:id="rId3" action="ppaction://hlinksldjump"/>
          </p:cNvPr>
          <p:cNvSpPr/>
          <p:nvPr/>
        </p:nvSpPr>
        <p:spPr>
          <a:xfrm>
            <a:off x="7500958" y="5000636"/>
            <a:ext cx="785818" cy="64294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ru-RU" sz="4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Шешуі</a:t>
            </a:r>
            <a:r>
              <a:rPr lang="ru-RU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5400" dirty="0" smtClean="0">
              <a:solidFill>
                <a:srgbClr val="FFFF00"/>
              </a:solidFill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7158" y="2000240"/>
            <a:ext cx="8286808" cy="281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 + H</a:t>
            </a:r>
            <a:r>
              <a:rPr lang="en-US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→ CaH</a:t>
            </a:r>
            <a:r>
              <a:rPr lang="en-US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CaH</a:t>
            </a:r>
            <a:r>
              <a:rPr lang="en-US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+ 2H</a:t>
            </a:r>
            <a:r>
              <a:rPr lang="en-US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 → Ca(OH)</a:t>
            </a:r>
            <a:r>
              <a:rPr lang="en-US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+ 2H</a:t>
            </a:r>
            <a:r>
              <a:rPr lang="en-US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↑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сумен тез әр-ді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Ca(OH)</a:t>
            </a:r>
            <a:r>
              <a:rPr lang="en-US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+ 2H</a:t>
            </a:r>
            <a:r>
              <a:rPr lang="kk-KZ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kk-KZ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→ Ca(HCO</a:t>
            </a:r>
            <a:r>
              <a:rPr lang="kk-KZ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kk-KZ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+ 2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kk-KZ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Ca(HCO</a:t>
            </a:r>
            <a:r>
              <a:rPr lang="kk-KZ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kk-KZ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→С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СO</a:t>
            </a:r>
            <a:r>
              <a:rPr lang="kk-KZ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↓+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</a:t>
            </a:r>
            <a:r>
              <a:rPr lang="en-US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↑ +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kk-KZ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СO</a:t>
            </a:r>
            <a:r>
              <a:rPr lang="kk-KZ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+ 2HCI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→С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</a:t>
            </a:r>
            <a:r>
              <a:rPr lang="en-US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↑ +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kk-KZ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 2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PО</a:t>
            </a:r>
            <a:r>
              <a:rPr lang="kk-KZ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kk-KZ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(PО</a:t>
            </a:r>
            <a:r>
              <a:rPr lang="kk-KZ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8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+ 6HCI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4-конечная звезда 6">
            <a:hlinkClick r:id="rId3" action="ppaction://hlinksldjump"/>
          </p:cNvPr>
          <p:cNvSpPr/>
          <p:nvPr/>
        </p:nvSpPr>
        <p:spPr>
          <a:xfrm>
            <a:off x="7500958" y="5000636"/>
            <a:ext cx="785818" cy="64294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ru-RU" sz="4000" dirty="0" err="1" smtClean="0">
                <a:solidFill>
                  <a:srgbClr val="FFFF00"/>
                </a:solidFill>
              </a:rPr>
              <a:t>Үй</a:t>
            </a:r>
            <a:r>
              <a:rPr lang="ru-RU" sz="4000" dirty="0" smtClean="0">
                <a:solidFill>
                  <a:srgbClr val="FFFF00"/>
                </a:solidFill>
              </a:rPr>
              <a:t> </a:t>
            </a:r>
            <a:r>
              <a:rPr lang="ru-RU" sz="4000" dirty="0" err="1" smtClean="0">
                <a:solidFill>
                  <a:srgbClr val="FFFF00"/>
                </a:solidFill>
              </a:rPr>
              <a:t>тапсырмасы</a:t>
            </a:r>
            <a:r>
              <a:rPr lang="ru-RU" sz="4000" dirty="0" smtClean="0">
                <a:solidFill>
                  <a:srgbClr val="FFFF00"/>
                </a:solidFill>
              </a:rPr>
              <a:t>.</a:t>
            </a:r>
          </a:p>
          <a:p>
            <a:pPr algn="ctr" fontAlgn="t"/>
            <a:r>
              <a:rPr lang="kk-KZ" sz="4000" dirty="0" smtClean="0">
                <a:solidFill>
                  <a:srgbClr val="FFFF00"/>
                </a:solidFill>
              </a:rPr>
              <a:t>“</a:t>
            </a:r>
            <a:r>
              <a:rPr lang="ru-RU" sz="4000" dirty="0" err="1" smtClean="0">
                <a:solidFill>
                  <a:srgbClr val="FFFF00"/>
                </a:solidFill>
              </a:rPr>
              <a:t>Ізденген</a:t>
            </a:r>
            <a:r>
              <a:rPr lang="ru-RU" sz="4000" dirty="0" smtClean="0">
                <a:solidFill>
                  <a:srgbClr val="FFFF00"/>
                </a:solidFill>
              </a:rPr>
              <a:t> </a:t>
            </a:r>
            <a:r>
              <a:rPr lang="ru-RU" sz="4000" dirty="0" err="1" smtClean="0">
                <a:solidFill>
                  <a:srgbClr val="FFFF00"/>
                </a:solidFill>
              </a:rPr>
              <a:t>жетер</a:t>
            </a:r>
            <a:r>
              <a:rPr lang="ru-RU" sz="4000" dirty="0" smtClean="0">
                <a:solidFill>
                  <a:srgbClr val="FFFF00"/>
                </a:solidFill>
              </a:rPr>
              <a:t> </a:t>
            </a:r>
            <a:r>
              <a:rPr lang="ru-RU" sz="4000" dirty="0" err="1" smtClean="0">
                <a:solidFill>
                  <a:srgbClr val="FFFF00"/>
                </a:solidFill>
              </a:rPr>
              <a:t>мұратқа</a:t>
            </a:r>
            <a:r>
              <a:rPr lang="ru-RU" sz="4000" dirty="0" smtClean="0">
                <a:solidFill>
                  <a:srgbClr val="FFFF00"/>
                </a:solidFill>
              </a:rPr>
              <a:t>.</a:t>
            </a:r>
            <a:r>
              <a:rPr lang="kk-KZ" sz="4000" dirty="0" smtClean="0">
                <a:solidFill>
                  <a:srgbClr val="FFFF00"/>
                </a:solidFill>
              </a:rPr>
              <a:t>”</a:t>
            </a:r>
            <a:endParaRPr lang="ru-RU" sz="5400" dirty="0" smtClean="0">
              <a:solidFill>
                <a:srgbClr val="FFFF00"/>
              </a:solidFill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7158" y="1714488"/>
            <a:ext cx="8286808" cy="404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.Кальций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қосылыстары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тақырыбын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тірек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хабарларды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пайдалана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реакция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теңдеулерін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жаза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білу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2 .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Оқулықтағы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№6, №7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жаттығу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(137 - бет)</a:t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3 .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Ізденіп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шығармашылықпен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істеу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Менің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өлкемнің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байлығы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тақырыбына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реферат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57224" y="3929066"/>
            <a:ext cx="7772400" cy="150018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kk-KZ" sz="3600" b="1" i="1" dirty="0" smtClean="0">
                <a:solidFill>
                  <a:srgbClr val="00B050"/>
                </a:solidFill>
              </a:rPr>
              <a:t>Зейін қойып тыңдағандарыңызға </a:t>
            </a:r>
          </a:p>
          <a:p>
            <a:pPr algn="ctr"/>
            <a:r>
              <a:rPr lang="kk-KZ" sz="3600" b="1" i="1" dirty="0" smtClean="0">
                <a:solidFill>
                  <a:srgbClr val="00B050"/>
                </a:solidFill>
              </a:rPr>
              <a:t>рахмет!</a:t>
            </a:r>
            <a:endParaRPr lang="ru-RU" sz="3600" b="1" i="1" dirty="0">
              <a:solidFill>
                <a:srgbClr val="00B050"/>
              </a:solidFill>
            </a:endParaRPr>
          </a:p>
        </p:txBody>
      </p:sp>
      <p:pic>
        <p:nvPicPr>
          <p:cNvPr id="4" name="Picture 5" descr="i-6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928670"/>
            <a:ext cx="6259512" cy="2928958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Box 5"/>
          <p:cNvSpPr txBox="1">
            <a:spLocks noChangeArrowheads="1"/>
          </p:cNvSpPr>
          <p:nvPr/>
        </p:nvSpPr>
        <p:spPr bwMode="auto">
          <a:xfrm>
            <a:off x="2214546" y="147638"/>
            <a:ext cx="6522859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kk-KZ" sz="5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«Химиялық ой жинау»</a:t>
            </a:r>
            <a:endParaRPr lang="ru-RU" sz="5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0088" y="2286000"/>
            <a:ext cx="801687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Металдарға жалпы сипаттама; ПЖО.</a:t>
            </a: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Жалпы физикалық қасиеттері.</a:t>
            </a: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Жалпы химиялық қасиеттері.</a:t>
            </a: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 активтік қатарын кім ұсынған?</a:t>
            </a: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 табиғатта қандай түрінде кездеседі?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5857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Тестпен жұмыс.</a:t>
            </a:r>
            <a:endParaRPr lang="ru-RU" sz="5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85720" y="2000240"/>
            <a:ext cx="8693405" cy="4108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Берілген элементтердің ішіндегі атомдарының радиусы ең үлкені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S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Na.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Cs.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Al.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E) Mg.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Біріншіден соңғысына қарай металдық қасиеттері күшейетін элементтер қатары.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C, N, B, F.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Br, Ca, Mg, Be.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S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Na, K,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Rb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Na, Mg, Al, S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E) Al, Sі, P, Mg.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Химиялық қасиеттері өзара жақын элемент жұптары: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L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Be.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Be, B.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Be,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L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Na.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E) Mg, Al.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ІІ-нұсқа.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Be - Mg - Ca қатарында элементтердің металдық қасиеттерінің өзгеруі: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Кемиді.  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Өседі.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C) Басында кеміп, сосын өседі.  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Басында өсіп, сосын кемиді.    E) Өзгермейді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Берілген элементтердің ішіндегі металдық қасиеті басымы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GB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GB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Zn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GB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GB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E) Ca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MO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Металдық</a:t>
            </a:r>
            <a:r>
              <a:rPr lang="ru-MO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MO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қасиеттерінің</a:t>
            </a:r>
            <a:r>
              <a:rPr lang="ru-MO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MO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артуымен</a:t>
            </a:r>
            <a:r>
              <a:rPr lang="ru-MO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MO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MO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MO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элементтер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MO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қатары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Al, C, Se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Cu, S, Na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Cs, Te, Mg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As, Br, P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E) Na, K,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Rb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5857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ПЖО</a:t>
            </a:r>
            <a:endParaRPr lang="ru-RU" sz="5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7159" y="2071678"/>
            <a:ext cx="8001056" cy="3524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fontAlgn="t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Кальций I-период,   II топтың негізгі топшасының элементі,реттік нөмірі 20, Ar =40 </a:t>
            </a:r>
          </a:p>
          <a:p>
            <a:pPr fontAlgn="t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ядросында 20 протонмен 20 нейтроны бар.</a:t>
            </a:r>
          </a:p>
          <a:p>
            <a:pPr fontAlgn="t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Кальцийдің электрондық формуласы</a:t>
            </a:r>
          </a:p>
          <a:p>
            <a:pPr fontAlgn="t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1s</a:t>
            </a:r>
            <a:r>
              <a:rPr lang="kk-KZ" sz="2800" b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2s</a:t>
            </a:r>
            <a:r>
              <a:rPr lang="kk-KZ" sz="2800" b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2p</a:t>
            </a:r>
            <a:r>
              <a:rPr lang="kk-KZ" sz="2800" b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3s</a:t>
            </a:r>
            <a:r>
              <a:rPr lang="kk-KZ" sz="2800" b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3p</a:t>
            </a:r>
            <a:r>
              <a:rPr lang="kk-KZ" sz="2800" b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4s</a:t>
            </a:r>
            <a:r>
              <a:rPr lang="kk-KZ" sz="2800" b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2,</a:t>
            </a:r>
          </a:p>
          <a:p>
            <a:pPr fontAlgn="t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валенттілік электрондары 4s</a:t>
            </a:r>
            <a:r>
              <a:rPr lang="kk-KZ" sz="2800" b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болғандықтан </a:t>
            </a:r>
          </a:p>
          <a:p>
            <a:pPr fontAlgn="t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кальций қосылыстарында II валентті.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58579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FFFF00"/>
                </a:solidFill>
              </a:rPr>
              <a:t>Табиғатта таралуы</a:t>
            </a:r>
            <a:r>
              <a:rPr lang="kk-KZ" sz="5400" dirty="0" smtClean="0">
                <a:solidFill>
                  <a:srgbClr val="FFFF00"/>
                </a:solidFill>
              </a:rPr>
              <a:t> </a:t>
            </a:r>
            <a:endParaRPr lang="ru-RU" sz="5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7159" y="2071678"/>
            <a:ext cx="8001056" cy="3954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fontAlgn="t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Табиғи қосылыстары:</a:t>
            </a:r>
          </a:p>
          <a:p>
            <a:pPr fontAlgn="t"/>
            <a:r>
              <a:rPr lang="kk-KZ" sz="2800" b="1" u="sng" dirty="0" smtClean="0">
                <a:latin typeface="Times New Roman" pitchFamily="18" charset="0"/>
                <a:cs typeface="Times New Roman" pitchFamily="18" charset="0"/>
                <a:hlinkClick r:id="rId3" tooltip="Сульфаттар"/>
              </a:rPr>
              <a:t>сульфаттар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CaSО</a:t>
            </a:r>
            <a:r>
              <a:rPr lang="kk-KZ" sz="28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∙ 2Н</a:t>
            </a:r>
            <a:r>
              <a:rPr lang="kk-KZ" sz="28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О ғаныш, </a:t>
            </a:r>
          </a:p>
          <a:p>
            <a:pPr fontAlgn="t"/>
            <a:r>
              <a:rPr lang="kk-KZ" sz="2800" b="1" u="sng" dirty="0" smtClean="0">
                <a:latin typeface="Times New Roman" pitchFamily="18" charset="0"/>
                <a:cs typeface="Times New Roman" pitchFamily="18" charset="0"/>
                <a:hlinkClick r:id="rId4" tooltip="Карбонаттар"/>
              </a:rPr>
              <a:t>карбонаттар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- СаСО</a:t>
            </a:r>
            <a:r>
              <a:rPr lang="kk-KZ" sz="28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fontAlgn="t"/>
            <a:r>
              <a:rPr lang="kk-KZ" sz="2800" b="1" u="sng" dirty="0" smtClean="0">
                <a:latin typeface="Times New Roman" pitchFamily="18" charset="0"/>
                <a:cs typeface="Times New Roman" pitchFamily="18" charset="0"/>
                <a:hlinkClick r:id="rId5" tooltip="Доломит"/>
              </a:rPr>
              <a:t>доломит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СаСО</a:t>
            </a:r>
            <a:r>
              <a:rPr lang="kk-KZ" sz="28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∙ 2MgCО</a:t>
            </a:r>
            <a:r>
              <a:rPr lang="kk-KZ" sz="28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fontAlgn="t"/>
            <a:r>
              <a:rPr lang="kk-KZ" sz="2800" b="1" u="sng" dirty="0" smtClean="0">
                <a:latin typeface="Times New Roman" pitchFamily="18" charset="0"/>
                <a:cs typeface="Times New Roman" pitchFamily="18" charset="0"/>
                <a:hlinkClick r:id="rId6" tooltip="Фосфаттар"/>
              </a:rPr>
              <a:t>фосфаттары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kk-KZ" sz="2800" b="1" u="sng" dirty="0" smtClean="0">
                <a:latin typeface="Times New Roman" pitchFamily="18" charset="0"/>
                <a:cs typeface="Times New Roman" pitchFamily="18" charset="0"/>
                <a:hlinkClick r:id="rId7" tooltip="Фосфорит (әлі жазылмаған)"/>
              </a:rPr>
              <a:t>фосфорит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Са</a:t>
            </a:r>
            <a:r>
              <a:rPr lang="kk-KZ" sz="28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(РО</a:t>
            </a:r>
            <a:r>
              <a:rPr lang="kk-KZ" sz="28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8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fontAlgn="t"/>
            <a:r>
              <a:rPr lang="kk-KZ" sz="2800" b="1" u="sng" dirty="0" smtClean="0">
                <a:latin typeface="Times New Roman" pitchFamily="18" charset="0"/>
                <a:cs typeface="Times New Roman" pitchFamily="18" charset="0"/>
                <a:hlinkClick r:id="rId8" tooltip="Апатит"/>
              </a:rPr>
              <a:t>апатит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Са</a:t>
            </a:r>
            <a:r>
              <a:rPr lang="kk-KZ" sz="2800" b="1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(РО</a:t>
            </a:r>
            <a:r>
              <a:rPr lang="kk-KZ" sz="28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8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ОН,</a:t>
            </a:r>
          </a:p>
          <a:p>
            <a:pPr fontAlgn="t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u="sng" dirty="0" smtClean="0">
                <a:latin typeface="Times New Roman" pitchFamily="18" charset="0"/>
                <a:cs typeface="Times New Roman" pitchFamily="18" charset="0"/>
                <a:hlinkClick r:id="rId9" tooltip="Фторапатит (әлі жазылмаған)"/>
              </a:rPr>
              <a:t>фторапатит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Са</a:t>
            </a:r>
            <a:r>
              <a:rPr lang="kk-KZ" sz="2800" b="1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(РО</a:t>
            </a:r>
            <a:r>
              <a:rPr lang="kk-KZ" sz="2800" b="1" baseline="-25000" dirty="0" smtClean="0">
                <a:latin typeface="Times New Roman" pitchFamily="18" charset="0"/>
                <a:cs typeface="Times New Roman" pitchFamily="18" charset="0"/>
              </a:rPr>
              <a:t>4)3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Ғ, </a:t>
            </a:r>
          </a:p>
          <a:p>
            <a:pPr fontAlgn="t"/>
            <a:r>
              <a:rPr lang="kk-KZ" sz="2800" b="1" u="sng" dirty="0" smtClean="0">
                <a:latin typeface="Times New Roman" pitchFamily="18" charset="0"/>
                <a:cs typeface="Times New Roman" pitchFamily="18" charset="0"/>
                <a:hlinkClick r:id="rId10" tooltip="Флюорит"/>
              </a:rPr>
              <a:t>флюорит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СаҒ</a:t>
            </a:r>
            <a:r>
              <a:rPr lang="kk-KZ" sz="28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kk-KZ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Алынуы, </a:t>
            </a:r>
          </a:p>
          <a:p>
            <a:pPr algn="ctr" fontAlgn="t"/>
            <a:r>
              <a:rPr lang="kk-KZ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Физикалық қасиеттері</a:t>
            </a:r>
            <a:r>
              <a:rPr lang="kk-KZ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5400" dirty="0" smtClean="0"/>
              <a:t> </a:t>
            </a:r>
            <a:endParaRPr lang="ru-RU" sz="5400" dirty="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28596" y="1857364"/>
            <a:ext cx="8001056" cy="4570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fontAlgn="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Кальцийді кальций хлоридінің балқымасын </a:t>
            </a:r>
            <a:r>
              <a:rPr lang="kk-KZ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 tooltip="Электролиз"/>
              </a:rPr>
              <a:t>электролиз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деп алады.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Кальций ақ түсті, жеңіл (р=1,55 г/см</a:t>
            </a:r>
            <a:r>
              <a:rPr lang="kk-KZ" sz="2400" b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сілтілік металдардан қаттырақ зат, t°балқу = 851°С, керосиннің астында сақталады.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Ат. н. 20; ат. м. 40,08; балқу t 842°С; қайнау t 1495°С тығыздығы 1,55 г/см</a:t>
            </a:r>
            <a:r>
              <a:rPr lang="kk-KZ" sz="2400" b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Кальцийді 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tooltip="1808"/>
              </a:rPr>
              <a:t>1808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жылы 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ағылшын ғалымы Г.Дэви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ашқан. Түсі 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tooltip="Күміс"/>
              </a:rPr>
              <a:t>күмістей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ақ, жеңіл 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tooltip="Металл (әлі жазылмаған)"/>
              </a:rPr>
              <a:t>металл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белгілі 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 tooltip="Изотоп"/>
              </a:rPr>
              <a:t>изотоптары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14, табиғи изотоптары 6. Негізгі 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9" tooltip="Минералдар (әлі жазылмаған)"/>
              </a:rPr>
              <a:t>минералдары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0" tooltip="Кальцит"/>
              </a:rPr>
              <a:t>кальцит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1" tooltip="Ангидрит"/>
              </a:rPr>
              <a:t>ангидрит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2" tooltip="Гипс"/>
              </a:rPr>
              <a:t>гипс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3" tooltip="Флюорит"/>
              </a:rPr>
              <a:t>флюорит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4" tooltip="Апатит"/>
              </a:rPr>
              <a:t>апатит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т.б.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kk-KZ" sz="4400" b="1" dirty="0" smtClean="0">
                <a:solidFill>
                  <a:srgbClr val="FFFF00"/>
                </a:solidFill>
              </a:rPr>
              <a:t>Химиялық қасиеттері:</a:t>
            </a:r>
            <a:r>
              <a:rPr lang="kk-KZ" sz="4400" dirty="0" smtClean="0">
                <a:solidFill>
                  <a:srgbClr val="FFFF00"/>
                </a:solidFill>
              </a:rPr>
              <a:t> </a:t>
            </a:r>
            <a:endParaRPr lang="ru-RU" sz="4400" dirty="0" smtClean="0">
              <a:solidFill>
                <a:srgbClr val="FFFF00"/>
              </a:solidFill>
            </a:endParaRPr>
          </a:p>
          <a:p>
            <a:pPr fontAlgn="t"/>
            <a:r>
              <a:rPr lang="kk-KZ" sz="5400" dirty="0" smtClean="0"/>
              <a:t> </a:t>
            </a:r>
            <a:endParaRPr lang="ru-RU" sz="5400" dirty="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28596" y="1857364"/>
            <a:ext cx="8572560" cy="4570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 fontAlgn="t"/>
            <a:r>
              <a:rPr lang="kk-KZ" sz="2400" b="1" dirty="0" smtClean="0">
                <a:solidFill>
                  <a:srgbClr val="169616"/>
                </a:solidFill>
                <a:latin typeface="Times New Roman" pitchFamily="18" charset="0"/>
                <a:cs typeface="Times New Roman" pitchFamily="18" charset="0"/>
              </a:rPr>
              <a:t>Кальций белсенді метал болғандықтан көптеген реакцияларға түседі.</a:t>
            </a:r>
            <a:endParaRPr lang="ru-RU" sz="2400" b="1" dirty="0" smtClean="0">
              <a:solidFill>
                <a:srgbClr val="169616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Жай заттармен 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 + Н</a:t>
            </a:r>
            <a:r>
              <a:rPr lang="kk-KZ" sz="24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СаН</a:t>
            </a:r>
            <a:r>
              <a:rPr lang="kk-KZ" sz="2400" b="1" baseline="-25000" dirty="0" smtClean="0">
                <a:solidFill>
                  <a:srgbClr val="00206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₂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кальций гидриді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 + Сl</a:t>
            </a:r>
            <a:r>
              <a:rPr lang="kk-KZ" sz="2400" b="1" baseline="-25000" dirty="0" smtClean="0">
                <a:solidFill>
                  <a:srgbClr val="00206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₂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СаСl</a:t>
            </a:r>
            <a:r>
              <a:rPr lang="kk-KZ" sz="2400" b="1" baseline="-25000" dirty="0" smtClean="0">
                <a:solidFill>
                  <a:srgbClr val="00206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₂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кальций хлориді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2Са + О</a:t>
            </a:r>
            <a:r>
              <a:rPr lang="kk-KZ" sz="2400" b="1" baseline="-25000" dirty="0" smtClean="0">
                <a:solidFill>
                  <a:srgbClr val="00206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₂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2СаО кальций оксиді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6Са + 2N</a:t>
            </a:r>
            <a:r>
              <a:rPr lang="en-US" sz="2400" b="1" dirty="0" smtClean="0">
                <a:solidFill>
                  <a:srgbClr val="002060"/>
                </a:solidFill>
                <a:latin typeface="Cambria Math"/>
                <a:ea typeface="Cambria Math"/>
                <a:cs typeface="Cordia New"/>
              </a:rPr>
              <a:t>₂</a:t>
            </a:r>
            <a:r>
              <a:rPr lang="kk-KZ" sz="2400" b="1" baseline="-25000" dirty="0" smtClean="0">
                <a:solidFill>
                  <a:srgbClr val="00206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kk-KZ" sz="24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СаN кальций нитриді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 + 2С =СаС</a:t>
            </a:r>
            <a:r>
              <a:rPr lang="kk-KZ" sz="2400" b="1" baseline="-25000" dirty="0" smtClean="0">
                <a:solidFill>
                  <a:srgbClr val="00206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₂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кальций карбиді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Күрделі заттармен 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Ca + 2НОН = Са(ОН)</a:t>
            </a:r>
            <a:r>
              <a:rPr lang="kk-KZ" sz="2400" b="1" baseline="-25000" dirty="0" smtClean="0">
                <a:solidFill>
                  <a:srgbClr val="00206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₂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Н</a:t>
            </a:r>
            <a:r>
              <a:rPr lang="kk-KZ" sz="2400" b="1" baseline="-25000" dirty="0" smtClean="0">
                <a:solidFill>
                  <a:srgbClr val="00206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₂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↑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Ca + 2HCl=СаСl</a:t>
            </a:r>
            <a:r>
              <a:rPr lang="kk-KZ" sz="2400" b="1" baseline="-25000" dirty="0" smtClean="0">
                <a:solidFill>
                  <a:srgbClr val="00206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₂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Н</a:t>
            </a:r>
            <a:r>
              <a:rPr lang="kk-KZ" sz="2400" b="1" baseline="-25000" dirty="0" smtClean="0">
                <a:solidFill>
                  <a:srgbClr val="00206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₂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↑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57422" y="285728"/>
            <a:ext cx="678657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kk-KZ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Кальцийдің қосылыстары</a:t>
            </a:r>
            <a:r>
              <a:rPr lang="kk-KZ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5400" dirty="0" smtClean="0"/>
              <a:t> </a:t>
            </a:r>
            <a:endParaRPr lang="ru-RU" sz="5400" dirty="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7158" y="2071678"/>
            <a:ext cx="8286808" cy="367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fontAlgn="t"/>
            <a:r>
              <a:rPr lang="kk-KZ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Кальций оксиді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— ақ түсті қиын балқитын зат. Техникада оны "сөндірілмеген әк" деп атайды. Оны әктасты жоғары </a:t>
            </a:r>
            <a:r>
              <a:rPr lang="kk-KZ" sz="1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 tooltip="Температура"/>
              </a:rPr>
              <a:t>температурада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(1000 C</a:t>
            </a:r>
            <a:r>
              <a:rPr lang="kk-KZ" sz="1400" b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шамасында) қыздырып, ыдырату арқылы алады:</a:t>
            </a:r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СаСО</a:t>
            </a:r>
            <a:r>
              <a:rPr lang="kk-KZ" sz="14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СаО + СО</a:t>
            </a:r>
            <a:r>
              <a:rPr lang="kk-KZ" sz="14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↑- 180кДж</a:t>
            </a:r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Кальций оксиді — нағыз негіздік оксид. Кальций сілтілікжер металл болғандықтан, оның </a:t>
            </a:r>
            <a:r>
              <a:rPr lang="kk-KZ" sz="1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tooltip="Оксидтер"/>
              </a:rPr>
              <a:t>оксиді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сумен оңай әрекеттесіп кальций гидроксидін, яғни сілтісін түзеді:</a:t>
            </a:r>
            <a:b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СаО + Н</a:t>
            </a:r>
            <a:r>
              <a:rPr lang="kk-KZ" sz="14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= Са(ОН)</a:t>
            </a:r>
            <a:r>
              <a:rPr lang="kk-KZ" sz="14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+ 70 кДж</a:t>
            </a:r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kk-KZ" sz="1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 tooltip="Реакция"/>
              </a:rPr>
              <a:t>реакция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өте қуатты жүреді, су бұрқылдап "қайнап" жатады, тіпті біразы буланады. Нөтижесінде, </a:t>
            </a:r>
            <a:r>
              <a:rPr lang="kk-KZ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сөндірілген әк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деп аталатын көпсіген кеуек ақ ұнтақ түзіледі. </a:t>
            </a:r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Әқ суына </a:t>
            </a:r>
            <a:r>
              <a:rPr lang="kk-KZ" sz="1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tooltip="Көмір Қышқыл Газы (әлі жазылмаған)"/>
              </a:rPr>
              <a:t>көмір қышқыл газын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жібергенде, ол алдымен ерімейтін </a:t>
            </a:r>
            <a:r>
              <a:rPr lang="kk-KZ" sz="1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tooltip="Карбонат"/>
              </a:rPr>
              <a:t>карбонат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түзіп, лайлана бастайды:</a:t>
            </a:r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Са(ОН)</a:t>
            </a:r>
            <a:r>
              <a:rPr lang="kk-KZ" sz="14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CO</a:t>
            </a:r>
            <a:r>
              <a:rPr lang="kk-KZ" sz="14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СаСО</a:t>
            </a:r>
            <a:r>
              <a:rPr lang="kk-KZ" sz="14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↓ + Н</a:t>
            </a:r>
            <a:r>
              <a:rPr lang="kk-KZ" sz="14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Газды одан өрі жібере берсе, лай көрінбей кетеді, өйткені суда ерімейтін орта тұз ерімтал қышқыл тұзға айналады:</a:t>
            </a:r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СаСО</a:t>
            </a:r>
            <a:r>
              <a:rPr lang="kk-KZ" sz="14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Н</a:t>
            </a:r>
            <a:r>
              <a:rPr lang="kk-KZ" sz="14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+ СО</a:t>
            </a:r>
            <a:r>
              <a:rPr lang="kk-KZ" sz="14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Са(НСО</a:t>
            </a:r>
            <a:r>
              <a:rPr lang="kk-KZ" sz="14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1400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Қатты күйдегі кальций гидроксидінің Са(ОН), судағы жүзгіні, түсі ақ болғандықтан, техникада әк суті деп аталады. Сөндірілген өк құрылыста кеңінен қолданылады.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1147</Words>
  <Application>Microsoft Office PowerPoint</Application>
  <PresentationFormat>Экран (4:3)</PresentationFormat>
  <Paragraphs>165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Зухриддин</dc:creator>
  <cp:lastModifiedBy>user</cp:lastModifiedBy>
  <cp:revision>34</cp:revision>
  <dcterms:created xsi:type="dcterms:W3CDTF">2011-12-30T01:40:07Z</dcterms:created>
  <dcterms:modified xsi:type="dcterms:W3CDTF">2015-03-28T11:40:02Z</dcterms:modified>
</cp:coreProperties>
</file>