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0" r:id="rId2"/>
    <p:sldId id="256" r:id="rId3"/>
    <p:sldId id="257" r:id="rId4"/>
    <p:sldId id="259" r:id="rId5"/>
    <p:sldId id="278" r:id="rId6"/>
    <p:sldId id="258" r:id="rId7"/>
    <p:sldId id="264" r:id="rId8"/>
    <p:sldId id="265" r:id="rId9"/>
    <p:sldId id="260" r:id="rId10"/>
    <p:sldId id="282" r:id="rId11"/>
    <p:sldId id="267" r:id="rId12"/>
    <p:sldId id="268" r:id="rId13"/>
    <p:sldId id="269" r:id="rId14"/>
    <p:sldId id="270" r:id="rId15"/>
    <p:sldId id="273" r:id="rId16"/>
    <p:sldId id="274" r:id="rId17"/>
    <p:sldId id="271" r:id="rId18"/>
    <p:sldId id="275" r:id="rId19"/>
    <p:sldId id="276"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337B45-1B41-4E6E-ACDC-6F4E2B7CB9B5}" type="doc">
      <dgm:prSet loTypeId="urn:microsoft.com/office/officeart/2009/3/layout/HorizontalOrganizationChart" loCatId="hierarchy" qsTypeId="urn:microsoft.com/office/officeart/2005/8/quickstyle/simple5" qsCatId="simple" csTypeId="urn:microsoft.com/office/officeart/2005/8/colors/accent2_5" csCatId="accent2" phldr="1"/>
      <dgm:spPr/>
      <dgm:t>
        <a:bodyPr/>
        <a:lstStyle/>
        <a:p>
          <a:endParaRPr lang="ru-RU"/>
        </a:p>
      </dgm:t>
    </dgm:pt>
    <dgm:pt modelId="{C8CBE908-EA7D-4D4D-A415-637FCC08B33B}">
      <dgm:prSet phldrT="[Текст]" custT="1"/>
      <dgm:spPr>
        <a:solidFill>
          <a:srgbClr val="FFFF00"/>
        </a:solidFill>
        <a:ln>
          <a:solidFill>
            <a:srgbClr val="FFFF00"/>
          </a:solidFill>
        </a:ln>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ru-RU" sz="2300" dirty="0" err="1"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Тәрбиесі қиын балаларды</a:t>
          </a:r>
          <a:r>
            <a:rPr lang="ru-RU" sz="2300"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300" dirty="0" err="1"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тудыратын</a:t>
          </a:r>
          <a:r>
            <a:rPr lang="ru-RU" sz="2300"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ru-RU" sz="2300" dirty="0" err="1"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себептер</a:t>
          </a:r>
          <a:endParaRPr lang="ru-RU" sz="2300" dirty="0">
            <a:ln>
              <a:solidFill>
                <a:srgbClr val="C00000"/>
              </a:solidFill>
            </a:ln>
            <a:solidFill>
              <a:srgbClr val="C00000"/>
            </a:solidFill>
          </a:endParaRPr>
        </a:p>
      </dgm:t>
    </dgm:pt>
    <dgm:pt modelId="{342F0565-BCB1-40E2-BC16-87FBC9AA0B81}" type="parTrans" cxnId="{AC6B41F9-8354-4591-A9E9-FC10660A5114}">
      <dgm:prSet/>
      <dgm:spPr/>
      <dgm:t>
        <a:bodyPr/>
        <a:lstStyle/>
        <a:p>
          <a:endParaRPr lang="ru-RU"/>
        </a:p>
      </dgm:t>
    </dgm:pt>
    <dgm:pt modelId="{232AA409-3836-4952-92B0-49D465F90617}" type="sibTrans" cxnId="{AC6B41F9-8354-4591-A9E9-FC10660A5114}">
      <dgm:prSet/>
      <dgm:spPr/>
      <dgm:t>
        <a:bodyPr/>
        <a:lstStyle/>
        <a:p>
          <a:endParaRPr lang="ru-RU"/>
        </a:p>
      </dgm:t>
    </dgm:pt>
    <dgm:pt modelId="{48907DCD-3E0C-4106-A0A7-1743721E6A20}">
      <dgm:prSet phldrT="[Текст]" custT="1"/>
      <dgm:spPr>
        <a:solidFill>
          <a:srgbClr val="FFFF00"/>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Себептердің бірі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балаларын</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оқытуда, тәрбиелеуде ата</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аналардың жауапкершілік</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сезімінің жоқтығы </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бала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мінезінде</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мейрімсіздікті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яғни қатыгездікті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дөрекілікті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өзімшілдікті туғызады</a:t>
          </a:r>
          <a:endParaRPr lang="ru-RU" sz="1800" b="1" cap="none" spc="0" dirty="0">
            <a:ln w="10541" cmpd="sng">
              <a:solidFill>
                <a:srgbClr val="C00000"/>
              </a:solidFill>
              <a:prstDash val="solid"/>
            </a:ln>
            <a:solidFill>
              <a:srgbClr val="C00000"/>
            </a:solidFill>
            <a:effectLst/>
          </a:endParaRPr>
        </a:p>
      </dgm:t>
    </dgm:pt>
    <dgm:pt modelId="{CC4499F4-1DEA-43B2-835F-1EBD560F49A2}" type="parTrans" cxnId="{1511F436-39C3-4E1A-956D-6025DAE4D166}">
      <dgm:prSet/>
      <dgm:spPr>
        <a:ln>
          <a:solidFill>
            <a:srgbClr val="C00000"/>
          </a:solidFill>
        </a:ln>
      </dgm:spPr>
      <dgm:t>
        <a:bodyPr/>
        <a:lstStyle/>
        <a:p>
          <a:endParaRPr lang="ru-RU"/>
        </a:p>
      </dgm:t>
    </dgm:pt>
    <dgm:pt modelId="{D5679679-EF62-4E01-8BE5-FA8B32813425}" type="sibTrans" cxnId="{1511F436-39C3-4E1A-956D-6025DAE4D166}">
      <dgm:prSet/>
      <dgm:spPr/>
      <dgm:t>
        <a:bodyPr/>
        <a:lstStyle/>
        <a:p>
          <a:endParaRPr lang="ru-RU"/>
        </a:p>
      </dgm:t>
    </dgm:pt>
    <dgm:pt modelId="{BADAADEF-4FCE-44A9-A827-7D0CEA600FD5}">
      <dgm:prSet phldrT="[Текст]" custT="1"/>
      <dgm:spPr>
        <a:solidFill>
          <a:srgbClr val="FFFF00"/>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Екінші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себеп</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бұл үйдегі сәтсіздік, маскүнемдік, ұрыс </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төбелес, ұрлық, ата</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аналардың және басқа отбасы</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мүшелерінің жеңілтек мінез</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құлқы, </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ал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бәрінен жаманы</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ажырасу</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неке</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бұзу</a:t>
          </a:r>
          <a:endPar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dgm:t>
    </dgm:pt>
    <dgm:pt modelId="{A47D0E7B-97C0-4B5E-BD94-2F8EB3703B97}" type="parTrans" cxnId="{2D72464B-3B99-46CC-BE16-D59DD32DF293}">
      <dgm:prSet/>
      <dgm:spPr>
        <a:ln>
          <a:solidFill>
            <a:srgbClr val="C00000"/>
          </a:solidFill>
        </a:ln>
      </dgm:spPr>
      <dgm:t>
        <a:bodyPr/>
        <a:lstStyle/>
        <a:p>
          <a:endParaRPr lang="ru-RU"/>
        </a:p>
      </dgm:t>
    </dgm:pt>
    <dgm:pt modelId="{9F507BA8-FA22-46EB-BEAA-DA8312D0482B}" type="sibTrans" cxnId="{2D72464B-3B99-46CC-BE16-D59DD32DF293}">
      <dgm:prSet/>
      <dgm:spPr/>
      <dgm:t>
        <a:bodyPr/>
        <a:lstStyle/>
        <a:p>
          <a:endParaRPr lang="ru-RU"/>
        </a:p>
      </dgm:t>
    </dgm:pt>
    <dgm:pt modelId="{B56C3AAE-D108-4107-A74F-9CC67BC92374}">
      <dgm:prSet phldrT="[Текст]" custT="1"/>
      <dgm:spPr>
        <a:solidFill>
          <a:srgbClr val="FFFF00"/>
        </a:solidFill>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Үшінші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себеп</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кей</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жа</a:t>
          </a:r>
          <a:r>
            <a:rPr lang="kk-KZ"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ғдайларда</a:t>
          </a:r>
          <a:r>
            <a:rPr lang="kk-KZ"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ұл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балаға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жеткіліксіз</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көңіл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аударылады</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Кейбір</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отбасы</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баланың ішкі</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дүниесін, тілектерін</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ойларын</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қайғысын қоршаған ортаға қатынасын </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жете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біле</a:t>
          </a:r>
          <a:r>
            <a:rPr lang="ru-RU" sz="1800" b="1" cap="none" spc="0" dirty="0"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1800" b="1" cap="none" spc="0" dirty="0" err="1" smtClean="0">
              <a:ln w="10541" cmpd="sng">
                <a:solidFill>
                  <a:srgbClr val="C00000"/>
                </a:solidFill>
                <a:prstDash val="solid"/>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бермейді</a:t>
          </a:r>
          <a:endParaRPr lang="ru-RU" sz="1400" b="1" cap="none" spc="0" dirty="0">
            <a:ln w="10541" cmpd="sng">
              <a:solidFill>
                <a:srgbClr val="C00000"/>
              </a:solidFill>
              <a:prstDash val="solid"/>
            </a:ln>
            <a:solidFill>
              <a:srgbClr val="C00000"/>
            </a:solidFill>
            <a:effectLst/>
          </a:endParaRPr>
        </a:p>
      </dgm:t>
    </dgm:pt>
    <dgm:pt modelId="{734F7399-B53E-42AF-8364-2EE871334AD2}" type="parTrans" cxnId="{C923D2FD-ED7D-4733-9271-DAD4847E1CB2}">
      <dgm:prSet/>
      <dgm:spPr>
        <a:ln>
          <a:solidFill>
            <a:srgbClr val="C00000"/>
          </a:solidFill>
        </a:ln>
      </dgm:spPr>
      <dgm:t>
        <a:bodyPr/>
        <a:lstStyle/>
        <a:p>
          <a:endParaRPr lang="ru-RU"/>
        </a:p>
      </dgm:t>
    </dgm:pt>
    <dgm:pt modelId="{1A5D53A7-E16E-42F8-8657-A3406C3BA03F}" type="sibTrans" cxnId="{C923D2FD-ED7D-4733-9271-DAD4847E1CB2}">
      <dgm:prSet/>
      <dgm:spPr/>
      <dgm:t>
        <a:bodyPr/>
        <a:lstStyle/>
        <a:p>
          <a:endParaRPr lang="ru-RU"/>
        </a:p>
      </dgm:t>
    </dgm:pt>
    <dgm:pt modelId="{310CCA40-DE1E-4EC1-AF5C-C9EDC209A983}" type="pres">
      <dgm:prSet presAssocID="{41337B45-1B41-4E6E-ACDC-6F4E2B7CB9B5}" presName="hierChild1" presStyleCnt="0">
        <dgm:presLayoutVars>
          <dgm:orgChart val="1"/>
          <dgm:chPref val="1"/>
          <dgm:dir/>
          <dgm:animOne val="branch"/>
          <dgm:animLvl val="lvl"/>
          <dgm:resizeHandles/>
        </dgm:presLayoutVars>
      </dgm:prSet>
      <dgm:spPr/>
      <dgm:t>
        <a:bodyPr/>
        <a:lstStyle/>
        <a:p>
          <a:endParaRPr lang="ru-RU"/>
        </a:p>
      </dgm:t>
    </dgm:pt>
    <dgm:pt modelId="{80547EA1-A678-44B6-9960-24E726A5022F}" type="pres">
      <dgm:prSet presAssocID="{C8CBE908-EA7D-4D4D-A415-637FCC08B33B}" presName="hierRoot1" presStyleCnt="0">
        <dgm:presLayoutVars>
          <dgm:hierBranch val="init"/>
        </dgm:presLayoutVars>
      </dgm:prSet>
      <dgm:spPr/>
    </dgm:pt>
    <dgm:pt modelId="{BCE6EB0B-4D48-4C62-B13B-CD5E3AD5575F}" type="pres">
      <dgm:prSet presAssocID="{C8CBE908-EA7D-4D4D-A415-637FCC08B33B}" presName="rootComposite1" presStyleCnt="0"/>
      <dgm:spPr/>
    </dgm:pt>
    <dgm:pt modelId="{BDCC6DE3-05A3-430A-8C9E-9950CF2480E7}" type="pres">
      <dgm:prSet presAssocID="{C8CBE908-EA7D-4D4D-A415-637FCC08B33B}" presName="rootText1" presStyleLbl="node0" presStyleIdx="0" presStyleCnt="1" custScaleX="64744" custLinFactNeighborX="-8848">
        <dgm:presLayoutVars>
          <dgm:chPref val="3"/>
        </dgm:presLayoutVars>
      </dgm:prSet>
      <dgm:spPr/>
      <dgm:t>
        <a:bodyPr/>
        <a:lstStyle/>
        <a:p>
          <a:endParaRPr lang="ru-RU"/>
        </a:p>
      </dgm:t>
    </dgm:pt>
    <dgm:pt modelId="{36C448F2-9525-484E-A2FB-78021ECCE555}" type="pres">
      <dgm:prSet presAssocID="{C8CBE908-EA7D-4D4D-A415-637FCC08B33B}" presName="rootConnector1" presStyleLbl="node1" presStyleIdx="0" presStyleCnt="0"/>
      <dgm:spPr/>
      <dgm:t>
        <a:bodyPr/>
        <a:lstStyle/>
        <a:p>
          <a:endParaRPr lang="ru-RU"/>
        </a:p>
      </dgm:t>
    </dgm:pt>
    <dgm:pt modelId="{E764A918-A65A-4135-9369-DA8F15D7BB29}" type="pres">
      <dgm:prSet presAssocID="{C8CBE908-EA7D-4D4D-A415-637FCC08B33B}" presName="hierChild2" presStyleCnt="0"/>
      <dgm:spPr/>
    </dgm:pt>
    <dgm:pt modelId="{9A164198-BD49-4154-AF9C-17923A478D36}" type="pres">
      <dgm:prSet presAssocID="{CC4499F4-1DEA-43B2-835F-1EBD560F49A2}" presName="Name64" presStyleLbl="parChTrans1D2" presStyleIdx="0" presStyleCnt="3"/>
      <dgm:spPr/>
      <dgm:t>
        <a:bodyPr/>
        <a:lstStyle/>
        <a:p>
          <a:endParaRPr lang="ru-RU"/>
        </a:p>
      </dgm:t>
    </dgm:pt>
    <dgm:pt modelId="{3A6CDF17-38C9-4B87-B207-CCA9D8AF6C6B}" type="pres">
      <dgm:prSet presAssocID="{48907DCD-3E0C-4106-A0A7-1743721E6A20}" presName="hierRoot2" presStyleCnt="0">
        <dgm:presLayoutVars>
          <dgm:hierBranch val="init"/>
        </dgm:presLayoutVars>
      </dgm:prSet>
      <dgm:spPr/>
    </dgm:pt>
    <dgm:pt modelId="{AE52040D-9B24-4542-907A-2054B00A44CA}" type="pres">
      <dgm:prSet presAssocID="{48907DCD-3E0C-4106-A0A7-1743721E6A20}" presName="rootComposite" presStyleCnt="0"/>
      <dgm:spPr/>
    </dgm:pt>
    <dgm:pt modelId="{54174ECB-037D-4117-80DE-5ED8C2555300}" type="pres">
      <dgm:prSet presAssocID="{48907DCD-3E0C-4106-A0A7-1743721E6A20}" presName="rootText" presStyleLbl="node2" presStyleIdx="0" presStyleCnt="3" custScaleX="125497" custScaleY="109314" custLinFactNeighborX="-3086" custLinFactNeighborY="31822">
        <dgm:presLayoutVars>
          <dgm:chPref val="3"/>
        </dgm:presLayoutVars>
      </dgm:prSet>
      <dgm:spPr/>
      <dgm:t>
        <a:bodyPr/>
        <a:lstStyle/>
        <a:p>
          <a:endParaRPr lang="ru-RU"/>
        </a:p>
      </dgm:t>
    </dgm:pt>
    <dgm:pt modelId="{541768DF-8B87-4A89-ABFD-D5B529901AF4}" type="pres">
      <dgm:prSet presAssocID="{48907DCD-3E0C-4106-A0A7-1743721E6A20}" presName="rootConnector" presStyleLbl="node2" presStyleIdx="0" presStyleCnt="3"/>
      <dgm:spPr/>
      <dgm:t>
        <a:bodyPr/>
        <a:lstStyle/>
        <a:p>
          <a:endParaRPr lang="ru-RU"/>
        </a:p>
      </dgm:t>
    </dgm:pt>
    <dgm:pt modelId="{597CBF74-F682-4678-9CCA-D1A8908921BC}" type="pres">
      <dgm:prSet presAssocID="{48907DCD-3E0C-4106-A0A7-1743721E6A20}" presName="hierChild4" presStyleCnt="0"/>
      <dgm:spPr/>
    </dgm:pt>
    <dgm:pt modelId="{DD242726-F845-462E-B139-C17F371A0BE7}" type="pres">
      <dgm:prSet presAssocID="{48907DCD-3E0C-4106-A0A7-1743721E6A20}" presName="hierChild5" presStyleCnt="0"/>
      <dgm:spPr/>
    </dgm:pt>
    <dgm:pt modelId="{F6CA89C5-3C89-4269-91E8-1BF524177A01}" type="pres">
      <dgm:prSet presAssocID="{A47D0E7B-97C0-4B5E-BD94-2F8EB3703B97}" presName="Name64" presStyleLbl="parChTrans1D2" presStyleIdx="1" presStyleCnt="3"/>
      <dgm:spPr/>
      <dgm:t>
        <a:bodyPr/>
        <a:lstStyle/>
        <a:p>
          <a:endParaRPr lang="ru-RU"/>
        </a:p>
      </dgm:t>
    </dgm:pt>
    <dgm:pt modelId="{533D4F7A-442D-4C1B-B369-861463371065}" type="pres">
      <dgm:prSet presAssocID="{BADAADEF-4FCE-44A9-A827-7D0CEA600FD5}" presName="hierRoot2" presStyleCnt="0">
        <dgm:presLayoutVars>
          <dgm:hierBranch val="init"/>
        </dgm:presLayoutVars>
      </dgm:prSet>
      <dgm:spPr/>
    </dgm:pt>
    <dgm:pt modelId="{9592FD4C-B6F6-4A17-B704-78DC1F32B9F0}" type="pres">
      <dgm:prSet presAssocID="{BADAADEF-4FCE-44A9-A827-7D0CEA600FD5}" presName="rootComposite" presStyleCnt="0"/>
      <dgm:spPr/>
    </dgm:pt>
    <dgm:pt modelId="{F4590BAA-80B9-4620-A399-51116908B08E}" type="pres">
      <dgm:prSet presAssocID="{BADAADEF-4FCE-44A9-A827-7D0CEA600FD5}" presName="rootText" presStyleLbl="node2" presStyleIdx="1" presStyleCnt="3" custScaleX="125054" custScaleY="110917" custLinFactNeighborX="-3086" custLinFactNeighborY="10204">
        <dgm:presLayoutVars>
          <dgm:chPref val="3"/>
        </dgm:presLayoutVars>
      </dgm:prSet>
      <dgm:spPr/>
      <dgm:t>
        <a:bodyPr/>
        <a:lstStyle/>
        <a:p>
          <a:endParaRPr lang="ru-RU"/>
        </a:p>
      </dgm:t>
    </dgm:pt>
    <dgm:pt modelId="{6DA6A62B-3886-4126-ABD9-2D6BC7A2E1CD}" type="pres">
      <dgm:prSet presAssocID="{BADAADEF-4FCE-44A9-A827-7D0CEA600FD5}" presName="rootConnector" presStyleLbl="node2" presStyleIdx="1" presStyleCnt="3"/>
      <dgm:spPr/>
      <dgm:t>
        <a:bodyPr/>
        <a:lstStyle/>
        <a:p>
          <a:endParaRPr lang="ru-RU"/>
        </a:p>
      </dgm:t>
    </dgm:pt>
    <dgm:pt modelId="{46EC1EEA-FC9E-4DFE-8F62-F3346CF49422}" type="pres">
      <dgm:prSet presAssocID="{BADAADEF-4FCE-44A9-A827-7D0CEA600FD5}" presName="hierChild4" presStyleCnt="0"/>
      <dgm:spPr/>
    </dgm:pt>
    <dgm:pt modelId="{42535CFD-CAEF-42B0-BC0E-898F808437B8}" type="pres">
      <dgm:prSet presAssocID="{BADAADEF-4FCE-44A9-A827-7D0CEA600FD5}" presName="hierChild5" presStyleCnt="0"/>
      <dgm:spPr/>
    </dgm:pt>
    <dgm:pt modelId="{71BACC4E-DABE-465D-886E-E14DDE39434C}" type="pres">
      <dgm:prSet presAssocID="{734F7399-B53E-42AF-8364-2EE871334AD2}" presName="Name64" presStyleLbl="parChTrans1D2" presStyleIdx="2" presStyleCnt="3"/>
      <dgm:spPr/>
      <dgm:t>
        <a:bodyPr/>
        <a:lstStyle/>
        <a:p>
          <a:endParaRPr lang="ru-RU"/>
        </a:p>
      </dgm:t>
    </dgm:pt>
    <dgm:pt modelId="{96245A1D-3B37-4233-A3A3-0461B64C2EF7}" type="pres">
      <dgm:prSet presAssocID="{B56C3AAE-D108-4107-A74F-9CC67BC92374}" presName="hierRoot2" presStyleCnt="0">
        <dgm:presLayoutVars>
          <dgm:hierBranch val="init"/>
        </dgm:presLayoutVars>
      </dgm:prSet>
      <dgm:spPr/>
    </dgm:pt>
    <dgm:pt modelId="{79A70865-D576-4B6B-A03C-17E81B0B861E}" type="pres">
      <dgm:prSet presAssocID="{B56C3AAE-D108-4107-A74F-9CC67BC92374}" presName="rootComposite" presStyleCnt="0"/>
      <dgm:spPr/>
    </dgm:pt>
    <dgm:pt modelId="{9E94F754-95F7-443F-9EFB-C7CD8BC61FC6}" type="pres">
      <dgm:prSet presAssocID="{B56C3AAE-D108-4107-A74F-9CC67BC92374}" presName="rootText" presStyleLbl="node2" presStyleIdx="2" presStyleCnt="3" custScaleX="125984" custScaleY="110369" custLinFactNeighborX="-3313" custLinFactNeighborY="-14358">
        <dgm:presLayoutVars>
          <dgm:chPref val="3"/>
        </dgm:presLayoutVars>
      </dgm:prSet>
      <dgm:spPr/>
      <dgm:t>
        <a:bodyPr/>
        <a:lstStyle/>
        <a:p>
          <a:endParaRPr lang="ru-RU"/>
        </a:p>
      </dgm:t>
    </dgm:pt>
    <dgm:pt modelId="{76194071-A2DE-439E-8FED-3DA1CD063702}" type="pres">
      <dgm:prSet presAssocID="{B56C3AAE-D108-4107-A74F-9CC67BC92374}" presName="rootConnector" presStyleLbl="node2" presStyleIdx="2" presStyleCnt="3"/>
      <dgm:spPr/>
      <dgm:t>
        <a:bodyPr/>
        <a:lstStyle/>
        <a:p>
          <a:endParaRPr lang="ru-RU"/>
        </a:p>
      </dgm:t>
    </dgm:pt>
    <dgm:pt modelId="{FB652359-3D49-4465-901A-A49AB0B4875D}" type="pres">
      <dgm:prSet presAssocID="{B56C3AAE-D108-4107-A74F-9CC67BC92374}" presName="hierChild4" presStyleCnt="0"/>
      <dgm:spPr/>
    </dgm:pt>
    <dgm:pt modelId="{BFA3567C-640B-4E1D-B9A0-C40355B50E93}" type="pres">
      <dgm:prSet presAssocID="{B56C3AAE-D108-4107-A74F-9CC67BC92374}" presName="hierChild5" presStyleCnt="0"/>
      <dgm:spPr/>
    </dgm:pt>
    <dgm:pt modelId="{AA49E2E5-264B-48AC-906C-5B4738D5E2A1}" type="pres">
      <dgm:prSet presAssocID="{C8CBE908-EA7D-4D4D-A415-637FCC08B33B}" presName="hierChild3" presStyleCnt="0"/>
      <dgm:spPr/>
    </dgm:pt>
  </dgm:ptLst>
  <dgm:cxnLst>
    <dgm:cxn modelId="{C923D2FD-ED7D-4733-9271-DAD4847E1CB2}" srcId="{C8CBE908-EA7D-4D4D-A415-637FCC08B33B}" destId="{B56C3AAE-D108-4107-A74F-9CC67BC92374}" srcOrd="2" destOrd="0" parTransId="{734F7399-B53E-42AF-8364-2EE871334AD2}" sibTransId="{1A5D53A7-E16E-42F8-8657-A3406C3BA03F}"/>
    <dgm:cxn modelId="{1B735C10-5022-4F62-BE2A-463F1DDE4BA4}" type="presOf" srcId="{41337B45-1B41-4E6E-ACDC-6F4E2B7CB9B5}" destId="{310CCA40-DE1E-4EC1-AF5C-C9EDC209A983}" srcOrd="0" destOrd="0" presId="urn:microsoft.com/office/officeart/2009/3/layout/HorizontalOrganizationChart"/>
    <dgm:cxn modelId="{EB9F6DE3-5CB3-4ACE-9479-9DA9FA208210}" type="presOf" srcId="{48907DCD-3E0C-4106-A0A7-1743721E6A20}" destId="{541768DF-8B87-4A89-ABFD-D5B529901AF4}" srcOrd="1" destOrd="0" presId="urn:microsoft.com/office/officeart/2009/3/layout/HorizontalOrganizationChart"/>
    <dgm:cxn modelId="{63DC7465-0221-435E-8473-5FD9ED15A2A7}" type="presOf" srcId="{CC4499F4-1DEA-43B2-835F-1EBD560F49A2}" destId="{9A164198-BD49-4154-AF9C-17923A478D36}" srcOrd="0" destOrd="0" presId="urn:microsoft.com/office/officeart/2009/3/layout/HorizontalOrganizationChart"/>
    <dgm:cxn modelId="{9F3E8137-4E71-4D1F-82E0-0BEE41C34F1D}" type="presOf" srcId="{B56C3AAE-D108-4107-A74F-9CC67BC92374}" destId="{9E94F754-95F7-443F-9EFB-C7CD8BC61FC6}" srcOrd="0" destOrd="0" presId="urn:microsoft.com/office/officeart/2009/3/layout/HorizontalOrganizationChart"/>
    <dgm:cxn modelId="{1511F436-39C3-4E1A-956D-6025DAE4D166}" srcId="{C8CBE908-EA7D-4D4D-A415-637FCC08B33B}" destId="{48907DCD-3E0C-4106-A0A7-1743721E6A20}" srcOrd="0" destOrd="0" parTransId="{CC4499F4-1DEA-43B2-835F-1EBD560F49A2}" sibTransId="{D5679679-EF62-4E01-8BE5-FA8B32813425}"/>
    <dgm:cxn modelId="{679ECC39-A59B-45DB-8AC3-C6445593441E}" type="presOf" srcId="{A47D0E7B-97C0-4B5E-BD94-2F8EB3703B97}" destId="{F6CA89C5-3C89-4269-91E8-1BF524177A01}" srcOrd="0" destOrd="0" presId="urn:microsoft.com/office/officeart/2009/3/layout/HorizontalOrganizationChart"/>
    <dgm:cxn modelId="{90A4B057-CF92-49C1-A036-84AD1E79FC7B}" type="presOf" srcId="{C8CBE908-EA7D-4D4D-A415-637FCC08B33B}" destId="{36C448F2-9525-484E-A2FB-78021ECCE555}" srcOrd="1" destOrd="0" presId="urn:microsoft.com/office/officeart/2009/3/layout/HorizontalOrganizationChart"/>
    <dgm:cxn modelId="{29579CC9-8D5D-491D-B79B-86C52498CCA3}" type="presOf" srcId="{48907DCD-3E0C-4106-A0A7-1743721E6A20}" destId="{54174ECB-037D-4117-80DE-5ED8C2555300}" srcOrd="0" destOrd="0" presId="urn:microsoft.com/office/officeart/2009/3/layout/HorizontalOrganizationChart"/>
    <dgm:cxn modelId="{2D72464B-3B99-46CC-BE16-D59DD32DF293}" srcId="{C8CBE908-EA7D-4D4D-A415-637FCC08B33B}" destId="{BADAADEF-4FCE-44A9-A827-7D0CEA600FD5}" srcOrd="1" destOrd="0" parTransId="{A47D0E7B-97C0-4B5E-BD94-2F8EB3703B97}" sibTransId="{9F507BA8-FA22-46EB-BEAA-DA8312D0482B}"/>
    <dgm:cxn modelId="{4CDB6F0B-A945-4394-805E-67F0598B4595}" type="presOf" srcId="{BADAADEF-4FCE-44A9-A827-7D0CEA600FD5}" destId="{F4590BAA-80B9-4620-A399-51116908B08E}" srcOrd="0" destOrd="0" presId="urn:microsoft.com/office/officeart/2009/3/layout/HorizontalOrganizationChart"/>
    <dgm:cxn modelId="{AC6B41F9-8354-4591-A9E9-FC10660A5114}" srcId="{41337B45-1B41-4E6E-ACDC-6F4E2B7CB9B5}" destId="{C8CBE908-EA7D-4D4D-A415-637FCC08B33B}" srcOrd="0" destOrd="0" parTransId="{342F0565-BCB1-40E2-BC16-87FBC9AA0B81}" sibTransId="{232AA409-3836-4952-92B0-49D465F90617}"/>
    <dgm:cxn modelId="{13016605-A7E7-40DC-8427-FCA72F29DD4F}" type="presOf" srcId="{BADAADEF-4FCE-44A9-A827-7D0CEA600FD5}" destId="{6DA6A62B-3886-4126-ABD9-2D6BC7A2E1CD}" srcOrd="1" destOrd="0" presId="urn:microsoft.com/office/officeart/2009/3/layout/HorizontalOrganizationChart"/>
    <dgm:cxn modelId="{AF81C64D-670A-454E-AD12-7378C525DD9A}" type="presOf" srcId="{C8CBE908-EA7D-4D4D-A415-637FCC08B33B}" destId="{BDCC6DE3-05A3-430A-8C9E-9950CF2480E7}" srcOrd="0" destOrd="0" presId="urn:microsoft.com/office/officeart/2009/3/layout/HorizontalOrganizationChart"/>
    <dgm:cxn modelId="{B1C80338-BD65-4D4A-81B2-96B48885D989}" type="presOf" srcId="{734F7399-B53E-42AF-8364-2EE871334AD2}" destId="{71BACC4E-DABE-465D-886E-E14DDE39434C}" srcOrd="0" destOrd="0" presId="urn:microsoft.com/office/officeart/2009/3/layout/HorizontalOrganizationChart"/>
    <dgm:cxn modelId="{295B2806-22EB-4589-86F0-9FB56988FD29}" type="presOf" srcId="{B56C3AAE-D108-4107-A74F-9CC67BC92374}" destId="{76194071-A2DE-439E-8FED-3DA1CD063702}" srcOrd="1" destOrd="0" presId="urn:microsoft.com/office/officeart/2009/3/layout/HorizontalOrganizationChart"/>
    <dgm:cxn modelId="{79B57CB9-3134-416F-9EE6-0E6CA134B81F}" type="presParOf" srcId="{310CCA40-DE1E-4EC1-AF5C-C9EDC209A983}" destId="{80547EA1-A678-44B6-9960-24E726A5022F}" srcOrd="0" destOrd="0" presId="urn:microsoft.com/office/officeart/2009/3/layout/HorizontalOrganizationChart"/>
    <dgm:cxn modelId="{9A262A5B-4237-4478-8E63-4E71D5A5CC54}" type="presParOf" srcId="{80547EA1-A678-44B6-9960-24E726A5022F}" destId="{BCE6EB0B-4D48-4C62-B13B-CD5E3AD5575F}" srcOrd="0" destOrd="0" presId="urn:microsoft.com/office/officeart/2009/3/layout/HorizontalOrganizationChart"/>
    <dgm:cxn modelId="{4743D1EF-8BE9-47F1-9D7F-BE723784651E}" type="presParOf" srcId="{BCE6EB0B-4D48-4C62-B13B-CD5E3AD5575F}" destId="{BDCC6DE3-05A3-430A-8C9E-9950CF2480E7}" srcOrd="0" destOrd="0" presId="urn:microsoft.com/office/officeart/2009/3/layout/HorizontalOrganizationChart"/>
    <dgm:cxn modelId="{9172541F-0A21-4658-8DEC-BCB669CD5784}" type="presParOf" srcId="{BCE6EB0B-4D48-4C62-B13B-CD5E3AD5575F}" destId="{36C448F2-9525-484E-A2FB-78021ECCE555}" srcOrd="1" destOrd="0" presId="urn:microsoft.com/office/officeart/2009/3/layout/HorizontalOrganizationChart"/>
    <dgm:cxn modelId="{5970BA3D-744C-461B-9902-C920CC005BC5}" type="presParOf" srcId="{80547EA1-A678-44B6-9960-24E726A5022F}" destId="{E764A918-A65A-4135-9369-DA8F15D7BB29}" srcOrd="1" destOrd="0" presId="urn:microsoft.com/office/officeart/2009/3/layout/HorizontalOrganizationChart"/>
    <dgm:cxn modelId="{052072BA-90B7-4831-9E46-F383EE79BF33}" type="presParOf" srcId="{E764A918-A65A-4135-9369-DA8F15D7BB29}" destId="{9A164198-BD49-4154-AF9C-17923A478D36}" srcOrd="0" destOrd="0" presId="urn:microsoft.com/office/officeart/2009/3/layout/HorizontalOrganizationChart"/>
    <dgm:cxn modelId="{359F3C32-FE26-498E-BD2A-5EFE2C45FDD7}" type="presParOf" srcId="{E764A918-A65A-4135-9369-DA8F15D7BB29}" destId="{3A6CDF17-38C9-4B87-B207-CCA9D8AF6C6B}" srcOrd="1" destOrd="0" presId="urn:microsoft.com/office/officeart/2009/3/layout/HorizontalOrganizationChart"/>
    <dgm:cxn modelId="{5F398623-254E-487E-BAC2-79171C392C14}" type="presParOf" srcId="{3A6CDF17-38C9-4B87-B207-CCA9D8AF6C6B}" destId="{AE52040D-9B24-4542-907A-2054B00A44CA}" srcOrd="0" destOrd="0" presId="urn:microsoft.com/office/officeart/2009/3/layout/HorizontalOrganizationChart"/>
    <dgm:cxn modelId="{F838C890-4FC0-4A36-8325-09FA35905B8D}" type="presParOf" srcId="{AE52040D-9B24-4542-907A-2054B00A44CA}" destId="{54174ECB-037D-4117-80DE-5ED8C2555300}" srcOrd="0" destOrd="0" presId="urn:microsoft.com/office/officeart/2009/3/layout/HorizontalOrganizationChart"/>
    <dgm:cxn modelId="{D417D7E2-58E7-457B-9887-818820FC4CB6}" type="presParOf" srcId="{AE52040D-9B24-4542-907A-2054B00A44CA}" destId="{541768DF-8B87-4A89-ABFD-D5B529901AF4}" srcOrd="1" destOrd="0" presId="urn:microsoft.com/office/officeart/2009/3/layout/HorizontalOrganizationChart"/>
    <dgm:cxn modelId="{854DD300-D651-435E-9177-F3C2BC8EF200}" type="presParOf" srcId="{3A6CDF17-38C9-4B87-B207-CCA9D8AF6C6B}" destId="{597CBF74-F682-4678-9CCA-D1A8908921BC}" srcOrd="1" destOrd="0" presId="urn:microsoft.com/office/officeart/2009/3/layout/HorizontalOrganizationChart"/>
    <dgm:cxn modelId="{75F997FD-B0DA-426A-9E00-941CA8099051}" type="presParOf" srcId="{3A6CDF17-38C9-4B87-B207-CCA9D8AF6C6B}" destId="{DD242726-F845-462E-B139-C17F371A0BE7}" srcOrd="2" destOrd="0" presId="urn:microsoft.com/office/officeart/2009/3/layout/HorizontalOrganizationChart"/>
    <dgm:cxn modelId="{CCD64925-7692-4B2D-A0D7-E6C9A295D85E}" type="presParOf" srcId="{E764A918-A65A-4135-9369-DA8F15D7BB29}" destId="{F6CA89C5-3C89-4269-91E8-1BF524177A01}" srcOrd="2" destOrd="0" presId="urn:microsoft.com/office/officeart/2009/3/layout/HorizontalOrganizationChart"/>
    <dgm:cxn modelId="{EA58BE7D-645C-4B41-8692-695CD98C1EBA}" type="presParOf" srcId="{E764A918-A65A-4135-9369-DA8F15D7BB29}" destId="{533D4F7A-442D-4C1B-B369-861463371065}" srcOrd="3" destOrd="0" presId="urn:microsoft.com/office/officeart/2009/3/layout/HorizontalOrganizationChart"/>
    <dgm:cxn modelId="{A0500B4B-2291-406B-BE72-F8F66E0C56AA}" type="presParOf" srcId="{533D4F7A-442D-4C1B-B369-861463371065}" destId="{9592FD4C-B6F6-4A17-B704-78DC1F32B9F0}" srcOrd="0" destOrd="0" presId="urn:microsoft.com/office/officeart/2009/3/layout/HorizontalOrganizationChart"/>
    <dgm:cxn modelId="{2CEABD89-D7FF-4C35-B1DD-32F779B77104}" type="presParOf" srcId="{9592FD4C-B6F6-4A17-B704-78DC1F32B9F0}" destId="{F4590BAA-80B9-4620-A399-51116908B08E}" srcOrd="0" destOrd="0" presId="urn:microsoft.com/office/officeart/2009/3/layout/HorizontalOrganizationChart"/>
    <dgm:cxn modelId="{5506E777-5AFA-407A-8570-BB4E42777E6B}" type="presParOf" srcId="{9592FD4C-B6F6-4A17-B704-78DC1F32B9F0}" destId="{6DA6A62B-3886-4126-ABD9-2D6BC7A2E1CD}" srcOrd="1" destOrd="0" presId="urn:microsoft.com/office/officeart/2009/3/layout/HorizontalOrganizationChart"/>
    <dgm:cxn modelId="{45252D4E-487D-4DEF-995D-67FBF57CF98C}" type="presParOf" srcId="{533D4F7A-442D-4C1B-B369-861463371065}" destId="{46EC1EEA-FC9E-4DFE-8F62-F3346CF49422}" srcOrd="1" destOrd="0" presId="urn:microsoft.com/office/officeart/2009/3/layout/HorizontalOrganizationChart"/>
    <dgm:cxn modelId="{BA861943-A344-4661-B271-BC68648D74B4}" type="presParOf" srcId="{533D4F7A-442D-4C1B-B369-861463371065}" destId="{42535CFD-CAEF-42B0-BC0E-898F808437B8}" srcOrd="2" destOrd="0" presId="urn:microsoft.com/office/officeart/2009/3/layout/HorizontalOrganizationChart"/>
    <dgm:cxn modelId="{187AD642-F7A5-44FD-8993-0F6A79D28659}" type="presParOf" srcId="{E764A918-A65A-4135-9369-DA8F15D7BB29}" destId="{71BACC4E-DABE-465D-886E-E14DDE39434C}" srcOrd="4" destOrd="0" presId="urn:microsoft.com/office/officeart/2009/3/layout/HorizontalOrganizationChart"/>
    <dgm:cxn modelId="{A4C7B326-A80C-458B-BDB7-5D46B324EB1F}" type="presParOf" srcId="{E764A918-A65A-4135-9369-DA8F15D7BB29}" destId="{96245A1D-3B37-4233-A3A3-0461B64C2EF7}" srcOrd="5" destOrd="0" presId="urn:microsoft.com/office/officeart/2009/3/layout/HorizontalOrganizationChart"/>
    <dgm:cxn modelId="{1F0D46FA-8220-47B8-85CC-9DBC4C803DB2}" type="presParOf" srcId="{96245A1D-3B37-4233-A3A3-0461B64C2EF7}" destId="{79A70865-D576-4B6B-A03C-17E81B0B861E}" srcOrd="0" destOrd="0" presId="urn:microsoft.com/office/officeart/2009/3/layout/HorizontalOrganizationChart"/>
    <dgm:cxn modelId="{34A28E31-BE11-483C-B0D4-B3CB786050C0}" type="presParOf" srcId="{79A70865-D576-4B6B-A03C-17E81B0B861E}" destId="{9E94F754-95F7-443F-9EFB-C7CD8BC61FC6}" srcOrd="0" destOrd="0" presId="urn:microsoft.com/office/officeart/2009/3/layout/HorizontalOrganizationChart"/>
    <dgm:cxn modelId="{54D25039-7D53-4DF8-B88A-32161A129E92}" type="presParOf" srcId="{79A70865-D576-4B6B-A03C-17E81B0B861E}" destId="{76194071-A2DE-439E-8FED-3DA1CD063702}" srcOrd="1" destOrd="0" presId="urn:microsoft.com/office/officeart/2009/3/layout/HorizontalOrganizationChart"/>
    <dgm:cxn modelId="{ED70524A-34DA-4398-9A18-C4D1027DAE19}" type="presParOf" srcId="{96245A1D-3B37-4233-A3A3-0461B64C2EF7}" destId="{FB652359-3D49-4465-901A-A49AB0B4875D}" srcOrd="1" destOrd="0" presId="urn:microsoft.com/office/officeart/2009/3/layout/HorizontalOrganizationChart"/>
    <dgm:cxn modelId="{F8517C26-E148-489C-B127-77B4DC0847E2}" type="presParOf" srcId="{96245A1D-3B37-4233-A3A3-0461B64C2EF7}" destId="{BFA3567C-640B-4E1D-B9A0-C40355B50E93}" srcOrd="2" destOrd="0" presId="urn:microsoft.com/office/officeart/2009/3/layout/HorizontalOrganizationChart"/>
    <dgm:cxn modelId="{E22C0BE2-791D-46D8-ABFF-6AAE0AFC3642}" type="presParOf" srcId="{80547EA1-A678-44B6-9960-24E726A5022F}" destId="{AA49E2E5-264B-48AC-906C-5B4738D5E2A1}" srcOrd="2" destOrd="0" presId="urn:microsoft.com/office/officeart/2009/3/layout/HorizontalOrganizationChart"/>
  </dgm:cxnLst>
  <dgm:bg>
    <a:noFill/>
  </dgm:bg>
  <dgm:whole/>
</dgm:dataModel>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4331567-5EF0-40C3-8B6D-6E3090348AE5}" type="datetimeFigureOut">
              <a:rPr lang="ru-RU" smtClean="0"/>
              <a:pPr/>
              <a:t>03.02.2017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0C66E62-933D-4801-BEDB-C17F65277A4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331567-5EF0-40C3-8B6D-6E3090348AE5}" type="datetimeFigureOut">
              <a:rPr lang="ru-RU" smtClean="0"/>
              <a:pPr/>
              <a:t>03.02.2017</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C66E62-933D-4801-BEDB-C17F65277A4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C:\Documents and Settings\Администратор\Мои документы\Мои рисунки\кл_час\pensii-voennoslugashih-zakon-o-pensiyah.jpg"/>
          <p:cNvPicPr>
            <a:picLocks noChangeAspect="1" noChangeArrowheads="1"/>
          </p:cNvPicPr>
          <p:nvPr/>
        </p:nvPicPr>
        <p:blipFill>
          <a:blip r:embed="rId2"/>
          <a:srcRect/>
          <a:stretch>
            <a:fillRect/>
          </a:stretch>
        </p:blipFill>
        <p:spPr bwMode="auto">
          <a:xfrm>
            <a:off x="785786" y="928670"/>
            <a:ext cx="7580869" cy="5560032"/>
          </a:xfrm>
          <a:prstGeom prst="rect">
            <a:avLst/>
          </a:prstGeom>
          <a:noFill/>
        </p:spPr>
      </p:pic>
      <p:sp>
        <p:nvSpPr>
          <p:cNvPr id="2" name="Заголовок 1"/>
          <p:cNvSpPr>
            <a:spLocks noGrp="1"/>
          </p:cNvSpPr>
          <p:nvPr>
            <p:ph type="title"/>
          </p:nvPr>
        </p:nvSpPr>
        <p:spPr>
          <a:xfrm>
            <a:off x="428596" y="285728"/>
            <a:ext cx="8229600" cy="1143000"/>
          </a:xfrm>
        </p:spPr>
        <p:txBody>
          <a:bodyPr>
            <a:prstTxWarp prst="textDeflateBottom">
              <a:avLst>
                <a:gd name="adj" fmla="val 66790"/>
              </a:avLst>
            </a:prstTxWarp>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kk-KZ" b="1" dirty="0" smtClean="0">
                <a:ln>
                  <a:solidFill>
                    <a:srgbClr val="0099FF"/>
                  </a:solidFill>
                </a:ln>
                <a:solidFill>
                  <a:srgbClr val="0099FF"/>
                </a:solidFill>
                <a:effectLst>
                  <a:glow rad="228600">
                    <a:srgbClr val="CC3300"/>
                  </a:glow>
                </a:effectLst>
                <a:latin typeface="Palatino Linotype" pitchFamily="18" charset="0"/>
              </a:rPr>
              <a:t>Заңды кім қалай бұзды?</a:t>
            </a:r>
            <a:endParaRPr lang="ru-RU" b="1" dirty="0">
              <a:ln>
                <a:solidFill>
                  <a:srgbClr val="0099FF"/>
                </a:solidFill>
              </a:ln>
              <a:solidFill>
                <a:srgbClr val="0099FF"/>
              </a:solidFill>
              <a:effectLst>
                <a:glow rad="228600">
                  <a:srgbClr val="CC3300"/>
                </a:glow>
              </a:effectLst>
              <a:latin typeface="Palatino Linotype" pitchFamily="18" charset="0"/>
            </a:endParaRPr>
          </a:p>
        </p:txBody>
      </p:sp>
      <p:sp>
        <p:nvSpPr>
          <p:cNvPr id="4" name="Заголовок 1"/>
          <p:cNvSpPr txBox="1">
            <a:spLocks/>
          </p:cNvSpPr>
          <p:nvPr/>
        </p:nvSpPr>
        <p:spPr>
          <a:xfrm>
            <a:off x="428596" y="2214554"/>
            <a:ext cx="8229600" cy="1143000"/>
          </a:xfrm>
          <a:prstGeom prst="rect">
            <a:avLst/>
          </a:prstGeom>
        </p:spPr>
        <p:txBody>
          <a:bodyPr vert="horz" lIns="91440" tIns="45720" rIns="91440" bIns="45720" rtlCol="0" anchor="ctr">
            <a:normAutofit fontScale="925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normalizeH="0" baseline="0" noProof="0" dirty="0" smtClean="0">
                <a:ln>
                  <a:solidFill>
                    <a:srgbClr val="FF3300"/>
                  </a:solidFill>
                </a:ln>
                <a:solidFill>
                  <a:srgbClr val="FF3300"/>
                </a:solidFill>
                <a:effectLst>
                  <a:glow rad="228600">
                    <a:srgbClr val="0099FF"/>
                  </a:glow>
                </a:effectLst>
                <a:uLnTx/>
                <a:uFillTx/>
                <a:latin typeface="Palatino Linotype" pitchFamily="18" charset="0"/>
                <a:ea typeface="+mj-ea"/>
                <a:cs typeface="+mj-cs"/>
              </a:rPr>
              <a:t>Демалып отырған жастар ма?</a:t>
            </a:r>
            <a:endParaRPr kumimoji="0" lang="ru-RU" sz="4400" b="1" i="0" u="none" strike="noStrike" kern="1200" normalizeH="0" baseline="0" noProof="0" dirty="0">
              <a:ln>
                <a:solidFill>
                  <a:srgbClr val="FF3300"/>
                </a:solidFill>
              </a:ln>
              <a:solidFill>
                <a:srgbClr val="FF3300"/>
              </a:solidFill>
              <a:effectLst>
                <a:glow rad="228600">
                  <a:srgbClr val="0099FF"/>
                </a:glow>
              </a:effectLst>
              <a:uLnTx/>
              <a:uFillTx/>
              <a:latin typeface="Palatino Linotype" pitchFamily="18" charset="0"/>
              <a:ea typeface="+mj-ea"/>
              <a:cs typeface="+mj-cs"/>
            </a:endParaRPr>
          </a:p>
        </p:txBody>
      </p:sp>
      <p:sp>
        <p:nvSpPr>
          <p:cNvPr id="5" name="Заголовок 1"/>
          <p:cNvSpPr txBox="1">
            <a:spLocks/>
          </p:cNvSpPr>
          <p:nvPr/>
        </p:nvSpPr>
        <p:spPr>
          <a:xfrm>
            <a:off x="428596" y="4214818"/>
            <a:ext cx="8229600" cy="1143000"/>
          </a:xfrm>
          <a:prstGeom prst="rect">
            <a:avLst/>
          </a:prstGeom>
        </p:spPr>
        <p:txBody>
          <a:bodyPr vert="horz" lIns="91440" tIns="45720" rIns="91440" bIns="45720" rtlCol="0" anchor="ctr">
            <a:normAutofit fontScale="92500" lnSpcReduction="20000"/>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normalizeH="0" baseline="0" noProof="0" dirty="0" smtClean="0">
                <a:ln>
                  <a:solidFill>
                    <a:srgbClr val="0099FF"/>
                  </a:solidFill>
                </a:ln>
                <a:solidFill>
                  <a:srgbClr val="0099FF"/>
                </a:solidFill>
                <a:effectLst>
                  <a:glow rad="228600">
                    <a:srgbClr val="CC3300"/>
                  </a:glow>
                </a:effectLst>
                <a:uLnTx/>
                <a:uFillTx/>
                <a:latin typeface="Palatino Linotype" pitchFamily="18" charset="0"/>
                <a:ea typeface="+mj-ea"/>
                <a:cs typeface="+mj-cs"/>
              </a:rPr>
              <a:t>Қыздарға араша түскен адам ба?</a:t>
            </a:r>
            <a:endParaRPr kumimoji="0" lang="ru-RU" sz="4400" b="1" i="0" u="none" strike="noStrike" kern="1200" normalizeH="0" baseline="0" noProof="0" dirty="0">
              <a:ln>
                <a:solidFill>
                  <a:srgbClr val="0099FF"/>
                </a:solidFill>
              </a:ln>
              <a:solidFill>
                <a:srgbClr val="0099FF"/>
              </a:solidFill>
              <a:effectLst>
                <a:glow rad="228600">
                  <a:srgbClr val="CC3300"/>
                </a:glow>
              </a:effectLst>
              <a:uLnTx/>
              <a:uFillTx/>
              <a:latin typeface="Palatino Linotype" pitchFamily="18" charset="0"/>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fltVal val="0"/>
                                          </p:val>
                                        </p:tav>
                                        <p:tav tm="100000">
                                          <p:val>
                                            <p:strVal val="#ppt_w"/>
                                          </p:val>
                                        </p:tav>
                                      </p:tavLst>
                                    </p:anim>
                                    <p:anim calcmode="lin" valueType="num">
                                      <p:cBhvr>
                                        <p:cTn id="15" dur="1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17" presetClass="entr" presetSubtype="1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1000" fill="hold"/>
                                        <p:tgtEl>
                                          <p:spTgt spid="5"/>
                                        </p:tgtEl>
                                        <p:attrNameLst>
                                          <p:attrName>ppt_w</p:attrName>
                                        </p:attrNameLst>
                                      </p:cBhvr>
                                      <p:tavLst>
                                        <p:tav tm="0">
                                          <p:val>
                                            <p:fltVal val="0"/>
                                          </p:val>
                                        </p:tav>
                                        <p:tav tm="100000">
                                          <p:val>
                                            <p:strVal val="#ppt_w"/>
                                          </p:val>
                                        </p:tav>
                                      </p:tavLst>
                                    </p:anim>
                                    <p:anim calcmode="lin" valueType="num">
                                      <p:cBhvr>
                                        <p:cTn id="21" dur="1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8" name="Выноска со стрелкой вниз 7"/>
          <p:cNvSpPr/>
          <p:nvPr/>
        </p:nvSpPr>
        <p:spPr>
          <a:xfrm>
            <a:off x="2143108" y="142852"/>
            <a:ext cx="4572032" cy="1000132"/>
          </a:xfrm>
          <a:prstGeom prst="downArrowCallout">
            <a:avLst>
              <a:gd name="adj1" fmla="val 32437"/>
              <a:gd name="adj2" fmla="val 38014"/>
              <a:gd name="adj3" fmla="val 25000"/>
              <a:gd name="adj4" fmla="val 64977"/>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2" name="Заголовок 1"/>
          <p:cNvSpPr>
            <a:spLocks noGrp="1"/>
          </p:cNvSpPr>
          <p:nvPr>
            <p:ph type="title"/>
          </p:nvPr>
        </p:nvSpPr>
        <p:spPr>
          <a:xfrm>
            <a:off x="357158" y="0"/>
            <a:ext cx="8229600" cy="1000108"/>
          </a:xfrm>
        </p:spPr>
        <p:txBody>
          <a:bodyPr>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kk-KZ" b="1" dirty="0" smtClean="0">
                <a:ln>
                  <a:solidFill>
                    <a:sysClr val="windowText" lastClr="000000"/>
                  </a:solidFill>
                </a:ln>
                <a:solidFill>
                  <a:srgbClr val="002060"/>
                </a:solidFill>
                <a:latin typeface="Palatino Linotype" pitchFamily="18" charset="0"/>
              </a:rPr>
              <a:t>Бала тәрбиесі</a:t>
            </a:r>
            <a:endParaRPr lang="ru-RU" b="1" dirty="0">
              <a:ln>
                <a:solidFill>
                  <a:sysClr val="windowText" lastClr="000000"/>
                </a:solidFill>
              </a:ln>
              <a:solidFill>
                <a:srgbClr val="002060"/>
              </a:solidFill>
              <a:latin typeface="Palatino Linotype" pitchFamily="18" charset="0"/>
            </a:endParaRPr>
          </a:p>
        </p:txBody>
      </p:sp>
      <p:grpSp>
        <p:nvGrpSpPr>
          <p:cNvPr id="3" name="Группа 11"/>
          <p:cNvGrpSpPr/>
          <p:nvPr/>
        </p:nvGrpSpPr>
        <p:grpSpPr>
          <a:xfrm>
            <a:off x="357158" y="1071546"/>
            <a:ext cx="8229600" cy="1214446"/>
            <a:chOff x="428596" y="1428736"/>
            <a:chExt cx="8229600" cy="1357322"/>
          </a:xfrm>
        </p:grpSpPr>
        <p:sp>
          <p:nvSpPr>
            <p:cNvPr id="9" name="Выноска со стрелкой вниз 8"/>
            <p:cNvSpPr/>
            <p:nvPr/>
          </p:nvSpPr>
          <p:spPr>
            <a:xfrm>
              <a:off x="2214546" y="1571612"/>
              <a:ext cx="4572032" cy="1214446"/>
            </a:xfrm>
            <a:prstGeom prst="downArrowCallou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4" name="Заголовок 1"/>
            <p:cNvSpPr txBox="1">
              <a:spLocks/>
            </p:cNvSpPr>
            <p:nvPr/>
          </p:nvSpPr>
          <p:spPr>
            <a:xfrm>
              <a:off x="428596" y="1428736"/>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Отбасы </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2" name="Группа 12"/>
          <p:cNvGrpSpPr/>
          <p:nvPr/>
        </p:nvGrpSpPr>
        <p:grpSpPr>
          <a:xfrm>
            <a:off x="357158" y="2143116"/>
            <a:ext cx="8229600" cy="1357322"/>
            <a:chOff x="428596" y="2786058"/>
            <a:chExt cx="8229600" cy="1428760"/>
          </a:xfrm>
        </p:grpSpPr>
        <p:sp>
          <p:nvSpPr>
            <p:cNvPr id="10" name="Выноска со стрелкой вниз 9"/>
            <p:cNvSpPr/>
            <p:nvPr/>
          </p:nvSpPr>
          <p:spPr>
            <a:xfrm>
              <a:off x="2214546" y="3000372"/>
              <a:ext cx="4572032" cy="1214446"/>
            </a:xfrm>
            <a:prstGeom prst="downArrowCallou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5" name="Заголовок 1"/>
            <p:cNvSpPr txBox="1">
              <a:spLocks/>
            </p:cNvSpPr>
            <p:nvPr/>
          </p:nvSpPr>
          <p:spPr>
            <a:xfrm>
              <a:off x="428596" y="2786058"/>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Қоршаған орта</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3" name="Группа 13"/>
          <p:cNvGrpSpPr/>
          <p:nvPr/>
        </p:nvGrpSpPr>
        <p:grpSpPr>
          <a:xfrm>
            <a:off x="357158" y="3429000"/>
            <a:ext cx="8229600" cy="1071570"/>
            <a:chOff x="428596" y="4143380"/>
            <a:chExt cx="8229600" cy="1357322"/>
          </a:xfrm>
        </p:grpSpPr>
        <p:sp>
          <p:nvSpPr>
            <p:cNvPr id="11" name="Выноска со стрелкой вниз 10"/>
            <p:cNvSpPr/>
            <p:nvPr/>
          </p:nvSpPr>
          <p:spPr>
            <a:xfrm>
              <a:off x="2214546" y="4286256"/>
              <a:ext cx="4572032" cy="1214446"/>
            </a:xfrm>
            <a:prstGeom prst="downArrowCallout">
              <a:avLst>
                <a:gd name="adj1" fmla="val 25000"/>
                <a:gd name="adj2" fmla="val 32727"/>
                <a:gd name="adj3" fmla="val 25000"/>
                <a:gd name="adj4" fmla="val 64977"/>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6" name="Заголовок 1"/>
            <p:cNvSpPr txBox="1">
              <a:spLocks/>
            </p:cNvSpPr>
            <p:nvPr/>
          </p:nvSpPr>
          <p:spPr>
            <a:xfrm>
              <a:off x="428596" y="4143380"/>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Мектеп </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4" name="Группа 15"/>
          <p:cNvGrpSpPr/>
          <p:nvPr/>
        </p:nvGrpSpPr>
        <p:grpSpPr>
          <a:xfrm>
            <a:off x="428596" y="5715000"/>
            <a:ext cx="8229600" cy="1143000"/>
            <a:chOff x="428596" y="5500702"/>
            <a:chExt cx="8229600" cy="1143000"/>
          </a:xfrm>
        </p:grpSpPr>
        <p:sp>
          <p:nvSpPr>
            <p:cNvPr id="15" name="Скругленный прямоугольник 14"/>
            <p:cNvSpPr/>
            <p:nvPr/>
          </p:nvSpPr>
          <p:spPr>
            <a:xfrm>
              <a:off x="2285984" y="5572140"/>
              <a:ext cx="4357718" cy="928694"/>
            </a:xfrm>
            <a:prstGeom prst="roundRect">
              <a:avLst/>
            </a:prstGeom>
            <a:solidFill>
              <a:srgbClr val="FFFF00"/>
            </a:solid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rgbClr val="002060"/>
                </a:solidFill>
              </a:endParaRPr>
            </a:p>
          </p:txBody>
        </p:sp>
        <p:sp>
          <p:nvSpPr>
            <p:cNvPr id="7" name="Заголовок 1"/>
            <p:cNvSpPr txBox="1">
              <a:spLocks/>
            </p:cNvSpPr>
            <p:nvPr/>
          </p:nvSpPr>
          <p:spPr>
            <a:xfrm>
              <a:off x="428596" y="5500702"/>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Ата-ана </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grpSp>
        <p:nvGrpSpPr>
          <p:cNvPr id="16" name="Группа 16"/>
          <p:cNvGrpSpPr/>
          <p:nvPr/>
        </p:nvGrpSpPr>
        <p:grpSpPr>
          <a:xfrm>
            <a:off x="342928" y="4357694"/>
            <a:ext cx="8229600" cy="1357322"/>
            <a:chOff x="428596" y="2786058"/>
            <a:chExt cx="8229600" cy="1428760"/>
          </a:xfrm>
        </p:grpSpPr>
        <p:sp>
          <p:nvSpPr>
            <p:cNvPr id="18" name="Выноска со стрелкой вниз 17"/>
            <p:cNvSpPr/>
            <p:nvPr/>
          </p:nvSpPr>
          <p:spPr>
            <a:xfrm>
              <a:off x="2214546" y="3000372"/>
              <a:ext cx="4572032" cy="1214446"/>
            </a:xfrm>
            <a:prstGeom prst="downArrowCallout">
              <a:avLst/>
            </a:prstGeom>
            <a:solidFill>
              <a:srgbClr val="FFFF00"/>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19" name="Заголовок 1"/>
            <p:cNvSpPr txBox="1">
              <a:spLocks/>
            </p:cNvSpPr>
            <p:nvPr/>
          </p:nvSpPr>
          <p:spPr>
            <a:xfrm>
              <a:off x="428596" y="2786058"/>
              <a:ext cx="8229600" cy="1143000"/>
            </a:xfrm>
            <a:prstGeom prst="rect">
              <a:avLst/>
            </a:prstGeom>
          </p:spPr>
          <p:txBody>
            <a:bodyPr vert="horz" lIns="91440" tIns="45720" rIns="91440" bIns="45720" rtlCol="0" anchor="ct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4400" b="1" i="0" u="none" strike="noStrike" kern="1200" cap="none" spc="0" normalizeH="0" baseline="0" noProof="0" dirty="0" smtClean="0">
                  <a:ln>
                    <a:solidFill>
                      <a:sysClr val="windowText" lastClr="000000"/>
                    </a:solidFill>
                  </a:ln>
                  <a:solidFill>
                    <a:srgbClr val="002060"/>
                  </a:solidFill>
                  <a:effectLst/>
                  <a:uLnTx/>
                  <a:uFillTx/>
                  <a:latin typeface="Palatino Linotype" pitchFamily="18" charset="0"/>
                  <a:ea typeface="+mj-ea"/>
                  <a:cs typeface="+mj-cs"/>
                </a:rPr>
                <a:t>Қоршаған орта</a:t>
              </a:r>
              <a:endParaRPr kumimoji="0" lang="ru-RU" sz="4400" b="1" i="0" u="none" strike="noStrike" kern="1200" cap="none" spc="0" normalizeH="0" baseline="0" noProof="0" dirty="0">
                <a:ln>
                  <a:solidFill>
                    <a:sysClr val="windowText" lastClr="000000"/>
                  </a:solidFill>
                </a:ln>
                <a:solidFill>
                  <a:srgbClr val="002060"/>
                </a:solidFill>
                <a:effectLst/>
                <a:uLnTx/>
                <a:uFillTx/>
                <a:latin typeface="Palatino Linotype" pitchFamily="18" charset="0"/>
                <a:ea typeface="+mj-ea"/>
                <a:cs typeface="+mj-cs"/>
              </a:endParaRPr>
            </a:p>
          </p:txBody>
        </p:sp>
      </p:grpSp>
    </p:spTree>
  </p:cSld>
  <p:clrMapOvr>
    <a:masterClrMapping/>
  </p:clrMapOvr>
  <p:transition spd="med">
    <p:checke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1000"/>
                                        <p:tgtEl>
                                          <p:spTgt spid="13"/>
                                        </p:tgtEl>
                                      </p:cBhvr>
                                    </p:animEffect>
                                    <p:anim calcmode="lin" valueType="num">
                                      <p:cBhvr>
                                        <p:cTn id="29" dur="1000" fill="hold"/>
                                        <p:tgtEl>
                                          <p:spTgt spid="13"/>
                                        </p:tgtEl>
                                        <p:attrNameLst>
                                          <p:attrName>ppt_x</p:attrName>
                                        </p:attrNameLst>
                                      </p:cBhvr>
                                      <p:tavLst>
                                        <p:tav tm="0">
                                          <p:val>
                                            <p:strVal val="#ppt_x"/>
                                          </p:val>
                                        </p:tav>
                                        <p:tav tm="100000">
                                          <p:val>
                                            <p:strVal val="#ppt_x"/>
                                          </p:val>
                                        </p:tav>
                                      </p:tavLst>
                                    </p:anim>
                                    <p:anim calcmode="lin" valueType="num">
                                      <p:cBhvr>
                                        <p:cTn id="30"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fade">
                                      <p:cBhvr>
                                        <p:cTn id="35" dur="1000"/>
                                        <p:tgtEl>
                                          <p:spTgt spid="16"/>
                                        </p:tgtEl>
                                      </p:cBhvr>
                                    </p:animEffect>
                                    <p:anim calcmode="lin" valueType="num">
                                      <p:cBhvr>
                                        <p:cTn id="36" dur="1000" fill="hold"/>
                                        <p:tgtEl>
                                          <p:spTgt spid="16"/>
                                        </p:tgtEl>
                                        <p:attrNameLst>
                                          <p:attrName>ppt_x</p:attrName>
                                        </p:attrNameLst>
                                      </p:cBhvr>
                                      <p:tavLst>
                                        <p:tav tm="0">
                                          <p:val>
                                            <p:strVal val="#ppt_x"/>
                                          </p:val>
                                        </p:tav>
                                        <p:tav tm="100000">
                                          <p:val>
                                            <p:strVal val="#ppt_x"/>
                                          </p:val>
                                        </p:tav>
                                      </p:tavLst>
                                    </p:anim>
                                    <p:anim calcmode="lin" valueType="num">
                                      <p:cBhvr>
                                        <p:cTn id="37"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1" presetClass="entr" presetSubtype="8"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wheel(8)">
                                      <p:cBhvr>
                                        <p:cTn id="42"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36478" y="554638"/>
            <a:ext cx="8693240" cy="5803320"/>
          </a:xfrm>
          <a:prstGeom prst="rect">
            <a:avLst/>
          </a:prstGeom>
        </p:spPr>
        <p:txBody>
          <a:bodyPr wrap="square">
            <a:spAutoFit/>
          </a:bodyPr>
          <a:lstStyle/>
          <a:p>
            <a:pPr>
              <a:lnSpc>
                <a:spcPct val="107000"/>
              </a:lnSpc>
              <a:spcAft>
                <a:spcPts val="800"/>
              </a:spcAft>
            </a:pPr>
            <a:r>
              <a:rPr lang="kk-KZ"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kk-KZ" sz="24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Жағдаят </a:t>
            </a:r>
            <a:r>
              <a:rPr lang="kk-KZ" sz="2400" b="1" i="1" dirty="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№1</a:t>
            </a:r>
            <a:endParaRPr lang="ru-RU" sz="2400" b="1" i="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2400" dirty="0" smtClean="0">
                <a:latin typeface="Times New Roman" panose="02020603050405020304" pitchFamily="18" charset="0"/>
                <a:ea typeface="Calibri" panose="020F0502020204030204" pitchFamily="34" charset="0"/>
                <a:cs typeface="Times New Roman" panose="02020603050405020304" pitchFamily="18" charset="0"/>
              </a:rPr>
              <a:t>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Нұрлан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5-сыныпта оқиды. Нұрланның білім алуға талабы жақсы. Оқыса, жақсы оқитын оқушылар қатарынан орын аларлық қабілеті бар. Бірақ ата-анасының тәрбиесі баланы дұрыс жолдан </a:t>
            </a:r>
            <a:r>
              <a:rPr lang="kk-KZ" sz="2400" dirty="0" err="1">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тайындырды</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Баланы сабақтан себепсіз жиі қалдырады, тіпті кейде апталап қалдыратын кездері де болды. Мектепте, сыныпта ата-аналарға байланысты өтетін жиындарға мүлдем келмейді.</a:t>
            </a:r>
            <a:endParaRPr lang="ru-RU" sz="24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Сынып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жетекшісі осы жағдайға байланысты Нұрланның үйіне барып, ата-анамен бірнеше рет әңгіме жүргізгенімен еш нәтиже шықпайды. Ата-анасы құр уәде беріп, шығарып салады. Бір жетіден соң жағдай қайталанады. Білім алу баланың басты міндеті екенін біле тұра, соны орындамауда ата-анасы салғырттық танытты.</a:t>
            </a:r>
            <a:endParaRPr lang="ru-RU" sz="2400" dirty="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403513634"/>
      </p:ext>
    </p:extLst>
  </p:cSld>
  <p:clrMapOvr>
    <a:masterClrMapping/>
  </p:clrMapOvr>
  <p:transition spd="slow">
    <p:wheel spokes="8"/>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82958" y="859005"/>
            <a:ext cx="8364828" cy="4191276"/>
          </a:xfrm>
          <a:prstGeom prst="rect">
            <a:avLst/>
          </a:prstGeom>
        </p:spPr>
        <p:txBody>
          <a:bodyPr wrap="square">
            <a:spAutoFit/>
          </a:bodyPr>
          <a:lstStyle/>
          <a:p>
            <a:pPr>
              <a:lnSpc>
                <a:spcPct val="107000"/>
              </a:lnSpc>
              <a:spcAft>
                <a:spcPts val="800"/>
              </a:spcAft>
            </a:pPr>
            <a:r>
              <a:rPr lang="kk-KZ" sz="3200" b="1" i="1" dirty="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Сұрақтары:</a:t>
            </a:r>
            <a:endParaRPr lang="ru-RU" sz="3200" b="1" i="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Нұрланның ата-анасының қылығын қалай бағалайсыздар?</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Класс </a:t>
            </a: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жетекшісінің орнында не істер едіңіз?</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Ата-ананың бала алдындағы міндеті қандай?</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Осы жағдайға байланысты қандай шара қолдану керек деп ойлайсыз?</a:t>
            </a:r>
            <a:endParaRPr lang="ru-RU" sz="3200" dirty="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037938201"/>
      </p:ext>
    </p:extLst>
  </p:cSld>
  <p:clrMapOvr>
    <a:masterClrMapping/>
  </p:clrMapOvr>
  <p:transition spd="slow">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22161" y="552337"/>
            <a:ext cx="8664262" cy="5305555"/>
          </a:xfrm>
          <a:prstGeom prst="rect">
            <a:avLst/>
          </a:prstGeom>
        </p:spPr>
        <p:txBody>
          <a:bodyPr wrap="square">
            <a:spAutoFit/>
          </a:bodyPr>
          <a:lstStyle/>
          <a:p>
            <a:pPr>
              <a:lnSpc>
                <a:spcPct val="107000"/>
              </a:lnSpc>
              <a:spcAft>
                <a:spcPts val="800"/>
              </a:spcAft>
            </a:pPr>
            <a:r>
              <a:rPr lang="kk-KZ" sz="2400"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kk-KZ" sz="24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Жағдаят </a:t>
            </a:r>
            <a:r>
              <a:rPr lang="kk-KZ" sz="2400" b="1" i="1" dirty="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№2</a:t>
            </a:r>
            <a:endParaRPr lang="ru-RU" sz="2400" b="1" i="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Компьютер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ойнауға ақша таба алмай отырған Ерлан мен Марат біраз ақылдасты. Ерланның есіне асханадағы ақша майдалатқан Қайрат есіне түсті. Сол Қайратты қорқытып, ақшасын тартып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алу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керектігін Маратқа айтты. Сол мезетте келе жатқан Қайратты Марат алдап шақырды. Ойында </a:t>
            </a:r>
            <a:r>
              <a:rPr lang="kk-KZ" sz="24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ештеңе </a:t>
            </a:r>
            <a:r>
              <a:rPr lang="kk-KZ" sz="24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жоқ Қайратты Ерлан артынан келіп бас салып, ақша тауып беруін талап етті. Алғашқыда ойын екен деп ойлаған ол, ақшасының жоқ екенін айтса да, соңынан бұл істің қалжың емес екенін ұғып, қалтасындағы бар ақшасын бере  салды. Аман-есен құтылғанына қуанған ол анасына айтатындығын ескертті. Ерлан мен Марат егер бұл істі біреуге айтса, онда жақсылық болмайтынын Қайратқа жақсылап ұғындырды.</a:t>
            </a:r>
            <a:endParaRPr lang="ru-RU" sz="2400" dirty="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872444542"/>
      </p:ext>
    </p:extLst>
  </p:cSld>
  <p:clrMapOvr>
    <a:masterClrMapping/>
  </p:clrMapOvr>
  <p:transition spd="slow">
    <p:wheel spokes="8"/>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63074" y="968550"/>
            <a:ext cx="8133008" cy="4718215"/>
          </a:xfrm>
          <a:prstGeom prst="rect">
            <a:avLst/>
          </a:prstGeom>
        </p:spPr>
        <p:txBody>
          <a:bodyPr wrap="square">
            <a:spAutoFit/>
          </a:bodyPr>
          <a:lstStyle/>
          <a:p>
            <a:pPr>
              <a:lnSpc>
                <a:spcPct val="107000"/>
              </a:lnSpc>
              <a:spcAft>
                <a:spcPts val="800"/>
              </a:spcAft>
            </a:pPr>
            <a:r>
              <a:rPr lang="kk-KZ" sz="3200" b="1" i="1" dirty="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Сұрақтары:</a:t>
            </a:r>
            <a:endParaRPr lang="ru-RU" sz="3200" b="1" i="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Ерлан мен Марат қандай қылмыс жасады?</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Ерлан мен Мараттың қылмыс жасауына не себеп болды?</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Осы көріністе баланың қандай құқығы шектелді?</a:t>
            </a:r>
            <a:endParaRPr lang="ru-RU" sz="32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Сіз ата-ана ретінде қандай пікірлер ұсынасыз?</a:t>
            </a:r>
            <a:endParaRPr lang="ru-RU" sz="3200" dirty="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778153277"/>
      </p:ext>
    </p:extLst>
  </p:cSld>
  <p:clrMapOvr>
    <a:masterClrMapping/>
  </p:clrMapOvr>
  <p:transition spd="slow">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720" y="214290"/>
            <a:ext cx="8643998" cy="6057427"/>
          </a:xfrm>
          <a:prstGeom prst="rect">
            <a:avLst/>
          </a:prstGeom>
        </p:spPr>
        <p:txBody>
          <a:bodyPr wrap="square">
            <a:spAutoFit/>
          </a:bodyPr>
          <a:lstStyle/>
          <a:p>
            <a:pPr>
              <a:lnSpc>
                <a:spcPct val="107000"/>
              </a:lnSpc>
              <a:spcAft>
                <a:spcPts val="800"/>
              </a:spcAft>
            </a:pPr>
            <a:r>
              <a:rPr lang="kk-KZ" sz="28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Ойлан тап.  (тренинг)</a:t>
            </a:r>
            <a:endParaRPr lang="ru-RU" sz="2800" b="1" i="1" dirty="0" smtClean="0">
              <a:ln>
                <a:solidFill>
                  <a:srgbClr val="C00000"/>
                </a:solid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endParaRPr lang="kk-KZ" sz="26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Құқық ----------------------------А – Еліміздің негізгі заңы.</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2. Конституция --------------------Б – Мемлекет басшысы</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3. Мемлекет ---------------В – Негізгі саяси қоғамдық ұйым</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4. Азамат ---------------------------------------Г – Тәуелсіздік</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5. Құқық бұзушылық ----------------------Д – Заңдар жүйесі</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6. Президент -------------------------Е – Заң шығарушы орган</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7. Парламент ------------------------------Ж – Заң жүйесін бұзу</a:t>
            </a:r>
            <a:endParaRPr lang="ru-RU" sz="2600" dirty="0" smtClean="0">
              <a:ln>
                <a:solidFill>
                  <a:srgbClr val="002060"/>
                </a:solidFill>
              </a:ln>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pPr>
            <a:r>
              <a:rPr lang="kk-KZ" sz="2600"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8. Егемендік ------------------------З – Құқығы бар ел тұрғыны</a:t>
            </a:r>
            <a:endParaRPr lang="ru-RU" sz="2600" dirty="0">
              <a:ln>
                <a:solidFill>
                  <a:srgbClr val="002060"/>
                </a:solid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316514115"/>
      </p:ext>
    </p:extLst>
  </p:cSld>
  <p:clrMapOvr>
    <a:masterClrMapping/>
  </p:clrMapOvr>
  <p:transition spd="slow">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3639" y="982799"/>
            <a:ext cx="7650050" cy="2553007"/>
          </a:xfrm>
          <a:prstGeom prst="rect">
            <a:avLst/>
          </a:prstGeom>
        </p:spPr>
        <p:txBody>
          <a:bodyPr wrap="square">
            <a:spAutoFit/>
          </a:bodyPr>
          <a:lstStyle/>
          <a:p>
            <a:pPr algn="ctr">
              <a:lnSpc>
                <a:spcPct val="107000"/>
              </a:lnSpc>
              <a:spcAft>
                <a:spcPts val="800"/>
              </a:spcAft>
            </a:pPr>
            <a:r>
              <a:rPr lang="ru-RU" sz="3200" b="1" i="1" dirty="0" err="1">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Дұрыс жауабы</a:t>
            </a:r>
            <a:r>
              <a:rPr lang="ru-RU" sz="3200" b="1" i="1" dirty="0" smtClean="0">
                <a:ln>
                  <a:solidFill>
                    <a:srgbClr val="C00000"/>
                  </a:solidFill>
                </a:ln>
                <a:solidFill>
                  <a:srgbClr val="C00000"/>
                </a:solidFill>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800"/>
              </a:spcAft>
            </a:pPr>
            <a:endParaRPr lang="ru-RU" sz="3200" b="1" i="1"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sz="3200" b="1" i="1"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1-Д, </a:t>
            </a:r>
            <a:r>
              <a:rPr lang="ru-RU" sz="3200" b="1" i="1"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2-А</a:t>
            </a:r>
            <a:r>
              <a:rPr lang="ru-RU" sz="3200" b="1" i="1"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3200" b="1" i="1" dirty="0" smtClean="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3-В</a:t>
            </a:r>
            <a:r>
              <a:rPr lang="ru-RU" sz="3200" b="1" i="1" dirty="0">
                <a:ln>
                  <a:solidFill>
                    <a:srgbClr val="002060"/>
                  </a:solidFill>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4-З, 5-Ж, 6-Б, 7-Е, 8-Г</a:t>
            </a:r>
            <a:endParaRPr lang="ru-RU" sz="3200" b="1" i="1" dirty="0" smtClean="0">
              <a:ln>
                <a:solidFill>
                  <a:srgbClr val="002060"/>
                </a:solidFill>
              </a:ln>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ru-RU"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824541239"/>
      </p:ext>
    </p:extLst>
  </p:cSld>
  <p:clrMapOvr>
    <a:masterClrMapping/>
  </p:clrMapOvr>
  <p:transition spd="slow">
    <p:wheel spokes="8"/>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57158" y="857232"/>
            <a:ext cx="8429684" cy="5760680"/>
          </a:xfrm>
          <a:prstGeom prst="rect">
            <a:avLst/>
          </a:prstGeom>
        </p:spPr>
        <p:txBody>
          <a:bodyPr wrap="square">
            <a:spAutoFit/>
          </a:bodyPr>
          <a:lstStyle/>
          <a:p>
            <a:pPr algn="just">
              <a:lnSpc>
                <a:spcPct val="107000"/>
              </a:lnSpc>
              <a:spcAft>
                <a:spcPts val="800"/>
              </a:spcAft>
            </a:pPr>
            <a:r>
              <a:rPr lang="kk-KZ" sz="3200" b="1" dirty="0" smtClean="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Құқықтық </a:t>
            </a:r>
            <a:r>
              <a:rPr lang="kk-KZ" sz="3200" b="1" dirty="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тәрбие мен құқықтық жігерлі сана алдымен отбасынан басталады. Бүгінгі қоғамды дамыту үшін әрқайсысымыз құқықтық заңға құрметпен қарап, өз бойымызда құқықтық сана мен жігерді шыңдауымыз керектігін өмір көрсетіп отыр. Аталған қылмыс түрлерін болдырмау, оның алдын алу үшін құқықтық насихатты күшейтіп, құқықтық тәрбиені одан әрі жетілдіру қажет.</a:t>
            </a:r>
            <a:endParaRPr lang="ru-RU" sz="3200" b="1" dirty="0" smtClean="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b="1" dirty="0">
                <a:ln w="10541" cmpd="sng">
                  <a:solidFill>
                    <a:srgbClr val="002060"/>
                  </a:solidFill>
                  <a:prstDash val="solid"/>
                </a:ln>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ru-RU" sz="1100" b="1" dirty="0">
              <a:ln w="10541" cmpd="sng">
                <a:solidFill>
                  <a:srgbClr val="002060"/>
                </a:solidFill>
                <a:prstDash val="solid"/>
              </a:ln>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925766700"/>
      </p:ext>
    </p:extLst>
  </p:cSld>
  <p:clrMapOvr>
    <a:masterClrMapping/>
  </p:clrMapOvr>
  <p:transition spd="slow">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s://thumbs.dreamstime.com/z/3d-man-illustrator-stop-sign-halt-gesture-24599940.jpg"/>
          <p:cNvPicPr>
            <a:picLocks noChangeAspect="1" noChangeArrowheads="1"/>
          </p:cNvPicPr>
          <p:nvPr/>
        </p:nvPicPr>
        <p:blipFill>
          <a:blip r:embed="rId2" cstate="print"/>
          <a:srcRect r="10168"/>
          <a:stretch>
            <a:fillRect/>
          </a:stretch>
        </p:blipFill>
        <p:spPr bwMode="auto">
          <a:xfrm>
            <a:off x="500034" y="2071678"/>
            <a:ext cx="4357718" cy="4643470"/>
          </a:xfrm>
          <a:prstGeom prst="rect">
            <a:avLst/>
          </a:prstGeom>
          <a:noFill/>
        </p:spPr>
      </p:pic>
      <p:sp>
        <p:nvSpPr>
          <p:cNvPr id="2" name="Заголовок 1"/>
          <p:cNvSpPr>
            <a:spLocks noGrp="1"/>
          </p:cNvSpPr>
          <p:nvPr>
            <p:ph type="title"/>
          </p:nvPr>
        </p:nvSpPr>
        <p:spPr>
          <a:xfrm>
            <a:off x="0" y="428604"/>
            <a:ext cx="9144000" cy="1357322"/>
          </a:xfrm>
        </p:spPr>
        <p:txBody>
          <a:bodyPr>
            <a:normAutofit/>
          </a:bodyPr>
          <a:lstStyle/>
          <a:p>
            <a:r>
              <a:rPr lang="kk-KZ" sz="4200" b="1" dirty="0" smtClean="0">
                <a:ln w="10541" cmpd="sng">
                  <a:solidFill>
                    <a:srgbClr val="C00000"/>
                  </a:solidFill>
                  <a:prstDash val="solid"/>
                </a:ln>
                <a:solidFill>
                  <a:srgbClr val="C00000"/>
                </a:solidFill>
                <a:latin typeface="Palatino Linotype" pitchFamily="18" charset="0"/>
              </a:rPr>
              <a:t>Құқық бұзушылыққа жол жоқ!!!</a:t>
            </a:r>
            <a:endParaRPr lang="ru-RU" sz="4200" b="1" dirty="0">
              <a:ln w="10541" cmpd="sng">
                <a:solidFill>
                  <a:srgbClr val="C00000"/>
                </a:solidFill>
                <a:prstDash val="solid"/>
              </a:ln>
              <a:solidFill>
                <a:srgbClr val="C00000"/>
              </a:solidFill>
              <a:latin typeface="Palatino Linotype" pitchFamily="18" charset="0"/>
            </a:endParaRPr>
          </a:p>
        </p:txBody>
      </p:sp>
      <p:sp>
        <p:nvSpPr>
          <p:cNvPr id="3" name="Содержимое 2"/>
          <p:cNvSpPr>
            <a:spLocks noGrp="1"/>
          </p:cNvSpPr>
          <p:nvPr>
            <p:ph idx="1"/>
          </p:nvPr>
        </p:nvSpPr>
        <p:spPr>
          <a:xfrm>
            <a:off x="4071934" y="3000372"/>
            <a:ext cx="4857784" cy="2500330"/>
          </a:xfrm>
        </p:spPr>
        <p:txBody>
          <a:bodyPr>
            <a:noAutofit/>
          </a:bodyPr>
          <a:lstStyle/>
          <a:p>
            <a:pPr algn="r">
              <a:buNone/>
            </a:pPr>
            <a:r>
              <a:rPr lang="kk-KZ" sz="4000" b="1" dirty="0" smtClean="0">
                <a:ln w="10541" cmpd="sng">
                  <a:solidFill>
                    <a:srgbClr val="002060"/>
                  </a:solidFill>
                  <a:prstDash val="solid"/>
                </a:ln>
                <a:solidFill>
                  <a:srgbClr val="002060"/>
                </a:solidFill>
              </a:rPr>
              <a:t>Өйткені, біз бақытты бейбіт елде өмір сүреміз!</a:t>
            </a:r>
          </a:p>
        </p:txBody>
      </p:sp>
    </p:spTree>
  </p:cSld>
  <p:clrMapOvr>
    <a:masterClrMapping/>
  </p:clrMapOvr>
  <p:transition spd="slow">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457200" y="274638"/>
            <a:ext cx="8229600" cy="3154362"/>
          </a:xfrm>
          <a:prstGeom prst="rect">
            <a:avLst/>
          </a:prstGeom>
        </p:spPr>
        <p:txBody>
          <a:bodyPr>
            <a:scene3d>
              <a:camera prst="orthographicFront"/>
              <a:lightRig rig="glow" dir="tl">
                <a:rot lat="0" lon="0" rev="5400000"/>
              </a:lightRig>
            </a:scene3d>
            <a:sp3d contourW="12700">
              <a:bevelT w="25400" h="25400"/>
              <a:contourClr>
                <a:schemeClr val="accent6">
                  <a:shade val="73000"/>
                </a:schemeClr>
              </a:contourClr>
            </a:sp3d>
          </a:bodyPr>
          <a:lstStyle/>
          <a:p>
            <a:pPr algn="ctr" eaLnBrk="0" fontAlgn="auto" hangingPunct="0">
              <a:spcAft>
                <a:spcPts val="0"/>
              </a:spcAft>
              <a:defRPr/>
            </a:pPr>
            <a:endParaRPr lang="kk-KZ" sz="6000" b="1" dirty="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endParaRPr>
          </a:p>
          <a:p>
            <a:pPr algn="ctr" eaLnBrk="0" fontAlgn="auto" hangingPunct="0">
              <a:spcAft>
                <a:spcPts val="0"/>
              </a:spcAft>
              <a:defRPr/>
            </a:pPr>
            <a:r>
              <a:rPr lang="kk-KZ" sz="6000" b="1" dirty="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rPr>
              <a:t>Назарларыңызға </a:t>
            </a:r>
            <a:r>
              <a:rPr lang="kk-KZ" sz="6000" b="1" dirty="0" smtClean="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rPr>
              <a:t>рахмет</a:t>
            </a:r>
            <a:endParaRPr lang="ru-RU" sz="6000" b="1" dirty="0">
              <a:ln w="11430">
                <a:solidFill>
                  <a:srgbClr val="F7FD03"/>
                </a:solidFill>
              </a:ln>
              <a:solidFill>
                <a:srgbClr val="F7FD03"/>
              </a:solidFill>
              <a:effectLst>
                <a:glow rad="101600">
                  <a:srgbClr val="002060"/>
                </a:glow>
                <a:outerShdw blurRad="80000" dist="40000" dir="5040000" algn="tl">
                  <a:srgbClr val="000000">
                    <a:alpha val="30000"/>
                  </a:srgbClr>
                </a:outerShdw>
              </a:effectLst>
              <a:latin typeface="Palatino Linotype" pitchFamily="18" charset="0"/>
              <a:ea typeface="+mj-ea"/>
              <a:cs typeface="+mj-cs"/>
            </a:endParaRPr>
          </a:p>
        </p:txBody>
      </p:sp>
      <p:pic>
        <p:nvPicPr>
          <p:cNvPr id="8195" name="Picture 5" descr="C:\Documents and Settings\Admin\Мои документы\Арайлым\web\40587-razdeliteli-lineechki_files\1252935932_1520086jp0bkx29vy.gif"/>
          <p:cNvPicPr>
            <a:picLocks noChangeAspect="1" noChangeArrowheads="1"/>
          </p:cNvPicPr>
          <p:nvPr/>
        </p:nvPicPr>
        <p:blipFill>
          <a:blip r:embed="rId2"/>
          <a:srcRect/>
          <a:stretch>
            <a:fillRect/>
          </a:stretch>
        </p:blipFill>
        <p:spPr bwMode="auto">
          <a:xfrm>
            <a:off x="1785938" y="4572008"/>
            <a:ext cx="5286375" cy="857242"/>
          </a:xfrm>
          <a:prstGeom prst="rect">
            <a:avLst/>
          </a:prstGeom>
          <a:noFill/>
          <a:ln w="9525">
            <a:noFill/>
            <a:miter lim="800000"/>
            <a:headEnd/>
            <a:tailEnd/>
          </a:ln>
        </p:spPr>
      </p:pic>
      <p:sp>
        <p:nvSpPr>
          <p:cNvPr id="5" name="Содержимое 2"/>
          <p:cNvSpPr txBox="1">
            <a:spLocks/>
          </p:cNvSpPr>
          <p:nvPr/>
        </p:nvSpPr>
        <p:spPr>
          <a:xfrm>
            <a:off x="428625" y="4572000"/>
            <a:ext cx="8358188" cy="1357313"/>
          </a:xfrm>
          <a:prstGeom prst="rect">
            <a:avLst/>
          </a:prstGeom>
        </p:spPr>
        <p:txBody>
          <a:bodyPr>
            <a:normAutofit/>
            <a:scene3d>
              <a:camera prst="orthographicFront"/>
              <a:lightRig rig="glow" dir="tl">
                <a:rot lat="0" lon="0" rev="5400000"/>
              </a:lightRig>
            </a:scene3d>
            <a:sp3d contourW="12700">
              <a:bevelT w="25400" h="25400"/>
              <a:contourClr>
                <a:schemeClr val="accent6">
                  <a:shade val="73000"/>
                </a:schemeClr>
              </a:contourClr>
            </a:sp3d>
          </a:bodyPr>
          <a:lstStyle/>
          <a:p>
            <a:pPr algn="ctr" eaLnBrk="0" fontAlgn="auto" hangingPunct="0">
              <a:spcBef>
                <a:spcPts val="600"/>
              </a:spcBef>
              <a:spcAft>
                <a:spcPts val="0"/>
              </a:spcAft>
              <a:buClr>
                <a:schemeClr val="accent1"/>
              </a:buClr>
              <a:buSzPct val="76000"/>
              <a:buFont typeface="Arial" pitchFamily="34" charset="0"/>
              <a:buNone/>
              <a:defRPr/>
            </a:pPr>
            <a:endParaRPr lang="ru-RU" sz="5900" b="1" dirty="0">
              <a:ln w="11430">
                <a:solidFill>
                  <a:srgbClr val="F7FD03"/>
                </a:solidFill>
              </a:ln>
              <a:solidFill>
                <a:srgbClr val="FFFF00"/>
              </a:solidFill>
              <a:effectLst>
                <a:glow rad="101600">
                  <a:srgbClr val="002060"/>
                </a:glow>
                <a:outerShdw blurRad="80000" dist="40000" dir="5040000" algn="tl">
                  <a:srgbClr val="000000">
                    <a:alpha val="30000"/>
                  </a:srgbClr>
                </a:outerShdw>
              </a:effectLst>
              <a:latin typeface="Palatino Linotype"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428604"/>
            <a:ext cx="7772400" cy="2227269"/>
          </a:xfrm>
        </p:spPr>
        <p:txBody>
          <a:bodyPr>
            <a:noAutofit/>
          </a:bodyPr>
          <a:lstStyle/>
          <a:p>
            <a:r>
              <a:rPr lang="kk-KZ" sz="5400" b="1" dirty="0" smtClean="0">
                <a:ln w="10541" cmpd="sng">
                  <a:solidFill>
                    <a:srgbClr val="C00000"/>
                  </a:solidFill>
                  <a:prstDash val="solid"/>
                </a:ln>
                <a:solidFill>
                  <a:srgbClr val="C00000"/>
                </a:solidFill>
                <a:latin typeface="Times New Roman" pitchFamily="18" charset="0"/>
                <a:cs typeface="Times New Roman" pitchFamily="18" charset="0"/>
              </a:rPr>
              <a:t>Құқық </a:t>
            </a:r>
            <a:r>
              <a:rPr lang="kk-KZ" sz="5400" b="1" dirty="0">
                <a:ln w="10541" cmpd="sng">
                  <a:solidFill>
                    <a:srgbClr val="C00000"/>
                  </a:solidFill>
                  <a:prstDash val="solid"/>
                </a:ln>
                <a:solidFill>
                  <a:srgbClr val="C00000"/>
                </a:solidFill>
                <a:latin typeface="Times New Roman" pitchFamily="18" charset="0"/>
                <a:cs typeface="Times New Roman" pitchFamily="18" charset="0"/>
              </a:rPr>
              <a:t>бұзушылықтың алдын </a:t>
            </a:r>
            <a:r>
              <a:rPr lang="kk-KZ" sz="5400" b="1" dirty="0" smtClean="0">
                <a:ln w="10541" cmpd="sng">
                  <a:solidFill>
                    <a:srgbClr val="C00000"/>
                  </a:solidFill>
                  <a:prstDash val="solid"/>
                </a:ln>
                <a:solidFill>
                  <a:srgbClr val="C00000"/>
                </a:solidFill>
                <a:latin typeface="Times New Roman" pitchFamily="18" charset="0"/>
                <a:cs typeface="Times New Roman" pitchFamily="18" charset="0"/>
              </a:rPr>
              <a:t>алу</a:t>
            </a:r>
            <a:endParaRPr lang="ru-RU" sz="5400" b="1" dirty="0">
              <a:ln w="10541" cmpd="sng">
                <a:solidFill>
                  <a:srgbClr val="C00000"/>
                </a:solidFill>
                <a:prstDash val="solid"/>
              </a:ln>
              <a:solidFill>
                <a:srgbClr val="C00000"/>
              </a:solidFill>
              <a:latin typeface="Times New Roman" pitchFamily="18" charset="0"/>
              <a:cs typeface="Times New Roman" pitchFamily="18" charset="0"/>
            </a:endParaRPr>
          </a:p>
        </p:txBody>
      </p:sp>
      <p:pic>
        <p:nvPicPr>
          <p:cNvPr id="15362" name="Picture 2" descr="http://rus-buh.ru/images/stories/516541.jpg"/>
          <p:cNvPicPr>
            <a:picLocks noChangeAspect="1" noChangeArrowheads="1"/>
          </p:cNvPicPr>
          <p:nvPr/>
        </p:nvPicPr>
        <p:blipFill>
          <a:blip r:embed="rId2"/>
          <a:srcRect/>
          <a:stretch>
            <a:fillRect/>
          </a:stretch>
        </p:blipFill>
        <p:spPr bwMode="auto">
          <a:xfrm>
            <a:off x="1571604" y="2500306"/>
            <a:ext cx="6286500" cy="3810000"/>
          </a:xfrm>
          <a:prstGeom prst="rect">
            <a:avLst/>
          </a:prstGeom>
          <a:noFill/>
        </p:spPr>
      </p:pic>
    </p:spTree>
  </p:cSld>
  <p:clrMapOvr>
    <a:masterClrMapping/>
  </p:clrMapOvr>
  <p:transition spd="slow">
    <p:wheel spokes="8"/>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8401080" cy="5340369"/>
          </a:xfrm>
        </p:spPr>
        <p:txBody>
          <a:bodyPr>
            <a:normAutofit fontScale="85000" lnSpcReduction="20000"/>
          </a:bodyPr>
          <a:lstStyle/>
          <a:p>
            <a:pPr algn="just">
              <a:buNone/>
            </a:pPr>
            <a:r>
              <a:rPr lang="kk-KZ" b="1" dirty="0">
                <a:ln>
                  <a:solidFill>
                    <a:srgbClr val="C00000"/>
                  </a:solidFill>
                </a:ln>
                <a:solidFill>
                  <a:srgbClr val="C00000"/>
                </a:solidFill>
                <a:latin typeface="Times New Roman" pitchFamily="18" charset="0"/>
                <a:cs typeface="Times New Roman" pitchFamily="18" charset="0"/>
              </a:rPr>
              <a:t>Мақсаты:</a:t>
            </a:r>
            <a:r>
              <a:rPr lang="kk-KZ" b="1" dirty="0">
                <a:latin typeface="Times New Roman" pitchFamily="18" charset="0"/>
                <a:cs typeface="Times New Roman" pitchFamily="18" charset="0"/>
              </a:rPr>
              <a:t>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Жан-жақты қалыптасып дамыған, қоғамдық белсенділігі артқан, әлеуметтік-толық қамтылған </a:t>
            </a: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адамгершілігі мол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тұлғаның қалыптасуы</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endParaRPr lang="kk-KZ" b="1" dirty="0" smtClean="0">
              <a:ln>
                <a:solidFill>
                  <a:srgbClr val="C00000"/>
                </a:solidFill>
              </a:ln>
              <a:solidFill>
                <a:srgbClr val="C00000"/>
              </a:solidFill>
              <a:latin typeface="Times New Roman" pitchFamily="18" charset="0"/>
              <a:cs typeface="Times New Roman" pitchFamily="18" charset="0"/>
            </a:endParaRPr>
          </a:p>
          <a:p>
            <a:pPr algn="just">
              <a:buNone/>
            </a:pPr>
            <a:r>
              <a:rPr lang="kk-KZ" b="1" dirty="0" smtClean="0">
                <a:ln>
                  <a:solidFill>
                    <a:srgbClr val="C00000"/>
                  </a:solidFill>
                </a:ln>
                <a:solidFill>
                  <a:srgbClr val="C00000"/>
                </a:solidFill>
                <a:latin typeface="Times New Roman" pitchFamily="18" charset="0"/>
                <a:cs typeface="Times New Roman" pitchFamily="18" charset="0"/>
              </a:rPr>
              <a:t>Міндеттері</a:t>
            </a:r>
            <a:r>
              <a:rPr lang="kk-KZ" b="1" dirty="0">
                <a:ln>
                  <a:solidFill>
                    <a:srgbClr val="C00000"/>
                  </a:solidFill>
                </a:ln>
                <a:solidFill>
                  <a:srgbClr val="C00000"/>
                </a:solidFill>
                <a:latin typeface="Times New Roman" pitchFamily="18" charset="0"/>
                <a:cs typeface="Times New Roman" pitchFamily="18" charset="0"/>
              </a:rPr>
              <a:t>:</a:t>
            </a:r>
            <a:r>
              <a:rPr lang="kk-KZ"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just">
              <a:buNone/>
            </a:pP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1. </a:t>
            </a: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Жасөпірімнің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өмір ағымында</a:t>
            </a:r>
            <a:r>
              <a:rPr lang="kk-KZ" b="1" dirty="0">
                <a:ln>
                  <a:solidFill>
                    <a:schemeClr val="tx2">
                      <a:lumMod val="75000"/>
                    </a:schemeClr>
                  </a:solidFill>
                </a:ln>
                <a:solidFill>
                  <a:schemeClr val="tx2">
                    <a:lumMod val="75000"/>
                  </a:schemeClr>
                </a:solidFill>
                <a:latin typeface="Times New Roman" pitchFamily="18" charset="0"/>
                <a:cs typeface="Times New Roman" pitchFamily="18" charset="0"/>
              </a:rPr>
              <a:t>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кездесетін қолайсыз жағдайлардың алдын алу және болдырмау.</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2. Жасөспірімнің </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қиын өмір жағдайларындағы құқығын қорғау және сақтау.</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3. Жасөспірімнің оқу мен тәрбиесіне байланысты мәселелерді шешу үшін отбастарына көмек көрсету.</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buNone/>
            </a:pP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4. Оқушылармен байланысты туындаған дау-дамайды шешу үшін педагогтарға көмек көрсету</a:t>
            </a:r>
            <a:r>
              <a:rPr lang="kk-KZ" dirty="0" smtClean="0">
                <a:ln>
                  <a:solidFill>
                    <a:schemeClr val="tx2">
                      <a:lumMod val="75000"/>
                    </a:schemeClr>
                  </a:solidFill>
                </a:ln>
                <a:solidFill>
                  <a:schemeClr val="tx2">
                    <a:lumMod val="75000"/>
                  </a:schemeClr>
                </a:solidFill>
                <a:latin typeface="Times New Roman" pitchFamily="18" charset="0"/>
                <a:cs typeface="Times New Roman" pitchFamily="18" charset="0"/>
              </a:rPr>
              <a:t>.</a:t>
            </a:r>
            <a:r>
              <a:rPr lang="kk-KZ" dirty="0">
                <a:ln>
                  <a:solidFill>
                    <a:schemeClr val="tx2">
                      <a:lumMod val="75000"/>
                    </a:schemeClr>
                  </a:solidFill>
                </a:ln>
                <a:solidFill>
                  <a:schemeClr val="tx2">
                    <a:lumMod val="75000"/>
                  </a:schemeClr>
                </a:solidFill>
                <a:latin typeface="Times New Roman" pitchFamily="18" charset="0"/>
                <a:cs typeface="Times New Roman" pitchFamily="18" charset="0"/>
              </a:rPr>
              <a:t> </a:t>
            </a:r>
            <a:endParaRPr lang="ru-RU" dirty="0">
              <a:ln>
                <a:solidFill>
                  <a:schemeClr val="tx2">
                    <a:lumMod val="75000"/>
                  </a:schemeClr>
                </a:solidFill>
              </a:ln>
              <a:solidFill>
                <a:schemeClr val="tx2">
                  <a:lumMod val="75000"/>
                </a:schemeClr>
              </a:solidFill>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transition spd="slow">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26774" y="1643050"/>
            <a:ext cx="8388626" cy="2286016"/>
          </a:xfrm>
        </p:spPr>
        <p:txBody>
          <a:bodyPr>
            <a:noAutofit/>
          </a:bodyPr>
          <a:lstStyle/>
          <a:p>
            <a:r>
              <a:rPr lang="kk-KZ" sz="5400" b="1" dirty="0" smtClean="0">
                <a:ln w="10541" cmpd="sng">
                  <a:solidFill>
                    <a:srgbClr val="C00000"/>
                  </a:solidFill>
                  <a:prstDash val="solid"/>
                </a:ln>
                <a:solidFill>
                  <a:srgbClr val="C00000"/>
                </a:solidFill>
                <a:latin typeface="Times New Roman" pitchFamily="18" charset="0"/>
                <a:cs typeface="Times New Roman" pitchFamily="18" charset="0"/>
              </a:rPr>
              <a:t>Құқықтық тәрбие дегеніміз не?</a:t>
            </a:r>
            <a:endParaRPr lang="ru-RU" sz="5400" b="1" dirty="0">
              <a:ln w="10541" cmpd="sng">
                <a:solidFill>
                  <a:srgbClr val="C00000"/>
                </a:solidFill>
                <a:prstDash val="solid"/>
              </a:ln>
              <a:solidFill>
                <a:srgbClr val="C00000"/>
              </a:solidFill>
              <a:latin typeface="Times New Roman" pitchFamily="18" charset="0"/>
              <a:cs typeface="Times New Roman" pitchFamily="18" charset="0"/>
            </a:endParaRPr>
          </a:p>
        </p:txBody>
      </p:sp>
      <p:pic>
        <p:nvPicPr>
          <p:cNvPr id="15362" name="Picture 2" descr="http://previews.123rf.com/images/amasterpics123/amasterpics1231301/amasterpics123130100001/17437647-3d-man-thinking-with-red-question-marks-above-his-head-over-white--Stock-Photo.jpg"/>
          <p:cNvPicPr>
            <a:picLocks noChangeAspect="1" noChangeArrowheads="1"/>
          </p:cNvPicPr>
          <p:nvPr/>
        </p:nvPicPr>
        <p:blipFill>
          <a:blip r:embed="rId2" cstate="print"/>
          <a:srcRect/>
          <a:stretch>
            <a:fillRect/>
          </a:stretch>
        </p:blipFill>
        <p:spPr bwMode="auto">
          <a:xfrm>
            <a:off x="5572132" y="3714752"/>
            <a:ext cx="3130541" cy="2559037"/>
          </a:xfrm>
          <a:prstGeom prst="rect">
            <a:avLst/>
          </a:prstGeom>
          <a:noFill/>
        </p:spPr>
      </p:pic>
    </p:spTree>
    <p:extLst>
      <p:ext uri="{BB962C8B-B14F-4D97-AF65-F5344CB8AC3E}">
        <p14:creationId xmlns:p14="http://schemas.microsoft.com/office/powerpoint/2010/main" xmlns="" val="2892405901"/>
      </p:ext>
    </p:extLst>
  </p:cSld>
  <p:clrMapOvr>
    <a:masterClrMapping/>
  </p:clrMapOvr>
  <p:transition spd="slow">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lstStyle/>
          <a:p>
            <a:endParaRPr lang="ru-RU" dirty="0"/>
          </a:p>
        </p:txBody>
      </p:sp>
      <p:sp>
        <p:nvSpPr>
          <p:cNvPr id="4" name="Прямоугольник 3"/>
          <p:cNvSpPr/>
          <p:nvPr/>
        </p:nvSpPr>
        <p:spPr>
          <a:xfrm>
            <a:off x="714348" y="428604"/>
            <a:ext cx="8072494" cy="5262979"/>
          </a:xfrm>
          <a:prstGeom prst="rect">
            <a:avLst/>
          </a:prstGeom>
        </p:spPr>
        <p:txBody>
          <a:bodyPr wrap="square">
            <a:spAutoFit/>
          </a:bodyPr>
          <a:lstStyle/>
          <a:p>
            <a:pPr algn="just" fontAlgn="base"/>
            <a:r>
              <a:rPr lang="ru-RU" sz="2400" b="1" dirty="0" err="1"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Құқықтық тәрбие дегеніміз</a:t>
            </a:r>
            <a:r>
              <a:rPr lang="ru-RU" sz="24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бұл- құқықтық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білім</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беру –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адамның құқықтық санасын</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қалыптастыру мақсатында орындалатын</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құқықтық тәрбиенің негізгі</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ықпал етуші</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әдісі</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Нақты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айтсақ, құқықтық білім</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беру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арқылы жасөспірім құқықты ұғынады және оның санасы</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қалыптасып</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дамиды</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Құқықты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ұғынумен қоса, тұлғаны заңды құрметтеуге, қорғауға, орындауға дағдыландыру </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мен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заңның әділдігіне сендіру</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құқықтық сананың негізгі</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белгілері</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Аталынған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белгілер</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оқушыларды құқықтық тәрбиелеу негізінде</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отбасынан</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және мектеп</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табалдырығынан бастап</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жүзеге асады</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Есейген</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адамға қарағанда санасы</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мен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мінез-құлқы жаңадан қалыптаса бастаған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жасөспірім тәрбиенің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қолайлы обьектісі</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болып</a:t>
            </a:r>
            <a:r>
              <a:rPr lang="ru-RU"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 </a:t>
            </a:r>
            <a:r>
              <a:rPr lang="ru-RU" sz="2400" b="1" dirty="0" err="1"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rPr>
              <a:t>табылады</a:t>
            </a:r>
            <a:endParaRPr lang="ru-RU" sz="2400" b="1" dirty="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t>Жасөспірімдер арасында</a:t>
            </a:r>
            <a:r>
              <a:rPr lang="ru-RU" sz="2800" b="1" i="1" dirty="0" smtClean="0">
                <a:ln w="10541" cmpd="sng">
                  <a:solidFill>
                    <a:srgbClr val="C00000"/>
                  </a:solidFill>
                  <a:prstDash val="solid"/>
                </a:ln>
                <a:solidFill>
                  <a:srgbClr val="C00000"/>
                </a:solidFill>
                <a:latin typeface="Times New Roman" pitchFamily="18" charset="0"/>
                <a:cs typeface="Times New Roman" pitchFamily="18" charset="0"/>
              </a:rPr>
              <a:t> </a:t>
            </a:r>
            <a: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t>қылмыстық істердің </a:t>
            </a:r>
            <a:b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br>
            <a:r>
              <a:rPr lang="ru-RU" sz="2800" b="1" i="1" dirty="0" err="1" smtClean="0">
                <a:ln w="10541" cmpd="sng">
                  <a:solidFill>
                    <a:srgbClr val="C00000"/>
                  </a:solidFill>
                  <a:prstDash val="solid"/>
                </a:ln>
                <a:solidFill>
                  <a:srgbClr val="C00000"/>
                </a:solidFill>
                <a:latin typeface="Times New Roman" pitchFamily="18" charset="0"/>
                <a:cs typeface="Times New Roman" pitchFamily="18" charset="0"/>
              </a:rPr>
              <a:t>көбею себептері</a:t>
            </a:r>
            <a:r>
              <a:rPr lang="ru-RU" sz="2800" b="1" i="1" dirty="0" smtClean="0">
                <a:ln w="10541" cmpd="sng">
                  <a:solidFill>
                    <a:srgbClr val="C00000"/>
                  </a:solidFill>
                  <a:prstDash val="solid"/>
                </a:ln>
                <a:solidFill>
                  <a:srgbClr val="C00000"/>
                </a:solidFill>
                <a:latin typeface="Times New Roman" pitchFamily="18" charset="0"/>
                <a:cs typeface="Times New Roman" pitchFamily="18" charset="0"/>
              </a:rPr>
              <a:t>:</a:t>
            </a:r>
            <a:endParaRPr lang="ru-RU" sz="2800" b="1" i="1" dirty="0">
              <a:ln w="10541" cmpd="sng">
                <a:solidFill>
                  <a:srgbClr val="C00000"/>
                </a:solidFill>
                <a:prstDash val="solid"/>
              </a:ln>
              <a:solidFill>
                <a:srgbClr val="C00000"/>
              </a:solidFill>
              <a:latin typeface="Times New Roman" pitchFamily="18" charset="0"/>
              <a:cs typeface="Times New Roman" pitchFamily="18" charset="0"/>
            </a:endParaRPr>
          </a:p>
        </p:txBody>
      </p:sp>
      <p:sp>
        <p:nvSpPr>
          <p:cNvPr id="3" name="Содержимое 2"/>
          <p:cNvSpPr>
            <a:spLocks noGrp="1"/>
          </p:cNvSpPr>
          <p:nvPr>
            <p:ph idx="1"/>
          </p:nvPr>
        </p:nvSpPr>
        <p:spPr>
          <a:xfrm>
            <a:off x="457200" y="1600200"/>
            <a:ext cx="8472518" cy="4525963"/>
          </a:xfrm>
        </p:spPr>
        <p:txBody>
          <a:bodyPr>
            <a:normAutofit/>
          </a:bodyPr>
          <a:lstStyle/>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Отбасындағы ақау тәрбие;</a:t>
            </a:r>
            <a:endPar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Отбасындағы материалдық әл-ауқаты;</a:t>
            </a:r>
            <a:endPar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Жұмыссыздық;</a:t>
            </a:r>
            <a:endPar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Баланың </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бос </a:t>
            </a:r>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уақытының шамадан</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тыс</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көп болуы</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a:t>
            </a:r>
          </a:p>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Ата-ана</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тарапынан</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бақылаусыз қалуы;</a:t>
            </a:r>
            <a:endPar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Мінез-құлқының ауытқушылығы;</a:t>
            </a:r>
            <a:endPar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endParaRPr>
          </a:p>
          <a:p>
            <a:pPr lvl="0"/>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Рухани</a:t>
            </a:r>
            <a:r>
              <a:rPr lang="ru-RU" sz="2800" i="1" dirty="0" smtClean="0">
                <a:ln>
                  <a:solidFill>
                    <a:schemeClr val="tx2">
                      <a:lumMod val="75000"/>
                    </a:schemeClr>
                  </a:solidFill>
                </a:ln>
                <a:solidFill>
                  <a:schemeClr val="tx2">
                    <a:lumMod val="75000"/>
                  </a:schemeClr>
                </a:solidFill>
                <a:latin typeface="Times New Roman" pitchFamily="18" charset="0"/>
                <a:cs typeface="Times New Roman" pitchFamily="18" charset="0"/>
              </a:rPr>
              <a:t> </a:t>
            </a:r>
            <a:r>
              <a:rPr lang="ru-RU" sz="2800" i="1" dirty="0" err="1" smtClean="0">
                <a:ln>
                  <a:solidFill>
                    <a:schemeClr val="tx2">
                      <a:lumMod val="75000"/>
                    </a:schemeClr>
                  </a:solidFill>
                </a:ln>
                <a:solidFill>
                  <a:schemeClr val="tx2">
                    <a:lumMod val="75000"/>
                  </a:schemeClr>
                </a:solidFill>
                <a:latin typeface="Times New Roman" pitchFamily="18" charset="0"/>
                <a:cs typeface="Times New Roman" pitchFamily="18" charset="0"/>
              </a:rPr>
              <a:t>құлазуы</a:t>
            </a:r>
            <a:endParaRPr lang="ru-RU" dirty="0">
              <a:ln>
                <a:solidFill>
                  <a:schemeClr val="tx2">
                    <a:lumMod val="75000"/>
                  </a:schemeClr>
                </a:solidFill>
              </a:ln>
              <a:solidFill>
                <a:schemeClr val="tx2">
                  <a:lumMod val="75000"/>
                </a:schemeClr>
              </a:solidFill>
            </a:endParaRPr>
          </a:p>
        </p:txBody>
      </p:sp>
      <p:pic>
        <p:nvPicPr>
          <p:cNvPr id="13314" name="Picture 2" descr="http://dpmos-buh.ru/wp-content/uploads/2014/02/shutterstock_94053265.png"/>
          <p:cNvPicPr>
            <a:picLocks noChangeAspect="1" noChangeArrowheads="1"/>
          </p:cNvPicPr>
          <p:nvPr/>
        </p:nvPicPr>
        <p:blipFill>
          <a:blip r:embed="rId2" cstate="print"/>
          <a:srcRect/>
          <a:stretch>
            <a:fillRect/>
          </a:stretch>
        </p:blipFill>
        <p:spPr bwMode="auto">
          <a:xfrm>
            <a:off x="5809475" y="3929066"/>
            <a:ext cx="3048805" cy="2737827"/>
          </a:xfrm>
          <a:prstGeom prst="rect">
            <a:avLst/>
          </a:prstGeom>
          <a:noFill/>
        </p:spPr>
      </p:pic>
    </p:spTree>
  </p:cSld>
  <p:clrMapOvr>
    <a:masterClrMapping/>
  </p:clrMapOvr>
  <p:transition spd="slow">
    <p:wheel spokes="8"/>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71472" y="1225242"/>
            <a:ext cx="8001056" cy="4908010"/>
          </a:xfrm>
          <a:prstGeom prst="rect">
            <a:avLst/>
          </a:prstGeom>
        </p:spPr>
        <p:txBody>
          <a:bodyPr wrap="square">
            <a:spAutoFit/>
          </a:bodyPr>
          <a:lstStyle/>
          <a:p>
            <a:pPr algn="just">
              <a:lnSpc>
                <a:spcPct val="107000"/>
              </a:lnSpc>
              <a:spcAft>
                <a:spcPts val="800"/>
              </a:spcAft>
            </a:pPr>
            <a:r>
              <a:rPr lang="ru-RU" sz="28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Міне</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тәртіп бұзу содан</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пайда</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болады</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Тәртіп бұзушылықтың салдарының негізі</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сабаққа үлгере алмаушылық.</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Кейбір</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оқушы құрбыларынан сабақта артта</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қалып қойып, тәртіп бұзуын өзінше батырлық деп</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санайды</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Мұны</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өзгелердің</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көзінше</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көрсеткісі</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ru-RU" sz="3600" dirty="0" err="1"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келеді</a:t>
            </a:r>
            <a:r>
              <a:rPr lang="ru-RU" sz="3600" dirty="0" smtClean="0">
                <a:ln>
                  <a:solidFill>
                    <a:schemeClr val="tx2">
                      <a:lumMod val="75000"/>
                    </a:schemeClr>
                  </a:solidFill>
                </a:ln>
                <a:solidFill>
                  <a:schemeClr val="tx2">
                    <a:lumMod val="75000"/>
                  </a:schemeClr>
                </a:solidFill>
                <a:latin typeface="Times New Roman" panose="02020603050405020304" pitchFamily="18" charset="0"/>
                <a:ea typeface="Calibri" panose="020F0502020204030204" pitchFamily="34" charset="0"/>
                <a:cs typeface="Times New Roman" panose="02020603050405020304" pitchFamily="18" charset="0"/>
              </a:rPr>
              <a:t>.</a:t>
            </a:r>
            <a:endParaRPr lang="ru-RU" sz="3600" dirty="0" smtClean="0">
              <a:ln>
                <a:solidFill>
                  <a:schemeClr val="tx2">
                    <a:lumMod val="75000"/>
                  </a:schemeClr>
                </a:solidFill>
              </a:ln>
              <a:solidFill>
                <a:schemeClr val="tx2">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257486723"/>
      </p:ext>
    </p:extLst>
  </p:cSld>
  <p:clrMapOvr>
    <a:masterClrMapping/>
  </p:clrMapOvr>
  <p:transition spd="slow">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73298" y="4988835"/>
            <a:ext cx="8413124" cy="820609"/>
          </a:xfrm>
          <a:prstGeom prst="rect">
            <a:avLst/>
          </a:prstGeom>
        </p:spPr>
        <p:txBody>
          <a:bodyPr wrap="square">
            <a:spAutoFit/>
          </a:bodyPr>
          <a:lstStyle/>
          <a:p>
            <a:pPr algn="just">
              <a:lnSpc>
                <a:spcPct val="107000"/>
              </a:lnSpc>
              <a:spcAft>
                <a:spcPts val="800"/>
              </a:spcAft>
            </a:pPr>
            <a:endParaRPr lang="ru-RU" sz="1000" b="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7" name="Схема 16"/>
          <p:cNvGraphicFramePr/>
          <p:nvPr>
            <p:extLst>
              <p:ext uri="{D42A27DB-BD31-4B8C-83A1-F6EECF244321}">
                <p14:modId xmlns="" xmlns:p14="http://schemas.microsoft.com/office/powerpoint/2010/main" val="2465129373"/>
              </p:ext>
            </p:extLst>
          </p:nvPr>
        </p:nvGraphicFramePr>
        <p:xfrm>
          <a:off x="0" y="-289772"/>
          <a:ext cx="8654601" cy="71477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08800848"/>
      </p:ext>
    </p:extLst>
  </p:cSld>
  <p:clrMapOvr>
    <a:masterClrMapping/>
  </p:clrMapOvr>
  <p:transition spd="slow">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xmlns="" val="424632983"/>
      </p:ext>
    </p:extLst>
  </p:cSld>
  <p:clrMapOvr>
    <a:masterClrMapping/>
  </p:clrMapOvr>
  <p:transition spd="slow">
    <p:wheel spokes="8"/>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419</TotalTime>
  <Words>739</Words>
  <Application>Microsoft Office PowerPoint</Application>
  <PresentationFormat>Экран (4:3)</PresentationFormat>
  <Paragraphs>67</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Заңды кім қалай бұзды?</vt:lpstr>
      <vt:lpstr>Құқық бұзушылықтың алдын алу</vt:lpstr>
      <vt:lpstr>Слайд 3</vt:lpstr>
      <vt:lpstr>Құқықтық тәрбие дегеніміз не?</vt:lpstr>
      <vt:lpstr>Слайд 5</vt:lpstr>
      <vt:lpstr>Жасөспірімдер арасында қылмыстық істердің  көбею себептері:</vt:lpstr>
      <vt:lpstr>Слайд 7</vt:lpstr>
      <vt:lpstr>Слайд 8</vt:lpstr>
      <vt:lpstr>Слайд 9</vt:lpstr>
      <vt:lpstr>Бала тәрбиесі</vt:lpstr>
      <vt:lpstr>Слайд 11</vt:lpstr>
      <vt:lpstr>Слайд 12</vt:lpstr>
      <vt:lpstr>Слайд 13</vt:lpstr>
      <vt:lpstr>Слайд 14</vt:lpstr>
      <vt:lpstr>Слайд 15</vt:lpstr>
      <vt:lpstr>Слайд 16</vt:lpstr>
      <vt:lpstr>Слайд 17</vt:lpstr>
      <vt:lpstr>Құқық бұзушылыққа жол жоқ!!!</vt:lpstr>
      <vt:lpstr>Слайд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Құқық бұзушылықтың алдын алу</dc:title>
  <dc:creator>user</dc:creator>
  <cp:lastModifiedBy>user</cp:lastModifiedBy>
  <cp:revision>42</cp:revision>
  <dcterms:created xsi:type="dcterms:W3CDTF">2017-02-01T04:20:06Z</dcterms:created>
  <dcterms:modified xsi:type="dcterms:W3CDTF">2017-02-03T05:27:51Z</dcterms:modified>
</cp:coreProperties>
</file>