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60" r:id="rId2"/>
    <p:sldId id="430" r:id="rId3"/>
    <p:sldId id="439" r:id="rId4"/>
    <p:sldId id="376" r:id="rId5"/>
    <p:sldId id="309" r:id="rId6"/>
    <p:sldId id="317" r:id="rId7"/>
    <p:sldId id="370" r:id="rId8"/>
    <p:sldId id="423" r:id="rId9"/>
    <p:sldId id="455" r:id="rId10"/>
    <p:sldId id="440" r:id="rId11"/>
    <p:sldId id="452" r:id="rId12"/>
    <p:sldId id="454" r:id="rId13"/>
    <p:sldId id="456" r:id="rId14"/>
    <p:sldId id="462" r:id="rId15"/>
    <p:sldId id="461" r:id="rId16"/>
    <p:sldId id="431" r:id="rId17"/>
    <p:sldId id="457" r:id="rId18"/>
    <p:sldId id="458" r:id="rId19"/>
    <p:sldId id="459" r:id="rId20"/>
    <p:sldId id="422" r:id="rId21"/>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D8EA"/>
    <a:srgbClr val="800000"/>
    <a:srgbClr val="66FF99"/>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0" autoAdjust="0"/>
    <p:restoredTop sz="81473" autoAdjust="0"/>
  </p:normalViewPr>
  <p:slideViewPr>
    <p:cSldViewPr>
      <p:cViewPr varScale="1">
        <p:scale>
          <a:sx n="95" d="100"/>
          <a:sy n="95" d="100"/>
        </p:scale>
        <p:origin x="214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B75587C-68DF-4B25-9AEB-17E3DCC687E4}" type="datetimeFigureOut">
              <a:rPr lang="ru-RU" smtClean="0"/>
              <a:pPr/>
              <a:t>03.06.2017</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F5A61F7-7042-43DE-9D13-A8DE470578F4}" type="slidenum">
              <a:rPr lang="ru-RU" smtClean="0"/>
              <a:pPr/>
              <a:t>‹#›</a:t>
            </a:fld>
            <a:endParaRPr lang="ru-RU"/>
          </a:p>
        </p:txBody>
      </p:sp>
    </p:spTree>
    <p:extLst>
      <p:ext uri="{BB962C8B-B14F-4D97-AF65-F5344CB8AC3E}">
        <p14:creationId xmlns:p14="http://schemas.microsoft.com/office/powerpoint/2010/main" val="79105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F52C6A-3881-4253-AA64-A37115FE02F6}" type="datetimeFigureOut">
              <a:rPr lang="ru-RU" smtClean="0"/>
              <a:pPr/>
              <a:t>03.06.2017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EE203C4-F31E-4AD1-ABD6-949D871082B9}" type="slidenum">
              <a:rPr lang="ru-RU" smtClean="0"/>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52C6A-3881-4253-AA64-A37115FE02F6}" type="datetimeFigureOut">
              <a:rPr lang="ru-RU" smtClean="0"/>
              <a:pPr/>
              <a:t>03.06.2017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203C4-F31E-4AD1-ABD6-949D871082B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772" y="22312"/>
            <a:ext cx="9144000" cy="476672"/>
          </a:xfrm>
          <a:solidFill>
            <a:schemeClr val="tx2"/>
          </a:solidFill>
        </p:spPr>
        <p:txBody>
          <a:bodyPr/>
          <a:lstStyle/>
          <a:p>
            <a:pPr algn="ctr"/>
            <a:r>
              <a:rPr lang="kk-KZ" dirty="0" smtClean="0">
                <a:solidFill>
                  <a:schemeClr val="bg1"/>
                </a:solidFill>
              </a:rPr>
              <a:t>ТОПҚА БӨЛІНУ</a:t>
            </a:r>
            <a:endParaRPr lang="ru-RU" dirty="0">
              <a:solidFill>
                <a:schemeClr val="bg1"/>
              </a:solidFill>
            </a:endParaRPr>
          </a:p>
        </p:txBody>
      </p:sp>
      <p:sp>
        <p:nvSpPr>
          <p:cNvPr id="5" name="Текст 4"/>
          <p:cNvSpPr>
            <a:spLocks noGrp="1"/>
          </p:cNvSpPr>
          <p:nvPr>
            <p:ph type="body" sz="quarter" idx="3"/>
          </p:nvPr>
        </p:nvSpPr>
        <p:spPr>
          <a:xfrm>
            <a:off x="4645025" y="332656"/>
            <a:ext cx="4041775" cy="2592288"/>
          </a:xfrm>
        </p:spPr>
        <p:txBody>
          <a:bodyPr/>
          <a:lstStyle/>
          <a:p>
            <a:endParaRPr lang="ru-RU" dirty="0"/>
          </a:p>
        </p:txBody>
      </p:sp>
      <p:pic>
        <p:nvPicPr>
          <p:cNvPr id="7" name="Рисунок 6" descr="Похожее изображение"/>
          <p:cNvPicPr/>
          <p:nvPr/>
        </p:nvPicPr>
        <p:blipFill>
          <a:blip r:embed="rId2">
            <a:extLst>
              <a:ext uri="{28A0092B-C50C-407E-A947-70E740481C1C}">
                <a14:useLocalDpi xmlns:a14="http://schemas.microsoft.com/office/drawing/2010/main" val="0"/>
              </a:ext>
            </a:extLst>
          </a:blip>
          <a:srcRect/>
          <a:stretch>
            <a:fillRect/>
          </a:stretch>
        </p:blipFill>
        <p:spPr bwMode="auto">
          <a:xfrm>
            <a:off x="107505" y="476672"/>
            <a:ext cx="4537520" cy="2664295"/>
          </a:xfrm>
          <a:prstGeom prst="rect">
            <a:avLst/>
          </a:prstGeom>
          <a:noFill/>
          <a:ln>
            <a:noFill/>
          </a:ln>
        </p:spPr>
      </p:pic>
      <p:pic>
        <p:nvPicPr>
          <p:cNvPr id="8" name="Рисунок 7" descr="Issyk's Golden Cataphract Warrior (close view).jpg"/>
          <p:cNvPicPr/>
          <p:nvPr/>
        </p:nvPicPr>
        <p:blipFill>
          <a:blip r:embed="rId3">
            <a:extLst>
              <a:ext uri="{28A0092B-C50C-407E-A947-70E740481C1C}">
                <a14:useLocalDpi xmlns:a14="http://schemas.microsoft.com/office/drawing/2010/main" val="0"/>
              </a:ext>
            </a:extLst>
          </a:blip>
          <a:srcRect/>
          <a:stretch>
            <a:fillRect/>
          </a:stretch>
        </p:blipFill>
        <p:spPr bwMode="auto">
          <a:xfrm>
            <a:off x="4645025" y="476672"/>
            <a:ext cx="4498975" cy="2664295"/>
          </a:xfrm>
          <a:prstGeom prst="rect">
            <a:avLst/>
          </a:prstGeom>
          <a:noFill/>
          <a:ln>
            <a:noFill/>
          </a:ln>
        </p:spPr>
      </p:pic>
      <p:pic>
        <p:nvPicPr>
          <p:cNvPr id="9" name="Объект 8" descr="Картинки по запросу алтын адамның бас киімі"/>
          <p:cNvPicPr>
            <a:picLocks noGrp="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07506" y="3140967"/>
            <a:ext cx="4537520" cy="3600401"/>
          </a:xfrm>
          <a:prstGeom prst="rect">
            <a:avLst/>
          </a:prstGeom>
          <a:noFill/>
          <a:ln>
            <a:noFill/>
          </a:ln>
        </p:spPr>
      </p:pic>
      <p:pic>
        <p:nvPicPr>
          <p:cNvPr id="10" name="Объект 9"/>
          <p:cNvPicPr>
            <a:picLocks noGrp="1"/>
          </p:cNvPicPr>
          <p:nvPr>
            <p:ph sz="quarter" idx="4"/>
          </p:nvPr>
        </p:nvPicPr>
        <p:blipFill rotWithShape="1">
          <a:blip r:embed="rId5" cstate="print">
            <a:extLst>
              <a:ext uri="{28A0092B-C50C-407E-A947-70E740481C1C}">
                <a14:useLocalDpi xmlns:a14="http://schemas.microsoft.com/office/drawing/2010/main" val="0"/>
              </a:ext>
            </a:extLst>
          </a:blip>
          <a:srcRect l="60948" t="26641" r="433" b="14285"/>
          <a:stretch/>
        </p:blipFill>
        <p:spPr bwMode="auto">
          <a:xfrm>
            <a:off x="4645025" y="3140967"/>
            <a:ext cx="4391471" cy="360040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709235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pic>
        <p:nvPicPr>
          <p:cNvPr id="7" name="Объект 8"/>
          <p:cNvPicPr>
            <a:picLocks noGrp="1" noChangeAspect="1"/>
          </p:cNvPicPr>
          <p:nvPr>
            <p:ph sz="half" idx="2"/>
          </p:nvPr>
        </p:nvPicPr>
        <p:blipFill>
          <a:blip r:embed="rId2"/>
          <a:stretch>
            <a:fillRect/>
          </a:stretch>
        </p:blipFill>
        <p:spPr>
          <a:xfrm>
            <a:off x="-1" y="2983558"/>
            <a:ext cx="4645025" cy="3874441"/>
          </a:xfrm>
          <a:prstGeom prst="rect">
            <a:avLst/>
          </a:prstGeom>
        </p:spPr>
      </p:pic>
      <p:pic>
        <p:nvPicPr>
          <p:cNvPr id="8" name="Picture 2" descr="Картинки по запросу есік қорғаны"/>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4" y="2983558"/>
            <a:ext cx="4498975" cy="38744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Картинки по запросу кэмел ақышев"/>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495" y="116632"/>
            <a:ext cx="5077073" cy="2866926"/>
          </a:xfrm>
          <a:prstGeom prst="rect">
            <a:avLst/>
          </a:prstGeom>
          <a:solidFill>
            <a:srgbClr val="7030A0"/>
          </a:solidFill>
          <a:extLst/>
        </p:spPr>
      </p:pic>
      <p:pic>
        <p:nvPicPr>
          <p:cNvPr id="11" name="Объект 4"/>
          <p:cNvPicPr>
            <a:picLocks noGrp="1" noChangeAspect="1"/>
          </p:cNvPicPr>
          <p:nvPr>
            <p:ph idx="1"/>
          </p:nvPr>
        </p:nvPicPr>
        <p:blipFill>
          <a:blip r:embed="rId5"/>
          <a:stretch>
            <a:fillRect/>
          </a:stretch>
        </p:blipFill>
        <p:spPr>
          <a:xfrm>
            <a:off x="5148064" y="116633"/>
            <a:ext cx="3960440" cy="2866926"/>
          </a:xfrm>
          <a:prstGeom prst="rect">
            <a:avLst/>
          </a:prstGeom>
        </p:spPr>
      </p:pic>
      <p:sp>
        <p:nvSpPr>
          <p:cNvPr id="6" name="Скругленный прямоугольник 5"/>
          <p:cNvSpPr/>
          <p:nvPr/>
        </p:nvSpPr>
        <p:spPr>
          <a:xfrm>
            <a:off x="35495" y="2852936"/>
            <a:ext cx="7920881" cy="12871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b="1" dirty="0" smtClean="0">
                <a:solidFill>
                  <a:srgbClr val="FFFF00"/>
                </a:solidFill>
                <a:latin typeface="Times New Roman" panose="02020603050405020304" pitchFamily="18" charset="0"/>
                <a:cs typeface="Times New Roman" panose="02020603050405020304" pitchFamily="18" charset="0"/>
              </a:rPr>
              <a:t>АРХЕОЛОГҚА </a:t>
            </a:r>
          </a:p>
          <a:p>
            <a:pPr algn="ctr"/>
            <a:r>
              <a:rPr lang="kk-KZ" sz="4000" b="1" dirty="0">
                <a:solidFill>
                  <a:srgbClr val="FFFF00"/>
                </a:solidFill>
                <a:latin typeface="Times New Roman" panose="02020603050405020304" pitchFamily="18" charset="0"/>
                <a:cs typeface="Times New Roman" panose="02020603050405020304" pitchFamily="18" charset="0"/>
              </a:rPr>
              <a:t>2</a:t>
            </a:r>
            <a:r>
              <a:rPr lang="kk-KZ" sz="4000" b="1" dirty="0" smtClean="0">
                <a:solidFill>
                  <a:srgbClr val="FFFF00"/>
                </a:solidFill>
                <a:latin typeface="Times New Roman" panose="02020603050405020304" pitchFamily="18" charset="0"/>
                <a:cs typeface="Times New Roman" panose="02020603050405020304" pitchFamily="18" charset="0"/>
              </a:rPr>
              <a:t>-СҰРАҚ ҚОЙЫҢЫЗ.....(5мин)</a:t>
            </a:r>
            <a:endParaRPr lang="ru-RU"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0528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5976664"/>
          </a:xfrm>
        </p:spPr>
        <p:txBody>
          <a:bodyPr>
            <a:normAutofit fontScale="90000"/>
          </a:bodyPr>
          <a:lstStyle/>
          <a:p>
            <a:r>
              <a:rPr lang="kk-KZ" b="1" dirty="0" smtClean="0">
                <a:solidFill>
                  <a:srgbClr val="C00000"/>
                </a:solidFill>
              </a:rPr>
              <a:t>ЖҰППЕН. 2-тапсырма</a:t>
            </a:r>
            <a:r>
              <a:rPr lang="kk-KZ" b="1" dirty="0">
                <a:solidFill>
                  <a:srgbClr val="C00000"/>
                </a:solidFill>
              </a:rPr>
              <a:t>.</a:t>
            </a:r>
            <a:r>
              <a:rPr lang="kk-KZ" b="1" dirty="0" smtClean="0">
                <a:solidFill>
                  <a:srgbClr val="C00000"/>
                </a:solidFill>
              </a:rPr>
              <a:t> Мәтінмен жұмыс. 2-қосымша. 10-мин.</a:t>
            </a:r>
            <a:br>
              <a:rPr lang="kk-KZ" b="1" dirty="0" smtClean="0">
                <a:solidFill>
                  <a:srgbClr val="C00000"/>
                </a:solidFill>
              </a:rPr>
            </a:br>
            <a:r>
              <a:rPr lang="kk-KZ" dirty="0" smtClean="0"/>
              <a:t>1.</a:t>
            </a:r>
            <a:r>
              <a:rPr lang="kk-KZ" b="1" dirty="0" smtClean="0">
                <a:solidFill>
                  <a:srgbClr val="C00000"/>
                </a:solidFill>
              </a:rPr>
              <a:t> </a:t>
            </a:r>
            <a:r>
              <a:rPr lang="kk-KZ" dirty="0" smtClean="0"/>
              <a:t>Есік </a:t>
            </a:r>
            <a:r>
              <a:rPr lang="kk-KZ" dirty="0"/>
              <a:t>қорғанынан табылған адам неліктен «Алтын адам» деп аталды</a:t>
            </a:r>
            <a:r>
              <a:rPr lang="kk-KZ" dirty="0" smtClean="0"/>
              <a:t>?</a:t>
            </a:r>
            <a:br>
              <a:rPr lang="kk-KZ" dirty="0" smtClean="0"/>
            </a:br>
            <a:r>
              <a:rPr lang="kk-KZ" dirty="0" smtClean="0"/>
              <a:t>2.Атажұртымыз </a:t>
            </a:r>
            <a:r>
              <a:rPr lang="kk-KZ" dirty="0"/>
              <a:t>– «Алтын адамдар» мекені» деген пікірмен келісесіз бе?   </a:t>
            </a:r>
            <a:r>
              <a:rPr lang="ru-RU" dirty="0"/>
              <a:t/>
            </a:r>
            <a:br>
              <a:rPr lang="ru-RU" dirty="0"/>
            </a:br>
            <a:r>
              <a:rPr lang="kk-KZ" b="1" dirty="0" smtClean="0"/>
              <a:t> ( әрқайсына 2-6 дәлел)</a:t>
            </a:r>
            <a:r>
              <a:rPr lang="ru-RU" dirty="0"/>
              <a:t/>
            </a:r>
            <a:br>
              <a:rPr lang="ru-RU" dirty="0"/>
            </a:br>
            <a:endParaRPr lang="ru-RU" dirty="0"/>
          </a:p>
        </p:txBody>
      </p:sp>
    </p:spTree>
    <p:extLst>
      <p:ext uri="{BB962C8B-B14F-4D97-AF65-F5344CB8AC3E}">
        <p14:creationId xmlns:p14="http://schemas.microsoft.com/office/powerpoint/2010/main" val="9982941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56984" cy="5458618"/>
          </a:xfrm>
        </p:spPr>
        <p:txBody>
          <a:bodyPr>
            <a:normAutofit/>
          </a:bodyPr>
          <a:lstStyle/>
          <a:p>
            <a:r>
              <a:rPr lang="kk-KZ" b="1" dirty="0" smtClean="0">
                <a:solidFill>
                  <a:srgbClr val="C00000"/>
                </a:solidFill>
              </a:rPr>
              <a:t>ТОППЕН. 3-тапсырма. Жәдігер сөйлейді. 3-қосымша. 15мин.</a:t>
            </a:r>
            <a:br>
              <a:rPr lang="kk-KZ" b="1" dirty="0" smtClean="0">
                <a:solidFill>
                  <a:srgbClr val="C00000"/>
                </a:solidFill>
              </a:rPr>
            </a:br>
            <a:r>
              <a:rPr lang="kk-KZ" b="1" dirty="0" smtClean="0"/>
              <a:t>Жәдігерді өнер туындысы ретінде  </a:t>
            </a:r>
            <a:br>
              <a:rPr lang="kk-KZ" b="1" dirty="0" smtClean="0"/>
            </a:br>
            <a:r>
              <a:rPr lang="kk-KZ" b="1" dirty="0" smtClean="0"/>
              <a:t>жарнамалап, сатып алуға  ұсыныңыз.</a:t>
            </a:r>
            <a:endParaRPr lang="ru-RU" b="1" dirty="0"/>
          </a:p>
        </p:txBody>
      </p:sp>
    </p:spTree>
    <p:extLst>
      <p:ext uri="{BB962C8B-B14F-4D97-AF65-F5344CB8AC3E}">
        <p14:creationId xmlns:p14="http://schemas.microsoft.com/office/powerpoint/2010/main" val="28968147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solidFill>
                  <a:srgbClr val="FF0000"/>
                </a:solidFill>
                <a:latin typeface="Times New Roman" panose="02020603050405020304" pitchFamily="18" charset="0"/>
                <a:cs typeface="Times New Roman" panose="02020603050405020304" pitchFamily="18" charset="0"/>
              </a:rPr>
              <a:t>ЖҰППЕН. 4-тапсырма</a:t>
            </a:r>
            <a:r>
              <a:rPr lang="kk-KZ" b="1" dirty="0">
                <a:solidFill>
                  <a:srgbClr val="FF0000"/>
                </a:solidFill>
                <a:latin typeface="Times New Roman" panose="02020603050405020304" pitchFamily="18" charset="0"/>
                <a:cs typeface="Times New Roman" panose="02020603050405020304" pitchFamily="18" charset="0"/>
              </a:rPr>
              <a:t>: Мәтінмен </a:t>
            </a:r>
            <a:r>
              <a:rPr lang="kk-KZ" b="1" dirty="0" smtClean="0">
                <a:solidFill>
                  <a:srgbClr val="FF0000"/>
                </a:solidFill>
                <a:latin typeface="Times New Roman" panose="02020603050405020304" pitchFamily="18" charset="0"/>
                <a:cs typeface="Times New Roman" panose="02020603050405020304" pitchFamily="18" charset="0"/>
              </a:rPr>
              <a:t>жұмыс. 4-қосымша. 10мин.</a:t>
            </a:r>
            <a:endParaRPr lang="ru-RU" dirty="0"/>
          </a:p>
        </p:txBody>
      </p:sp>
      <p:sp>
        <p:nvSpPr>
          <p:cNvPr id="4" name="Объект 3"/>
          <p:cNvSpPr>
            <a:spLocks noGrp="1"/>
          </p:cNvSpPr>
          <p:nvPr>
            <p:ph sz="half" idx="2"/>
          </p:nvPr>
        </p:nvSpPr>
        <p:spPr>
          <a:xfrm>
            <a:off x="3635896" y="1600200"/>
            <a:ext cx="5050904" cy="4525963"/>
          </a:xfrm>
        </p:spPr>
        <p:txBody>
          <a:bodyPr/>
          <a:lstStyle/>
          <a:p>
            <a:pPr marL="0" indent="0">
              <a:buNone/>
            </a:pPr>
            <a:r>
              <a:rPr lang="kk-KZ" dirty="0" smtClean="0"/>
              <a:t>     Зерттеу </a:t>
            </a:r>
            <a:r>
              <a:rPr lang="kk-KZ" dirty="0"/>
              <a:t>сұрақтары:</a:t>
            </a:r>
            <a:endParaRPr lang="ru-RU" dirty="0"/>
          </a:p>
          <a:p>
            <a:pPr lvl="0"/>
            <a:r>
              <a:rPr lang="kk-KZ" dirty="0"/>
              <a:t>"Алтын адам" сақтардың дүниетанымын қалай  сипаттайды?  </a:t>
            </a:r>
            <a:endParaRPr lang="ru-RU" dirty="0"/>
          </a:p>
          <a:p>
            <a:pPr lvl="0"/>
            <a:r>
              <a:rPr lang="kk-KZ" dirty="0"/>
              <a:t>Аңдық стиль деген не? Бұл стиль  «Алтын адамның» қай жәдігерінде қолданылған?</a:t>
            </a:r>
            <a:endParaRPr lang="ru-RU" dirty="0"/>
          </a:p>
          <a:p>
            <a:endParaRPr lang="ru-RU" dirty="0"/>
          </a:p>
        </p:txBody>
      </p:sp>
      <p:pic>
        <p:nvPicPr>
          <p:cNvPr id="5" name="Picture 2" descr="http://www.lepfitness.co.uk/wp-content/uploads/2014/11/Get-the-most-out-of-your-personal-training-experience-LEP-fITNES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600199"/>
            <a:ext cx="289066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1016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Сәйкестендіріңіз:</a:t>
            </a:r>
            <a:endParaRPr lang="ru-RU" dirty="0"/>
          </a:p>
        </p:txBody>
      </p:sp>
      <p:sp>
        <p:nvSpPr>
          <p:cNvPr id="3" name="Объект 2"/>
          <p:cNvSpPr>
            <a:spLocks noGrp="1"/>
          </p:cNvSpPr>
          <p:nvPr>
            <p:ph sz="half" idx="1"/>
          </p:nvPr>
        </p:nvSpPr>
        <p:spPr>
          <a:xfrm>
            <a:off x="457200" y="1124744"/>
            <a:ext cx="4038600" cy="5001419"/>
          </a:xfrm>
          <a:solidFill>
            <a:srgbClr val="002060"/>
          </a:solidFill>
        </p:spPr>
        <p:txBody>
          <a:bodyPr>
            <a:normAutofit fontScale="85000" lnSpcReduction="20000"/>
          </a:bodyPr>
          <a:lstStyle/>
          <a:p>
            <a:r>
              <a:rPr lang="kk-KZ" dirty="0">
                <a:solidFill>
                  <a:srgbClr val="FFFF00"/>
                </a:solidFill>
              </a:rPr>
              <a:t>1. Күн Құдайы-ең құдіретті құдай. </a:t>
            </a:r>
            <a:endParaRPr lang="ru-RU" dirty="0">
              <a:solidFill>
                <a:srgbClr val="FFFF00"/>
              </a:solidFill>
            </a:endParaRPr>
          </a:p>
          <a:p>
            <a:r>
              <a:rPr lang="kk-KZ" dirty="0">
                <a:solidFill>
                  <a:srgbClr val="FFFF00"/>
                </a:solidFill>
              </a:rPr>
              <a:t>2. О дүниеде өмір бар деп сенді.</a:t>
            </a:r>
            <a:endParaRPr lang="ru-RU" dirty="0">
              <a:solidFill>
                <a:srgbClr val="FFFF00"/>
              </a:solidFill>
            </a:endParaRPr>
          </a:p>
          <a:p>
            <a:r>
              <a:rPr lang="kk-KZ" dirty="0">
                <a:solidFill>
                  <a:srgbClr val="FFFF00"/>
                </a:solidFill>
              </a:rPr>
              <a:t>3. Әлем ұғымы: аспан, жер, жер асты. </a:t>
            </a:r>
            <a:endParaRPr lang="ru-RU" dirty="0">
              <a:solidFill>
                <a:srgbClr val="FFFF00"/>
              </a:solidFill>
            </a:endParaRPr>
          </a:p>
          <a:p>
            <a:r>
              <a:rPr lang="kk-KZ" dirty="0" smtClean="0">
                <a:solidFill>
                  <a:srgbClr val="FFFF00"/>
                </a:solidFill>
              </a:rPr>
              <a:t>4</a:t>
            </a:r>
            <a:r>
              <a:rPr lang="kk-KZ" dirty="0">
                <a:solidFill>
                  <a:srgbClr val="FFFF00"/>
                </a:solidFill>
              </a:rPr>
              <a:t>. Патша Күн Құдайымен тең. </a:t>
            </a:r>
            <a:endParaRPr lang="ru-RU" dirty="0">
              <a:solidFill>
                <a:srgbClr val="FFFF00"/>
              </a:solidFill>
            </a:endParaRPr>
          </a:p>
          <a:p>
            <a:r>
              <a:rPr lang="kk-KZ" dirty="0">
                <a:solidFill>
                  <a:srgbClr val="FFFF00"/>
                </a:solidFill>
              </a:rPr>
              <a:t>5. Ата-баба аруақтарына сиынды.</a:t>
            </a:r>
            <a:endParaRPr lang="ru-RU" dirty="0">
              <a:solidFill>
                <a:srgbClr val="FFFF00"/>
              </a:solidFill>
            </a:endParaRPr>
          </a:p>
          <a:p>
            <a:r>
              <a:rPr lang="kk-KZ" dirty="0">
                <a:solidFill>
                  <a:srgbClr val="FFFF00"/>
                </a:solidFill>
              </a:rPr>
              <a:t>6. </a:t>
            </a:r>
            <a:r>
              <a:rPr lang="kk-KZ" dirty="0" smtClean="0">
                <a:solidFill>
                  <a:srgbClr val="FFFF00"/>
                </a:solidFill>
              </a:rPr>
              <a:t> </a:t>
            </a:r>
            <a:r>
              <a:rPr lang="kk-KZ" dirty="0">
                <a:solidFill>
                  <a:srgbClr val="FFFF00"/>
                </a:solidFill>
              </a:rPr>
              <a:t>Дүниенің төрт бұрышы ұғымы</a:t>
            </a:r>
            <a:r>
              <a:rPr lang="kk-KZ" dirty="0" smtClean="0">
                <a:solidFill>
                  <a:srgbClr val="FFFF00"/>
                </a:solidFill>
              </a:rPr>
              <a:t>.</a:t>
            </a:r>
          </a:p>
          <a:p>
            <a:r>
              <a:rPr lang="kk-KZ" dirty="0" smtClean="0">
                <a:solidFill>
                  <a:srgbClr val="FFFF00"/>
                </a:solidFill>
              </a:rPr>
              <a:t>7. Сақтар </a:t>
            </a:r>
            <a:r>
              <a:rPr lang="kk-KZ" dirty="0">
                <a:solidFill>
                  <a:srgbClr val="FFFF00"/>
                </a:solidFill>
              </a:rPr>
              <a:t>аңдарға табынды.</a:t>
            </a:r>
            <a:endParaRPr lang="ru-RU" dirty="0">
              <a:solidFill>
                <a:srgbClr val="FFFF00"/>
              </a:solidFill>
            </a:endParaRPr>
          </a:p>
          <a:p>
            <a:endParaRPr lang="ru-RU" dirty="0"/>
          </a:p>
        </p:txBody>
      </p:sp>
      <p:sp>
        <p:nvSpPr>
          <p:cNvPr id="4" name="Объект 3"/>
          <p:cNvSpPr>
            <a:spLocks noGrp="1"/>
          </p:cNvSpPr>
          <p:nvPr>
            <p:ph sz="half" idx="2"/>
          </p:nvPr>
        </p:nvSpPr>
        <p:spPr>
          <a:xfrm>
            <a:off x="4648200" y="1124744"/>
            <a:ext cx="4038600" cy="5001419"/>
          </a:xfrm>
          <a:solidFill>
            <a:srgbClr val="7030A0"/>
          </a:solidFill>
        </p:spPr>
        <p:txBody>
          <a:bodyPr>
            <a:normAutofit fontScale="85000" lnSpcReduction="20000"/>
          </a:bodyPr>
          <a:lstStyle/>
          <a:p>
            <a:r>
              <a:rPr lang="kk-KZ" dirty="0">
                <a:solidFill>
                  <a:schemeClr val="bg1"/>
                </a:solidFill>
              </a:rPr>
              <a:t>А-Аңдық стиль дамыды. </a:t>
            </a:r>
            <a:endParaRPr lang="ru-RU" dirty="0">
              <a:solidFill>
                <a:schemeClr val="bg1"/>
              </a:solidFill>
            </a:endParaRPr>
          </a:p>
          <a:p>
            <a:r>
              <a:rPr lang="kk-KZ" dirty="0">
                <a:solidFill>
                  <a:schemeClr val="bg1"/>
                </a:solidFill>
              </a:rPr>
              <a:t>В-Заттарын бірге жерлеу. </a:t>
            </a:r>
            <a:endParaRPr lang="ru-RU" dirty="0">
              <a:solidFill>
                <a:schemeClr val="bg1"/>
              </a:solidFill>
            </a:endParaRPr>
          </a:p>
          <a:p>
            <a:r>
              <a:rPr lang="kk-KZ" dirty="0">
                <a:solidFill>
                  <a:schemeClr val="bg1"/>
                </a:solidFill>
              </a:rPr>
              <a:t>С-Жылқыны құрбандыққа шалды. </a:t>
            </a:r>
            <a:endParaRPr lang="ru-RU" dirty="0">
              <a:solidFill>
                <a:schemeClr val="bg1"/>
              </a:solidFill>
            </a:endParaRPr>
          </a:p>
          <a:p>
            <a:r>
              <a:rPr lang="kk-KZ" dirty="0">
                <a:solidFill>
                  <a:schemeClr val="bg1"/>
                </a:solidFill>
              </a:rPr>
              <a:t>D-Алтын киіммен жерленді. </a:t>
            </a:r>
            <a:endParaRPr lang="ru-RU" dirty="0">
              <a:solidFill>
                <a:schemeClr val="bg1"/>
              </a:solidFill>
            </a:endParaRPr>
          </a:p>
          <a:p>
            <a:r>
              <a:rPr lang="kk-KZ" dirty="0">
                <a:solidFill>
                  <a:schemeClr val="bg1"/>
                </a:solidFill>
              </a:rPr>
              <a:t>Е-биік қорғандар тұрғызды. </a:t>
            </a:r>
            <a:endParaRPr lang="ru-RU" dirty="0">
              <a:solidFill>
                <a:schemeClr val="bg1"/>
              </a:solidFill>
            </a:endParaRPr>
          </a:p>
          <a:p>
            <a:r>
              <a:rPr lang="kk-KZ" dirty="0">
                <a:solidFill>
                  <a:schemeClr val="bg1"/>
                </a:solidFill>
              </a:rPr>
              <a:t>Ғ-Алтын адам бас киімі. </a:t>
            </a:r>
            <a:endParaRPr lang="ru-RU" dirty="0">
              <a:solidFill>
                <a:schemeClr val="bg1"/>
              </a:solidFill>
            </a:endParaRPr>
          </a:p>
          <a:p>
            <a:r>
              <a:rPr lang="kk-KZ" dirty="0">
                <a:solidFill>
                  <a:schemeClr val="bg1"/>
                </a:solidFill>
              </a:rPr>
              <a:t>О-Патша билігі кеңістігі</a:t>
            </a:r>
            <a:endParaRPr lang="ru-RU" dirty="0">
              <a:solidFill>
                <a:schemeClr val="bg1"/>
              </a:solidFill>
            </a:endParaRPr>
          </a:p>
          <a:p>
            <a:endParaRPr lang="ru-RU" dirty="0">
              <a:solidFill>
                <a:schemeClr val="bg1"/>
              </a:solidFill>
            </a:endParaRPr>
          </a:p>
        </p:txBody>
      </p:sp>
    </p:spTree>
    <p:extLst>
      <p:ext uri="{BB962C8B-B14F-4D97-AF65-F5344CB8AC3E}">
        <p14:creationId xmlns:p14="http://schemas.microsoft.com/office/powerpoint/2010/main" val="20472825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Дұрыс жауап:</a:t>
            </a:r>
            <a:endParaRPr lang="ru-RU" dirty="0"/>
          </a:p>
        </p:txBody>
      </p:sp>
      <p:sp>
        <p:nvSpPr>
          <p:cNvPr id="3" name="Объект 2"/>
          <p:cNvSpPr>
            <a:spLocks noGrp="1"/>
          </p:cNvSpPr>
          <p:nvPr>
            <p:ph sz="half" idx="1"/>
          </p:nvPr>
        </p:nvSpPr>
        <p:spPr>
          <a:xfrm>
            <a:off x="457200" y="1600200"/>
            <a:ext cx="7931224" cy="4525963"/>
          </a:xfrm>
        </p:spPr>
        <p:txBody>
          <a:bodyPr>
            <a:normAutofit fontScale="77500" lnSpcReduction="20000"/>
          </a:bodyPr>
          <a:lstStyle/>
          <a:p>
            <a:r>
              <a:rPr lang="kk-KZ" dirty="0"/>
              <a:t>1. Сақтар аңдарға табынды. – «Аңдық стилі» дамыды.</a:t>
            </a:r>
            <a:endParaRPr lang="ru-RU" dirty="0"/>
          </a:p>
          <a:p>
            <a:r>
              <a:rPr lang="kk-KZ" dirty="0"/>
              <a:t>2. О дүниеде өмір бар деп сенді. – Заттарын бірге</a:t>
            </a:r>
            <a:endParaRPr lang="ru-RU" dirty="0"/>
          </a:p>
          <a:p>
            <a:r>
              <a:rPr lang="kk-KZ" dirty="0"/>
              <a:t>жерлеу.</a:t>
            </a:r>
            <a:endParaRPr lang="ru-RU" dirty="0"/>
          </a:p>
          <a:p>
            <a:r>
              <a:rPr lang="kk-KZ" dirty="0"/>
              <a:t>3. Күн Құдайы-ең құдіретті құдай. – Жылқыны құр-</a:t>
            </a:r>
            <a:endParaRPr lang="ru-RU" dirty="0"/>
          </a:p>
          <a:p>
            <a:r>
              <a:rPr lang="kk-KZ" dirty="0"/>
              <a:t>бандыққа шалды.</a:t>
            </a:r>
            <a:endParaRPr lang="ru-RU" dirty="0"/>
          </a:p>
          <a:p>
            <a:r>
              <a:rPr lang="kk-KZ" dirty="0"/>
              <a:t>4. Патша Күн Құдайымен тең. – Алтын киіммен</a:t>
            </a:r>
            <a:endParaRPr lang="ru-RU" dirty="0"/>
          </a:p>
          <a:p>
            <a:r>
              <a:rPr lang="kk-KZ" dirty="0"/>
              <a:t>жерленді.</a:t>
            </a:r>
            <a:endParaRPr lang="ru-RU" dirty="0"/>
          </a:p>
          <a:p>
            <a:r>
              <a:rPr lang="kk-KZ" dirty="0"/>
              <a:t>5. Ата-баба аруақтарына сиынды. – Биік қорғандар</a:t>
            </a:r>
            <a:endParaRPr lang="ru-RU" dirty="0"/>
          </a:p>
          <a:p>
            <a:r>
              <a:rPr lang="kk-KZ" dirty="0"/>
              <a:t>тұрғызды.</a:t>
            </a:r>
            <a:endParaRPr lang="ru-RU" dirty="0"/>
          </a:p>
          <a:p>
            <a:r>
              <a:rPr lang="kk-KZ" dirty="0"/>
              <a:t>6. Әлем ұғымы: аспан, жер, жер асты. – «Алтын</a:t>
            </a:r>
            <a:endParaRPr lang="ru-RU" dirty="0"/>
          </a:p>
          <a:p>
            <a:r>
              <a:rPr lang="kk-KZ" dirty="0"/>
              <a:t>адам» бас киімі.</a:t>
            </a:r>
            <a:endParaRPr lang="ru-RU" dirty="0"/>
          </a:p>
          <a:p>
            <a:r>
              <a:rPr lang="kk-KZ" dirty="0"/>
              <a:t>7. Дүниенің төрт бұрышы ұғымы. – Патша билігінің</a:t>
            </a:r>
            <a:endParaRPr lang="ru-RU" dirty="0"/>
          </a:p>
          <a:p>
            <a:r>
              <a:rPr lang="kk-KZ" dirty="0"/>
              <a:t>кеңістігі.</a:t>
            </a:r>
            <a:endParaRPr lang="ru-RU" dirty="0"/>
          </a:p>
          <a:p>
            <a:endParaRPr lang="ru-RU" dirty="0"/>
          </a:p>
        </p:txBody>
      </p:sp>
    </p:spTree>
    <p:extLst>
      <p:ext uri="{BB962C8B-B14F-4D97-AF65-F5344CB8AC3E}">
        <p14:creationId xmlns:p14="http://schemas.microsoft.com/office/powerpoint/2010/main" val="23310647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864096"/>
          </a:xfrm>
        </p:spPr>
        <p:txBody>
          <a:bodyPr>
            <a:normAutofit/>
          </a:bodyPr>
          <a:lstStyle/>
          <a:p>
            <a:r>
              <a:rPr lang="kk-KZ" sz="4800" b="1" dirty="0" smtClean="0">
                <a:solidFill>
                  <a:srgbClr val="00B050"/>
                </a:solidFill>
                <a:latin typeface="Times New Roman" panose="02020603050405020304" pitchFamily="18" charset="0"/>
                <a:cs typeface="Times New Roman" panose="02020603050405020304" pitchFamily="18" charset="0"/>
              </a:rPr>
              <a:t>АҢДЫҚ СТИЛЬ</a:t>
            </a:r>
            <a:endParaRPr lang="ru-RU" sz="4800" b="1" dirty="0">
              <a:solidFill>
                <a:srgbClr val="00B050"/>
              </a:solidFill>
              <a:latin typeface="Times New Roman" panose="02020603050405020304" pitchFamily="18" charset="0"/>
              <a:cs typeface="Times New Roman" panose="02020603050405020304" pitchFamily="18" charset="0"/>
            </a:endParaRPr>
          </a:p>
        </p:txBody>
      </p:sp>
      <p:pic>
        <p:nvPicPr>
          <p:cNvPr id="2050" name="Picture 2" descr="Картинки по запросу Алтын адам» карт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836712"/>
            <a:ext cx="4644006" cy="594233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4644007" y="836712"/>
            <a:ext cx="4499991" cy="5942330"/>
          </a:xfrm>
          <a:prstGeom prst="rect">
            <a:avLst/>
          </a:prstGeom>
        </p:spPr>
      </p:pic>
    </p:spTree>
    <p:extLst>
      <p:ext uri="{BB962C8B-B14F-4D97-AF65-F5344CB8AC3E}">
        <p14:creationId xmlns:p14="http://schemas.microsoft.com/office/powerpoint/2010/main" val="9367431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620688"/>
          </a:xfrm>
        </p:spPr>
        <p:txBody>
          <a:bodyPr>
            <a:normAutofit/>
          </a:bodyPr>
          <a:lstStyle/>
          <a:p>
            <a:r>
              <a:rPr lang="kk-KZ" sz="2000" b="1" dirty="0" smtClean="0">
                <a:solidFill>
                  <a:srgbClr val="FF0000"/>
                </a:solidFill>
              </a:rPr>
              <a:t>Жеке . Бекіту тапсырмаларының бірін таңдап орындаңыз:</a:t>
            </a:r>
            <a:endParaRPr lang="ru-RU" sz="2000"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34640298"/>
              </p:ext>
            </p:extLst>
          </p:nvPr>
        </p:nvGraphicFramePr>
        <p:xfrm>
          <a:off x="179511" y="620688"/>
          <a:ext cx="8856984" cy="5852160"/>
        </p:xfrm>
        <a:graphic>
          <a:graphicData uri="http://schemas.openxmlformats.org/drawingml/2006/table">
            <a:tbl>
              <a:tblPr firstRow="1" bandRow="1">
                <a:tableStyleId>{5C22544A-7EE6-4342-B048-85BDC9FD1C3A}</a:tableStyleId>
              </a:tblPr>
              <a:tblGrid>
                <a:gridCol w="2952328"/>
                <a:gridCol w="2952328"/>
                <a:gridCol w="2952328"/>
              </a:tblGrid>
              <a:tr h="5832648">
                <a:tc>
                  <a:txBody>
                    <a:bodyPr/>
                    <a:lstStyle/>
                    <a:p>
                      <a:pPr algn="ctr"/>
                      <a:r>
                        <a:rPr lang="en-US" sz="1800" b="1" kern="1200" dirty="0" smtClean="0">
                          <a:solidFill>
                            <a:schemeClr val="lt1"/>
                          </a:solidFill>
                          <a:effectLst/>
                          <a:latin typeface="+mn-lt"/>
                          <a:ea typeface="+mn-ea"/>
                          <a:cs typeface="+mn-cs"/>
                        </a:rPr>
                        <a:t>A-</a:t>
                      </a:r>
                      <a:r>
                        <a:rPr lang="kk-KZ" sz="1800" b="1" kern="1200" dirty="0" smtClean="0">
                          <a:solidFill>
                            <a:schemeClr val="lt1"/>
                          </a:solidFill>
                          <a:effectLst/>
                          <a:latin typeface="+mn-lt"/>
                          <a:ea typeface="+mn-ea"/>
                          <a:cs typeface="+mn-cs"/>
                        </a:rPr>
                        <a:t>тапсырмасы: </a:t>
                      </a:r>
                      <a:endParaRPr lang="ru-RU" sz="1800" b="1" kern="1200" dirty="0" smtClean="0">
                        <a:solidFill>
                          <a:schemeClr val="lt1"/>
                        </a:solidFill>
                        <a:effectLst/>
                        <a:latin typeface="+mn-lt"/>
                        <a:ea typeface="+mn-ea"/>
                        <a:cs typeface="+mn-cs"/>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1.Алтын адамды 1969 - 1970 жылдары...</a:t>
                      </a:r>
                      <a:b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br>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2. Алтын адам киімі төрт мыңға жуық...</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3.  Алтын адам ерекше ..........туындысы...</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4. Алтын адам сақтардың дүниетанымын....</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5. Алтын адамда ......... стиль.......</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6. Алтын адам қазіргі кезде.....</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endParaRPr lang="ru-RU" sz="1800" dirty="0"/>
                    </a:p>
                  </a:txBody>
                  <a:tcPr>
                    <a:solidFill>
                      <a:srgbClr val="002060"/>
                    </a:solidFill>
                  </a:tcPr>
                </a:tc>
                <a:tc>
                  <a:txBody>
                    <a:bodyPr/>
                    <a:lstStyle/>
                    <a:p>
                      <a:pPr algn="ctr"/>
                      <a:r>
                        <a:rPr lang="kk-KZ" sz="1800" b="1" kern="1200" dirty="0" smtClean="0">
                          <a:solidFill>
                            <a:schemeClr val="lt1"/>
                          </a:solidFill>
                          <a:effectLst/>
                          <a:latin typeface="Times New Roman" panose="02020603050405020304" pitchFamily="18" charset="0"/>
                          <a:ea typeface="+mn-ea"/>
                          <a:cs typeface="Times New Roman" panose="02020603050405020304" pitchFamily="18" charset="0"/>
                        </a:rPr>
                        <a:t>В-тапсырмасы:</a:t>
                      </a:r>
                      <a:endParaRPr lang="ru-RU" sz="1800" b="1" kern="1200" dirty="0" smtClean="0">
                        <a:solidFill>
                          <a:schemeClr val="lt1"/>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Есік обасынан табылған маңызды үш заттың тізімін жасап, сипаттаңыз. </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1-зат.............................................................</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2-зат.............................................................</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3-зат.............................................................</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pPr algn="ctr"/>
                      <a:r>
                        <a:rPr lang="kk-KZ" sz="1800" b="1" kern="1200" dirty="0" smtClean="0">
                          <a:solidFill>
                            <a:schemeClr val="bg1"/>
                          </a:solidFill>
                          <a:effectLst/>
                          <a:latin typeface="Times New Roman" panose="02020603050405020304" pitchFamily="18" charset="0"/>
                          <a:ea typeface="+mn-ea"/>
                          <a:cs typeface="Times New Roman" panose="02020603050405020304" pitchFamily="18" charset="0"/>
                        </a:rPr>
                        <a:t>С-тапсырмасы: </a:t>
                      </a:r>
                      <a:endParaRPr lang="ru-RU" sz="1800" b="1" kern="1200" dirty="0" smtClean="0">
                        <a:solidFill>
                          <a:schemeClr val="bg1"/>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Академик Досмұхамед Кішібеков: “1969 жылы Алматы облысының Есік қаласына жақын жерден бұдан екі жарым мың жыл бұрын өмір сүрген “Алтын адам” табылды. Бұл, әлем ғалымдарының пікірінше, Египеттегі Тутанхамоннан кейінгі екінші үлкен ғылыми жетістікке жататын жаңалық еді” (“Егемен Қазақстан”31.10.07).  Академиктің осы пікірімен келісесіз бе? Ия. Жоқ. </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1-дәлел.............................</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2-дәлел..............................</a:t>
                      </a:r>
                      <a:endParaRPr lang="ru-RU" sz="1800" b="1" kern="1200" dirty="0" smtClean="0">
                        <a:solidFill>
                          <a:srgbClr val="FFFF00"/>
                        </a:solidFill>
                        <a:effectLst/>
                        <a:latin typeface="Times New Roman" panose="02020603050405020304" pitchFamily="18" charset="0"/>
                        <a:ea typeface="+mn-ea"/>
                        <a:cs typeface="Times New Roman" panose="02020603050405020304" pitchFamily="18" charset="0"/>
                      </a:endParaRPr>
                    </a:p>
                    <a:p>
                      <a:r>
                        <a:rPr lang="kk-KZ" sz="1800" b="1" kern="1200" dirty="0" smtClean="0">
                          <a:solidFill>
                            <a:srgbClr val="FFFF00"/>
                          </a:solidFill>
                          <a:effectLst/>
                          <a:latin typeface="Times New Roman" panose="02020603050405020304" pitchFamily="18" charset="0"/>
                          <a:ea typeface="+mn-ea"/>
                          <a:cs typeface="Times New Roman" panose="02020603050405020304" pitchFamily="18" charset="0"/>
                        </a:rPr>
                        <a:t>3-дәлел..............................</a:t>
                      </a:r>
                      <a:endParaRPr lang="ru-RU" sz="1800" dirty="0">
                        <a:solidFill>
                          <a:srgbClr val="FFFF00"/>
                        </a:solidFill>
                        <a:latin typeface="Times New Roman" panose="02020603050405020304" pitchFamily="18" charset="0"/>
                        <a:cs typeface="Times New Roman" panose="02020603050405020304" pitchFamily="18" charset="0"/>
                      </a:endParaRPr>
                    </a:p>
                  </a:txBody>
                  <a:tcPr>
                    <a:solidFill>
                      <a:srgbClr val="002060"/>
                    </a:solidFill>
                  </a:tcPr>
                </a:tc>
              </a:tr>
            </a:tbl>
          </a:graphicData>
        </a:graphic>
      </p:graphicFrame>
    </p:spTree>
    <p:extLst>
      <p:ext uri="{BB962C8B-B14F-4D97-AF65-F5344CB8AC3E}">
        <p14:creationId xmlns:p14="http://schemas.microsoft.com/office/powerpoint/2010/main" val="18656379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r>
              <a:rPr lang="kk-KZ" sz="5400" b="1" dirty="0" smtClean="0">
                <a:latin typeface="Times New Roman" panose="02020603050405020304" pitchFamily="18" charset="0"/>
                <a:cs typeface="Times New Roman" panose="02020603050405020304" pitchFamily="18" charset="0"/>
              </a:rPr>
              <a:t>ЖЕКЕ.Тақырыпты бекіту: </a:t>
            </a:r>
            <a:r>
              <a:rPr lang="kk-KZ" sz="5400" b="1" dirty="0" smtClean="0">
                <a:solidFill>
                  <a:srgbClr val="FF0000"/>
                </a:solidFill>
                <a:latin typeface="Times New Roman" panose="02020603050405020304" pitchFamily="18" charset="0"/>
                <a:cs typeface="Times New Roman" panose="02020603050405020304" pitchFamily="18" charset="0"/>
              </a:rPr>
              <a:t>Иә-1. Жоқ-0</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060848"/>
            <a:ext cx="8229600" cy="4680520"/>
          </a:xfrm>
        </p:spPr>
        <p:txBody>
          <a:bodyPr/>
          <a:lstStyle/>
          <a:p>
            <a:pPr marL="0" indent="0">
              <a:buNone/>
            </a:pPr>
            <a:r>
              <a:rPr lang="kk-KZ" dirty="0" smtClean="0"/>
              <a:t>1. «Алтын адам» 1970ж. Ашылды</a:t>
            </a:r>
          </a:p>
          <a:p>
            <a:pPr marL="0" indent="0">
              <a:buNone/>
            </a:pPr>
            <a:r>
              <a:rPr lang="kk-KZ" dirty="0" smtClean="0"/>
              <a:t>2. «Алтын адамды» ашқан- К. Ақышев</a:t>
            </a:r>
          </a:p>
          <a:p>
            <a:pPr marL="0" indent="0">
              <a:buNone/>
            </a:pPr>
            <a:r>
              <a:rPr lang="kk-KZ" dirty="0" smtClean="0"/>
              <a:t>3. «Алтын адамда» аң стилі  басым.</a:t>
            </a:r>
          </a:p>
          <a:p>
            <a:pPr marL="0" indent="0">
              <a:buNone/>
            </a:pPr>
            <a:r>
              <a:rPr lang="kk-KZ" dirty="0" smtClean="0"/>
              <a:t>4.Алтын адам көшірмесі Бәйтерекке орнатылған.</a:t>
            </a:r>
          </a:p>
          <a:p>
            <a:pPr marL="0" indent="0">
              <a:buNone/>
            </a:pPr>
            <a:r>
              <a:rPr lang="kk-KZ" dirty="0" smtClean="0"/>
              <a:t>5.Алтын адамда барыс бейнеленбеген. </a:t>
            </a:r>
          </a:p>
          <a:p>
            <a:pPr marL="0" indent="0">
              <a:buNone/>
            </a:pPr>
            <a:r>
              <a:rPr lang="kk-KZ" dirty="0" smtClean="0"/>
              <a:t>6. Күміс тостағанда 26 таңбалы жазу бар.</a:t>
            </a:r>
          </a:p>
          <a:p>
            <a:pPr marL="514350" indent="-514350">
              <a:buAutoNum type="arabicPeriod" startAt="5"/>
            </a:pPr>
            <a:endParaRPr lang="ru-RU" dirty="0"/>
          </a:p>
        </p:txBody>
      </p:sp>
    </p:spTree>
    <p:extLst>
      <p:ext uri="{BB962C8B-B14F-4D97-AF65-F5344CB8AC3E}">
        <p14:creationId xmlns:p14="http://schemas.microsoft.com/office/powerpoint/2010/main" val="24862006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6000" b="1" dirty="0" smtClean="0">
                <a:latin typeface="Times New Roman" panose="02020603050405020304" pitchFamily="18" charset="0"/>
                <a:cs typeface="Times New Roman" panose="02020603050405020304" pitchFamily="18" charset="0"/>
              </a:rPr>
              <a:t>ДҰРЫС ЖАУАП:</a:t>
            </a:r>
            <a:endParaRPr lang="ru-RU" sz="6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kk-KZ" sz="9600" b="1" dirty="0" smtClean="0">
                <a:solidFill>
                  <a:srgbClr val="00B050"/>
                </a:solidFill>
              </a:rPr>
              <a:t>111001</a:t>
            </a:r>
            <a:endParaRPr lang="ru-RU" sz="9600" b="1" dirty="0">
              <a:solidFill>
                <a:srgbClr val="00B050"/>
              </a:solidFill>
            </a:endParaRPr>
          </a:p>
        </p:txBody>
      </p:sp>
    </p:spTree>
    <p:extLst>
      <p:ext uri="{BB962C8B-B14F-4D97-AF65-F5344CB8AC3E}">
        <p14:creationId xmlns:p14="http://schemas.microsoft.com/office/powerpoint/2010/main" val="3738687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sp>
        <p:nvSpPr>
          <p:cNvPr id="7" name="AutoShape 2" descr="Картинки по запросу Алтын адам» карта"/>
          <p:cNvSpPr>
            <a:spLocks noGrp="1" noChangeAspect="1" noChangeArrowheads="1"/>
          </p:cNvSpPr>
          <p:nvPr>
            <p:ph type="body" idx="1"/>
          </p:nvPr>
        </p:nvSpPr>
        <p:spPr bwMode="auto">
          <a:xfrm>
            <a:off x="457200" y="1870945"/>
            <a:ext cx="2236722" cy="3039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0000" lnSpcReduction="20000"/>
          </a:bodyPr>
          <a:lstStyle/>
          <a:p>
            <a:endParaRPr lang="ru-RU" dirty="0"/>
          </a:p>
        </p:txBody>
      </p:sp>
      <p:pic>
        <p:nvPicPr>
          <p:cNvPr id="1030" name="Picture 6" descr="Картинки по запросу Алтын адам» кар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23"/>
            <a:ext cx="2693922" cy="3034332"/>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3"/>
          <a:stretch>
            <a:fillRect/>
          </a:stretch>
        </p:blipFill>
        <p:spPr>
          <a:xfrm>
            <a:off x="1" y="3054063"/>
            <a:ext cx="2627784" cy="3687305"/>
          </a:xfrm>
          <a:prstGeom prst="rect">
            <a:avLst/>
          </a:prstGeom>
        </p:spPr>
      </p:pic>
      <p:pic>
        <p:nvPicPr>
          <p:cNvPr id="11" name="Рисунок 10"/>
          <p:cNvPicPr>
            <a:picLocks noChangeAspect="1"/>
          </p:cNvPicPr>
          <p:nvPr/>
        </p:nvPicPr>
        <p:blipFill>
          <a:blip r:embed="rId4"/>
          <a:stretch>
            <a:fillRect/>
          </a:stretch>
        </p:blipFill>
        <p:spPr>
          <a:xfrm>
            <a:off x="2693922" y="44624"/>
            <a:ext cx="3102214" cy="3034333"/>
          </a:xfrm>
          <a:prstGeom prst="rect">
            <a:avLst/>
          </a:prstGeom>
        </p:spPr>
      </p:pic>
      <p:pic>
        <p:nvPicPr>
          <p:cNvPr id="17" name="Рисунок 16" descr="http://www.voxpopuli.kz/userfiles/posts/1244/d8a332d71e9408aaa80cedbcab5d5b44_bi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44623"/>
            <a:ext cx="3312368" cy="3009439"/>
          </a:xfrm>
          <a:prstGeom prst="rect">
            <a:avLst/>
          </a:prstGeom>
          <a:noFill/>
          <a:ln>
            <a:noFill/>
          </a:ln>
        </p:spPr>
      </p:pic>
      <p:pic>
        <p:nvPicPr>
          <p:cNvPr id="4" name="Объект 3"/>
          <p:cNvPicPr>
            <a:picLocks noGrp="1" noChangeAspect="1"/>
          </p:cNvPicPr>
          <p:nvPr>
            <p:ph sz="half" idx="2"/>
          </p:nvPr>
        </p:nvPicPr>
        <p:blipFill>
          <a:blip r:embed="rId6"/>
          <a:stretch>
            <a:fillRect/>
          </a:stretch>
        </p:blipFill>
        <p:spPr>
          <a:xfrm>
            <a:off x="2660853" y="3060755"/>
            <a:ext cx="3102214" cy="3588493"/>
          </a:xfrm>
          <a:prstGeom prst="rect">
            <a:avLst/>
          </a:prstGeom>
          <a:ln>
            <a:solidFill>
              <a:srgbClr val="CED8EA"/>
            </a:solidFill>
            <a:prstDash val="lgDashDotDot"/>
          </a:ln>
        </p:spPr>
      </p:pic>
      <p:pic>
        <p:nvPicPr>
          <p:cNvPr id="13" name="Picture 2" descr="Картинки по запросу алтын адам фото"/>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135" y="3054063"/>
            <a:ext cx="3312368" cy="354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952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72050" t="19903" r="9838"/>
          <a:stretch/>
        </p:blipFill>
        <p:spPr>
          <a:xfrm>
            <a:off x="7380312" y="1417637"/>
            <a:ext cx="1656184" cy="4881141"/>
          </a:xfrm>
          <a:prstGeom prst="rect">
            <a:avLst/>
          </a:prstGeom>
        </p:spPr>
      </p:pic>
      <p:sp>
        <p:nvSpPr>
          <p:cNvPr id="2" name="Заголовок 1"/>
          <p:cNvSpPr>
            <a:spLocks noGrp="1"/>
          </p:cNvSpPr>
          <p:nvPr>
            <p:ph type="title"/>
          </p:nvPr>
        </p:nvSpPr>
        <p:spPr/>
        <p:txBody>
          <a:bodyPr>
            <a:normAutofit/>
          </a:bodyPr>
          <a:lstStyle/>
          <a:p>
            <a:r>
              <a:rPr lang="kk-KZ" sz="6000" b="1" dirty="0" smtClean="0">
                <a:solidFill>
                  <a:srgbClr val="002060"/>
                </a:solidFill>
              </a:rPr>
              <a:t>Сабақ соңында</a:t>
            </a:r>
            <a:endParaRPr lang="ru-RU" sz="6000" b="1" dirty="0">
              <a:solidFill>
                <a:srgbClr val="002060"/>
              </a:solidFill>
            </a:endParaRPr>
          </a:p>
        </p:txBody>
      </p:sp>
      <p:sp>
        <p:nvSpPr>
          <p:cNvPr id="4" name="Объект 3"/>
          <p:cNvSpPr>
            <a:spLocks noGrp="1"/>
          </p:cNvSpPr>
          <p:nvPr>
            <p:ph idx="1"/>
          </p:nvPr>
        </p:nvSpPr>
        <p:spPr>
          <a:xfrm>
            <a:off x="457200" y="1417638"/>
            <a:ext cx="6851104" cy="4881141"/>
          </a:xfrm>
          <a:solidFill>
            <a:schemeClr val="bg1"/>
          </a:solidFill>
        </p:spPr>
        <p:txBody>
          <a:bodyPr>
            <a:normAutofit/>
          </a:bodyPr>
          <a:lstStyle/>
          <a:p>
            <a:pPr marL="0" indent="0">
              <a:buNone/>
            </a:pPr>
            <a:r>
              <a:rPr lang="kk-KZ" b="1" dirty="0">
                <a:solidFill>
                  <a:srgbClr val="00B050"/>
                </a:solidFill>
                <a:latin typeface="Times New Roman" panose="02020603050405020304" pitchFamily="18" charset="0"/>
                <a:cs typeface="Times New Roman" panose="02020603050405020304" pitchFamily="18" charset="0"/>
              </a:rPr>
              <a:t>А</a:t>
            </a:r>
            <a:r>
              <a:rPr lang="kk-KZ" b="1" dirty="0" smtClean="0">
                <a:solidFill>
                  <a:srgbClr val="00B050"/>
                </a:solidFill>
                <a:latin typeface="Times New Roman" panose="02020603050405020304" pitchFamily="18" charset="0"/>
                <a:cs typeface="Times New Roman" panose="02020603050405020304" pitchFamily="18" charset="0"/>
              </a:rPr>
              <a:t>ргументтер нақты келтіріліп, </a:t>
            </a:r>
          </a:p>
          <a:p>
            <a:pPr marL="0" indent="0">
              <a:buNone/>
            </a:pPr>
            <a:r>
              <a:rPr lang="kk-KZ" b="1" dirty="0" smtClean="0">
                <a:solidFill>
                  <a:srgbClr val="00B050"/>
                </a:solidFill>
                <a:latin typeface="Times New Roman" panose="02020603050405020304" pitchFamily="18" charset="0"/>
                <a:cs typeface="Times New Roman" panose="02020603050405020304" pitchFamily="18" charset="0"/>
              </a:rPr>
              <a:t>пікірлерді толық дәлелдей аламын</a:t>
            </a:r>
          </a:p>
          <a:p>
            <a:pPr marL="0" indent="0">
              <a:buNone/>
            </a:pPr>
            <a:endParaRPr lang="kk-KZ"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kk-KZ" b="1" dirty="0" smtClean="0">
                <a:latin typeface="Times New Roman" panose="02020603050405020304" pitchFamily="18" charset="0"/>
                <a:cs typeface="Times New Roman" panose="02020603050405020304" pitchFamily="18" charset="0"/>
              </a:rPr>
              <a:t> </a:t>
            </a:r>
            <a:r>
              <a:rPr lang="kk-KZ" b="1" dirty="0" smtClean="0">
                <a:solidFill>
                  <a:srgbClr val="FFC000"/>
                </a:solidFill>
                <a:latin typeface="Times New Roman" panose="02020603050405020304" pitchFamily="18" charset="0"/>
                <a:cs typeface="Times New Roman" panose="02020603050405020304" pitchFamily="18" charset="0"/>
              </a:rPr>
              <a:t>Аргументтер  </a:t>
            </a:r>
            <a:r>
              <a:rPr lang="kk-KZ" b="1" dirty="0">
                <a:solidFill>
                  <a:srgbClr val="FFC000"/>
                </a:solidFill>
                <a:latin typeface="Times New Roman" panose="02020603050405020304" pitchFamily="18" charset="0"/>
                <a:cs typeface="Times New Roman" panose="02020603050405020304" pitchFamily="18" charset="0"/>
              </a:rPr>
              <a:t>келтіріліп, </a:t>
            </a:r>
          </a:p>
          <a:p>
            <a:pPr marL="0" indent="0">
              <a:buNone/>
            </a:pPr>
            <a:r>
              <a:rPr lang="kk-KZ" b="1" dirty="0" smtClean="0">
                <a:solidFill>
                  <a:srgbClr val="FFC000"/>
                </a:solidFill>
                <a:latin typeface="Times New Roman" panose="02020603050405020304" pitchFamily="18" charset="0"/>
                <a:cs typeface="Times New Roman" panose="02020603050405020304" pitchFamily="18" charset="0"/>
              </a:rPr>
              <a:t>пікірлерді біршама  </a:t>
            </a:r>
            <a:r>
              <a:rPr lang="kk-KZ" b="1" dirty="0">
                <a:solidFill>
                  <a:srgbClr val="FFC000"/>
                </a:solidFill>
                <a:latin typeface="Times New Roman" panose="02020603050405020304" pitchFamily="18" charset="0"/>
                <a:cs typeface="Times New Roman" panose="02020603050405020304" pitchFamily="18" charset="0"/>
              </a:rPr>
              <a:t>дәлелдей </a:t>
            </a:r>
            <a:r>
              <a:rPr lang="kk-KZ" b="1" dirty="0" smtClean="0">
                <a:solidFill>
                  <a:srgbClr val="FFC000"/>
                </a:solidFill>
                <a:latin typeface="Times New Roman" panose="02020603050405020304" pitchFamily="18" charset="0"/>
                <a:cs typeface="Times New Roman" panose="02020603050405020304" pitchFamily="18" charset="0"/>
              </a:rPr>
              <a:t>аламын</a:t>
            </a:r>
            <a:endParaRPr lang="kk-KZ" b="1" dirty="0">
              <a:solidFill>
                <a:srgbClr val="FFC000"/>
              </a:solidFill>
              <a:latin typeface="Times New Roman" panose="02020603050405020304" pitchFamily="18" charset="0"/>
              <a:cs typeface="Times New Roman" panose="02020603050405020304" pitchFamily="18" charset="0"/>
            </a:endParaRPr>
          </a:p>
          <a:p>
            <a:pPr marL="0" indent="0">
              <a:buNone/>
            </a:pPr>
            <a:endParaRPr lang="kk-KZ" b="1" dirty="0" smtClean="0">
              <a:latin typeface="Times New Roman" panose="02020603050405020304" pitchFamily="18" charset="0"/>
              <a:cs typeface="Times New Roman" panose="02020603050405020304" pitchFamily="18" charset="0"/>
            </a:endParaRPr>
          </a:p>
          <a:p>
            <a:pPr marL="0" indent="0">
              <a:buNone/>
            </a:pPr>
            <a:r>
              <a:rPr lang="kk-KZ" b="1" dirty="0" smtClean="0">
                <a:solidFill>
                  <a:srgbClr val="C00000"/>
                </a:solidFill>
                <a:latin typeface="Times New Roman" panose="02020603050405020304" pitchFamily="18" charset="0"/>
                <a:cs typeface="Times New Roman" panose="02020603050405020304" pitchFamily="18" charset="0"/>
              </a:rPr>
              <a:t>Пікірлерді дәлелдей алмаймын.</a:t>
            </a:r>
            <a:endParaRPr lang="kk-KZ" b="1" dirty="0">
              <a:solidFill>
                <a:srgbClr val="C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ru-RU" dirty="0"/>
          </a:p>
        </p:txBody>
      </p:sp>
    </p:spTree>
    <p:extLst>
      <p:ext uri="{BB962C8B-B14F-4D97-AF65-F5344CB8AC3E}">
        <p14:creationId xmlns:p14="http://schemas.microsoft.com/office/powerpoint/2010/main" val="5096474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4624"/>
            <a:ext cx="8640960" cy="6624735"/>
          </a:xfrm>
        </p:spPr>
        <p:txBody>
          <a:bodyPr>
            <a:normAutofit fontScale="90000"/>
          </a:bodyPr>
          <a:lstStyle/>
          <a:p>
            <a:pPr algn="l"/>
            <a:r>
              <a:rPr lang="kk-KZ" b="1" dirty="0" smtClean="0">
                <a:solidFill>
                  <a:srgbClr val="FF0000"/>
                </a:solidFill>
              </a:rPr>
              <a:t/>
            </a:r>
            <a:br>
              <a:rPr lang="kk-KZ" b="1" dirty="0" smtClean="0">
                <a:solidFill>
                  <a:srgbClr val="FF0000"/>
                </a:solidFill>
              </a:rPr>
            </a:br>
            <a:r>
              <a:rPr lang="kk-KZ" b="1" dirty="0" smtClean="0">
                <a:solidFill>
                  <a:srgbClr val="FF0000"/>
                </a:solidFill>
              </a:rPr>
              <a:t>СУРЕТТЕР ЖИНАҒЫМЕН ЖҰМЫС:</a:t>
            </a:r>
            <a:br>
              <a:rPr lang="kk-KZ" b="1" dirty="0" smtClean="0">
                <a:solidFill>
                  <a:srgbClr val="FF0000"/>
                </a:solidFill>
              </a:rPr>
            </a:br>
            <a:r>
              <a:rPr lang="kk-KZ" dirty="0" smtClean="0"/>
              <a:t>1.Суреттерде </a:t>
            </a:r>
            <a:r>
              <a:rPr lang="kk-KZ" dirty="0"/>
              <a:t>не көріп отырсыздар? </a:t>
            </a:r>
            <a:r>
              <a:rPr lang="en-US" dirty="0" smtClean="0"/>
              <a:t/>
            </a:r>
            <a:br>
              <a:rPr lang="en-US" dirty="0" smtClean="0"/>
            </a:br>
            <a:r>
              <a:rPr lang="en-US" dirty="0" smtClean="0"/>
              <a:t>2. </a:t>
            </a:r>
            <a:r>
              <a:rPr lang="kk-KZ" dirty="0" smtClean="0"/>
              <a:t>Не ерекше болды?</a:t>
            </a:r>
            <a:r>
              <a:rPr lang="ru-RU" dirty="0"/>
              <a:t/>
            </a:r>
            <a:br>
              <a:rPr lang="ru-RU" dirty="0"/>
            </a:br>
            <a:r>
              <a:rPr lang="ru-RU" dirty="0"/>
              <a:t>3</a:t>
            </a:r>
            <a:r>
              <a:rPr lang="ru-RU" dirty="0" smtClean="0"/>
              <a:t>.</a:t>
            </a:r>
            <a:r>
              <a:rPr lang="kk-KZ" dirty="0" smtClean="0"/>
              <a:t>Осы </a:t>
            </a:r>
            <a:r>
              <a:rPr lang="kk-KZ" dirty="0"/>
              <a:t>жәдігерлер туралы не білесіздер?</a:t>
            </a:r>
            <a:r>
              <a:rPr lang="ru-RU" dirty="0"/>
              <a:t/>
            </a:r>
            <a:br>
              <a:rPr lang="ru-RU" dirty="0"/>
            </a:br>
            <a:r>
              <a:rPr lang="kk-KZ" dirty="0"/>
              <a:t>4</a:t>
            </a:r>
            <a:r>
              <a:rPr lang="kk-KZ" dirty="0" smtClean="0"/>
              <a:t>. </a:t>
            </a:r>
            <a:r>
              <a:rPr lang="kk-KZ" dirty="0"/>
              <a:t>Тақырыпты болжап көріңіз....</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41541838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41368"/>
          </a:xfrm>
          <a:solidFill>
            <a:srgbClr val="002060"/>
          </a:solidFill>
        </p:spPr>
        <p:txBody>
          <a:bodyPr/>
          <a:lstStyle/>
          <a:p>
            <a:endParaRPr lang="ru-RU" dirty="0"/>
          </a:p>
        </p:txBody>
      </p:sp>
      <p:sp>
        <p:nvSpPr>
          <p:cNvPr id="7" name="Объект 6"/>
          <p:cNvSpPr>
            <a:spLocks noGrp="1"/>
          </p:cNvSpPr>
          <p:nvPr>
            <p:ph idx="1"/>
          </p:nvPr>
        </p:nvSpPr>
        <p:spPr>
          <a:xfrm>
            <a:off x="0" y="116632"/>
            <a:ext cx="9144000" cy="6624736"/>
          </a:xfrm>
          <a:prstGeom prst="ellipse">
            <a:avLst/>
          </a:prstGeom>
          <a:solidFill>
            <a:srgbClr val="4E3B30">
              <a:lumMod val="20000"/>
              <a:lumOff val="80000"/>
            </a:srgbClr>
          </a:solidFill>
          <a:ln w="25400" cap="flat" cmpd="sng" algn="ctr">
            <a:solidFill>
              <a:srgbClr val="F0A22E">
                <a:shade val="50000"/>
              </a:srgbClr>
            </a:solidFill>
            <a:prstDash val="solid"/>
          </a:ln>
          <a:effectLst/>
        </p:spPr>
        <p:txBody>
          <a:bodyPr anchor="ctr">
            <a:normAutofit fontScale="25000" lnSpcReduction="20000"/>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kk-KZ" sz="1800" b="0" i="0" u="none" strike="noStrike" kern="0" cap="none" spc="0" normalizeH="0" baseline="0" noProof="0" dirty="0">
                <a:ln>
                  <a:noFill/>
                </a:ln>
                <a:solidFill>
                  <a:srgbClr val="FF0000"/>
                </a:solidFill>
                <a:effectLst/>
                <a:uLnTx/>
                <a:uFillTx/>
                <a:latin typeface="Franklin Gothic Book"/>
                <a:ea typeface="+mn-ea"/>
                <a:cs typeface="+mn-cs"/>
              </a:rPr>
              <a:t>«</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54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lang="kk-KZ" sz="5400" kern="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kk-KZ" sz="17600" b="1" dirty="0" smtClean="0">
              <a:latin typeface="Times New Roman" panose="02020603050405020304" pitchFamily="18" charset="0"/>
              <a:cs typeface="Times New Roman" panose="02020603050405020304" pitchFamily="18" charset="0"/>
            </a:endParaRPr>
          </a:p>
          <a:p>
            <a:pPr marL="0" indent="0" algn="just">
              <a:buNone/>
            </a:pPr>
            <a:endParaRPr lang="kk-KZ" sz="17600" b="1" dirty="0">
              <a:latin typeface="Times New Roman" panose="02020603050405020304" pitchFamily="18" charset="0"/>
              <a:cs typeface="Times New Roman" panose="02020603050405020304" pitchFamily="18" charset="0"/>
            </a:endParaRPr>
          </a:p>
          <a:p>
            <a:pPr marL="0" indent="0" algn="just">
              <a:buNone/>
            </a:pPr>
            <a:endParaRPr lang="kk-KZ" sz="17600" b="1" dirty="0" smtClean="0">
              <a:latin typeface="Times New Roman" panose="02020603050405020304" pitchFamily="18" charset="0"/>
              <a:cs typeface="Times New Roman" panose="02020603050405020304" pitchFamily="18" charset="0"/>
            </a:endParaRPr>
          </a:p>
          <a:p>
            <a:pPr marL="0" indent="0" algn="just">
              <a:buNone/>
            </a:pPr>
            <a:r>
              <a:rPr lang="kk-KZ" sz="17600" b="1" dirty="0" smtClean="0">
                <a:latin typeface="Times New Roman" panose="02020603050405020304" pitchFamily="18" charset="0"/>
                <a:cs typeface="Times New Roman" panose="02020603050405020304" pitchFamily="18" charset="0"/>
              </a:rPr>
              <a:t>Сабақ</a:t>
            </a:r>
            <a:r>
              <a:rPr lang="en-US" sz="17600" b="1" dirty="0" smtClean="0">
                <a:latin typeface="Times New Roman" panose="02020603050405020304" pitchFamily="18" charset="0"/>
                <a:cs typeface="Times New Roman" panose="02020603050405020304" pitchFamily="18" charset="0"/>
              </a:rPr>
              <a:t> </a:t>
            </a:r>
            <a:r>
              <a:rPr lang="kk-KZ" sz="17600" b="1" dirty="0" smtClean="0">
                <a:latin typeface="Times New Roman" panose="02020603050405020304" pitchFamily="18" charset="0"/>
                <a:cs typeface="Times New Roman" panose="02020603050405020304" pitchFamily="18" charset="0"/>
              </a:rPr>
              <a:t>тақырыбы</a:t>
            </a:r>
            <a:r>
              <a:rPr lang="kk-KZ" sz="17600" b="1" dirty="0">
                <a:latin typeface="Times New Roman" panose="02020603050405020304" pitchFamily="18" charset="0"/>
                <a:cs typeface="Times New Roman" panose="02020603050405020304" pitchFamily="18" charset="0"/>
              </a:rPr>
              <a:t>:</a:t>
            </a:r>
          </a:p>
          <a:p>
            <a:pPr marL="0" indent="0" algn="ctr">
              <a:buNone/>
            </a:pPr>
            <a:r>
              <a:rPr lang="ru-RU" sz="26400" b="1" dirty="0" err="1">
                <a:solidFill>
                  <a:srgbClr val="C00000"/>
                </a:solidFill>
                <a:latin typeface="Times New Roman" panose="02020603050405020304" pitchFamily="18" charset="0"/>
                <a:cs typeface="Times New Roman" panose="02020603050405020304" pitchFamily="18" charset="0"/>
              </a:rPr>
              <a:t>Есік</a:t>
            </a:r>
            <a:r>
              <a:rPr lang="ru-RU" sz="26400" b="1" dirty="0">
                <a:solidFill>
                  <a:srgbClr val="C00000"/>
                </a:solidFill>
                <a:latin typeface="Times New Roman" panose="02020603050405020304" pitchFamily="18" charset="0"/>
                <a:cs typeface="Times New Roman" panose="02020603050405020304" pitchFamily="18" charset="0"/>
              </a:rPr>
              <a:t> </a:t>
            </a:r>
            <a:r>
              <a:rPr lang="ru-RU" sz="26400" b="1" dirty="0" err="1">
                <a:solidFill>
                  <a:srgbClr val="C00000"/>
                </a:solidFill>
                <a:latin typeface="Times New Roman" panose="02020603050405020304" pitchFamily="18" charset="0"/>
                <a:cs typeface="Times New Roman" panose="02020603050405020304" pitchFamily="18" charset="0"/>
              </a:rPr>
              <a:t>обасынан</a:t>
            </a:r>
            <a:r>
              <a:rPr lang="ru-RU" sz="26400" b="1" dirty="0">
                <a:solidFill>
                  <a:srgbClr val="C00000"/>
                </a:solidFill>
                <a:latin typeface="Times New Roman" panose="02020603050405020304" pitchFamily="18" charset="0"/>
                <a:cs typeface="Times New Roman" panose="02020603050405020304" pitchFamily="18" charset="0"/>
              </a:rPr>
              <a:t> </a:t>
            </a:r>
            <a:r>
              <a:rPr lang="ru-RU" sz="26400" b="1" dirty="0" err="1">
                <a:solidFill>
                  <a:srgbClr val="C00000"/>
                </a:solidFill>
                <a:latin typeface="Times New Roman" panose="02020603050405020304" pitchFamily="18" charset="0"/>
                <a:cs typeface="Times New Roman" panose="02020603050405020304" pitchFamily="18" charset="0"/>
              </a:rPr>
              <a:t>табылған</a:t>
            </a:r>
            <a:r>
              <a:rPr lang="ru-RU" sz="26400" b="1" dirty="0">
                <a:solidFill>
                  <a:srgbClr val="C00000"/>
                </a:solidFill>
                <a:latin typeface="Times New Roman" panose="02020603050405020304" pitchFamily="18" charset="0"/>
                <a:cs typeface="Times New Roman" panose="02020603050405020304" pitchFamily="18" charset="0"/>
              </a:rPr>
              <a:t> «Алтын </a:t>
            </a:r>
            <a:r>
              <a:rPr lang="ru-RU" sz="26400" b="1" dirty="0" err="1">
                <a:solidFill>
                  <a:srgbClr val="C00000"/>
                </a:solidFill>
                <a:latin typeface="Times New Roman" panose="02020603050405020304" pitchFamily="18" charset="0"/>
                <a:cs typeface="Times New Roman" panose="02020603050405020304" pitchFamily="18" charset="0"/>
              </a:rPr>
              <a:t>адам</a:t>
            </a:r>
            <a:r>
              <a:rPr lang="ru-RU" sz="26400" b="1" dirty="0">
                <a:solidFill>
                  <a:srgbClr val="C00000"/>
                </a:solidFill>
                <a:latin typeface="Times New Roman" panose="02020603050405020304" pitchFamily="18" charset="0"/>
                <a:cs typeface="Times New Roman" panose="02020603050405020304" pitchFamily="18" charset="0"/>
              </a:rPr>
              <a:t>» </a:t>
            </a:r>
            <a:r>
              <a:rPr lang="ru-RU" sz="26400" b="1" dirty="0" err="1">
                <a:solidFill>
                  <a:srgbClr val="C00000"/>
                </a:solidFill>
                <a:latin typeface="Times New Roman" panose="02020603050405020304" pitchFamily="18" charset="0"/>
                <a:cs typeface="Times New Roman" panose="02020603050405020304" pitchFamily="18" charset="0"/>
              </a:rPr>
              <a:t>кім</a:t>
            </a:r>
            <a:r>
              <a:rPr lang="ru-RU" sz="26400" b="1" dirty="0">
                <a:solidFill>
                  <a:srgbClr val="C00000"/>
                </a:solidFill>
                <a:latin typeface="Times New Roman" panose="02020603050405020304" pitchFamily="18" charset="0"/>
                <a:cs typeface="Times New Roman" panose="02020603050405020304" pitchFamily="18" charset="0"/>
              </a:rPr>
              <a:t> </a:t>
            </a:r>
            <a:r>
              <a:rPr lang="ru-RU" sz="26400" b="1" dirty="0" err="1">
                <a:solidFill>
                  <a:srgbClr val="C00000"/>
                </a:solidFill>
                <a:latin typeface="Times New Roman" panose="02020603050405020304" pitchFamily="18" charset="0"/>
                <a:cs typeface="Times New Roman" panose="02020603050405020304" pitchFamily="18" charset="0"/>
              </a:rPr>
              <a:t>болды</a:t>
            </a:r>
            <a:r>
              <a:rPr lang="ru-RU" sz="26400" b="1" dirty="0" smtClean="0">
                <a:solidFill>
                  <a:srgbClr val="C00000"/>
                </a:solidFill>
                <a:latin typeface="Times New Roman" panose="02020603050405020304" pitchFamily="18" charset="0"/>
                <a:cs typeface="Times New Roman" panose="02020603050405020304" pitchFamily="18" charset="0"/>
              </a:rPr>
              <a:t>?</a:t>
            </a:r>
            <a:r>
              <a:rPr lang="kk-KZ" sz="26400" b="1" dirty="0" smtClean="0">
                <a:solidFill>
                  <a:srgbClr val="C00000"/>
                </a:solidFill>
              </a:rPr>
              <a:t> </a:t>
            </a:r>
            <a:endParaRPr lang="ru-RU" sz="26400" b="1" dirty="0">
              <a:solidFill>
                <a:srgbClr val="C00000"/>
              </a:solidFill>
            </a:endParaRPr>
          </a:p>
          <a:p>
            <a:pPr algn="just"/>
            <a:endParaRPr lang="ru-RU" sz="26400" dirty="0">
              <a:solidFill>
                <a:srgbClr val="C00000"/>
              </a:solidFill>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264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540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4000" b="0" i="0" u="none" strike="noStrike" kern="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kk-KZ" sz="1800" b="0" i="0" u="none" strike="noStrike" kern="0" cap="none" spc="0" normalizeH="0" baseline="0" noProof="0" dirty="0">
              <a:ln>
                <a:noFill/>
              </a:ln>
              <a:solidFill>
                <a:srgbClr val="FF0000"/>
              </a:solidFill>
              <a:effectLst/>
              <a:uLnTx/>
              <a:uFillTx/>
              <a:latin typeface="Franklin Gothic Book"/>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ru-RU" sz="1800" b="0" i="0" u="none" strike="noStrike" kern="0" cap="none" spc="0" normalizeH="0" baseline="0" noProof="0" dirty="0">
              <a:ln>
                <a:noFill/>
              </a:ln>
              <a:solidFill>
                <a:srgbClr val="FF0000"/>
              </a:solidFill>
              <a:effectLst/>
              <a:uLnTx/>
              <a:uFillTx/>
              <a:latin typeface="Franklin Gothic Book"/>
              <a:ea typeface="+mn-ea"/>
              <a:cs typeface="+mn-cs"/>
            </a:endParaRPr>
          </a:p>
        </p:txBody>
      </p:sp>
      <p:pic>
        <p:nvPicPr>
          <p:cNvPr id="4" name="Объект 7"/>
          <p:cNvPicPr>
            <a:picLocks noChangeAspect="1"/>
          </p:cNvPicPr>
          <p:nvPr/>
        </p:nvPicPr>
        <p:blipFill>
          <a:blip r:embed="rId2"/>
          <a:stretch>
            <a:fillRect/>
          </a:stretch>
        </p:blipFill>
        <p:spPr>
          <a:xfrm>
            <a:off x="2627784" y="5229200"/>
            <a:ext cx="4104456" cy="1512168"/>
          </a:xfrm>
          <a:prstGeom prst="rect">
            <a:avLst/>
          </a:prstGeom>
        </p:spPr>
      </p:pic>
    </p:spTree>
    <p:extLst>
      <p:ext uri="{BB962C8B-B14F-4D97-AF65-F5344CB8AC3E}">
        <p14:creationId xmlns:p14="http://schemas.microsoft.com/office/powerpoint/2010/main" val="33194744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0537" y="116632"/>
            <a:ext cx="9123463" cy="59766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3600" b="1" dirty="0" smtClean="0">
                <a:solidFill>
                  <a:srgbClr val="FF0000"/>
                </a:solidFill>
                <a:latin typeface="Times New Roman" pitchFamily="18" charset="0"/>
                <a:cs typeface="Times New Roman" pitchFamily="18" charset="0"/>
              </a:rPr>
              <a:t>ОҚУ МАҚСАТТАРЫ:</a:t>
            </a:r>
          </a:p>
          <a:p>
            <a:r>
              <a:rPr lang="kk-KZ" sz="3600" dirty="0"/>
              <a:t> </a:t>
            </a:r>
            <a:endParaRPr lang="ru-RU" sz="3600" dirty="0"/>
          </a:p>
          <a:p>
            <a:r>
              <a:rPr lang="kk-KZ" sz="3600" dirty="0"/>
              <a:t>5.2.2.4 «Алтын адам» жәдігерін  өнер туындысы ретінде сипаттау</a:t>
            </a:r>
            <a:endParaRPr lang="ru-RU" sz="3600" dirty="0"/>
          </a:p>
          <a:p>
            <a:r>
              <a:rPr lang="kk-KZ" sz="3600" dirty="0"/>
              <a:t> </a:t>
            </a:r>
            <a:r>
              <a:rPr lang="kk-KZ" sz="3600" dirty="0" smtClean="0"/>
              <a:t>5.2.1.2  </a:t>
            </a:r>
            <a:r>
              <a:rPr lang="kk-KZ" sz="3600" dirty="0"/>
              <a:t>ежелгі тайпалардың дүниетанымын  </a:t>
            </a:r>
            <a:r>
              <a:rPr lang="kk-KZ" sz="3600" dirty="0" smtClean="0"/>
              <a:t>сипаттау</a:t>
            </a:r>
            <a:endParaRPr lang="en-US" sz="3600" dirty="0" smtClean="0"/>
          </a:p>
          <a:p>
            <a:r>
              <a:rPr lang="kk-KZ" sz="4000" dirty="0"/>
              <a:t>5.2.3.1   қазақстандық ғалымдардың  археологиялық жаңалықтарын білу</a:t>
            </a:r>
            <a:endParaRPr lang="ru-RU" sz="4000" dirty="0"/>
          </a:p>
          <a:p>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470057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395536" y="332656"/>
            <a:ext cx="8568952" cy="612068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ru-RU" sz="5100" b="1" u="sng" dirty="0" smtClean="0">
                <a:solidFill>
                  <a:srgbClr val="FF0000"/>
                </a:solidFill>
                <a:latin typeface="Times New Roman" panose="02020603050405020304" pitchFamily="18" charset="0"/>
                <a:cs typeface="Times New Roman" panose="02020603050405020304" pitchFamily="18" charset="0"/>
              </a:rPr>
              <a:t>:</a:t>
            </a:r>
          </a:p>
          <a:p>
            <a:pPr marL="0" indent="0" algn="ctr">
              <a:buNone/>
            </a:pPr>
            <a:r>
              <a:rPr lang="ru-RU" sz="5400" dirty="0" smtClean="0"/>
              <a:t> </a:t>
            </a:r>
            <a:r>
              <a:rPr lang="kk-KZ" sz="5400" b="1" dirty="0">
                <a:solidFill>
                  <a:srgbClr val="C00000"/>
                </a:solidFill>
                <a:latin typeface="Times New Roman" panose="02020603050405020304" pitchFamily="18" charset="0"/>
                <a:cs typeface="Times New Roman" panose="02020603050405020304" pitchFamily="18" charset="0"/>
              </a:rPr>
              <a:t>ДЕСКРИПТОРЛАР:</a:t>
            </a:r>
          </a:p>
          <a:p>
            <a:pPr marL="0" indent="0">
              <a:buNone/>
            </a:pPr>
            <a:r>
              <a:rPr lang="ru-RU" sz="5900" smtClean="0"/>
              <a:t>1</a:t>
            </a:r>
            <a:r>
              <a:rPr lang="ru-RU" sz="5900" dirty="0"/>
              <a:t>. </a:t>
            </a:r>
            <a:r>
              <a:rPr lang="ru-RU" sz="5900" dirty="0" err="1"/>
              <a:t>Деректермен</a:t>
            </a:r>
            <a:r>
              <a:rPr lang="ru-RU" sz="5900" dirty="0"/>
              <a:t> </a:t>
            </a:r>
            <a:r>
              <a:rPr lang="ru-RU" sz="5900" dirty="0" err="1"/>
              <a:t>жұмыс</a:t>
            </a:r>
            <a:r>
              <a:rPr lang="ru-RU" sz="5900" dirty="0"/>
              <a:t> </a:t>
            </a:r>
            <a:r>
              <a:rPr lang="ru-RU" sz="5900" dirty="0" err="1"/>
              <a:t>жасап</a:t>
            </a:r>
            <a:r>
              <a:rPr lang="ru-RU" sz="5900" dirty="0"/>
              <a:t>, </a:t>
            </a:r>
            <a:r>
              <a:rPr lang="ru-RU" sz="5900" dirty="0" err="1"/>
              <a:t>археологтардың</a:t>
            </a:r>
            <a:r>
              <a:rPr lang="ru-RU" sz="5900" dirty="0"/>
              <a:t> </a:t>
            </a:r>
            <a:r>
              <a:rPr lang="ru-RU" sz="5900" dirty="0" err="1"/>
              <a:t>жаңалықтары</a:t>
            </a:r>
            <a:r>
              <a:rPr lang="ru-RU" sz="5900" dirty="0"/>
              <a:t> </a:t>
            </a:r>
            <a:r>
              <a:rPr lang="ru-RU" sz="5900" dirty="0" err="1"/>
              <a:t>туралы</a:t>
            </a:r>
            <a:r>
              <a:rPr lang="ru-RU" sz="5900" dirty="0"/>
              <a:t> </a:t>
            </a:r>
            <a:r>
              <a:rPr lang="ru-RU" sz="5900" dirty="0" err="1"/>
              <a:t>мәлімет</a:t>
            </a:r>
            <a:r>
              <a:rPr lang="ru-RU" sz="5900" dirty="0"/>
              <a:t> </a:t>
            </a:r>
            <a:r>
              <a:rPr lang="ru-RU" sz="5900" dirty="0" err="1"/>
              <a:t>жинап</a:t>
            </a:r>
            <a:r>
              <a:rPr lang="ru-RU" sz="5900" dirty="0"/>
              <a:t>, </a:t>
            </a:r>
            <a:r>
              <a:rPr lang="ru-RU" sz="5900" dirty="0" err="1"/>
              <a:t>кестені</a:t>
            </a:r>
            <a:r>
              <a:rPr lang="ru-RU" sz="5900" dirty="0"/>
              <a:t> </a:t>
            </a:r>
            <a:r>
              <a:rPr lang="ru-RU" sz="5900" dirty="0" err="1"/>
              <a:t>толтырады</a:t>
            </a:r>
            <a:r>
              <a:rPr lang="ru-RU" sz="5900" dirty="0"/>
              <a:t>.</a:t>
            </a:r>
          </a:p>
          <a:p>
            <a:pPr marL="0" indent="0">
              <a:buNone/>
            </a:pPr>
            <a:r>
              <a:rPr lang="ru-RU" sz="5900" dirty="0"/>
              <a:t>2.Есік </a:t>
            </a:r>
            <a:r>
              <a:rPr lang="ru-RU" sz="5900" dirty="0" err="1"/>
              <a:t>қорғанын</a:t>
            </a:r>
            <a:r>
              <a:rPr lang="ru-RU" sz="5900" dirty="0"/>
              <a:t> </a:t>
            </a:r>
            <a:r>
              <a:rPr lang="ru-RU" sz="5900" dirty="0" err="1"/>
              <a:t>зерттеу</a:t>
            </a:r>
            <a:r>
              <a:rPr lang="ru-RU" sz="5900" dirty="0"/>
              <a:t> </a:t>
            </a:r>
            <a:r>
              <a:rPr lang="ru-RU" sz="5900" dirty="0" err="1"/>
              <a:t>туралы</a:t>
            </a:r>
            <a:r>
              <a:rPr lang="ru-RU" sz="5900" dirty="0"/>
              <a:t> </a:t>
            </a:r>
            <a:r>
              <a:rPr lang="ru-RU" sz="5900" dirty="0" err="1"/>
              <a:t>археологтан</a:t>
            </a:r>
            <a:r>
              <a:rPr lang="ru-RU" sz="5900" dirty="0"/>
              <a:t> </a:t>
            </a:r>
            <a:r>
              <a:rPr lang="ru-RU" sz="5900" dirty="0" err="1"/>
              <a:t>сұхбат</a:t>
            </a:r>
            <a:r>
              <a:rPr lang="ru-RU" sz="5900" dirty="0"/>
              <a:t> </a:t>
            </a:r>
            <a:r>
              <a:rPr lang="ru-RU" sz="5900" dirty="0" err="1"/>
              <a:t>алу</a:t>
            </a:r>
            <a:r>
              <a:rPr lang="ru-RU" sz="5900" dirty="0"/>
              <a:t> </a:t>
            </a:r>
            <a:r>
              <a:rPr lang="ru-RU" sz="5900" dirty="0" err="1"/>
              <a:t>үшін</a:t>
            </a:r>
            <a:r>
              <a:rPr lang="ru-RU" sz="5900" dirty="0"/>
              <a:t> кем </a:t>
            </a:r>
            <a:r>
              <a:rPr lang="ru-RU" sz="5900" dirty="0" err="1"/>
              <a:t>дегенде</a:t>
            </a:r>
            <a:r>
              <a:rPr lang="ru-RU" sz="5900" dirty="0"/>
              <a:t> 2 </a:t>
            </a:r>
            <a:r>
              <a:rPr lang="ru-RU" sz="5900" dirty="0" err="1"/>
              <a:t>сұрақ</a:t>
            </a:r>
            <a:r>
              <a:rPr lang="ru-RU" sz="5900" dirty="0"/>
              <a:t> </a:t>
            </a:r>
            <a:r>
              <a:rPr lang="ru-RU" sz="5900" dirty="0" err="1"/>
              <a:t>құрастырады</a:t>
            </a:r>
            <a:r>
              <a:rPr lang="ru-RU" sz="5900" dirty="0"/>
              <a:t>.</a:t>
            </a:r>
          </a:p>
          <a:p>
            <a:pPr marL="0" indent="0">
              <a:buNone/>
            </a:pPr>
            <a:r>
              <a:rPr lang="ru-RU" sz="5900" dirty="0"/>
              <a:t>3.Есік </a:t>
            </a:r>
            <a:r>
              <a:rPr lang="ru-RU" sz="5900" dirty="0" err="1"/>
              <a:t>қорғанынан</a:t>
            </a:r>
            <a:r>
              <a:rPr lang="ru-RU" sz="5900" dirty="0"/>
              <a:t> </a:t>
            </a:r>
            <a:r>
              <a:rPr lang="ru-RU" sz="5900" dirty="0" err="1"/>
              <a:t>табылған</a:t>
            </a:r>
            <a:r>
              <a:rPr lang="ru-RU" sz="5900" dirty="0"/>
              <a:t> </a:t>
            </a:r>
            <a:r>
              <a:rPr lang="ru-RU" sz="5900" dirty="0" err="1"/>
              <a:t>адам</a:t>
            </a:r>
            <a:r>
              <a:rPr lang="ru-RU" sz="5900" dirty="0"/>
              <a:t> </a:t>
            </a:r>
            <a:r>
              <a:rPr lang="ru-RU" sz="5900" dirty="0" err="1"/>
              <a:t>неліктен</a:t>
            </a:r>
            <a:r>
              <a:rPr lang="ru-RU" sz="5900" dirty="0"/>
              <a:t> «Алтын </a:t>
            </a:r>
            <a:r>
              <a:rPr lang="ru-RU" sz="5900" dirty="0" err="1"/>
              <a:t>адам</a:t>
            </a:r>
            <a:r>
              <a:rPr lang="ru-RU" sz="5900" dirty="0"/>
              <a:t>» </a:t>
            </a:r>
            <a:r>
              <a:rPr lang="ru-RU" sz="5900" dirty="0" err="1"/>
              <a:t>деп</a:t>
            </a:r>
            <a:r>
              <a:rPr lang="ru-RU" sz="5900" dirty="0"/>
              <a:t> </a:t>
            </a:r>
            <a:r>
              <a:rPr lang="ru-RU" sz="5900" dirty="0" err="1"/>
              <a:t>аталды</a:t>
            </a:r>
            <a:r>
              <a:rPr lang="ru-RU" sz="5900" dirty="0"/>
              <a:t>?  </a:t>
            </a:r>
            <a:r>
              <a:rPr lang="ru-RU" sz="5900" dirty="0" err="1"/>
              <a:t>сұрағына</a:t>
            </a:r>
            <a:r>
              <a:rPr lang="ru-RU" sz="5900" dirty="0"/>
              <a:t> 2-6 </a:t>
            </a:r>
            <a:r>
              <a:rPr lang="ru-RU" sz="5900" dirty="0" err="1"/>
              <a:t>дәлел</a:t>
            </a:r>
            <a:r>
              <a:rPr lang="ru-RU" sz="5900" dirty="0"/>
              <a:t> </a:t>
            </a:r>
            <a:r>
              <a:rPr lang="ru-RU" sz="5900" dirty="0" err="1"/>
              <a:t>келтіреді</a:t>
            </a:r>
            <a:r>
              <a:rPr lang="ru-RU" sz="5900" dirty="0"/>
              <a:t>. </a:t>
            </a:r>
            <a:r>
              <a:rPr lang="ru-RU" sz="5900" dirty="0" err="1"/>
              <a:t>Немесе</a:t>
            </a:r>
            <a:r>
              <a:rPr lang="ru-RU" sz="5900" dirty="0"/>
              <a:t> </a:t>
            </a:r>
          </a:p>
          <a:p>
            <a:pPr marL="0" indent="0">
              <a:buNone/>
            </a:pPr>
            <a:r>
              <a:rPr lang="ru-RU" sz="5900" dirty="0"/>
              <a:t> </a:t>
            </a:r>
            <a:r>
              <a:rPr lang="ru-RU" sz="5900" dirty="0" err="1"/>
              <a:t>Атажұртымыз</a:t>
            </a:r>
            <a:r>
              <a:rPr lang="ru-RU" sz="5900" dirty="0"/>
              <a:t> – «Алтын </a:t>
            </a:r>
            <a:r>
              <a:rPr lang="ru-RU" sz="5900" dirty="0" err="1"/>
              <a:t>адамдар</a:t>
            </a:r>
            <a:r>
              <a:rPr lang="ru-RU" sz="5900" dirty="0"/>
              <a:t>» </a:t>
            </a:r>
            <a:r>
              <a:rPr lang="ru-RU" sz="5900" dirty="0" err="1"/>
              <a:t>мекені</a:t>
            </a:r>
            <a:r>
              <a:rPr lang="ru-RU" sz="5900" dirty="0"/>
              <a:t>» </a:t>
            </a:r>
            <a:r>
              <a:rPr lang="ru-RU" sz="5900" dirty="0" err="1"/>
              <a:t>деген</a:t>
            </a:r>
            <a:r>
              <a:rPr lang="ru-RU" sz="5900" dirty="0"/>
              <a:t> </a:t>
            </a:r>
            <a:r>
              <a:rPr lang="ru-RU" sz="5900" dirty="0" err="1"/>
              <a:t>пікірмен</a:t>
            </a:r>
            <a:r>
              <a:rPr lang="ru-RU" sz="5900" dirty="0"/>
              <a:t> </a:t>
            </a:r>
            <a:r>
              <a:rPr lang="ru-RU" sz="5900" dirty="0" err="1"/>
              <a:t>келісесіз</a:t>
            </a:r>
            <a:r>
              <a:rPr lang="ru-RU" sz="5900" dirty="0"/>
              <a:t> </a:t>
            </a:r>
            <a:r>
              <a:rPr lang="ru-RU" sz="5900" dirty="0" err="1"/>
              <a:t>бе</a:t>
            </a:r>
            <a:r>
              <a:rPr lang="ru-RU" sz="5900" dirty="0"/>
              <a:t>? </a:t>
            </a:r>
            <a:r>
              <a:rPr lang="ru-RU" sz="5900" dirty="0" err="1"/>
              <a:t>сұрағына</a:t>
            </a:r>
            <a:r>
              <a:rPr lang="ru-RU" sz="5900" dirty="0"/>
              <a:t> 2-6 </a:t>
            </a:r>
            <a:r>
              <a:rPr lang="ru-RU" sz="5900" dirty="0" err="1"/>
              <a:t>дәлел</a:t>
            </a:r>
            <a:r>
              <a:rPr lang="ru-RU" sz="5900" dirty="0"/>
              <a:t> </a:t>
            </a:r>
            <a:r>
              <a:rPr lang="ru-RU" sz="5900" dirty="0" err="1"/>
              <a:t>келтіреді</a:t>
            </a:r>
            <a:r>
              <a:rPr lang="ru-RU" sz="5900" dirty="0"/>
              <a:t>.</a:t>
            </a:r>
          </a:p>
          <a:p>
            <a:pPr marL="0" indent="0">
              <a:buNone/>
            </a:pPr>
            <a:r>
              <a:rPr lang="ru-RU" sz="5900" dirty="0"/>
              <a:t>4. «Алтын </a:t>
            </a:r>
            <a:r>
              <a:rPr lang="ru-RU" sz="5900" dirty="0" err="1"/>
              <a:t>адам</a:t>
            </a:r>
            <a:r>
              <a:rPr lang="ru-RU" sz="5900" dirty="0"/>
              <a:t>» </a:t>
            </a:r>
            <a:r>
              <a:rPr lang="ru-RU" sz="5900" dirty="0" err="1"/>
              <a:t>жәдігерінің</a:t>
            </a:r>
            <a:r>
              <a:rPr lang="ru-RU" sz="5900" dirty="0"/>
              <a:t> кем </a:t>
            </a:r>
            <a:r>
              <a:rPr lang="ru-RU" sz="5900" dirty="0" err="1"/>
              <a:t>дегенде</a:t>
            </a:r>
            <a:r>
              <a:rPr lang="ru-RU" sz="5900" dirty="0"/>
              <a:t> 3-ін </a:t>
            </a:r>
            <a:r>
              <a:rPr lang="ru-RU" sz="5900" dirty="0" err="1"/>
              <a:t>сипаттайды</a:t>
            </a:r>
            <a:r>
              <a:rPr lang="ru-RU" sz="5900" dirty="0"/>
              <a:t>.</a:t>
            </a:r>
          </a:p>
          <a:p>
            <a:pPr marL="0" indent="0">
              <a:buNone/>
            </a:pPr>
            <a:r>
              <a:rPr lang="ru-RU" sz="5900" dirty="0"/>
              <a:t>5. </a:t>
            </a:r>
            <a:r>
              <a:rPr lang="ru-RU" sz="5900" dirty="0" err="1"/>
              <a:t>Сақтардың</a:t>
            </a:r>
            <a:r>
              <a:rPr lang="ru-RU" sz="5900" dirty="0"/>
              <a:t> </a:t>
            </a:r>
            <a:r>
              <a:rPr lang="ru-RU" sz="5900" dirty="0" err="1"/>
              <a:t>дүниетанымы</a:t>
            </a:r>
            <a:r>
              <a:rPr lang="ru-RU" sz="5900" dirty="0"/>
              <a:t> </a:t>
            </a:r>
            <a:r>
              <a:rPr lang="ru-RU" sz="5900" dirty="0" err="1"/>
              <a:t>туралы</a:t>
            </a:r>
            <a:r>
              <a:rPr lang="ru-RU" sz="5900" dirty="0"/>
              <a:t> кем </a:t>
            </a:r>
            <a:r>
              <a:rPr lang="ru-RU" sz="5900" dirty="0" err="1"/>
              <a:t>дегенде</a:t>
            </a:r>
            <a:r>
              <a:rPr lang="ru-RU" sz="5900" dirty="0"/>
              <a:t> </a:t>
            </a:r>
            <a:r>
              <a:rPr lang="ru-RU" sz="5900" dirty="0" err="1"/>
              <a:t>екі</a:t>
            </a:r>
            <a:r>
              <a:rPr lang="ru-RU" sz="5900" dirty="0"/>
              <a:t> </a:t>
            </a:r>
            <a:r>
              <a:rPr lang="ru-RU" sz="5900" dirty="0" err="1"/>
              <a:t>тұжырым</a:t>
            </a:r>
            <a:r>
              <a:rPr lang="ru-RU" sz="5900" dirty="0"/>
              <a:t> </a:t>
            </a:r>
            <a:r>
              <a:rPr lang="ru-RU" sz="5900" dirty="0" err="1"/>
              <a:t>жасайды</a:t>
            </a:r>
            <a:r>
              <a:rPr lang="ru-RU" sz="5900" dirty="0"/>
              <a:t>.</a:t>
            </a:r>
          </a:p>
          <a:p>
            <a:pPr marL="0" indent="0">
              <a:buFont typeface="Arial" pitchFamily="34" charset="0"/>
              <a:buNone/>
            </a:pPr>
            <a:endParaRPr lang="ru-RU" sz="2900" b="1" dirty="0" smtClean="0">
              <a:latin typeface="Times New Roman" panose="02020603050405020304" pitchFamily="18" charset="0"/>
              <a:cs typeface="Times New Roman" panose="02020603050405020304" pitchFamily="18" charset="0"/>
            </a:endParaRPr>
          </a:p>
          <a:p>
            <a:pPr marL="0" indent="0" algn="just">
              <a:buNone/>
            </a:pPr>
            <a:r>
              <a:rPr lang="en-US" sz="2800" dirty="0" smtClean="0">
                <a:latin typeface="Times New Roman" pitchFamily="18" charset="0"/>
                <a:cs typeface="Times New Roman" pitchFamily="18" charset="0"/>
              </a:rPr>
              <a:t>  </a:t>
            </a:r>
            <a:endParaRPr lang="ru-RU" sz="2400" dirty="0" smtClean="0"/>
          </a:p>
        </p:txBody>
      </p:sp>
    </p:spTree>
    <p:extLst>
      <p:ext uri="{BB962C8B-B14F-4D97-AF65-F5344CB8AC3E}">
        <p14:creationId xmlns:p14="http://schemas.microsoft.com/office/powerpoint/2010/main" val="4646093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альтернативный процесс 7"/>
          <p:cNvSpPr/>
          <p:nvPr/>
        </p:nvSpPr>
        <p:spPr>
          <a:xfrm>
            <a:off x="467544" y="188640"/>
            <a:ext cx="8424936" cy="640871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sz="6000" b="1" dirty="0" smtClean="0">
                <a:solidFill>
                  <a:srgbClr val="C00000"/>
                </a:solidFill>
                <a:latin typeface="Times New Roman" panose="02020603050405020304" pitchFamily="18" charset="0"/>
                <a:cs typeface="Times New Roman" panose="02020603050405020304" pitchFamily="18" charset="0"/>
              </a:rPr>
              <a:t>Тірек сөздер:</a:t>
            </a:r>
          </a:p>
          <a:p>
            <a:r>
              <a:rPr lang="kk-KZ" sz="6000" b="1" dirty="0" smtClean="0">
                <a:solidFill>
                  <a:schemeClr val="tx1"/>
                </a:solidFill>
                <a:latin typeface="Times New Roman" panose="02020603050405020304" pitchFamily="18" charset="0"/>
                <a:cs typeface="Times New Roman" panose="02020603050405020304" pitchFamily="18" charset="0"/>
              </a:rPr>
              <a:t>Көсем, патша, археология, қорған,</a:t>
            </a:r>
          </a:p>
          <a:p>
            <a:r>
              <a:rPr lang="kk-KZ" sz="4800" b="1" i="1" dirty="0" smtClean="0">
                <a:solidFill>
                  <a:schemeClr val="tx1"/>
                </a:solidFill>
                <a:latin typeface="Times New Roman" panose="02020603050405020304" pitchFamily="18" charset="0"/>
                <a:cs typeface="Times New Roman" panose="02020603050405020304" pitchFamily="18" charset="0"/>
              </a:rPr>
              <a:t> </a:t>
            </a:r>
            <a:r>
              <a:rPr lang="ru-RU" sz="4800" b="1" i="1" dirty="0" smtClean="0">
                <a:solidFill>
                  <a:schemeClr val="tx1"/>
                </a:solidFill>
                <a:latin typeface="Times New Roman" panose="02020603050405020304" pitchFamily="18" charset="0"/>
                <a:cs typeface="Times New Roman" panose="02020603050405020304" pitchFamily="18" charset="0"/>
              </a:rPr>
              <a:t>«</a:t>
            </a:r>
            <a:r>
              <a:rPr lang="ru-RU" sz="4800" b="1" i="1" dirty="0">
                <a:solidFill>
                  <a:schemeClr val="tx1"/>
                </a:solidFill>
                <a:latin typeface="Times New Roman" panose="02020603050405020304" pitchFamily="18" charset="0"/>
                <a:cs typeface="Times New Roman" panose="02020603050405020304" pitchFamily="18" charset="0"/>
              </a:rPr>
              <a:t>Алтын </a:t>
            </a:r>
            <a:r>
              <a:rPr lang="ru-RU" sz="4800" b="1" i="1" dirty="0" err="1" smtClean="0">
                <a:solidFill>
                  <a:schemeClr val="tx1"/>
                </a:solidFill>
                <a:latin typeface="Times New Roman" panose="02020603050405020304" pitchFamily="18" charset="0"/>
                <a:cs typeface="Times New Roman" panose="02020603050405020304" pitchFamily="18" charset="0"/>
              </a:rPr>
              <a:t>адам</a:t>
            </a:r>
            <a:r>
              <a:rPr lang="ru-RU" sz="4800" b="1" i="1" dirty="0" smtClean="0">
                <a:solidFill>
                  <a:schemeClr val="tx1"/>
                </a:solidFill>
                <a:latin typeface="Times New Roman" panose="02020603050405020304" pitchFamily="18" charset="0"/>
                <a:cs typeface="Times New Roman" panose="02020603050405020304" pitchFamily="18" charset="0"/>
              </a:rPr>
              <a:t>» </a:t>
            </a:r>
          </a:p>
          <a:p>
            <a:r>
              <a:rPr lang="ru-RU" sz="4800" b="1" i="1" dirty="0" smtClean="0">
                <a:solidFill>
                  <a:schemeClr val="tx1"/>
                </a:solidFill>
                <a:latin typeface="Times New Roman" panose="02020603050405020304" pitchFamily="18" charset="0"/>
                <a:cs typeface="Times New Roman" panose="02020603050405020304" pitchFamily="18" charset="0"/>
              </a:rPr>
              <a:t>«</a:t>
            </a:r>
            <a:r>
              <a:rPr lang="ru-RU" sz="4800" b="1" i="1" dirty="0" err="1">
                <a:solidFill>
                  <a:schemeClr val="tx1"/>
                </a:solidFill>
                <a:latin typeface="Times New Roman" panose="02020603050405020304" pitchFamily="18" charset="0"/>
                <a:cs typeface="Times New Roman" panose="02020603050405020304" pitchFamily="18" charset="0"/>
              </a:rPr>
              <a:t>А</a:t>
            </a:r>
            <a:r>
              <a:rPr lang="ru-RU" sz="4800" b="1" i="1" dirty="0" err="1" smtClean="0">
                <a:solidFill>
                  <a:schemeClr val="tx1"/>
                </a:solidFill>
                <a:latin typeface="Times New Roman" panose="02020603050405020304" pitchFamily="18" charset="0"/>
                <a:cs typeface="Times New Roman" panose="02020603050405020304" pitchFamily="18" charset="0"/>
              </a:rPr>
              <a:t>ңдық</a:t>
            </a:r>
            <a:r>
              <a:rPr lang="ru-RU" sz="4800" b="1" i="1" dirty="0" smtClean="0">
                <a:solidFill>
                  <a:schemeClr val="tx1"/>
                </a:solidFill>
                <a:latin typeface="Times New Roman" panose="02020603050405020304" pitchFamily="18" charset="0"/>
                <a:cs typeface="Times New Roman" panose="02020603050405020304" pitchFamily="18" charset="0"/>
              </a:rPr>
              <a:t> </a:t>
            </a:r>
            <a:r>
              <a:rPr lang="ru-RU" sz="4800" b="1" i="1" dirty="0">
                <a:solidFill>
                  <a:schemeClr val="tx1"/>
                </a:solidFill>
                <a:latin typeface="Times New Roman" panose="02020603050405020304" pitchFamily="18" charset="0"/>
                <a:cs typeface="Times New Roman" panose="02020603050405020304" pitchFamily="18" charset="0"/>
              </a:rPr>
              <a:t>стиль»</a:t>
            </a:r>
          </a:p>
          <a:p>
            <a:r>
              <a:rPr lang="ru-RU" sz="4800" b="1" i="1" dirty="0" err="1" smtClean="0">
                <a:solidFill>
                  <a:schemeClr val="tx1"/>
                </a:solidFill>
                <a:latin typeface="Times New Roman" panose="02020603050405020304" pitchFamily="18" charset="0"/>
                <a:cs typeface="Times New Roman" panose="02020603050405020304" pitchFamily="18" charset="0"/>
              </a:rPr>
              <a:t>Дүниетаным</a:t>
            </a:r>
            <a:endParaRPr lang="ru-RU" sz="4800" b="1" i="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5367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TExMWFRUXGSAbGBgYGBgeIBoeGhodGBodHh8fHSghGR8lHRUaITEhJSkrLi4uFx8zODMtNygtLisBCgoKBQUFDgUFDisZExkrKysrKysrKysrKysrKysrKysrKysrKysrKysrKysrKysrKysrKysrKysrKysrKysrK//AABEIALQBGAMBIgACEQEDEQH/xAAcAAABBQEBAQAAAAAAAAAAAAAEAgMFBgcAAQj/xABBEAACAQIEAwUFBwMCBgEFAAABAhEAAwQSITEFQVEGImFxgQcTMpGhFCNCUrHB0XKC4TNiFUOSovDxshZTY4Pi/8QAFAEBAAAAAAAAAAAAAAAAAAAAAP/EABQRAQAAAAAAAAAAAAAAAAAAAAD/2gAMAwEAAhEDEQA/ANZx10qhygk7aaxPP0qIxvEntBFs2vfDXN3gpHodya94hxm6jH7kwOZ/xUe/aT89tY8aAl+1KIQLtq7aJ/MunzGlFpxK1dAbuEGY7wnodDUFiO1NlSAUcA81Mj5Gkf8AFMFd3yE/7kj9CKCVTB4gEMnuRqSQBAP5Rt6zRdq0WuS3xDuyCY6zHKP1pOE4orDLbykxA1+pnpXlzEhCFidJPWP8kzQNcXYM4TJIXnprPKvQzOAqzKggiI0HKDofnTFzE5VEoS7DvZTEa6RPOmhbaBlulTMkXAQTPiNKDrtrXvhWJHxKSp8uYkV49tQAFJRvzNPl8QokF7ZEWgZ7pO4I6mNqKfDkCGVgpJMJsD5jlQMYHhhlHz67nx1/MN/Wpa7fCK1w6ToP2pjh5JRVPiPJRQeIuM7i3lDxuVYjLryB3gUHli9IJGZiZlR8JXnM7Ui5h4h0cqDuA3PyMiKbDJmADFTtDAg/OpD3UtntuBIiCoIPqKD2xcyqWJEZZkCJI68q9GORlAYaHXnHzGldbsuZV1AUDTKdJ69ZobCTOQrDHdvDpsKCRw9tTGXY6nWdB40JjTncjLM6AkePWIqRsQFk6D9uVBvh01y3OfSYoI21hJfKrFSJ1Uxr00MfSnRaBGR8t2BHfUGGnmdzRJSDplcRzMGfWnf+HmAZ7w1AER9ZoIC5wi0zGbTWzBXNbfT/AKTT3C+AtauA/aC6rrkZdZPwifOpbFW2OpUgkaz168xRWEtEfFvufPlQBYziVy3otosB+Lr8qB/+p3G9sfM03fssHZrbZVPITp8v4509E5S5W4pPeGWSo8xBoI0dt0JK4jDMoB30YefhRNniGCvapdKHzoI8Bw2IuuLZuWm1lg2hjqp1qGxXZi5/yjbvkHWIR/ARprQXC3gHA+7dbo15603g7hw65BbyBiTEHTqfCobsZgLy3mL+9QIPgfq2gg8xzq73Mba+FnQ8jJFBWMdY969kE/dK4a5/bqojxNW63i0OxFRV7B4Z5AZRO8Nv6bU2/CmA+7uA+BoJx7asO8Aw8QDUde7P2DqFKH/YxX6DSo5lxFtcwBJ6A/UU6OOOrZWWdtYjegXc4A4/0758rig/UQaGPCylwXnw6PcH41MnzgwZ+dSljjCNuIo61fVtiKCOs8cQmG7p6HQ/I11H4u0pU5lDQCYIBrqCGvYu4qS2UyN+YPiNqjsTY94oLpadGgHcN4yV0pWJaWBWJI7wE7+c/tRHvSjjIO8ywRynYedBCN2fw7N3Bdtkc0bMDO+m9M4zsTf1y3Ldwcg6x9RU8gZSG2Zp5D9Dr6TT2DzloLMsGTqf0P8ANBH9lOANZLtcQK7aQpJAUfyaMxPffKGUgEzmUGdfQiKJ4neuIAy5YO4Mz9NqHsYBcoZGILHUfEAdyJO1AvENaVgJPdkQNfpzpl7TOGyPLcp0MDkQf1iiLVkuTnuKSDAygHTxHWnLWEZZCwwbTc6T4GgCfHOhtg2yBz/LJGpJG/yonDY0l8qOGBO+o057aGKRxK+bQVJ0G5HU7DXSPWnsIqhRcbKCQe9EQvOek0EpYWZbrt5VGjhLKxcNmO45b7zG9QPGLV1n97ZxTqPysjhI5QQPrUfbx+NT4lLLr37b5hp4b0FwwWDaGDKBOnLbw5UzhbT2w8goN9FEk7CI0Pyqr4Xta8wbhU9GFTVjtK/MK3lQHYbFEKWdhHIbN9OXpRlq9mQFtJ15GAN9aDw3F7V45WtkFtNt/lRd6NF/DufBF1+poPHvIie9vMqjfvkAKOQE+FVXi3tRwtoxaV72upXQek71n/H0u4gfaXuM5uXSLdsyQFzELHTQVF4/CNaMXUKk7HkfI0G08E7c4LFaC4EY/guCD9dDVgW1Gtsx4bg/x6V87cL7P3cU+Swhc8yPhXzOwrW+weBu4O4+DvXPeSgu2zrH5XUT0MUF0s3gQSdCNx0oHHXgiy5hWB2mSTsPARzpy22ZmI2JjzC7n56UJxG4rXApbY7AgedABZuK5AXMrEwNA3LryFHOnwqApy6NET40DdsKLhUBSZ0M6jproaXi3DH4RnDGSu/7GgebFgHuqUy/iI1j13HrTWNVbgGZFJncaH+Z9aIu32I7ygEKIQ6z46a+dK4U6mQEUa66ztz6igKSyQmVDqqyC8nU7Tz61W7q2j8aZD1tmRqeh1qzYm5lts3Nv30/Sq/9ltwSQYBAiYHU9RQCDg+Zc9t1ZZjXumemvOhcRhr1vdXWOYn9qlPc5STlVrbAnISYE+OomnsF71gMzlEUQIiT0iNDrpQVfCdqGH/NZT0f/NWzgHE3vBs+V1EAaDc/4qMuS8i5aS8JOrIu3WV29al8Dhrdi13F9yG1OUEwz6A+gFBKPwq02uWD1H/kUw/CmEZH0A2NRq4J2E28Rn8yQaHvribYIl1PI6kDxoJO975BEGI5fzyr2q5Y49jbRi4UuIJ72x8J8a6gYxd+60So0MkqYOuwIIojh2OUL3mdSPxMNN4FFHhgDwpdWPJhIk01Y4eytqquoOuXX6UEnY4kSNGS4PrRVvELl95kyltxpJP4R49ai7eGttcEJDRqYI06dNdqlcRYbpoBpHU9fIbUEfiMYc3wZ2XoSPEkTpApdy8O7LEAiYOmvmOdMZSo1BEnbX67iuJiVGqnU5eR6TQP3XlS3u1Y6ZWXX101ojAXWa2sAyGgiOXmddKYw2DzIVQlSPEA6+VJm/bA89c/TlBX96A21i8zm2QPmCI8jrQt0q90LH3VqGYAbn8Cx/3EeVEX8UVtG5cTK0baExsBI6mB60hMLksQ7BXeXYx+I6x6aD0oB+Lu11hkc5QNAJ0PUxqPlQVqywBdwD4g6nUagrB60uxiDt8ZjWDBGszDa6edEW8WruQ0KeRPUdAevhQADJclWhhpHvADM+cMPnQTdn7Ly6B0y7m0SQPEowmPKamLgUjrBgg7A8onn61JYfEJasu6qRA2PM7ADzNBG8A4JctNne8LqsvcIEb6lj6VJ4bFW3DydGlf7Rp9dTTSkWcOA5gKsMegHec/tVXvm0iqxvoguk3Q+oCWRsAp3J2oFcQ7PXcOJw8X7K7WzAdR/tOzfrVZ4hiLd9lKE+/H3aWmEEM+kkHpSOK+0hLcfZi7jmbgy+R8apXHu2F3EuHfIGGzIsMP7pmg37h4tYC3hsKBLXDlERqQMzsfClW7ouXnxAiEmzZ8ST328p09K+ZLvEmYyWcnqWNKt8ZvKABdugDYB2geWtB9WYchRA5CB6c/U1Eqms3dBO/j5GRBr50w/arFIZXE3gRzzT+tWHhftQx1uA1xLy/luL+41oNtLgwNBm1J+mnKK9LDIVjXqeZB5HYCqTwj2o4O4R7+29hyIJjMvzGsVoOAv2b1vPaYFGM5kPMabGgHDE6u4BK6aDXwjl86d4fagEnnp5jcnrSb/DWPwsD/ANp/g0dh7QQRyUfXc0AuIvC7At3F05Tr8txTPuIMMkqTJy76D60DigjmTl1OpI+XQj50e9420NtCNDIJkz135UDb2l1CAkmCJmfUDlTVu07MYGp5RoBudNCNact8TYGGUHlI7p18G/ajE4skhSYY/mBH1GlAHhcITCkwWGv9PjI/eicVjFSUMrnEhiDEbDXyFGNZAkhYY6b9dKH4v3stuARuRz+hmgFFpWSJDxMAEGOe+80i3cZAIdl8D3p66N/NMvhEMACI6EyY+R0p/wB1dVSGZSxMhSM8r9DQeY4I6hbtlXzDvZTlPhpXV7aZdc4GYEABTv6HauoEm+ruGW4pjSCY2r37OzXJKqOcjQfSvLeDtloKlwdNwYnx3oy3wtbbBlZumUsY1/igTdura1dufM8z+wp+9fRkM6jw5/KhMTiFuLkt5Wg66gn5GmGsqVUaodtND9NN6ALEYxveHIWyrqQSJPMyD+xrz7XlZc6pqcwgwdDp4GnntsAQzK/Iq666CdSvKk4bBBkaVNqOQIYa8wKCStXkuDMVy6jX4STy85qUDjb9aFwbQoVyGZd9B6acqfutmhRz38qCN4m9tlZHbLniCdIgyuu24monEWLwLM5Zg25ADp5gbr6TUnxu6rdzp8vntQWIw7KFylresgAxqBvOqkHoaAKygYSR3tvuzOnOVbWvbeXN3XEg7NoY8m0ou5dLAZ0W408xl08GGk0h/dyUPvLfKHAdf3oCMBw9XchgRpoRIBPppRmItg3VtKAEtd9vFzogP1b5UBw7DFWz2rlqACJUsRH9E7is99oPbj3WbD4a4SSSblzmzHTToANKCw9tfaFbwrNbtZbr5csn4V6z+YnpWNcV4zfxd3OxLsdBpoByAA2FE9n+zl/HXNAcs6k7Ca11Oxlnh+FzKM19iqKxGxdgCR0gSfSgzXgPs3xeJhmGRTzar9wr2OYdQDeuFz0GlXnBo5jUKo26mji5WgzLtH2dwWFIt2rSs8qIYTuCTPkBPqKiL1i1ks/cW5fOT3fwq2VT6kEelXLttwkFLl9CfeFwwESJZRbIJ5AhV8iPGqX7xS7FJyLltp5IAJ9WzH1oG8RwjDMoLWFBJjukiojF9kLDT7t2tno2o+dT2JuagDZRH8mmjQUfiHZ3EWNYzp+ZdRSuBdpL2GMW3Kg7oZKn05HxFXN8eLeuaPD/ABUNiOH2caxFtPd3uUfC38Gg0vsF2yt4p8rFrbgSbbMCD4rOtaAIiGjXefGvlF0u4a7luZkdDodiCOYrSOzXGkxkLiMU9q+vwturjr4HwoNhuYO2wjQeRFD3MBcClUKsp5EQf4qlrwzGIMyFMQv/AOMwa8XtI1s5WNy0w5MDQXHE8Pc66NoNNtuXMU3xDCsoQroANYnTx0/ioLDdqrkkB1YjcHcVMcO7RF2VGt6sYkGglcIxYKdzEmep0FM4nDuXzQY9D4dKfXFKp70jMd406Ck4vHnT3YDqQZIInwA8aAJELZQAQQCCDpOvKZG1dbw7K2gZDqRr06big2x9xSF94F0gJetkTH+4daLwnGTpmWZbLNtswnxHKgbLZmBJ+Lcgbee4muqdNga90Gd40NeUDWEwoUbd6NTzpTONSdht+9eNdO0anaoviKfeALcYGNQMsfI0DVq5De8CKGnUxMfuK9u2zoVunMxiDBA9DqBRz2UZC2Xb02pGECOpOWY/Ny8qAN7Azd8DONMyHkfA0m9w9gQBdliZGbeOgNSV/CAqApy89RIM+NeYvDnIAqhgN41PpNAxZwhds7wCOQ6DoaLv38iM/M7ftScLb7gUTrvP/mlB4zEE9xkLRvkO3kN9qAO1Zd80BdiTJ39Rz8xTqy1uWJJGiidR4mNx5ik2WR2lHErAIYQf2onD4Yi4oK6cyfDbXegZF45IGrDZuWvlsfSuzsuVip8TAObpqNvlR9yyUdnyyT8JAGnnFVrtNxf3Fi5cYyoG0jU8uhGtBT+3nalcOrWrRIuPoxBGgOpExINUjsZ2YuY++JnLux6D+ajbS3MbiebFm09f/PpX0V2I4KmGshEykjS51zRP7/KgI4Vwa3hvcWbagAEuepyDn/cwoHttih77DWuha6R5DKv1Yn+2rDaYNfc/kVV9WJY/TLWV+0bi1+1jHxdl4TCm3bdCAQ4Ygt9WoNHwiyJaR4U7fePKq3b7XMeJXMHkT3Nqx727dJPckBo6RDr9aix7SMG4uMBeWzbIm6bfdOY5REHNqR05UFjxDlgysO6RB8jWc8ewwsXnCg+6JzLGuUnVlMbayR4HwrRExK5Vd7iqjRlZiFnNqN+s0zxDg2HuMHZcxjcEwfkYIoM0tsz6IjuT+VTp/FG2uzOOu7WhaHV2E/IVoGE4fbtn7pQs8wP3oq4GUjnQUjBeywtrfxOvRF/c1ZOD+z7C2GVwzs67En9gKncOp5mi1B60FX7d9i7eMtEgAXQNG6+dYLluYS97t5VlbQ9CK+pSfGs09q/ZUXrZxFsd9R3o5igmuxPaNcVYict0AC5AiTyIjkanSSUZHC3HnTOAYA3kisC7Dca+z4hC8wO6+sd06T6b19D4ZcNcRMpVtBBza/PnQVfEcHw9zvNhyrTq1l/1BqR4J2Z9w4uLed1ywqONQW/gVOXeGgzDGDyIBGlOYPDZYWZjvHfc6DyoPOJNACjl5/ttQK2lPePeG2kGD1nQ07iLwLksCRyiDr6GfSmriFcoIJDagHUaeexoPXxBbdtdssCI8mHOhzhbecEqFbbMpKf/AMmjjcHdgDKG2Jg7eO9JtKzSSAFmTy0+oNBIYS8igJmJjQE8/GeddQmGjOI+HWNOQ8tIrqAhnAljyGlQObOS2up1PTzB29KL4laHvAVZweYVh+h3olnV0JCyBuD3aAe2xIVc2UbAjSfMGkrj8tspEPPIRPiJ0onCFcpBSANTn/Y0tsIhBiRI5aigHXGD4mJzDYHugj9KfwWIZ2JMAeAgj12NIsYIoGy5WnaP42muwtshT3CCdSI1gfzQLxmLZIYIWDGJBGnTQ70HYxShpzkE/huCN9N6U2MF2FMoZ+F1jbf/AN0q+oPfAz9VBBBA/egZTCsCCRK7mIP6/wA0u7iMhBzkZ5OXceGh/ahferCoC1nWdNN/DY0elxCArD3jg7kAH+KB2xim5jUiRlOp/tNY37a+0fvbiYZNk7zaQZOgB6861W5ZTMXFx7bDUgnQxpHSvnXtLjftGPv3NI94YjaF7o/Sgvnsa7P53e6dkEA/7jufQVsvDcELSkZ2Ykkkt1J+e0DfkKpfYMjCYS0Msl1zt17x/irjdxwNhroBEKSAeo2+tAnhzAo9wnR3ZvQHKPogrGuLcTOKVsBZtC5iMZdLuzbWkzZlOmxAXMTyA5zWt8V+5wmQHXKtpfFnhPXUzUZY7J4bDveu2Lfu711CpeS0aRIBOmsEgbwKDF+Gm/duFLt3Lax18WLuIA1b3JHdH5Q0py6TsavXtc4hhrOBPDUOS4FttbQLplV43GxgE670F2i7I3cNwvCW7IN+7hsSbrm2pJIJJkDfSEFSftlyfYQxRGuvcRbbFRmEyxg7jQRHjQV7haNxm/aF0lcFhVRcs/6jhAPmY35Lpuage1fHLr8QuHDXXtW0dbFoW2KgBe4BA0OuY7Vdv/o+zwy3cxoLl7eHMoxBGcqBI0n4uXjVB4fgYTh+Y96/iTcY/wC1XRAfLRj60GtdsO1S8OtKQguXGbKqkxMfESeQA+pFP8A7ZW8ZhXxBQ2VttDm4VyiAGJDD8IB3gVk3a/ihxl3EYsn7m0RZsT+IsSZ88oZz5rU9xxjguBWbEQ+Igt45j71/oFWg1zA2wyhluKynUFSCD5HailA61XexnDxhsDh7WxVAW/qbvN9WpXabtDZwNoXrxbKXCAKATrJJgkSAASfKgsJcEUyVDAqwBB0oa1mYBlkggEaQYIkSOR12pFq5rrQYD284V9kxrBfhJkeRqd7PY8ughrilBAZQSI31qb9s2BR1W4mrJ3XjlIzAef8ANR/sU4sEutbeMjCDPht+tBYeC8YxDXUS3eVwzAbkEddOdadnhWbfp+goMcOw0i9btpnGisoGk6UXduoFggkDp+tBH2wjTMGBpJB1+hmlX3YIEIGusz9O9+lOXrVp4yuBGwP+daasMMpBOp3zSIA6A6TQO3u5bUnUtAnQQB9B0rkJZXb4REfWdxyptFXIYzA7hthHmNKeuscoGUpO5iQfGRQLwagAtvynTXmdRXV66kWwvM7+v+Aa9oBuI4hEcAAFwCYBAPhE7mgVxKGRLWyw1DA/+qd4ziUbMPd5gPxgBo61FC+GYM2YDbuNIMcsp1oJY2z7vKsEE65dfLqKXhcEcucTmA0Ve7JHXlUXh2DnKAAC26sUYTscpqa4PaeGzszawJEHTn40CLd64XAKZRzBG3WCKPLQpbmdv2pV0cpmf051HcYlsoEgDw/agSLMh2mCDHQajXehRhFTKyKFkcmjWflTlm5INuRvqd/Qg0u1lVgoGYjddR8gaBkO4c5yrrOkrB9CNDrS8NhE95mhkYakSY6+VO2rQ+JiLYY6RI18QdK67dIJ/CDuToSRznbWgB7V+7XB37qyMqEgqZExXzTw4SSTuY+pr6A9pF8WuFX43uCOXPTlvXz/AMOOv9w/Wg+hbCwiDooH0qyXrMW7Nr8zLPkv3jf/ABj1qiYa9iPtdq2qg2rhU/CxkEd45gIXKBtV/wAZiAt4E7W7ZP8Ac5gfRG+dAJxjv4nC2eWZrzDwtCF/73HyqTv4cNrNVi3xF2xD38uU5BbWdYUEsfUk/QU+nEmDSNPLn6bUEwlpkO0ionj/AAWziQnvrZYW3DpuMrA76b7bGp3A4sXFkeooiKDO/aHgMRisJcs4fKxZlJBYKYU5iAdtSBvWe+0bAvabAYe2hlLARY5sSBE9ZH1r6AfBofwjWmL/AAxTtpG0669R0oMJ4vwJRfwHCkMwBcxBHNn1c+iKQPAiju2uHbH8Ut4K02UWrZzHcISMzGPABF9a0k9lLSYk4sWpvMuUuGbUafhmAYUDSqTiPZ9jrd+5icJjAty4SWzrlJzGYJhgRty5UEYuP4jwi9ZF+4MRhrjZQCS2kgNE95GAMjUiprtmwx/F8LgV1tYf7299GIP9oUf/ALKRY7I467dXE8TdbyYYF7dizqbjL3gICgCSBO5O2gpvgHDMRb4dxLH3bbLi8SlwgEEMiiZ0Oo1k+SrQJbE4njGIupYxD4bBWWyhkkG63XQieu8AEczQ/DMRjcHjLmAd3xIIHuXYN8TQV7xn82okxFG9hu0mAwvC7Za8odMxdJ77OSTou5kRB2ir12U4gMciYpVdbQHcDiDn2c+S/CD50EN254OtrhZT4mBDM3NmJlj9flFZF7PbmXGBeU9T5cq2ntw3vMFiLx+HLltj/aDq39x28AKxXsLazcStryLcjHjQfSGBsgKq8ok+ulADCKLg93mUZtQCR5+BFSmcKjN6D00FR1m0xg7EsQDJGkc40oGcQHk/A4nTMpH1FO27QK5pZTtAIYedIV1J1DaGCwB1PXSu9+ZUpEgEEwDPjyM0B2ExLBYDI45DQaeVSWHv5hqMp6VCi2pXQgQdon9dRT+AJk6nQbSfTQ7UCuL4j3a+9KO6gkEWxLa6THMDWuo/7Qi6FgPM11BTsPdhiJDMQSIBRiehGxpNp5tn3ixGiZxGp/3Del5WkNbuqw1hbg16aTrSLtgiQysuYycneXr8J2HlQOYW0mdWuZwq6n8SyNu8OXhVpw2KS4JRgfI1WMDoAVCsMxJg5ST0KnwqwWLa5Q62wjERHPWgXdAZWJ22+X+ajGZyTczlVWJQwQR4dKNxFzLIbKT+BZgxQjFBaLOPcgnn16yKBu/j1z920WXeVImfI1J3L6ggtlnTU6HWo61hw5zKyssbjU/MUnF284W0VnXciZ8+lBKtbU6zGmgO3nQf2BywLEEc2U/qp0pv3L2rRAkQ0jL3voeVV7tn22TBYcmVa+4IRRI9WHKKCje2/tGHZMJbOinM8eHwj9/lWX4Vt67F4hrjM7EszGSTzpGHOtB9Tdh8St7B2LkAnKNYGhiKMx3DS7Fp3/bSs+9ivHh9muWWP+lLf271p2Acm2ubR8oLDxOp+U0EO3BG60lOBnmascUk0EbgOHe7bMCdtfGuHHsPOVryodouA2zP94E1JA0gurCCVYdCQfpQLRpEgyDzBkH1r2o5+BWZzW1Nlj+KyxT5gd1vUGkGxirfw3Ld9el0e7f/AK0BU+qCgk6Rctht6B/4sF/1rdyz4sMyf9aSvzijcPiEdc1tldeqkMPoaAe5hyPhpm8H6E1IzXq0FDx/ZHBrBTB2ftN1stvu6A7tcK/D3BLbbwOdWlsKEt28Jb0XLB6i2PiPmx09SeVM8MYXHuYx9EgpZnlbUyz/AN7CfFVWpDA221uOIZ9SPyqPhX0Gp8SaCp+1fEi3gGUaZmVR5f8AgrIPZnaL8TUjlP8AFXb23cXGe1hwfhBdv0FRvsE4bnv3sQROQQPNv8frQbFxNsqqo5b+Qptb8W2G2o6c/L9aViRc95KqpMRE6xTVnBZtW0MEAHQ+GvSgHFwtosHnGhg+kGl/ZGLBWIBOokggfPWnlwTW1z7uPAGPLrpQ1twJnU66ePLRtaBV4gaFpbmOWm0BqkcIkIIGplo2/wDWtRl6z8B5E6gjX5GpuwoExoAIA+poIG9btse8r22Jg/iE78thXV61oPLsupJ2mfpXUEezJcEsFYyQM/dbbl40XhMPckZGIA3VtQ3kacOHDXCrosDUEb7dK7E4YzCXMhmBy9OlAZb4cGX7xQG5xtRNlQkKPhX9TXW70CDMxzqI47iba2s9y6bcGe6wnWgexV8FpdZWY1EwB9RS8TldfuzI5nQxHKDVTxHtEwVlQrXTfM6lVkx6aT61V+Ie1hFLDD2NG53GA+gn9aDU1wuW1mAymZ7hy6fpSf8AiiW1f3riV1BeBpHWsCx3tHxjqU98VU7hQP1Mmq5j+N3r3+pcZ/6iT/gUGz9qfaxbtoVwwzXOp1UeXX0rFuKcRuYi41y6xZiZJoIsTvSloPFEUuYNeARSjb0mgsfY3i32bFI7fAe646qa+kWzOVuJDW2UHQ666z418pWGlY5j6its9j3bEOgwd5u8o+7J5jp5ig0a3iWBg6+dHUn3YOppFyz0Zl8qBriDRbfyqlZfnVj4ngr7CJzL4afSoO5ZZT3lI8xQeJeZT3WZfImjU4veX8RPmAaCcCa9vcqCetcfYDVQfIxTVy9hbjZntZX/ADqCp/6kIaohjppHjSHagsdiy3/JxWcfkvAP/wBwyv8AMmkY4Ym4nuTaVM5ytdS4CFQ/GQCFYMRoND8W+lV0NVj4PcZLTXHLEfhWfQR4kmKAy5bBZLKgC3bALAbQP9NPpJ8FHWn8biVto1xzCqCSfKvMFYKr3tXY5nI/Mf2GgHgKyr2xdrxH2Gy2p1ukch+X+aDNO2HGjicRdvH8bQo6KNBW6eyHgn2bh9ssIe794392o+kVivYfs8cdiwsfdW9XPLwHqfoK+kbeLS2BbGmUZRIgaCBQRfaCyPeZwLkwJa22o9OlJtYx9kvBo/BdEH5+ddiYzlm97bfmyd5Z69a69hXuKNbd/LrI7rSOvWgWOMXUP3thlX8yHMPl50ZY4rZuGA6E9GEH6+VRtu5C3WcXLDc2MlZJ/D8qe4ZZS40XGs3VAGUxDz40Eu+HVmDEEEeOlIvXConLIjTWCSTt8qLubR10oHjNtyvcXMBuOtAyb9o6tKnxBEeorygsVi1DkaqIGhkctoIg15QVXF9q7C2s7XkZuRmDHpuageKe1BFCi0hcjnciB5c6yS9i2JPLyocmaC58S9omLuFoulQ3Jf8ANVnF8VuXDLuzHqzE/rQNeE0DjXiedJpIpQoOivYq09m+wWMxgzLbKIN2fT5Dc1q/ZP2d2sOJgG+PxsM3yB0X0oMc4b2Qxl4ZlsMqxOZ+6I9dasuA9k+JuAE37IB/LLR+lbnoFMjQCNun+ar5VSSQqkbdww287GgzO77JbqtH2gHx92Y/+VJ4h7I8cglGt3fASD9ZrVrd24LZCNmYGT70cuQmi7fFmRVLg675e8B0+dB828V4HicIwN+y9vXRiO6fUaU3h8QyEXLbFSDII3U19QnF2cQpRwlxToVI/Y1kvbz2Ze6Jv4EEru1k7j+n+KC5ezb2hrjQLF6ExAHpcjmPHwrQ6+P7GIa24dCVZT5FSP0IrWeyHtjIy2sasjb3q7/3Dn5ig2evHQEQQCOh1oHhfGsPiFDWLyXAfysJ+W9H0EfiODWm/Dl8VqPxHAW/CwYeOhqwV1BT7/Cbi/gPprQmUjT6Gr3TN/Bo/wASg0FNwlsu4TmT9OZq0Kma4FHwWo/647o/tUz5sOlCcSxWFwKNcd1SAYzNqegHOsm7Ue1R2Q2MHKA/HdPxMTqxA5STQXP2je0JMIpsWCHxBESNrfifHwrCG95duBRL3bjbnqeZpNpLl24ERWu3XOgGpJNbJ7N+w4wpFy+A1946jIDuBO+29BauwXZZMDhktrDXG77vHxMdvT+KlLuEdZOXSZlW366GicRiskRGpgA7EDTflS7mNBWGXf1GnlQAs8kydQJn4Tv8qbvZTJiJGuYEaTrDDlT7jMdCY5x3h4yNwKGuXBPd+StGn9LUHFLpHcuadGKsv80XhOFAtnupbzqQVZJE+dM4K0GaCDO8FQPqNJqatqAABoBQeO4BkkAAfrTDcUtD8YoXieq95GZSZJU7chpzqIGGss2VLhVvyuCKCebH2G0LKR4iuqs47hl9QCiC4OeUiuoPmFjqa8mvWGtLs2GbRVJ8qBuK9Aqa4PwE3Whs39KCSf4qxt2ftWl7yqn9TSfkKCiZOtXvsTxTh1hkNy2wujX3j94A+XTyqPvYazsoZj4CKHv8JCzm3Oyjeg3LA9oLF5M1t0ZhHwHLv4VOcNxJcTmJA5MsGeWvOvmZ8G9vvZinQA61YeA9vcZhRDL723Mw2h+dBv3EWhVSJJ5fqajL+GU/EBy3H7iqJg/arZuuC/3RiMriVPqNquHCOL27yMVZQBrKsGB8udAdxBIVQjaeUg+BoP7NAXJoxPeyHSPI0fhschtQrCTyEAifA86QMOWBJGaOoykeooGMReAuRlSRG+hJ5kUdg8WWZiQwEQAYInbQ02+HtAay4I0nUD1p7AYHKBAAnvGCY8KCl+0D2fWMRFyyVs3zudg3n/NYzxrgd/CsVv2yvRhqp8jX0VxS6feEMYAGzCVPryoLF4FLoCsgKkbrqo66Gg+dsJi7lpg9p2RhqCpINXzg/thx9lQlz3d8D8TCGPmRv8qlcZ7O8LdY+6um0Y+v9J/aqfj+wuLtkjKGHXaaDRcL7crcD3mEcNzysI9Jo9Pbbg9Js3x10H81jZ7K4vlh3b+mD+9IHZzFzH2a7P8ASaDWsZ7b7X/Kwrn+pgKrHGfa/jbwK2glgHmolvmdqqtrsljSY+zsv9ZA/epnAezjFMwF5hZX80FqCr4/H3LzF71xnbqxn/1Un2e7L4nGEC0mVP8A7j6D0/N6Vo/Z7sFhsOwa7ZOJB0DyDHjl2rQL+HRLKKApnVVeAYjYdKCE7B9l8LgQYn38DO7jf+k8h5VdRiFZZBVo2IM68qh8O9shFZWScyhW7wnqTR3DcOiKMuXvd4ldiBoKB7HkqgULI5mAY9DQgaEEcj+Hueeh3o/FoXECCvMTB8INAEqRlZTm5Bu8PASNqBJ7zgABSTOxU6eI0NN4jCuAxJIE6AqG5/OkW85JMwRtlYET5HajExV1VJfKTyBEf4oH8AUCgBv/AHziaKutAoMXUuQjoRInw+Yp0YcLosnnBPTagb4kgKhOvny8RtQNoKGQKSyg7yG38TqBTh4hkJ95bII3Kaj5U5bS3cHvFggbEiIoA7eHYM2UsCN8rbf2nSvaKGDcfC5IO86z6ivKD5n4dwm2dWBPmal7aBdFAA8K9rqBGFB98IZlnfKYqTfCqrARM7k6n611dQPMMsMN9htp5eNE47BpatB1Eu+7tqfTpXtdQDYnhFtLXvYLOdZYzVOxTl21OnSurqAXiGCUHSaGwt57TZrdx0I5g11dQXbst2pv3G93cK3B1ZdfmCK1zC4tvsyQdzr4+Gte11B5wq3nGaSpJPwkgfKrINAY5QPpXV1BG3bAZtSY6cqE90HUgiMhMZdP0rq6gB4lYCi2Yzafi1mlYpYtyCRJBP8A4eVdXUAOHUG5013Gm1WjDbt6fpXV1AE9oGZGbz13NeNYDDNJU7Qp0020rq6gS1377JAgCRpGunSmOI3T7yGhweTAGPLpXV1A/hsEqKHQshMSAdD6GaseHABIAAAAAFdXUDjWh5eVRmJw4SSpIJ1Jmva6gFsP31BAJ3mNad4g5VdyfBtRXldQH8JMrsB5Uag7x8hXV1BB2rIuM7GVYE6qYnz60jE3zJQwVPKP4rq6gYvg2rc22ZfXp511dXU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6" name="Picture 4" descr="http://kz.otyrar.kz/wp-content/uploads/2014/01/05-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78" y="160338"/>
            <a:ext cx="8819309" cy="650902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908720"/>
            <a:ext cx="4475905" cy="1015663"/>
          </a:xfrm>
          <a:prstGeom prst="rect">
            <a:avLst/>
          </a:prstGeom>
          <a:noFill/>
        </p:spPr>
        <p:txBody>
          <a:bodyPr wrap="none" lIns="91440" tIns="45720" rIns="91440" bIns="45720">
            <a:spAutoFit/>
          </a:bodyPr>
          <a:lstStyle/>
          <a:p>
            <a:pPr algn="ctr"/>
            <a:r>
              <a:rPr lang="kk-KZ" sz="60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ДЕРЕКПЕН</a:t>
            </a:r>
            <a:endParaRPr lang="ru-RU" sz="60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198" name="Picture 6" descr="http://gorod62.tv/wp-content/uploads/2014/01/7-minut.jpg"/>
          <p:cNvPicPr>
            <a:picLocks noChangeAspect="1" noChangeArrowheads="1"/>
          </p:cNvPicPr>
          <p:nvPr/>
        </p:nvPicPr>
        <p:blipFill rotWithShape="1">
          <a:blip r:embed="rId3">
            <a:extLst>
              <a:ext uri="{28A0092B-C50C-407E-A947-70E740481C1C}">
                <a14:useLocalDpi xmlns:a14="http://schemas.microsoft.com/office/drawing/2010/main" val="0"/>
              </a:ext>
            </a:extLst>
          </a:blip>
          <a:srcRect l="31207" t="-6520" r="32738" b="-1"/>
          <a:stretch/>
        </p:blipFill>
        <p:spPr bwMode="auto">
          <a:xfrm rot="876291">
            <a:off x="6056686" y="4680535"/>
            <a:ext cx="2232248"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224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61256007"/>
              </p:ext>
            </p:extLst>
          </p:nvPr>
        </p:nvGraphicFramePr>
        <p:xfrm>
          <a:off x="323526" y="2709860"/>
          <a:ext cx="8640961" cy="3542894"/>
        </p:xfrm>
        <a:graphic>
          <a:graphicData uri="http://schemas.openxmlformats.org/drawingml/2006/table">
            <a:tbl>
              <a:tblPr firstRow="1" firstCol="1" bandRow="1">
                <a:tableStyleId>{5C22544A-7EE6-4342-B048-85BDC9FD1C3A}</a:tableStyleId>
              </a:tblPr>
              <a:tblGrid>
                <a:gridCol w="1727597"/>
                <a:gridCol w="1727597"/>
                <a:gridCol w="1728589"/>
                <a:gridCol w="1728589"/>
                <a:gridCol w="1728589"/>
              </a:tblGrid>
              <a:tr h="927900">
                <a:tc>
                  <a:txBody>
                    <a:bodyPr/>
                    <a:lstStyle/>
                    <a:p>
                      <a:pPr algn="ctr">
                        <a:lnSpc>
                          <a:spcPct val="107000"/>
                        </a:lnSpc>
                        <a:spcAft>
                          <a:spcPts val="0"/>
                        </a:spcAft>
                        <a:tabLst>
                          <a:tab pos="270510" algn="l"/>
                        </a:tabLst>
                      </a:pPr>
                      <a:r>
                        <a:rPr lang="kk-KZ" sz="3600" dirty="0">
                          <a:effectLst/>
                        </a:rPr>
                        <a:t>Кім?</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tabLst>
                          <a:tab pos="270510" algn="l"/>
                        </a:tabLst>
                      </a:pPr>
                      <a:r>
                        <a:rPr lang="kk-KZ" sz="3600" dirty="0">
                          <a:effectLst/>
                        </a:rPr>
                        <a:t>Не?</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tabLst>
                          <a:tab pos="270510" algn="l"/>
                        </a:tabLst>
                      </a:pPr>
                      <a:r>
                        <a:rPr lang="kk-KZ" sz="3600" dirty="0">
                          <a:effectLst/>
                        </a:rPr>
                        <a:t>Неге?</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tabLst>
                          <a:tab pos="270510" algn="l"/>
                        </a:tabLst>
                      </a:pPr>
                      <a:r>
                        <a:rPr lang="kk-KZ" sz="3600" dirty="0">
                          <a:effectLst/>
                        </a:rPr>
                        <a:t>Қашан?</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ctr">
                        <a:lnSpc>
                          <a:spcPct val="107000"/>
                        </a:lnSpc>
                        <a:spcAft>
                          <a:spcPts val="0"/>
                        </a:spcAft>
                        <a:tabLst>
                          <a:tab pos="270510" algn="l"/>
                        </a:tabLst>
                      </a:pPr>
                      <a:r>
                        <a:rPr lang="kk-KZ" sz="3600" dirty="0">
                          <a:effectLst/>
                        </a:rPr>
                        <a:t>Қалай?</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r>
              <a:tr h="2614994">
                <a:tc>
                  <a:txBody>
                    <a:bodyPr/>
                    <a:lstStyle/>
                    <a:p>
                      <a:pPr algn="just">
                        <a:lnSpc>
                          <a:spcPct val="107000"/>
                        </a:lnSpc>
                        <a:spcAft>
                          <a:spcPts val="0"/>
                        </a:spcAft>
                        <a:tabLst>
                          <a:tab pos="270510" algn="l"/>
                        </a:tabLst>
                      </a:pPr>
                      <a:r>
                        <a:rPr lang="kk-KZ"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lnSpc>
                          <a:spcPct val="107000"/>
                        </a:lnSpc>
                        <a:spcAft>
                          <a:spcPts val="0"/>
                        </a:spcAft>
                        <a:tabLst>
                          <a:tab pos="270510" algn="l"/>
                        </a:tabLst>
                      </a:pPr>
                      <a:r>
                        <a:rPr lang="kk-KZ"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lnSpc>
                          <a:spcPct val="107000"/>
                        </a:lnSpc>
                        <a:spcAft>
                          <a:spcPts val="0"/>
                        </a:spcAft>
                        <a:tabLst>
                          <a:tab pos="270510" algn="l"/>
                        </a:tabLst>
                      </a:pPr>
                      <a:r>
                        <a:rPr lang="kk-KZ"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lnSpc>
                          <a:spcPct val="107000"/>
                        </a:lnSpc>
                        <a:spcAft>
                          <a:spcPts val="0"/>
                        </a:spcAft>
                        <a:tabLst>
                          <a:tab pos="270510" algn="l"/>
                        </a:tabLst>
                      </a:pPr>
                      <a:r>
                        <a:rPr lang="kk-KZ"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just">
                        <a:lnSpc>
                          <a:spcPct val="107000"/>
                        </a:lnSpc>
                        <a:spcAft>
                          <a:spcPts val="0"/>
                        </a:spcAft>
                        <a:tabLst>
                          <a:tab pos="270510" algn="l"/>
                        </a:tabLst>
                      </a:pPr>
                      <a:r>
                        <a:rPr lang="kk-KZ" sz="12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r>
            </a:tbl>
          </a:graphicData>
        </a:graphic>
      </p:graphicFrame>
      <p:sp>
        <p:nvSpPr>
          <p:cNvPr id="5" name="Rectangle 1"/>
          <p:cNvSpPr>
            <a:spLocks noChangeArrowheads="1"/>
          </p:cNvSpPr>
          <p:nvPr/>
        </p:nvSpPr>
        <p:spPr bwMode="auto">
          <a:xfrm>
            <a:off x="107504" y="44624"/>
            <a:ext cx="889248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a:r>
              <a:rPr kumimoji="0" lang="kk-KZ" altLang="ru-RU" sz="4000" b="1"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Жұппен. </a:t>
            </a:r>
            <a:r>
              <a:rPr lang="kk-KZ" altLang="ru-RU"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kumimoji="0" lang="kk-KZ" altLang="ru-RU" sz="40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-тапсырма.</a:t>
            </a:r>
            <a:r>
              <a:rPr kumimoji="0" lang="kk-KZ" altLang="ru-RU" sz="4000" b="1"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altLang="ru-RU"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Дерекпен жұмыс. 1-қосымша. 10-мин</a:t>
            </a:r>
            <a:endParaRPr lang="ru-RU" altLang="ru-RU" sz="40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69875" algn="l"/>
              </a:tabLst>
            </a:pPr>
            <a:r>
              <a:rPr kumimoji="0" lang="kk-KZ" altLang="ru-RU" sz="4000" b="1"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Есік қорғанын қазу және зерттеу  жұмыстары:</a:t>
            </a:r>
            <a:endParaRPr kumimoji="0" lang="ru-RU" altLang="ru-RU" sz="28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752843"/>
      </p:ext>
    </p:extLst>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3361</TotalTime>
  <Words>598</Words>
  <Application>Microsoft Office PowerPoint</Application>
  <PresentationFormat>Экран (4:3)</PresentationFormat>
  <Paragraphs>148</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Franklin Gothic Book</vt:lpstr>
      <vt:lpstr>Times New Roman</vt:lpstr>
      <vt:lpstr>Wingdings</vt:lpstr>
      <vt:lpstr>Тема Office</vt:lpstr>
      <vt:lpstr>Презентация PowerPoint</vt:lpstr>
      <vt:lpstr>Презентация PowerPoint</vt:lpstr>
      <vt:lpstr> СУРЕТТЕР ЖИНАҒЫМЕН ЖҰМЫС: 1.Суреттерде не көріп отырсыздар?  2. Не ерекше болды? 3.Осы жәдігерлер туралы не білесіздер? 4. Тақырыпты болжап көріңіз....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ЖҰППЕН. 2-тапсырма. Мәтінмен жұмыс. 2-қосымша. 10-мин. 1. Есік қорғанынан табылған адам неліктен «Алтын адам» деп аталды? 2.Атажұртымыз – «Алтын адамдар» мекені» деген пікірмен келісесіз бе?     ( әрқайсына 2-6 дәлел) </vt:lpstr>
      <vt:lpstr>ТОППЕН. 3-тапсырма. Жәдігер сөйлейді. 3-қосымша. 15мин. Жәдігерді өнер туындысы ретінде   жарнамалап, сатып алуға  ұсыныңыз.</vt:lpstr>
      <vt:lpstr>ЖҰППЕН. 4-тапсырма: Мәтінмен жұмыс. 4-қосымша. 10мин.</vt:lpstr>
      <vt:lpstr>Сәйкестендіріңіз:</vt:lpstr>
      <vt:lpstr>Дұрыс жауап:</vt:lpstr>
      <vt:lpstr>АҢДЫҚ СТИЛЬ</vt:lpstr>
      <vt:lpstr>Жеке . Бекіту тапсырмаларының бірін таңдап орындаңыз:</vt:lpstr>
      <vt:lpstr>ЖЕКЕ.Тақырыпты бекіту: Иә-1. Жоқ-0</vt:lpstr>
      <vt:lpstr>ДҰРЫС ЖАУАП:</vt:lpstr>
      <vt:lpstr>Сабақ соңында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Маркабаева Акерке</cp:lastModifiedBy>
  <cp:revision>263</cp:revision>
  <cp:lastPrinted>2016-03-01T07:15:11Z</cp:lastPrinted>
  <dcterms:created xsi:type="dcterms:W3CDTF">2012-02-11T12:03:49Z</dcterms:created>
  <dcterms:modified xsi:type="dcterms:W3CDTF">2017-06-03T09:21:14Z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677572</vt:lpwstr>
  </property>
  <property fmtid="{D5CDD505-2E9C-101B-9397-08002B2CF9AE}" pid="3" name="NXPowerLiteSettings">
    <vt:lpwstr>F7000400038000</vt:lpwstr>
  </property>
  <property fmtid="{D5CDD505-2E9C-101B-9397-08002B2CF9AE}" pid="4" name="NXPowerLiteVersion">
    <vt:lpwstr>D5.0.5</vt:lpwstr>
  </property>
</Properties>
</file>