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85" r:id="rId14"/>
    <p:sldId id="280" r:id="rId15"/>
    <p:sldId id="281" r:id="rId16"/>
    <p:sldId id="282" r:id="rId17"/>
    <p:sldId id="283" r:id="rId18"/>
    <p:sldId id="284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605"/>
    <a:srgbClr val="133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2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7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1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1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4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0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6A6E-6422-EC4E-89D0-717FDF09575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724F-7F73-924D-9A39-F345CD53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695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Сын тұрғысынан ойлау</a:t>
            </a:r>
            <a:endParaRPr lang="en-US" sz="5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743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913" y="178053"/>
            <a:ext cx="8759723" cy="6457381"/>
          </a:xfrm>
          <a:prstGeom prst="rect">
            <a:avLst/>
          </a:prstGeom>
          <a:solidFill>
            <a:srgbClr val="FFFFFF">
              <a:alpha val="80000"/>
            </a:srgbClr>
          </a:solidFill>
          <a:ln w="571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695" y="402313"/>
            <a:ext cx="833242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мыналарды</a:t>
            </a:r>
            <a:r>
              <a:rPr lang="ru-RU" sz="2400" b="1" dirty="0" smtClean="0"/>
              <a:t> </a:t>
            </a:r>
            <a:r>
              <a:rPr lang="ru-RU" sz="2400" b="1" dirty="0"/>
              <a:t> </a:t>
            </a:r>
            <a:r>
              <a:rPr lang="ru-RU" sz="2400" b="1" dirty="0" smtClean="0"/>
              <a:t>…</a:t>
            </a:r>
            <a:r>
              <a:rPr lang="kk-KZ" sz="2400" b="1" dirty="0" smtClean="0"/>
              <a:t>  </a:t>
            </a:r>
            <a:r>
              <a:rPr lang="ru-RU" sz="2400" b="1" dirty="0" err="1" smtClean="0"/>
              <a:t>дәлелдей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аласыз</a:t>
            </a:r>
            <a:r>
              <a:rPr lang="ru-RU" sz="2400" b="1" dirty="0" smtClean="0"/>
              <a:t> ба?</a:t>
            </a:r>
          </a:p>
          <a:p>
            <a:endParaRPr lang="en-GB" sz="2400" b="1" dirty="0" smtClean="0"/>
          </a:p>
          <a:p>
            <a:pPr marL="457200" lvl="0" indent="-457200">
              <a:buFont typeface="Arial"/>
              <a:buChar char="•"/>
            </a:pPr>
            <a:r>
              <a:rPr lang="ru-RU" sz="2400" dirty="0" err="1"/>
              <a:t>шеңбердің</a:t>
            </a:r>
            <a:r>
              <a:rPr lang="ru-RU" sz="2400" dirty="0"/>
              <a:t> </a:t>
            </a:r>
            <a:r>
              <a:rPr lang="ru-RU" sz="2400" dirty="0" err="1"/>
              <a:t>ауданы</a:t>
            </a:r>
            <a:r>
              <a:rPr lang="ru-RU" sz="2400" dirty="0"/>
              <a:t> </a:t>
            </a:r>
            <a:r>
              <a:rPr lang="en-US" sz="2400" dirty="0"/>
              <a:t>πr</a:t>
            </a:r>
            <a:r>
              <a:rPr lang="ru-RU" sz="2400" dirty="0"/>
              <a:t>2 </a:t>
            </a:r>
            <a:r>
              <a:rPr lang="ru-RU" sz="2400" dirty="0" err="1"/>
              <a:t>тең</a:t>
            </a:r>
            <a:r>
              <a:rPr lang="ru-RU" sz="2400" dirty="0"/>
              <a:t> </a:t>
            </a:r>
            <a:r>
              <a:rPr lang="ru-RU" sz="2400" dirty="0" err="1" smtClean="0"/>
              <a:t>екендігін</a:t>
            </a:r>
            <a:r>
              <a:rPr lang="ru-RU" sz="2400" dirty="0" smtClean="0"/>
              <a:t>; </a:t>
            </a:r>
            <a:endParaRPr lang="en-GB" sz="2400" dirty="0" smtClean="0"/>
          </a:p>
          <a:p>
            <a:pPr lvl="0"/>
            <a:endParaRPr lang="en-GB" sz="2400" dirty="0"/>
          </a:p>
          <a:p>
            <a:pPr marL="457200" lvl="0" indent="-457200">
              <a:buFont typeface="Arial"/>
              <a:buChar char="•"/>
            </a:pPr>
            <a:r>
              <a:rPr lang="ru-RU" sz="2400" dirty="0" err="1"/>
              <a:t>судың</a:t>
            </a:r>
            <a:r>
              <a:rPr lang="ru-RU" sz="2400" dirty="0"/>
              <a:t> </a:t>
            </a:r>
            <a:r>
              <a:rPr lang="ru-RU" sz="2400" dirty="0" err="1"/>
              <a:t>құрамында</a:t>
            </a:r>
            <a:r>
              <a:rPr lang="ru-RU" sz="2400" dirty="0"/>
              <a:t> </a:t>
            </a:r>
            <a:r>
              <a:rPr lang="ru-RU" sz="2400" dirty="0" err="1"/>
              <a:t>сутегі</a:t>
            </a:r>
            <a:r>
              <a:rPr lang="ru-RU" sz="2400" dirty="0"/>
              <a:t> бар </a:t>
            </a:r>
            <a:r>
              <a:rPr lang="ru-RU" sz="2400" dirty="0" err="1" smtClean="0"/>
              <a:t>екендігін</a:t>
            </a:r>
            <a:r>
              <a:rPr lang="ru-RU" sz="2400" dirty="0" smtClean="0"/>
              <a:t>; </a:t>
            </a:r>
            <a:endParaRPr lang="en-GB" sz="2400" dirty="0" smtClean="0"/>
          </a:p>
          <a:p>
            <a:pPr lvl="0"/>
            <a:endParaRPr lang="en-GB" sz="2400" dirty="0"/>
          </a:p>
          <a:p>
            <a:pPr marL="457200" lvl="0" indent="-457200">
              <a:buFont typeface="Arial"/>
              <a:buChar char="•"/>
            </a:pP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 smtClean="0"/>
              <a:t>қабаты</a:t>
            </a:r>
            <a:r>
              <a:rPr lang="ru-RU" sz="2400" dirty="0" smtClean="0"/>
              <a:t> </a:t>
            </a:r>
            <a:r>
              <a:rPr lang="ru-RU" sz="2400" dirty="0" err="1" smtClean="0"/>
              <a:t>жылжымалы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тектоникалық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тақтадан</a:t>
            </a:r>
            <a:r>
              <a:rPr lang="ru-RU" sz="2400" dirty="0" smtClean="0"/>
              <a:t> </a:t>
            </a:r>
            <a:r>
              <a:rPr lang="ru-RU" sz="2400" dirty="0" err="1" smtClean="0"/>
              <a:t>тұратынын</a:t>
            </a:r>
            <a:r>
              <a:rPr lang="ru-RU" sz="2400" dirty="0" smtClean="0"/>
              <a:t>; </a:t>
            </a:r>
            <a:endParaRPr lang="en-GB" sz="2400" dirty="0" smtClean="0"/>
          </a:p>
          <a:p>
            <a:pPr lvl="0"/>
            <a:endParaRPr lang="en-GB" sz="2400" dirty="0"/>
          </a:p>
          <a:p>
            <a:pPr marL="457200" lvl="0" indent="-457200">
              <a:buFont typeface="Arial"/>
              <a:buChar char="•"/>
            </a:pPr>
            <a:r>
              <a:rPr lang="ru-RU" sz="2400" i="1" dirty="0" err="1"/>
              <a:t>қайта</a:t>
            </a:r>
            <a:r>
              <a:rPr lang="ru-RU" sz="2400" i="1" dirty="0"/>
              <a:t> </a:t>
            </a:r>
            <a:r>
              <a:rPr lang="ru-RU" sz="2400" i="1" dirty="0" err="1"/>
              <a:t>құру</a:t>
            </a:r>
            <a:r>
              <a:rPr lang="ru-RU" sz="2400" i="1" dirty="0"/>
              <a:t> </a:t>
            </a:r>
            <a:r>
              <a:rPr lang="ru-RU" sz="2400" dirty="0" err="1"/>
              <a:t>Кеңес</a:t>
            </a:r>
            <a:r>
              <a:rPr lang="ru-RU" sz="2400" dirty="0"/>
              <a:t> </a:t>
            </a:r>
            <a:r>
              <a:rPr lang="ru-RU" sz="2400" dirty="0" err="1"/>
              <a:t>Одағының</a:t>
            </a:r>
            <a:r>
              <a:rPr lang="ru-RU" sz="2400" dirty="0"/>
              <a:t> </a:t>
            </a:r>
            <a:r>
              <a:rPr lang="ru-RU" sz="2400" dirty="0" err="1"/>
              <a:t>ыдырауына</a:t>
            </a:r>
            <a:r>
              <a:rPr lang="ru-RU" sz="2400" dirty="0"/>
              <a:t> </a:t>
            </a:r>
            <a:r>
              <a:rPr lang="ru-RU" sz="2400" dirty="0" err="1"/>
              <a:t>алып</a:t>
            </a:r>
            <a:r>
              <a:rPr lang="ru-RU" sz="2400" dirty="0"/>
              <a:t> </a:t>
            </a:r>
            <a:r>
              <a:rPr lang="ru-RU" sz="2400" dirty="0" err="1" smtClean="0"/>
              <a:t>келгенін</a:t>
            </a:r>
            <a:r>
              <a:rPr lang="ru-RU" sz="2400" dirty="0" smtClean="0"/>
              <a:t>; </a:t>
            </a:r>
          </a:p>
          <a:p>
            <a:pPr marL="457200" lvl="0" indent="-457200">
              <a:buFont typeface="Arial"/>
              <a:buChar char="•"/>
            </a:pPr>
            <a:endParaRPr lang="en-GB" sz="2400" dirty="0"/>
          </a:p>
          <a:p>
            <a:pPr marL="457200" lvl="0" indent="-457200" algn="just">
              <a:buFont typeface="Arial"/>
              <a:buChar char="•"/>
            </a:pPr>
            <a:r>
              <a:rPr lang="ru-RU" sz="2400" dirty="0"/>
              <a:t>Абай </a:t>
            </a:r>
            <a:r>
              <a:rPr lang="ru-RU" sz="2400" dirty="0" err="1" smtClean="0"/>
              <a:t>қазақтардың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батыс</a:t>
            </a:r>
            <a:r>
              <a:rPr lang="ru-RU" sz="2400" dirty="0" smtClean="0"/>
              <a:t> </a:t>
            </a:r>
            <a:r>
              <a:rPr lang="ru-RU" sz="2400" dirty="0" err="1" smtClean="0"/>
              <a:t>елдерінің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тәжірибесін</a:t>
            </a:r>
            <a:r>
              <a:rPr lang="ru-RU" sz="2400" dirty="0" smtClean="0"/>
              <a:t> </a:t>
            </a:r>
            <a:r>
              <a:rPr lang="ru-RU" sz="2400" dirty="0" err="1" smtClean="0"/>
              <a:t>үйренгенін</a:t>
            </a:r>
            <a:r>
              <a:rPr lang="ru-RU" sz="2400" dirty="0" smtClean="0"/>
              <a:t>   </a:t>
            </a:r>
            <a:r>
              <a:rPr lang="ru-RU" sz="2400" dirty="0" err="1" smtClean="0"/>
              <a:t>қалағанын</a:t>
            </a:r>
            <a:r>
              <a:rPr lang="ru-RU" sz="2400" dirty="0" smtClean="0"/>
              <a:t>. </a:t>
            </a:r>
            <a:endParaRPr lang="en-GB" sz="2400" dirty="0"/>
          </a:p>
          <a:p>
            <a:pPr lvl="0"/>
            <a:r>
              <a:rPr lang="ru-RU" sz="2400" dirty="0" smtClean="0"/>
              <a:t>Осы </a:t>
            </a:r>
            <a:r>
              <a:rPr lang="ru-RU" sz="2400" dirty="0" err="1" smtClean="0"/>
              <a:t>тұжырымдардың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ақиқаттығын</a:t>
            </a:r>
            <a:r>
              <a:rPr lang="ru-RU" sz="2400" dirty="0" smtClean="0"/>
              <a:t> </a:t>
            </a:r>
            <a:r>
              <a:rPr lang="ru-RU" sz="2400" dirty="0" err="1" smtClean="0"/>
              <a:t>дәлелдеу</a:t>
            </a:r>
            <a:r>
              <a:rPr lang="ru-RU" sz="2400" dirty="0" smtClean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Сіз</a:t>
            </a:r>
            <a:r>
              <a:rPr lang="ru-RU" sz="2400" dirty="0" smtClean="0"/>
              <a:t> не </a:t>
            </a:r>
            <a:r>
              <a:rPr lang="ru-RU" sz="2400" dirty="0" err="1" smtClean="0"/>
              <a:t>істер</a:t>
            </a:r>
            <a:r>
              <a:rPr lang="ru-RU" sz="2400" dirty="0" smtClean="0"/>
              <a:t> </a:t>
            </a:r>
            <a:r>
              <a:rPr lang="ru-RU" sz="2400" dirty="0" err="1" smtClean="0"/>
              <a:t>едіңіз</a:t>
            </a:r>
            <a:r>
              <a:rPr lang="ru-RU" sz="2400" dirty="0" smtClean="0"/>
              <a:t>? </a:t>
            </a:r>
            <a:endParaRPr lang="en-GB" sz="2400" dirty="0" smtClean="0"/>
          </a:p>
          <a:p>
            <a:pPr lvl="0"/>
            <a:r>
              <a:rPr lang="ru-RU" sz="2400" dirty="0" smtClean="0"/>
              <a:t>Сын </a:t>
            </a:r>
            <a:r>
              <a:rPr lang="ru-RU" sz="2400" dirty="0" err="1" smtClean="0"/>
              <a:t>тұрғысынан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ойлаудың</a:t>
            </a:r>
            <a:r>
              <a:rPr lang="ru-RU" sz="2400" dirty="0" smtClean="0"/>
              <a:t> </a:t>
            </a:r>
            <a:r>
              <a:rPr lang="ru-RU" sz="2400" dirty="0" err="1" smtClean="0"/>
              <a:t>қандай</a:t>
            </a:r>
            <a:r>
              <a:rPr lang="ru-RU" sz="2400" dirty="0" smtClean="0"/>
              <a:t> </a:t>
            </a:r>
            <a:r>
              <a:rPr lang="ru-RU" sz="2400" dirty="0" err="1" smtClean="0"/>
              <a:t>түрі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қажет</a:t>
            </a:r>
            <a:r>
              <a:rPr lang="ru-RU" sz="2400" dirty="0" smtClean="0"/>
              <a:t>?</a:t>
            </a:r>
          </a:p>
          <a:p>
            <a:pPr lvl="0"/>
            <a:endParaRPr lang="en-GB" sz="2400" dirty="0" smtClean="0"/>
          </a:p>
          <a:p>
            <a:pPr lvl="0"/>
            <a:endParaRPr lang="en-GB" sz="2400" b="1" dirty="0" smtClean="0"/>
          </a:p>
          <a:p>
            <a:endParaRPr lang="en-US" sz="2000" b="1" dirty="0">
              <a:ln w="12700">
                <a:noFill/>
                <a:prstDash val="solid"/>
              </a:ln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130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992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Сын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тұрғысынан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ойлау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жалпы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ойлау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типтеріне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немесе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пәнге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бағдарланған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ойлау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түрлеріне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қатысты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болуы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мүмкін</a:t>
            </a: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GB" sz="36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8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104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2</a:t>
            </a:r>
            <a:r>
              <a:rPr lang="kk-KZ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-сабақ</a:t>
            </a:r>
            <a:endParaRPr lang="en-US" sz="5400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Тарихи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тұрғыдан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ойлау</a:t>
            </a:r>
            <a:endParaRPr lang="ru-RU" sz="5400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  <a:p>
            <a:pPr algn="ctr"/>
            <a:endParaRPr lang="en-US" sz="5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06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104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Біз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тарихқа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қатысты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қандай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сұрақтар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қоямыз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?</a:t>
            </a:r>
          </a:p>
          <a:p>
            <a:pPr algn="ctr"/>
            <a:endParaRPr lang="en-US" sz="5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377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6215530" y="3989294"/>
            <a:ext cx="2614706" cy="2569882"/>
          </a:xfrm>
          <a:prstGeom prst="ellipse">
            <a:avLst/>
          </a:prstGeom>
          <a:solidFill>
            <a:srgbClr val="C4BD97"/>
          </a:solidFill>
          <a:ln>
            <a:solidFill>
              <a:srgbClr val="7336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733605"/>
                </a:solidFill>
              </a:rPr>
              <a:t>Сіз</a:t>
            </a:r>
            <a:r>
              <a:rPr lang="ru-RU" sz="2400" b="1" dirty="0" smtClean="0">
                <a:solidFill>
                  <a:srgbClr val="733605"/>
                </a:solidFill>
              </a:rPr>
              <a:t> осы </a:t>
            </a:r>
            <a:r>
              <a:rPr lang="ru-RU" sz="2400" b="1" dirty="0" err="1" smtClean="0">
                <a:solidFill>
                  <a:srgbClr val="733605"/>
                </a:solidFill>
              </a:rPr>
              <a:t>суретке</a:t>
            </a:r>
            <a:r>
              <a:rPr lang="ru-RU" sz="2400" b="1" dirty="0" smtClean="0">
                <a:solidFill>
                  <a:srgbClr val="733605"/>
                </a:solidFill>
              </a:rPr>
              <a:t> </a:t>
            </a:r>
            <a:r>
              <a:rPr lang="ru-RU" sz="2400" b="1" dirty="0" err="1" smtClean="0">
                <a:solidFill>
                  <a:srgbClr val="733605"/>
                </a:solidFill>
              </a:rPr>
              <a:t>қатысты</a:t>
            </a:r>
            <a:r>
              <a:rPr lang="ru-RU" sz="2400" b="1" dirty="0" smtClean="0">
                <a:solidFill>
                  <a:srgbClr val="733605"/>
                </a:solidFill>
              </a:rPr>
              <a:t> </a:t>
            </a:r>
            <a:r>
              <a:rPr lang="ru-RU" sz="2400" b="1" dirty="0" err="1" smtClean="0">
                <a:solidFill>
                  <a:srgbClr val="733605"/>
                </a:solidFill>
              </a:rPr>
              <a:t>қандай</a:t>
            </a:r>
            <a:r>
              <a:rPr lang="ru-RU" sz="2400" b="1" dirty="0" smtClean="0">
                <a:solidFill>
                  <a:srgbClr val="733605"/>
                </a:solidFill>
              </a:rPr>
              <a:t> </a:t>
            </a:r>
            <a:r>
              <a:rPr lang="ru-RU" sz="2400" b="1" dirty="0" err="1" smtClean="0">
                <a:solidFill>
                  <a:srgbClr val="733605"/>
                </a:solidFill>
              </a:rPr>
              <a:t>сұрақтар</a:t>
            </a:r>
            <a:r>
              <a:rPr lang="ru-RU" sz="2400" b="1" dirty="0" smtClean="0">
                <a:solidFill>
                  <a:srgbClr val="733605"/>
                </a:solidFill>
              </a:rPr>
              <a:t> </a:t>
            </a:r>
            <a:r>
              <a:rPr lang="ru-RU" sz="2400" b="1" dirty="0" err="1" smtClean="0">
                <a:solidFill>
                  <a:srgbClr val="733605"/>
                </a:solidFill>
              </a:rPr>
              <a:t>қояр</a:t>
            </a:r>
            <a:r>
              <a:rPr lang="ru-RU" sz="2400" b="1" dirty="0" smtClean="0">
                <a:solidFill>
                  <a:srgbClr val="733605"/>
                </a:solidFill>
              </a:rPr>
              <a:t> </a:t>
            </a:r>
            <a:r>
              <a:rPr lang="ru-RU" sz="2400" b="1" dirty="0" err="1" smtClean="0">
                <a:solidFill>
                  <a:srgbClr val="733605"/>
                </a:solidFill>
              </a:rPr>
              <a:t>едіңіз</a:t>
            </a:r>
            <a:r>
              <a:rPr lang="ru-RU" sz="2400" b="1" dirty="0" smtClean="0">
                <a:solidFill>
                  <a:srgbClr val="733605"/>
                </a:solidFill>
              </a:rPr>
              <a:t>?</a:t>
            </a:r>
          </a:p>
          <a:p>
            <a:pPr algn="ctr"/>
            <a:endParaRPr lang="en-US" sz="2400" b="1" dirty="0">
              <a:solidFill>
                <a:srgbClr val="73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Сіздің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білетініңіздің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қандай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көмегі</a:t>
            </a:r>
            <a:r>
              <a:rPr lang="ru-RU" sz="54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болады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?</a:t>
            </a:r>
          </a:p>
          <a:p>
            <a:pPr algn="ctr"/>
            <a:endParaRPr lang="en-US" sz="5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855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4975412" y="3329493"/>
            <a:ext cx="3854824" cy="3229684"/>
          </a:xfrm>
          <a:prstGeom prst="ellipse">
            <a:avLst/>
          </a:prstGeom>
          <a:solidFill>
            <a:srgbClr val="C4BD97"/>
          </a:solidFill>
          <a:ln>
            <a:solidFill>
              <a:srgbClr val="7336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733605"/>
                </a:solidFill>
              </a:rPr>
              <a:t>Мұнда</a:t>
            </a:r>
            <a:r>
              <a:rPr lang="ru-RU" sz="2400" b="1" dirty="0" smtClean="0">
                <a:solidFill>
                  <a:srgbClr val="733605"/>
                </a:solidFill>
              </a:rPr>
              <a:t> не </a:t>
            </a:r>
            <a:r>
              <a:rPr lang="ru-RU" sz="2400" b="1" dirty="0" err="1" smtClean="0">
                <a:solidFill>
                  <a:srgbClr val="733605"/>
                </a:solidFill>
              </a:rPr>
              <a:t>бейнеленген</a:t>
            </a:r>
            <a:r>
              <a:rPr lang="ru-RU" sz="2400" b="1" dirty="0" smtClean="0">
                <a:solidFill>
                  <a:srgbClr val="733605"/>
                </a:solidFill>
              </a:rPr>
              <a:t>? </a:t>
            </a:r>
            <a:endParaRPr lang="en-GB" sz="2400" b="1" dirty="0">
              <a:solidFill>
                <a:srgbClr val="733605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733605"/>
                </a:solidFill>
              </a:rPr>
              <a:t>Бұл</a:t>
            </a:r>
            <a:r>
              <a:rPr lang="ru-RU" sz="2400" b="1" dirty="0" smtClean="0">
                <a:solidFill>
                  <a:srgbClr val="733605"/>
                </a:solidFill>
              </a:rPr>
              <a:t> </a:t>
            </a:r>
            <a:r>
              <a:rPr lang="ru-RU" sz="2400" b="1" dirty="0" err="1" smtClean="0">
                <a:solidFill>
                  <a:srgbClr val="733605"/>
                </a:solidFill>
              </a:rPr>
              <a:t>сурет</a:t>
            </a:r>
            <a:r>
              <a:rPr lang="ru-RU" sz="2400" b="1" dirty="0" smtClean="0">
                <a:solidFill>
                  <a:srgbClr val="733605"/>
                </a:solidFill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733605"/>
                </a:solidFill>
              </a:rPr>
              <a:t>неліктен</a:t>
            </a:r>
            <a:r>
              <a:rPr lang="ru-RU" sz="2400" b="1" dirty="0" smtClean="0">
                <a:solidFill>
                  <a:srgbClr val="733605"/>
                </a:solidFill>
              </a:rPr>
              <a:t> </a:t>
            </a:r>
            <a:r>
              <a:rPr lang="ru-RU" sz="2400" b="1" dirty="0" err="1" smtClean="0">
                <a:solidFill>
                  <a:srgbClr val="733605"/>
                </a:solidFill>
              </a:rPr>
              <a:t>салынған</a:t>
            </a:r>
            <a:r>
              <a:rPr lang="ru-RU" sz="2400" b="1" dirty="0" smtClean="0">
                <a:solidFill>
                  <a:srgbClr val="733605"/>
                </a:solidFill>
              </a:rPr>
              <a:t>? </a:t>
            </a:r>
            <a:endParaRPr lang="en-GB" sz="2400" b="1" dirty="0">
              <a:solidFill>
                <a:srgbClr val="733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3354" r="15101" b="2845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176" y="181899"/>
            <a:ext cx="8680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Топта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талқылаңыздар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:</a:t>
            </a:r>
          </a:p>
          <a:p>
            <a:pPr algn="ctr"/>
            <a:endParaRPr lang="ru-RU" sz="3200" b="1" dirty="0" smtClean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  <a:p>
            <a:pPr marL="457200" indent="-457200">
              <a:buAutoNum type="arabicParenBoth"/>
            </a:pP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Неліктен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анағұрлым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ауқымды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білім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бастапқы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ақпарат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көзінің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мазмұнын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түсінуге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көмектеседі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  <a:p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(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2)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Оқушыларға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бастапқы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ақпарат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көзінің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шығу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төркіні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туралы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ақпаратты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олар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тапсырманы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орындауды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бастағанға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дейін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берудің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пайдасы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қандай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  <a:p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(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3)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Оқушыларға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бастапқы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ақпарат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көзінің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шығу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төркіні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туралы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ақпаратты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оларға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қатысты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сұрақтарды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құрастырып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болғаннан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кейін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берудің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пайдасы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қандай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  <a:p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(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4)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қушылар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әртүрлі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ақпарат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көздерін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қолдана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отырып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, сын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тұрғысынан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ойлағанын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қалайтын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мұғалімдер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қандай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қорытынды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жасай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алады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  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3354" r="15101" b="2845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176" y="181899"/>
            <a:ext cx="868082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Англияда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тарихты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оқытуға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қатысты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</a:p>
          <a:p>
            <a:pPr algn="ctr"/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бірқатар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сабақтар</a:t>
            </a:r>
            <a:endParaRPr lang="ru-RU" sz="3200" b="1" dirty="0" smtClean="0">
              <a:ln>
                <a:solidFill>
                  <a:schemeClr val="tx1"/>
                </a:solidFill>
              </a:ln>
              <a:solidFill>
                <a:srgbClr val="EEECE1"/>
              </a:solidFill>
            </a:endParaRPr>
          </a:p>
          <a:p>
            <a:pPr lvl="0" algn="just"/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Оқушылар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үшін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тарихшылардың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өткен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заман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туралы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білімді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қалай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алатынын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білу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маңызды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.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Бұл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оқушылардың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жасалған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қорытындыларды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қолдау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үшін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дәлел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ретінде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ақпарат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көздерін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қалай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қолдануға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болатынын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түсінуіне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мүмкіндік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беру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керектігін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білдіреді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. </a:t>
            </a:r>
          </a:p>
          <a:p>
            <a:pPr lvl="0" algn="just"/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Оқушылардың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ақпарат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көзі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пайда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болған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жағдайлар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туралы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жеткілікті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деңгейде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хабардар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болуы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маңызды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болып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табылады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.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Егер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олар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ақпарат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көзі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туралы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жеткілікті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деңгейде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хабардар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болмаса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,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ол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туралы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маңызды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ешнәрсе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айта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алмауы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мүмкін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. </a:t>
            </a:r>
          </a:p>
          <a:p>
            <a:pPr lvl="0" algn="just"/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Осыған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байланысты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деректер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туралы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егжей-тегжейлі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білу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мен сын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тұрғысынан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ойлау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өзара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тығыз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байланысты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болып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табылады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.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Бұлардың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біреуі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болмаса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,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екіншісі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де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мүмкін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емес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.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Өзіңіз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сын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тұрғысынан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ойлайтын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нәрсе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туралы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көбірек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білуіңіз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керек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6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104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3</a:t>
            </a:r>
            <a:r>
              <a:rPr lang="kk-KZ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-сабақ</a:t>
            </a:r>
            <a:endParaRPr lang="ru-RU" sz="5400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Сын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тұрғысынан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ойлайтын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адамдарға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тән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қасиеттер</a:t>
            </a:r>
            <a:endParaRPr lang="ru-RU" sz="5400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  <a:p>
            <a:pPr algn="ctr"/>
            <a:endParaRPr lang="en-US" sz="5400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148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104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en-US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1</a:t>
            </a:r>
            <a:r>
              <a:rPr lang="kk-KZ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-сабақ</a:t>
            </a:r>
            <a:endParaRPr lang="en-US" sz="5400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Сын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тұрғысынан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ойлау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дегеніміз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не?</a:t>
            </a:r>
          </a:p>
          <a:p>
            <a:pPr algn="ctr"/>
            <a:endParaRPr lang="en-US" sz="5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459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104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Адамның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сын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тұрғысынан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жақсы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ойлай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алуына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не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ықпал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етеді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?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endParaRPr lang="en-US" sz="5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862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695" y="2705129"/>
            <a:ext cx="225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Өте маңызды</a:t>
            </a:r>
            <a:endParaRPr lang="en-US" sz="3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5605" y="2705129"/>
            <a:ext cx="2255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Аса </a:t>
            </a:r>
            <a:r>
              <a:rPr lang="ru-RU" sz="30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маңызды</a:t>
            </a:r>
            <a:r>
              <a:rPr lang="ru-RU" sz="3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30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емес</a:t>
            </a:r>
            <a:endParaRPr lang="en-US" sz="3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373909" y="3311782"/>
            <a:ext cx="4296775" cy="0"/>
          </a:xfrm>
          <a:prstGeom prst="line">
            <a:avLst/>
          </a:prstGeom>
          <a:ln w="57150" cmpd="sng">
            <a:solidFill>
              <a:srgbClr val="7336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3354" r="15101" b="2845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222" y="110439"/>
            <a:ext cx="87408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Топта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талқылаңыздар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:</a:t>
            </a:r>
          </a:p>
          <a:p>
            <a:pPr algn="ctr"/>
            <a:endParaRPr lang="en-GB" sz="24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  <a:p>
            <a:pPr marL="514350" indent="-514350" algn="just">
              <a:buAutoNum type="arabicParenBoth"/>
            </a:pP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Сіз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төменде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келтірілген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қасиеттердің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сын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тұрғысынан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ойлайтын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адам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болу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үшін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қажет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екендігімен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келісесіз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  <a:p>
            <a:pPr algn="just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(2)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Бұл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қасиеттердің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қайсысын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–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өте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маңызды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, ал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қайсысын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аса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маңызды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емес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қасиеттер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деп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санайсыз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  <a:p>
            <a:pPr algn="just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</a:p>
          <a:p>
            <a:pPr algn="just"/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Оларды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маңыздылығына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қарай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орналастыра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аласыз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ба?</a:t>
            </a:r>
          </a:p>
        </p:txBody>
      </p:sp>
    </p:spTree>
    <p:extLst>
      <p:ext uri="{BB962C8B-B14F-4D97-AF65-F5344CB8AC3E}">
        <p14:creationId xmlns:p14="http://schemas.microsoft.com/office/powerpoint/2010/main" val="16071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3354" r="15101" b="2845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222" y="110439"/>
            <a:ext cx="87408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32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kk-KZ" sz="3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Топта талқылаңыздар:</a:t>
            </a:r>
          </a:p>
          <a:p>
            <a:pPr algn="ctr"/>
            <a:endParaRPr lang="en-GB" sz="32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  <a:p>
            <a:pPr algn="just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(3)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Сіз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қалай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ойлайсыз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,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оқушыларға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осы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қасиеттерді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үйретуге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бола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Егер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болмайды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деп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санасаңыз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,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неліктен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  <a:p>
            <a:pPr algn="just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(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4)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сындай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қасиеттерге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ие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немесе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мұндай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қасиеттері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жоқ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оқушылармен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жұмыс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істейтін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мұғалімге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не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қиындық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туғызады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  <a:p>
            <a:pPr algn="just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24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104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4</a:t>
            </a:r>
            <a:r>
              <a:rPr lang="kk-KZ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-сабақ</a:t>
            </a:r>
            <a:endParaRPr lang="en-US" sz="5400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Сын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тұрғысынан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ойлауға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үйрету</a:t>
            </a:r>
            <a:endParaRPr lang="ru-RU" sz="5400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555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413605"/>
              </p:ext>
            </p:extLst>
          </p:nvPr>
        </p:nvGraphicFramePr>
        <p:xfrm>
          <a:off x="582706" y="567766"/>
          <a:ext cx="8008470" cy="5767294"/>
        </p:xfrm>
        <a:graphic>
          <a:graphicData uri="http://schemas.openxmlformats.org/drawingml/2006/table">
            <a:tbl>
              <a:tblPr/>
              <a:tblGrid>
                <a:gridCol w="1494118"/>
                <a:gridCol w="2979730"/>
                <a:gridCol w="3534622"/>
              </a:tblGrid>
              <a:tr h="1226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Пән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Осы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пән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аясында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сын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тұрғысынан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ойлау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қалай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көрініс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табады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?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Мұғалімдер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оқушыларды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осы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пән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аясында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сын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тұрғысынан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ойлауға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ынталандыру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үшін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оларға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қандай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тапсырмалар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бере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алады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?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1135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Химия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113519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Тарих</a:t>
                      </a:r>
                      <a:r>
                        <a:rPr lang="kk-KZ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1135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География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113519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Әдебиет</a:t>
                      </a:r>
                    </a:p>
                    <a:p>
                      <a:pPr algn="ctr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3354" r="15101" b="2845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222" y="110439"/>
            <a:ext cx="874080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Мұғалімдерді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сын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тұрғысынан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ойлауға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үйрету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  <a:p>
            <a:endParaRPr lang="en-GB" sz="24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  <a:p>
            <a:pPr marL="514350" indent="-514350">
              <a:buAutoNum type="arabicParenBoth"/>
            </a:pP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ұғалімдерді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с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ын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тұрғысынан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ойлауды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үйретуге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дайындау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барысында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Сізде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қандай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қиындықтар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болуы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мүмкін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  <a:endParaRPr lang="en-GB" sz="2800" b="1" dirty="0" smtClean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  <a:p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(2)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Сіз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бұл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қиындықтарды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қалай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жеңе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аласыз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  <a:p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10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6951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Назарларыңызға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рахмет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!</a:t>
            </a:r>
          </a:p>
          <a:p>
            <a:pPr algn="ctr"/>
            <a:endParaRPr lang="en-US" sz="5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272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7301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«Сын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тұрғысынан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ойлау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түсінігі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қазіргі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кезде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әлемдік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білім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беруде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кеңінен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қолданылып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жүргенімен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бұл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ұғымның</a:t>
            </a:r>
            <a:r>
              <a: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білдіретін</a:t>
            </a:r>
            <a:endParaRPr lang="ru-RU" sz="32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мәніне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қатысты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бірқатар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қате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пікірлер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кездеседі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en-GB" sz="32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Қандай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жауап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нұсқалары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бар?</a:t>
            </a:r>
          </a:p>
          <a:p>
            <a:pPr algn="ctr"/>
            <a:endParaRPr lang="en-GB" sz="32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5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913" y="178053"/>
            <a:ext cx="8759723" cy="6457381"/>
          </a:xfrm>
          <a:prstGeom prst="rect">
            <a:avLst/>
          </a:prstGeom>
          <a:solidFill>
            <a:schemeClr val="bg1">
              <a:alpha val="80000"/>
            </a:schemeClr>
          </a:solidFill>
          <a:ln w="571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2912" y="391717"/>
            <a:ext cx="818998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Сын </a:t>
            </a:r>
            <a:r>
              <a:rPr lang="ru-RU" sz="3200" b="1" dirty="0" err="1"/>
              <a:t>тұрғысынан</a:t>
            </a:r>
            <a:r>
              <a:rPr lang="ru-RU" sz="3200" b="1" dirty="0"/>
              <a:t> </a:t>
            </a:r>
            <a:r>
              <a:rPr lang="ru-RU" sz="3200" b="1" dirty="0" err="1" smtClean="0"/>
              <a:t>ойлауға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err="1" smtClean="0"/>
              <a:t>берілуі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мүмкін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анықтамалар</a:t>
            </a:r>
            <a:endParaRPr lang="ru-RU" sz="3200" b="1" dirty="0" smtClean="0"/>
          </a:p>
          <a:p>
            <a:endParaRPr lang="en-GB" dirty="0"/>
          </a:p>
          <a:p>
            <a:pPr marL="457200" indent="-457200" algn="just">
              <a:buAutoNum type="arabicParenBoth"/>
            </a:pPr>
            <a:r>
              <a:rPr lang="ru-RU" sz="2000" dirty="0" smtClean="0"/>
              <a:t>Сын </a:t>
            </a:r>
            <a:r>
              <a:rPr lang="ru-RU" sz="2000" dirty="0" err="1"/>
              <a:t>тұрғысынан</a:t>
            </a:r>
            <a:r>
              <a:rPr lang="ru-RU" sz="2000" dirty="0"/>
              <a:t> </a:t>
            </a:r>
            <a:r>
              <a:rPr lang="ru-RU" sz="2000" dirty="0" err="1"/>
              <a:t>ойлау</a:t>
            </a:r>
            <a:r>
              <a:rPr lang="ru-RU" sz="2000" dirty="0"/>
              <a:t> </a:t>
            </a:r>
            <a:r>
              <a:rPr lang="ru-RU" sz="2000" dirty="0" err="1"/>
              <a:t>жазылғанның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айтылғанның</a:t>
            </a:r>
            <a:r>
              <a:rPr lang="ru-RU" sz="2000" dirty="0"/>
              <a:t> </a:t>
            </a:r>
            <a:r>
              <a:rPr lang="ru-RU" sz="2000" dirty="0" err="1"/>
              <a:t>барлығына</a:t>
            </a:r>
            <a:r>
              <a:rPr lang="ru-RU" sz="2000" dirty="0"/>
              <a:t> сене </a:t>
            </a:r>
            <a:r>
              <a:rPr lang="ru-RU" sz="2000" dirty="0" err="1"/>
              <a:t>бермеу</a:t>
            </a:r>
            <a:r>
              <a:rPr lang="ru-RU" sz="2000" dirty="0"/>
              <a:t> </a:t>
            </a:r>
            <a:r>
              <a:rPr lang="ru-RU" sz="2000" dirty="0" err="1"/>
              <a:t>дегенді</a:t>
            </a:r>
            <a:r>
              <a:rPr lang="ru-RU" sz="2000" dirty="0"/>
              <a:t> </a:t>
            </a:r>
            <a:r>
              <a:rPr lang="ru-RU" sz="2000" dirty="0" err="1" smtClean="0"/>
              <a:t>білдіреді</a:t>
            </a:r>
            <a:r>
              <a:rPr lang="ru-RU" sz="2000" dirty="0" smtClean="0"/>
              <a:t>. </a:t>
            </a:r>
          </a:p>
          <a:p>
            <a:pPr marL="457200" indent="-457200" algn="just">
              <a:buAutoNum type="arabicParenBoth"/>
            </a:pPr>
            <a:r>
              <a:rPr lang="ru-RU" sz="2000" dirty="0"/>
              <a:t>Сын </a:t>
            </a:r>
            <a:r>
              <a:rPr lang="ru-RU" sz="2000" dirty="0" err="1"/>
              <a:t>тұрғысынан</a:t>
            </a:r>
            <a:r>
              <a:rPr lang="ru-RU" sz="2000" dirty="0"/>
              <a:t> </a:t>
            </a:r>
            <a:r>
              <a:rPr lang="ru-RU" sz="2000" dirty="0" err="1"/>
              <a:t>ойлау</a:t>
            </a:r>
            <a:r>
              <a:rPr lang="ru-RU" sz="2000" dirty="0"/>
              <a:t> </a:t>
            </a:r>
            <a:r>
              <a:rPr lang="ru-RU" sz="2000" dirty="0" err="1"/>
              <a:t>адамдардың</a:t>
            </a:r>
            <a:r>
              <a:rPr lang="ru-RU" sz="2000" dirty="0"/>
              <a:t> </a:t>
            </a:r>
            <a:r>
              <a:rPr lang="ru-RU" sz="2000" dirty="0" err="1"/>
              <a:t>өздері</a:t>
            </a:r>
            <a:r>
              <a:rPr lang="ru-RU" sz="2000" dirty="0"/>
              <a:t> </a:t>
            </a:r>
            <a:r>
              <a:rPr lang="ru-RU" sz="2000" dirty="0" err="1"/>
              <a:t>айтқан</a:t>
            </a:r>
            <a:r>
              <a:rPr lang="ru-RU" sz="2000" dirty="0"/>
              <a:t> </a:t>
            </a:r>
            <a:r>
              <a:rPr lang="ru-RU" sz="2000" dirty="0" err="1"/>
              <a:t>тұжырымдарын</a:t>
            </a:r>
            <a:r>
              <a:rPr lang="ru-RU" sz="2000" dirty="0"/>
              <a:t> </a:t>
            </a:r>
            <a:r>
              <a:rPr lang="ru-RU" sz="2000" dirty="0" err="1"/>
              <a:t>дәлелдеуін</a:t>
            </a:r>
            <a:r>
              <a:rPr lang="ru-RU" sz="2000" dirty="0"/>
              <a:t> </a:t>
            </a:r>
            <a:r>
              <a:rPr lang="ru-RU" sz="2000" dirty="0" err="1"/>
              <a:t>өтінуді</a:t>
            </a:r>
            <a:r>
              <a:rPr lang="ru-RU" sz="2000" dirty="0"/>
              <a:t> </a:t>
            </a:r>
            <a:r>
              <a:rPr lang="ru-RU" sz="2000" dirty="0" err="1" smtClean="0"/>
              <a:t>білдіреді</a:t>
            </a:r>
            <a:r>
              <a:rPr lang="ru-RU" sz="2000" dirty="0" smtClean="0"/>
              <a:t>.</a:t>
            </a:r>
          </a:p>
          <a:p>
            <a:pPr algn="just"/>
            <a:r>
              <a:rPr lang="en-GB" sz="2000" dirty="0" smtClean="0"/>
              <a:t>(</a:t>
            </a:r>
            <a:r>
              <a:rPr lang="en-GB" sz="2000" dirty="0"/>
              <a:t>3) </a:t>
            </a:r>
            <a:r>
              <a:rPr lang="ru-RU" sz="2000" dirty="0"/>
              <a:t>Сын </a:t>
            </a:r>
            <a:r>
              <a:rPr lang="ru-RU" sz="2000" dirty="0" err="1"/>
              <a:t>тұрғысынан</a:t>
            </a:r>
            <a:r>
              <a:rPr lang="ru-RU" sz="2000" dirty="0"/>
              <a:t> </a:t>
            </a:r>
            <a:r>
              <a:rPr lang="ru-RU" sz="2000" dirty="0" err="1"/>
              <a:t>ойлау</a:t>
            </a:r>
            <a:r>
              <a:rPr lang="ru-RU" sz="2000" dirty="0"/>
              <a:t> </a:t>
            </a:r>
            <a:r>
              <a:rPr lang="ru-RU" sz="2000" dirty="0" err="1"/>
              <a:t>жақсы</a:t>
            </a:r>
            <a:r>
              <a:rPr lang="ru-RU" sz="2000" dirty="0"/>
              <a:t> </a:t>
            </a:r>
            <a:r>
              <a:rPr lang="ru-RU" sz="2000" dirty="0" err="1" smtClean="0"/>
              <a:t>сұрақтарды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тұжырымдау</a:t>
            </a:r>
            <a:r>
              <a:rPr lang="ru-RU" sz="2000" dirty="0" smtClean="0"/>
              <a:t> </a:t>
            </a:r>
            <a:r>
              <a:rPr lang="ru-RU" sz="2000" dirty="0" err="1"/>
              <a:t>дегенді</a:t>
            </a:r>
            <a:r>
              <a:rPr lang="ru-RU" sz="2000" dirty="0"/>
              <a:t> </a:t>
            </a:r>
            <a:r>
              <a:rPr lang="ru-RU" sz="2000" dirty="0" err="1" smtClean="0"/>
              <a:t>білдіреді</a:t>
            </a:r>
            <a:r>
              <a:rPr lang="ru-RU" sz="2000" dirty="0" smtClean="0"/>
              <a:t>.</a:t>
            </a:r>
          </a:p>
          <a:p>
            <a:pPr algn="just"/>
            <a:r>
              <a:rPr lang="en-GB" sz="2000" dirty="0" smtClean="0"/>
              <a:t>(</a:t>
            </a:r>
            <a:r>
              <a:rPr lang="en-GB" sz="2000" dirty="0"/>
              <a:t>4) </a:t>
            </a:r>
            <a:r>
              <a:rPr lang="ru-RU" sz="2000" dirty="0"/>
              <a:t>Сын </a:t>
            </a:r>
            <a:r>
              <a:rPr lang="ru-RU" sz="2000" dirty="0" err="1"/>
              <a:t>тұрғысынан</a:t>
            </a:r>
            <a:r>
              <a:rPr lang="ru-RU" sz="2000" dirty="0"/>
              <a:t> </a:t>
            </a:r>
            <a:r>
              <a:rPr lang="ru-RU" sz="2000" dirty="0" err="1"/>
              <a:t>ойлау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 smtClean="0"/>
              <a:t>нәрсеге</a:t>
            </a:r>
            <a:r>
              <a:rPr lang="ru-RU" sz="2000" dirty="0" smtClean="0"/>
              <a:t> </a:t>
            </a:r>
            <a:r>
              <a:rPr lang="ru-RU" sz="2000" dirty="0" err="1" smtClean="0"/>
              <a:t>қатысты</a:t>
            </a:r>
            <a:r>
              <a:rPr lang="ru-RU" sz="2000" dirty="0" smtClean="0"/>
              <a:t> </a:t>
            </a:r>
            <a:r>
              <a:rPr lang="ru-RU" sz="2000" dirty="0" err="1" smtClean="0"/>
              <a:t>дәлелдер</a:t>
            </a:r>
            <a:r>
              <a:rPr lang="ru-RU" sz="2000" dirty="0" smtClean="0"/>
              <a:t> </a:t>
            </a:r>
            <a:r>
              <a:rPr lang="ru-RU" sz="2000" dirty="0" err="1" smtClean="0"/>
              <a:t>ұсынуды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білдіреді</a:t>
            </a:r>
            <a:r>
              <a:rPr lang="ru-RU" sz="2000" dirty="0" smtClean="0"/>
              <a:t>.</a:t>
            </a:r>
          </a:p>
          <a:p>
            <a:pPr algn="just"/>
            <a:r>
              <a:rPr lang="en-GB" sz="2000" dirty="0" smtClean="0"/>
              <a:t>(</a:t>
            </a:r>
            <a:r>
              <a:rPr lang="en-GB" sz="2000" dirty="0"/>
              <a:t>5) </a:t>
            </a:r>
            <a:r>
              <a:rPr lang="ru-RU" sz="2000" dirty="0"/>
              <a:t>Сын </a:t>
            </a:r>
            <a:r>
              <a:rPr lang="ru-RU" sz="2000" dirty="0" err="1"/>
              <a:t>тұрғысынан</a:t>
            </a:r>
            <a:r>
              <a:rPr lang="ru-RU" sz="2000" dirty="0"/>
              <a:t> </a:t>
            </a:r>
            <a:r>
              <a:rPr lang="ru-RU" sz="2000" dirty="0" err="1"/>
              <a:t>ойлау</a:t>
            </a:r>
            <a:r>
              <a:rPr lang="ru-RU" sz="2000" dirty="0"/>
              <a:t> </a:t>
            </a:r>
            <a:r>
              <a:rPr lang="ru-RU" sz="2000" dirty="0" err="1"/>
              <a:t>өзіңіздің</a:t>
            </a:r>
            <a:r>
              <a:rPr lang="ru-RU" sz="2000" dirty="0"/>
              <a:t> </a:t>
            </a:r>
            <a:r>
              <a:rPr lang="ru-RU" sz="2000" dirty="0" err="1"/>
              <a:t>әлем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</a:t>
            </a:r>
            <a:r>
              <a:rPr lang="ru-RU" sz="2000" dirty="0" err="1"/>
              <a:t>біліміңізді</a:t>
            </a:r>
            <a:r>
              <a:rPr lang="ru-RU" sz="2000" dirty="0"/>
              <a:t> </a:t>
            </a:r>
            <a:r>
              <a:rPr lang="ru-RU" sz="2000" dirty="0" err="1"/>
              <a:t>қалай</a:t>
            </a:r>
            <a:r>
              <a:rPr lang="ru-RU" sz="2000" dirty="0"/>
              <a:t> </a:t>
            </a:r>
            <a:r>
              <a:rPr lang="ru-RU" sz="2000" dirty="0" err="1" smtClean="0"/>
              <a:t>құрастыратыныңызды</a:t>
            </a:r>
            <a:r>
              <a:rPr lang="ru-RU" sz="2000" dirty="0" smtClean="0"/>
              <a:t> </a:t>
            </a:r>
            <a:r>
              <a:rPr lang="ru-RU" sz="2000" dirty="0" err="1"/>
              <a:t>білдіреді</a:t>
            </a:r>
            <a:r>
              <a:rPr lang="en-GB" sz="2000" dirty="0" smtClean="0"/>
              <a:t>.</a:t>
            </a:r>
            <a:endParaRPr lang="kk-KZ" sz="2000" dirty="0" smtClean="0"/>
          </a:p>
          <a:p>
            <a:pPr algn="just"/>
            <a:r>
              <a:rPr lang="en-GB" sz="2000" dirty="0" smtClean="0"/>
              <a:t>(</a:t>
            </a:r>
            <a:r>
              <a:rPr lang="en-GB" sz="2000" dirty="0"/>
              <a:t>6) </a:t>
            </a:r>
            <a:r>
              <a:rPr lang="ru-RU" sz="2000" dirty="0"/>
              <a:t>Сын </a:t>
            </a:r>
            <a:r>
              <a:rPr lang="ru-RU" sz="2000" dirty="0" err="1"/>
              <a:t>тұрғысынан</a:t>
            </a:r>
            <a:r>
              <a:rPr lang="ru-RU" sz="2000" dirty="0"/>
              <a:t> </a:t>
            </a:r>
            <a:r>
              <a:rPr lang="ru-RU" sz="2000" dirty="0" err="1"/>
              <a:t>ойлау</a:t>
            </a:r>
            <a:r>
              <a:rPr lang="ru-RU" sz="2000" dirty="0"/>
              <a:t> </a:t>
            </a:r>
            <a:r>
              <a:rPr lang="ru-RU" sz="2000" dirty="0" err="1" smtClean="0"/>
              <a:t>ғалым</a:t>
            </a:r>
            <a:r>
              <a:rPr lang="en-GB" sz="2000" dirty="0" smtClean="0"/>
              <a:t>, </a:t>
            </a:r>
            <a:r>
              <a:rPr lang="ru-RU" sz="2000" dirty="0" err="1" smtClean="0"/>
              <a:t>тарихшы</a:t>
            </a:r>
            <a:r>
              <a:rPr lang="ru-RU" sz="2000" dirty="0" smtClean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математик </a:t>
            </a:r>
            <a:r>
              <a:rPr lang="ru-RU" sz="2000" dirty="0" err="1"/>
              <a:t>сияқты</a:t>
            </a:r>
            <a:r>
              <a:rPr lang="ru-RU" sz="2000" dirty="0"/>
              <a:t> </a:t>
            </a:r>
            <a:r>
              <a:rPr lang="ru-RU" sz="2000" dirty="0" err="1"/>
              <a:t>ойлау</a:t>
            </a:r>
            <a:r>
              <a:rPr lang="ru-RU" sz="2000" dirty="0"/>
              <a:t> </a:t>
            </a:r>
            <a:r>
              <a:rPr lang="ru-RU" sz="2000" dirty="0" err="1"/>
              <a:t>дегенді</a:t>
            </a:r>
            <a:r>
              <a:rPr lang="ru-RU" sz="2000" dirty="0"/>
              <a:t> </a:t>
            </a:r>
            <a:r>
              <a:rPr lang="ru-RU" sz="2000" dirty="0" err="1"/>
              <a:t>білдіреді</a:t>
            </a:r>
            <a:r>
              <a:rPr lang="en-GB" sz="2000" dirty="0"/>
              <a:t>.</a:t>
            </a:r>
            <a:endParaRPr lang="ru-RU" sz="2000" dirty="0"/>
          </a:p>
          <a:p>
            <a:r>
              <a:rPr lang="en-GB" sz="2000" dirty="0" smtClean="0"/>
              <a:t>(</a:t>
            </a:r>
            <a:r>
              <a:rPr lang="en-GB" sz="2000" dirty="0"/>
              <a:t>7) </a:t>
            </a:r>
            <a:r>
              <a:rPr lang="ru-RU" sz="2000" dirty="0"/>
              <a:t>Сын </a:t>
            </a:r>
            <a:r>
              <a:rPr lang="ru-RU" sz="2000" dirty="0" err="1"/>
              <a:t>тұрғысынан</a:t>
            </a:r>
            <a:r>
              <a:rPr lang="ru-RU" sz="2000" dirty="0"/>
              <a:t> </a:t>
            </a:r>
            <a:r>
              <a:rPr lang="ru-RU" sz="2000" dirty="0" err="1"/>
              <a:t>ойлау</a:t>
            </a:r>
            <a:r>
              <a:rPr lang="ru-RU" sz="2000" dirty="0"/>
              <a:t> </a:t>
            </a:r>
            <a:r>
              <a:rPr lang="ru-RU" sz="2000" dirty="0" err="1"/>
              <a:t>дегеніміз</a:t>
            </a:r>
            <a:r>
              <a:rPr lang="ru-RU" sz="2000" dirty="0"/>
              <a:t> – </a:t>
            </a:r>
            <a:r>
              <a:rPr lang="ru-RU" sz="2000" dirty="0" smtClean="0"/>
              <a:t>философия.</a:t>
            </a:r>
          </a:p>
        </p:txBody>
      </p:sp>
    </p:spTree>
    <p:extLst>
      <p:ext uri="{BB962C8B-B14F-4D97-AF65-F5344CB8AC3E}">
        <p14:creationId xmlns:p14="http://schemas.microsoft.com/office/powerpoint/2010/main" val="23033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695" y="2982128"/>
            <a:ext cx="2255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Келісемін </a:t>
            </a:r>
            <a:endParaRPr lang="en-US" sz="3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6769" y="2982128"/>
            <a:ext cx="2544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Келіспеймін </a:t>
            </a:r>
            <a:endParaRPr lang="en-US" sz="3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225416" y="3311782"/>
            <a:ext cx="4296775" cy="0"/>
          </a:xfrm>
          <a:prstGeom prst="line">
            <a:avLst/>
          </a:prstGeom>
          <a:ln w="57150" cmpd="sng">
            <a:solidFill>
              <a:srgbClr val="7336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913" y="178053"/>
            <a:ext cx="8759723" cy="6457381"/>
          </a:xfrm>
          <a:prstGeom prst="rect">
            <a:avLst/>
          </a:prstGeom>
          <a:solidFill>
            <a:schemeClr val="bg1">
              <a:alpha val="80000"/>
            </a:schemeClr>
          </a:solidFill>
          <a:ln w="571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2912" y="273017"/>
            <a:ext cx="818998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Бұл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анықтамаларға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қатысты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</a:t>
            </a:r>
            <a:r>
              <a:rPr lang="ru-RU" sz="3200" b="1" dirty="0" err="1" smtClean="0"/>
              <a:t>роблемалар</a:t>
            </a:r>
            <a:endParaRPr lang="en-GB" sz="3200" b="1" dirty="0" smtClean="0"/>
          </a:p>
          <a:p>
            <a:pPr algn="just"/>
            <a:endParaRPr lang="en-GB" dirty="0"/>
          </a:p>
          <a:p>
            <a:pPr marL="342900" indent="-342900" algn="just">
              <a:buAutoNum type="arabicParenBoth"/>
            </a:pPr>
            <a:r>
              <a:rPr lang="ru-RU" sz="1600" b="1" dirty="0" smtClean="0"/>
              <a:t> </a:t>
            </a:r>
            <a:r>
              <a:rPr lang="ru-RU" sz="1600" b="1" dirty="0"/>
              <a:t>Сын </a:t>
            </a:r>
            <a:r>
              <a:rPr lang="ru-RU" sz="1600" b="1" dirty="0" err="1"/>
              <a:t>тұрғысынан</a:t>
            </a:r>
            <a:r>
              <a:rPr lang="ru-RU" sz="1600" b="1" dirty="0"/>
              <a:t> </a:t>
            </a:r>
            <a:r>
              <a:rPr lang="ru-RU" sz="1600" b="1" dirty="0" err="1"/>
              <a:t>ойлау</a:t>
            </a:r>
            <a:r>
              <a:rPr lang="ru-RU" sz="1600" b="1" dirty="0"/>
              <a:t> </a:t>
            </a:r>
            <a:r>
              <a:rPr lang="ru-RU" sz="1600" b="1" dirty="0" err="1"/>
              <a:t>жазылғанның</a:t>
            </a:r>
            <a:r>
              <a:rPr lang="ru-RU" sz="1600" b="1" dirty="0"/>
              <a:t> </a:t>
            </a:r>
            <a:r>
              <a:rPr lang="ru-RU" sz="1600" b="1" dirty="0" err="1"/>
              <a:t>немесе</a:t>
            </a:r>
            <a:r>
              <a:rPr lang="ru-RU" sz="1600" b="1" dirty="0"/>
              <a:t> </a:t>
            </a:r>
            <a:r>
              <a:rPr lang="ru-RU" sz="1600" b="1" dirty="0" err="1"/>
              <a:t>айтылғанның</a:t>
            </a:r>
            <a:r>
              <a:rPr lang="ru-RU" sz="1600" b="1" dirty="0"/>
              <a:t> </a:t>
            </a:r>
            <a:r>
              <a:rPr lang="ru-RU" sz="1600" b="1" dirty="0" err="1"/>
              <a:t>барлығына</a:t>
            </a:r>
            <a:r>
              <a:rPr lang="ru-RU" sz="1600" b="1" dirty="0"/>
              <a:t> сене </a:t>
            </a:r>
            <a:r>
              <a:rPr lang="ru-RU" sz="1600" b="1" dirty="0" err="1" smtClean="0"/>
              <a:t>бермеу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дегенді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білдіреді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i="1" dirty="0" smtClean="0"/>
              <a:t> </a:t>
            </a:r>
            <a:r>
              <a:rPr lang="ru-RU" sz="1600" i="1" dirty="0" err="1"/>
              <a:t>Е</a:t>
            </a:r>
            <a:r>
              <a:rPr lang="ru-RU" sz="1600" i="1" dirty="0" err="1" smtClean="0"/>
              <a:t>гер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оқыған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немесе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жазылған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нәрселердің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барлығына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сенімсіздікпен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қарайтын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болсақ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біздің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біліміміз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алға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ілгерілемейді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және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дамымайды</a:t>
            </a:r>
            <a:r>
              <a:rPr lang="ru-RU" sz="1600" i="1" dirty="0" smtClean="0"/>
              <a:t>. </a:t>
            </a:r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r>
              <a:rPr lang="en-GB" sz="1600" b="1" dirty="0"/>
              <a:t>(2</a:t>
            </a:r>
            <a:r>
              <a:rPr lang="en-GB" sz="1600" b="1" dirty="0" smtClean="0"/>
              <a:t>) </a:t>
            </a:r>
            <a:r>
              <a:rPr lang="ru-RU" sz="1600" b="1" dirty="0"/>
              <a:t>Сын </a:t>
            </a:r>
            <a:r>
              <a:rPr lang="ru-RU" sz="1600" b="1" dirty="0" err="1"/>
              <a:t>тұрғысынан</a:t>
            </a:r>
            <a:r>
              <a:rPr lang="ru-RU" sz="1600" b="1" dirty="0"/>
              <a:t> </a:t>
            </a:r>
            <a:r>
              <a:rPr lang="ru-RU" sz="1600" b="1" dirty="0" err="1"/>
              <a:t>ойлау</a:t>
            </a:r>
            <a:r>
              <a:rPr lang="ru-RU" sz="1600" b="1" dirty="0"/>
              <a:t> </a:t>
            </a:r>
            <a:r>
              <a:rPr lang="ru-RU" sz="1600" b="1" dirty="0" err="1"/>
              <a:t>адамдардың</a:t>
            </a:r>
            <a:r>
              <a:rPr lang="ru-RU" sz="1600" b="1" dirty="0"/>
              <a:t> </a:t>
            </a:r>
            <a:r>
              <a:rPr lang="ru-RU" sz="1600" b="1" dirty="0" err="1"/>
              <a:t>өздері</a:t>
            </a:r>
            <a:r>
              <a:rPr lang="ru-RU" sz="1600" b="1" dirty="0"/>
              <a:t> </a:t>
            </a:r>
            <a:r>
              <a:rPr lang="ru-RU" sz="1600" b="1" dirty="0" err="1"/>
              <a:t>айтқан</a:t>
            </a:r>
            <a:r>
              <a:rPr lang="ru-RU" sz="1600" b="1" dirty="0"/>
              <a:t> </a:t>
            </a:r>
            <a:r>
              <a:rPr lang="ru-RU" sz="1600" b="1" dirty="0" err="1"/>
              <a:t>тұжырымдарын</a:t>
            </a:r>
            <a:r>
              <a:rPr lang="ru-RU" sz="1600" b="1" dirty="0"/>
              <a:t> </a:t>
            </a:r>
            <a:r>
              <a:rPr lang="ru-RU" sz="1600" b="1" dirty="0" err="1"/>
              <a:t>дәлелдеуін</a:t>
            </a:r>
            <a:r>
              <a:rPr lang="ru-RU" sz="1600" b="1" dirty="0"/>
              <a:t> </a:t>
            </a:r>
            <a:r>
              <a:rPr lang="ru-RU" sz="1600" b="1" dirty="0" err="1"/>
              <a:t>өтінуді</a:t>
            </a:r>
            <a:r>
              <a:rPr lang="ru-RU" sz="1600" b="1" dirty="0"/>
              <a:t> </a:t>
            </a:r>
            <a:r>
              <a:rPr lang="ru-RU" sz="1600" b="1" dirty="0" err="1"/>
              <a:t>білдіреді</a:t>
            </a:r>
            <a:r>
              <a:rPr lang="ru-RU" sz="1600" b="1" dirty="0"/>
              <a:t>.</a:t>
            </a:r>
          </a:p>
          <a:p>
            <a:pPr algn="just"/>
            <a:r>
              <a:rPr lang="ru-RU" sz="1600" i="1" dirty="0" err="1" smtClean="0"/>
              <a:t>Дәлелдеп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растау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әртүрлі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нысанда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болуы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мүмкін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сондықтан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салмақты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дәлел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болып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көрінетін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нәрсе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әртүрлі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жағдайларға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байланысты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өзгеріске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ұшырауы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мүмкін</a:t>
            </a:r>
            <a:r>
              <a:rPr lang="ru-RU" sz="1600" i="1" dirty="0" smtClean="0"/>
              <a:t>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b="1" dirty="0"/>
              <a:t>(3) </a:t>
            </a:r>
            <a:r>
              <a:rPr lang="ru-RU" sz="1600" b="1" dirty="0"/>
              <a:t>Сын </a:t>
            </a:r>
            <a:r>
              <a:rPr lang="ru-RU" sz="1600" b="1" dirty="0" err="1"/>
              <a:t>тұрғысынан</a:t>
            </a:r>
            <a:r>
              <a:rPr lang="ru-RU" sz="1600" b="1" dirty="0"/>
              <a:t> </a:t>
            </a:r>
            <a:r>
              <a:rPr lang="ru-RU" sz="1600" b="1" dirty="0" err="1"/>
              <a:t>ойлау</a:t>
            </a:r>
            <a:r>
              <a:rPr lang="ru-RU" sz="1600" b="1" dirty="0"/>
              <a:t> </a:t>
            </a:r>
            <a:r>
              <a:rPr lang="ru-RU" sz="1600" b="1" dirty="0" err="1"/>
              <a:t>жақсы</a:t>
            </a:r>
            <a:r>
              <a:rPr lang="ru-RU" sz="1600" b="1" dirty="0"/>
              <a:t> </a:t>
            </a:r>
            <a:r>
              <a:rPr lang="ru-RU" sz="1600" b="1" dirty="0" err="1"/>
              <a:t>сұрақтарды</a:t>
            </a:r>
            <a:r>
              <a:rPr lang="ru-RU" sz="1600" b="1" dirty="0"/>
              <a:t> </a:t>
            </a:r>
            <a:r>
              <a:rPr lang="ru-RU" sz="1600" b="1" dirty="0" err="1"/>
              <a:t>тұжырымдау</a:t>
            </a:r>
            <a:r>
              <a:rPr lang="ru-RU" sz="1600" b="1" dirty="0"/>
              <a:t> </a:t>
            </a:r>
            <a:r>
              <a:rPr lang="ru-RU" sz="1600" b="1" dirty="0" err="1"/>
              <a:t>дегенді</a:t>
            </a:r>
            <a:r>
              <a:rPr lang="ru-RU" sz="1600" b="1" dirty="0"/>
              <a:t> </a:t>
            </a:r>
            <a:r>
              <a:rPr lang="ru-RU" sz="1600" b="1" dirty="0" err="1"/>
              <a:t>білдіреді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algn="just"/>
            <a:r>
              <a:rPr lang="ru-RU" sz="1600" i="1" dirty="0" err="1" smtClean="0"/>
              <a:t>Д</a:t>
            </a:r>
            <a:r>
              <a:rPr lang="ru-RU" sz="1600" i="1" dirty="0" err="1" smtClean="0"/>
              <a:t>әлелдеуге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қатысты</a:t>
            </a:r>
            <a:r>
              <a:rPr lang="ru-RU" sz="1600" i="1" dirty="0"/>
              <a:t> </a:t>
            </a:r>
            <a:r>
              <a:rPr lang="ru-RU" sz="1600" i="1" dirty="0" err="1" smtClean="0"/>
              <a:t>мәселе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сияқты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бұл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жерде</a:t>
            </a:r>
            <a:r>
              <a:rPr lang="ru-RU" sz="1600" i="1" dirty="0" smtClean="0"/>
              <a:t> де </a:t>
            </a:r>
            <a:r>
              <a:rPr lang="ru-RU" sz="1600" i="1" dirty="0" err="1" smtClean="0"/>
              <a:t>қандай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сұрақтың</a:t>
            </a:r>
            <a:r>
              <a:rPr lang="ru-RU" sz="1600" i="1" dirty="0" smtClean="0"/>
              <a:t> «</a:t>
            </a:r>
            <a:r>
              <a:rPr lang="ru-RU" sz="1600" i="1" dirty="0" err="1" smtClean="0"/>
              <a:t>жақсы</a:t>
            </a:r>
            <a:r>
              <a:rPr lang="ru-RU" sz="1600" i="1" dirty="0" smtClean="0"/>
              <a:t>» </a:t>
            </a:r>
            <a:r>
              <a:rPr lang="ru-RU" sz="1600" i="1" dirty="0" err="1" smtClean="0"/>
              <a:t>сұрақ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деп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танылуы</a:t>
            </a:r>
            <a:r>
              <a:rPr lang="ru-RU" sz="1600" i="1" dirty="0"/>
              <a:t> </a:t>
            </a:r>
            <a:r>
              <a:rPr lang="ru-RU" sz="1600" i="1" dirty="0" err="1" smtClean="0"/>
              <a:t>оның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қойылу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жағдайына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мәнмәтінге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байланысты</a:t>
            </a:r>
            <a:r>
              <a:rPr lang="ru-RU" sz="1600" i="1" dirty="0"/>
              <a:t> </a:t>
            </a:r>
            <a:r>
              <a:rPr lang="ru-RU" sz="1600" i="1" dirty="0" err="1" smtClean="0"/>
              <a:t>және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қарастырылып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отырған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мәселе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бойынша</a:t>
            </a:r>
            <a:r>
              <a:rPr lang="ru-RU" sz="1600" i="1" dirty="0"/>
              <a:t> </a:t>
            </a:r>
            <a:r>
              <a:rPr lang="ru-RU" sz="1600" i="1" dirty="0" err="1" smtClean="0"/>
              <a:t>бірқатар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білімі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болуын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қажет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етеді</a:t>
            </a:r>
            <a:r>
              <a:rPr lang="ru-RU" sz="1600" i="1" dirty="0" smtClean="0"/>
              <a:t>.</a:t>
            </a:r>
          </a:p>
          <a:p>
            <a:pPr algn="just"/>
            <a:r>
              <a:rPr lang="ru-RU" sz="1600" i="1" dirty="0" smtClean="0"/>
              <a:t>  </a:t>
            </a:r>
            <a:r>
              <a:rPr lang="ru-RU" sz="1600" i="1" dirty="0" smtClean="0"/>
              <a:t> </a:t>
            </a:r>
            <a:endParaRPr lang="en-GB" sz="1600" dirty="0"/>
          </a:p>
          <a:p>
            <a:pPr algn="just"/>
            <a:r>
              <a:rPr lang="en-GB" sz="1600" b="1" dirty="0"/>
              <a:t>(4) </a:t>
            </a:r>
            <a:r>
              <a:rPr lang="ru-RU" sz="1600" b="1" dirty="0"/>
              <a:t>Сын </a:t>
            </a:r>
            <a:r>
              <a:rPr lang="ru-RU" sz="1600" b="1" dirty="0" err="1"/>
              <a:t>тұрғысынан</a:t>
            </a:r>
            <a:r>
              <a:rPr lang="ru-RU" sz="1600" b="1" dirty="0"/>
              <a:t> </a:t>
            </a:r>
            <a:r>
              <a:rPr lang="ru-RU" sz="1600" b="1" dirty="0" err="1"/>
              <a:t>ойлау</a:t>
            </a:r>
            <a:r>
              <a:rPr lang="ru-RU" sz="1600" b="1" dirty="0"/>
              <a:t> </a:t>
            </a:r>
            <a:r>
              <a:rPr lang="ru-RU" sz="1600" b="1" dirty="0" err="1"/>
              <a:t>бір</a:t>
            </a:r>
            <a:r>
              <a:rPr lang="ru-RU" sz="1600" b="1" dirty="0"/>
              <a:t> </a:t>
            </a:r>
            <a:r>
              <a:rPr lang="ru-RU" sz="1600" b="1" dirty="0" err="1"/>
              <a:t>нәрсеге</a:t>
            </a:r>
            <a:r>
              <a:rPr lang="ru-RU" sz="1600" b="1" dirty="0"/>
              <a:t> </a:t>
            </a:r>
            <a:r>
              <a:rPr lang="ru-RU" sz="1600" b="1" dirty="0" err="1"/>
              <a:t>қатысты</a:t>
            </a:r>
            <a:r>
              <a:rPr lang="ru-RU" sz="1600" b="1" dirty="0"/>
              <a:t> </a:t>
            </a:r>
            <a:r>
              <a:rPr lang="ru-RU" sz="1600" b="1" dirty="0" err="1"/>
              <a:t>дәлелдер</a:t>
            </a:r>
            <a:r>
              <a:rPr lang="ru-RU" sz="1600" b="1" dirty="0"/>
              <a:t> </a:t>
            </a:r>
            <a:r>
              <a:rPr lang="ru-RU" sz="1600" b="1" dirty="0" err="1"/>
              <a:t>ұсынуды</a:t>
            </a:r>
            <a:r>
              <a:rPr lang="ru-RU" sz="1600" b="1" dirty="0"/>
              <a:t>  </a:t>
            </a:r>
            <a:r>
              <a:rPr lang="ru-RU" sz="1600" b="1" dirty="0" err="1"/>
              <a:t>білдіреді</a:t>
            </a:r>
            <a:r>
              <a:rPr lang="ru-RU" sz="1600" b="1" dirty="0"/>
              <a:t>.</a:t>
            </a:r>
          </a:p>
          <a:p>
            <a:pPr algn="just"/>
            <a:r>
              <a:rPr lang="ru-RU" sz="1600" i="1" dirty="0" err="1" smtClean="0"/>
              <a:t>Дәлелдер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құнды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болуы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немесе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құнды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болмауы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мүмкін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демек</a:t>
            </a:r>
            <a:r>
              <a:rPr lang="ru-RU" sz="1600" i="1" dirty="0" smtClean="0"/>
              <a:t>, сын </a:t>
            </a:r>
            <a:r>
              <a:rPr lang="ru-RU" sz="1600" i="1" dirty="0" err="1" smtClean="0"/>
              <a:t>тұрғысынан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ойлау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жалпылама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және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нақты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жағдайларда</a:t>
            </a:r>
            <a:r>
              <a:rPr lang="ru-RU" sz="1600" i="1" dirty="0"/>
              <a:t> </a:t>
            </a:r>
            <a:r>
              <a:rPr lang="ru-RU" sz="1600" i="1" dirty="0" err="1" smtClean="0"/>
              <a:t>дәлелдердің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қалай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қалыптасатыны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туралы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білуімізді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талап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етеді</a:t>
            </a:r>
            <a:r>
              <a:rPr lang="ru-RU" sz="1600" i="1" dirty="0" smtClean="0"/>
              <a:t>.</a:t>
            </a:r>
          </a:p>
          <a:p>
            <a:pPr algn="just"/>
            <a:r>
              <a:rPr lang="ru-RU" sz="1600" i="1" dirty="0" smtClean="0"/>
              <a:t>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470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913" y="178053"/>
            <a:ext cx="8759723" cy="6457381"/>
          </a:xfrm>
          <a:prstGeom prst="rect">
            <a:avLst/>
          </a:prstGeom>
          <a:solidFill>
            <a:schemeClr val="bg1">
              <a:alpha val="80000"/>
            </a:schemeClr>
          </a:solidFill>
          <a:ln w="571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2912" y="273017"/>
            <a:ext cx="818998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Бұл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анықтамаларға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қатысты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проблемалар</a:t>
            </a:r>
            <a:r>
              <a:rPr lang="ru-RU" sz="2400" b="1" dirty="0" smtClean="0"/>
              <a:t> </a:t>
            </a:r>
            <a:endParaRPr lang="en-GB" sz="2400" b="1" dirty="0" smtClean="0"/>
          </a:p>
          <a:p>
            <a:endParaRPr lang="en-GB" sz="1600" b="1" dirty="0"/>
          </a:p>
          <a:p>
            <a:pPr algn="just"/>
            <a:r>
              <a:rPr lang="en-GB" sz="1600" b="1" dirty="0" smtClean="0"/>
              <a:t>(5) </a:t>
            </a:r>
            <a:r>
              <a:rPr lang="ru-RU" sz="1600" b="1" dirty="0"/>
              <a:t>Сын </a:t>
            </a:r>
            <a:r>
              <a:rPr lang="ru-RU" sz="1600" b="1" dirty="0" err="1"/>
              <a:t>тұрғысынан</a:t>
            </a:r>
            <a:r>
              <a:rPr lang="ru-RU" sz="1600" b="1" dirty="0"/>
              <a:t> </a:t>
            </a:r>
            <a:r>
              <a:rPr lang="ru-RU" sz="1600" b="1" dirty="0" err="1"/>
              <a:t>ойлау</a:t>
            </a:r>
            <a:r>
              <a:rPr lang="ru-RU" sz="1600" b="1" dirty="0"/>
              <a:t> </a:t>
            </a:r>
            <a:r>
              <a:rPr lang="ru-RU" sz="1600" b="1" dirty="0" err="1"/>
              <a:t>өзіңіздің</a:t>
            </a:r>
            <a:r>
              <a:rPr lang="ru-RU" sz="1600" b="1" dirty="0"/>
              <a:t> </a:t>
            </a:r>
            <a:r>
              <a:rPr lang="ru-RU" sz="1600" b="1" dirty="0" err="1"/>
              <a:t>әлем</a:t>
            </a:r>
            <a:r>
              <a:rPr lang="ru-RU" sz="1600" b="1" dirty="0"/>
              <a:t> </a:t>
            </a:r>
            <a:r>
              <a:rPr lang="ru-RU" sz="1600" b="1" dirty="0" err="1"/>
              <a:t>туралы</a:t>
            </a:r>
            <a:r>
              <a:rPr lang="ru-RU" sz="1600" b="1" dirty="0"/>
              <a:t> </a:t>
            </a:r>
            <a:r>
              <a:rPr lang="ru-RU" sz="1600" b="1" dirty="0" err="1"/>
              <a:t>біліміңізді</a:t>
            </a:r>
            <a:r>
              <a:rPr lang="ru-RU" sz="1600" b="1" dirty="0"/>
              <a:t> </a:t>
            </a:r>
            <a:r>
              <a:rPr lang="ru-RU" sz="1600" b="1" dirty="0" err="1"/>
              <a:t>қалай</a:t>
            </a:r>
            <a:r>
              <a:rPr lang="ru-RU" sz="1600" b="1" dirty="0"/>
              <a:t> </a:t>
            </a:r>
            <a:r>
              <a:rPr lang="ru-RU" sz="1600" b="1" dirty="0" err="1" smtClean="0"/>
              <a:t>құрастыратыныңызды</a:t>
            </a:r>
            <a:r>
              <a:rPr lang="ru-RU" sz="1600" b="1" dirty="0" smtClean="0"/>
              <a:t> </a:t>
            </a:r>
            <a:r>
              <a:rPr lang="ru-RU" sz="1600" b="1" dirty="0" err="1"/>
              <a:t>білдіреді</a:t>
            </a:r>
            <a:r>
              <a:rPr lang="en-GB" sz="1600" b="1" dirty="0" smtClean="0"/>
              <a:t>.</a:t>
            </a:r>
            <a:endParaRPr lang="en-GB" sz="1600" dirty="0" smtClean="0"/>
          </a:p>
          <a:p>
            <a:pPr algn="just"/>
            <a:r>
              <a:rPr lang="ru-RU" sz="1600" i="1" dirty="0" err="1" smtClean="0"/>
              <a:t>Білімнің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қалай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құрастыратылатынын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түсіну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қиын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себебі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Сіз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көп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жағдайда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өзіңіздің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біліміңізді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құрастыруға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әсер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ететін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барлық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жағдайларды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бермейсіз</a:t>
            </a:r>
            <a:r>
              <a:rPr lang="ru-RU" sz="1600" i="1" dirty="0" smtClean="0"/>
              <a:t>.</a:t>
            </a:r>
          </a:p>
          <a:p>
            <a:pPr algn="just"/>
            <a:r>
              <a:rPr lang="ru-RU" sz="1600" i="1" dirty="0" smtClean="0"/>
              <a:t>   </a:t>
            </a:r>
          </a:p>
          <a:p>
            <a:pPr algn="just"/>
            <a:r>
              <a:rPr lang="en-GB" sz="1600" b="1" dirty="0" smtClean="0"/>
              <a:t>6</a:t>
            </a:r>
            <a:r>
              <a:rPr lang="en-GB" sz="1600" b="1" dirty="0" smtClean="0"/>
              <a:t>) </a:t>
            </a:r>
            <a:r>
              <a:rPr lang="ru-RU" sz="1600" b="1" dirty="0"/>
              <a:t>Сын </a:t>
            </a:r>
            <a:r>
              <a:rPr lang="ru-RU" sz="1600" b="1" dirty="0" err="1"/>
              <a:t>тұрғысынан</a:t>
            </a:r>
            <a:r>
              <a:rPr lang="ru-RU" sz="1600" b="1" dirty="0"/>
              <a:t> </a:t>
            </a:r>
            <a:r>
              <a:rPr lang="ru-RU" sz="1600" b="1" dirty="0" err="1"/>
              <a:t>ойлау</a:t>
            </a:r>
            <a:r>
              <a:rPr lang="ru-RU" sz="1600" b="1" dirty="0"/>
              <a:t> </a:t>
            </a:r>
            <a:r>
              <a:rPr lang="ru-RU" sz="1600" b="1" dirty="0" err="1"/>
              <a:t>ғалым</a:t>
            </a:r>
            <a:r>
              <a:rPr lang="en-GB" sz="1600" b="1" dirty="0"/>
              <a:t>, </a:t>
            </a:r>
            <a:r>
              <a:rPr lang="ru-RU" sz="1600" b="1" dirty="0" err="1"/>
              <a:t>тарихшы</a:t>
            </a:r>
            <a:r>
              <a:rPr lang="ru-RU" sz="1600" b="1" dirty="0"/>
              <a:t> </a:t>
            </a:r>
            <a:r>
              <a:rPr lang="ru-RU" sz="1600" b="1" dirty="0" err="1"/>
              <a:t>немесе</a:t>
            </a:r>
            <a:r>
              <a:rPr lang="ru-RU" sz="1600" b="1" dirty="0"/>
              <a:t> математик </a:t>
            </a:r>
            <a:r>
              <a:rPr lang="ru-RU" sz="1600" b="1" dirty="0" err="1"/>
              <a:t>сияқты</a:t>
            </a:r>
            <a:r>
              <a:rPr lang="ru-RU" sz="1600" b="1" dirty="0"/>
              <a:t> </a:t>
            </a:r>
            <a:r>
              <a:rPr lang="ru-RU" sz="1600" b="1" dirty="0" err="1"/>
              <a:t>ойлау</a:t>
            </a:r>
            <a:r>
              <a:rPr lang="ru-RU" sz="1600" b="1" dirty="0"/>
              <a:t> </a:t>
            </a:r>
            <a:r>
              <a:rPr lang="ru-RU" sz="1600" b="1" dirty="0" err="1"/>
              <a:t>дегенді</a:t>
            </a:r>
            <a:r>
              <a:rPr lang="ru-RU" sz="1600" b="1" dirty="0"/>
              <a:t> </a:t>
            </a:r>
            <a:r>
              <a:rPr lang="ru-RU" sz="1600" b="1" dirty="0" err="1"/>
              <a:t>білдіреді</a:t>
            </a:r>
            <a:r>
              <a:rPr lang="en-GB" sz="1600" b="1" dirty="0" smtClean="0"/>
              <a:t>.</a:t>
            </a:r>
            <a:endParaRPr lang="en-GB" sz="1600" dirty="0" smtClean="0"/>
          </a:p>
          <a:p>
            <a:pPr algn="just"/>
            <a:r>
              <a:rPr lang="ru-RU" sz="1600" i="1" dirty="0" err="1" smtClean="0"/>
              <a:t>Ғалым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тарихшы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немесе</a:t>
            </a:r>
            <a:r>
              <a:rPr lang="ru-RU" sz="1600" i="1" dirty="0" smtClean="0"/>
              <a:t> математик </a:t>
            </a:r>
            <a:r>
              <a:rPr lang="ru-RU" sz="1600" i="1" dirty="0" err="1" smtClean="0"/>
              <a:t>сияқты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ойлау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үшін</a:t>
            </a:r>
            <a:r>
              <a:rPr lang="ru-RU" sz="1600" i="1" dirty="0" smtClean="0"/>
              <a:t> осы </a:t>
            </a:r>
            <a:r>
              <a:rPr lang="ru-RU" sz="1600" i="1" dirty="0" err="1" smtClean="0"/>
              <a:t>салалар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бойынша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терең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білім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болуы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керек</a:t>
            </a:r>
            <a:r>
              <a:rPr lang="ru-RU" sz="1600" i="1" dirty="0" smtClean="0"/>
              <a:t>.</a:t>
            </a:r>
          </a:p>
          <a:p>
            <a:pPr algn="just"/>
            <a:endParaRPr lang="en-GB" sz="1600" b="1" dirty="0" smtClean="0"/>
          </a:p>
          <a:p>
            <a:pPr algn="just"/>
            <a:r>
              <a:rPr lang="en-GB" sz="1600" b="1" dirty="0" smtClean="0"/>
              <a:t>(7) </a:t>
            </a:r>
            <a:r>
              <a:rPr lang="ru-RU" sz="1600" b="1" dirty="0"/>
              <a:t>Сын </a:t>
            </a:r>
            <a:r>
              <a:rPr lang="ru-RU" sz="1600" b="1" dirty="0" err="1"/>
              <a:t>тұрғысынан</a:t>
            </a:r>
            <a:r>
              <a:rPr lang="ru-RU" sz="1600" b="1" dirty="0"/>
              <a:t> </a:t>
            </a:r>
            <a:r>
              <a:rPr lang="ru-RU" sz="1600" b="1" dirty="0" err="1"/>
              <a:t>ойлау</a:t>
            </a:r>
            <a:r>
              <a:rPr lang="ru-RU" sz="1600" b="1" dirty="0"/>
              <a:t> </a:t>
            </a:r>
            <a:r>
              <a:rPr lang="ru-RU" sz="1600" b="1" dirty="0" err="1"/>
              <a:t>дегеніміз</a:t>
            </a:r>
            <a:r>
              <a:rPr lang="ru-RU" sz="1600" b="1" dirty="0"/>
              <a:t> – философия.</a:t>
            </a:r>
          </a:p>
          <a:p>
            <a:pPr algn="just"/>
            <a:r>
              <a:rPr lang="ru-RU" sz="1600" i="1" dirty="0" err="1" smtClean="0"/>
              <a:t>Философиялық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мәселелерге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қатысты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дәлелдердің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қалай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қалыптасатыны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туралы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қатаң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ережелер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жоқ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бұл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философияның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тиісті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саласы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бойынша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бірқатар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білімді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қажет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етеді</a:t>
            </a:r>
            <a:r>
              <a:rPr lang="ru-RU" sz="1600" i="1" dirty="0" smtClean="0"/>
              <a:t>.</a:t>
            </a:r>
          </a:p>
          <a:p>
            <a:pPr algn="just"/>
            <a:endParaRPr lang="ru-RU" sz="1600" i="1" dirty="0" smtClean="0"/>
          </a:p>
          <a:p>
            <a:pPr algn="just"/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720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913" y="178053"/>
            <a:ext cx="8759723" cy="6457381"/>
          </a:xfrm>
          <a:prstGeom prst="rect">
            <a:avLst/>
          </a:prstGeom>
          <a:solidFill>
            <a:schemeClr val="bg1">
              <a:alpha val="80000"/>
            </a:schemeClr>
          </a:solidFill>
          <a:ln w="571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1609" y="510419"/>
            <a:ext cx="798820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Сын </a:t>
            </a:r>
            <a:r>
              <a:rPr lang="ru-RU" sz="2800" b="1" dirty="0" err="1" smtClean="0"/>
              <a:t>тұрғысынан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ойлауда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err="1" smtClean="0"/>
              <a:t>белгілі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бір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салалар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қамтыла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</a:t>
            </a:r>
            <a:r>
              <a:rPr lang="ru-RU" sz="2800" b="1" dirty="0" smtClean="0"/>
              <a:t>? </a:t>
            </a:r>
          </a:p>
          <a:p>
            <a:r>
              <a:rPr lang="ru-RU" sz="2000" dirty="0" smtClean="0"/>
              <a:t>Бейлин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т.б</a:t>
            </a:r>
            <a:r>
              <a:rPr lang="ru-RU" sz="2000" dirty="0" smtClean="0"/>
              <a:t>. </a:t>
            </a:r>
            <a:r>
              <a:rPr lang="en-US" sz="2000" dirty="0" smtClean="0"/>
              <a:t>(</a:t>
            </a:r>
            <a:r>
              <a:rPr lang="en-US" sz="2000" dirty="0" smtClean="0"/>
              <a:t>1999)</a:t>
            </a:r>
            <a:r>
              <a:rPr lang="kk-KZ" sz="2000" dirty="0" smtClean="0"/>
              <a:t> «сын тұрғысынан ойлау» түсінігіне анықтама берді. Сонымен қатар, сын тұрғысынан ойлауға жатпайтын нәрселер де айқындалды. Бұған жатпайтындар: 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err="1"/>
              <a:t>д</a:t>
            </a:r>
            <a:r>
              <a:rPr lang="ru-RU" sz="2000" dirty="0" err="1" smtClean="0"/>
              <a:t>ағды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немесе</a:t>
            </a:r>
            <a:r>
              <a:rPr lang="ru-RU" sz="2000" dirty="0" smtClean="0"/>
              <a:t> </a:t>
            </a:r>
            <a:r>
              <a:rPr lang="ru-RU" sz="2000" dirty="0" err="1" smtClean="0"/>
              <a:t>дағдылар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жиынтығы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ru-RU" sz="2000" dirty="0" err="1"/>
              <a:t>м</a:t>
            </a:r>
            <a:r>
              <a:rPr lang="ru-RU" sz="2000" dirty="0" err="1" smtClean="0"/>
              <a:t>енталды</a:t>
            </a:r>
            <a:r>
              <a:rPr lang="ru-RU" sz="2000" dirty="0" smtClean="0"/>
              <a:t> </a:t>
            </a:r>
            <a:r>
              <a:rPr lang="ru-RU" sz="2000" dirty="0" err="1" smtClean="0"/>
              <a:t>үдеріс</a:t>
            </a:r>
            <a:r>
              <a:rPr lang="ru-RU" sz="2000" dirty="0" smtClean="0"/>
              <a:t>; 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kk-KZ" sz="2000" dirty="0" smtClean="0"/>
              <a:t>рәсім.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err="1" smtClean="0"/>
              <a:t>Ғалымдар</a:t>
            </a:r>
            <a:r>
              <a:rPr lang="ru-RU" sz="2000" dirty="0" smtClean="0"/>
              <a:t> </a:t>
            </a:r>
            <a:r>
              <a:rPr lang="ru-RU" sz="2000" dirty="0" err="1" smtClean="0"/>
              <a:t>тобы</a:t>
            </a:r>
            <a:r>
              <a:rPr lang="ru-RU" sz="2000" dirty="0" smtClean="0"/>
              <a:t> сын </a:t>
            </a:r>
            <a:r>
              <a:rPr lang="ru-RU" sz="2000" dirty="0" err="1" smtClean="0"/>
              <a:t>тұрғысынан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ойлау</a:t>
            </a:r>
            <a:r>
              <a:rPr lang="ru-RU" sz="2000" dirty="0" smtClean="0"/>
              <a:t> </a:t>
            </a:r>
            <a:r>
              <a:rPr lang="ru-RU" sz="2000" dirty="0" err="1" smtClean="0"/>
              <a:t>нақты</a:t>
            </a:r>
            <a:r>
              <a:rPr lang="ru-RU" sz="2000" dirty="0" smtClean="0"/>
              <a:t> </a:t>
            </a:r>
            <a:r>
              <a:rPr lang="ru-RU" sz="2000" dirty="0" err="1" smtClean="0"/>
              <a:t>салалардағы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белгіленген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мәнмәтіндік</a:t>
            </a:r>
            <a:r>
              <a:rPr lang="ru-RU" sz="2000" dirty="0" smtClean="0"/>
              <a:t> </a:t>
            </a:r>
            <a:r>
              <a:rPr lang="ru-RU" sz="2000" dirty="0" err="1" smtClean="0"/>
              <a:t>дәлелдемені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қолдануды</a:t>
            </a:r>
            <a:r>
              <a:rPr lang="ru-RU" sz="2000" dirty="0" smtClean="0"/>
              <a:t> </a:t>
            </a:r>
            <a:r>
              <a:rPr lang="ru-RU" sz="2000" dirty="0" err="1" smtClean="0"/>
              <a:t>қарастыратыны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туралы</a:t>
            </a:r>
            <a:r>
              <a:rPr lang="ru-RU" sz="2000" dirty="0" smtClean="0"/>
              <a:t> </a:t>
            </a:r>
            <a:r>
              <a:rPr lang="ru-RU" sz="2000" dirty="0" err="1" smtClean="0"/>
              <a:t>тұжырым</a:t>
            </a:r>
            <a:r>
              <a:rPr lang="ru-RU" sz="2000" dirty="0" smtClean="0"/>
              <a:t> </a:t>
            </a:r>
            <a:r>
              <a:rPr lang="ru-RU" sz="2000" dirty="0" err="1" smtClean="0"/>
              <a:t>жасады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Бұдан</a:t>
            </a:r>
            <a:r>
              <a:rPr lang="ru-RU" sz="2000" dirty="0" smtClean="0"/>
              <a:t> </a:t>
            </a:r>
            <a:r>
              <a:rPr lang="ru-RU" sz="2000" dirty="0" err="1" smtClean="0"/>
              <a:t>әрі</a:t>
            </a:r>
            <a:r>
              <a:rPr lang="ru-RU" sz="2000" dirty="0" smtClean="0"/>
              <a:t> </a:t>
            </a:r>
            <a:r>
              <a:rPr lang="ru-RU" sz="2000" dirty="0" err="1" smtClean="0"/>
              <a:t>олар</a:t>
            </a:r>
            <a:r>
              <a:rPr lang="ru-RU" sz="2000" dirty="0" smtClean="0"/>
              <a:t> сын </a:t>
            </a:r>
            <a:r>
              <a:rPr lang="ru-RU" sz="2000" dirty="0" err="1" smtClean="0"/>
              <a:t>тұрғысынан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ойлау</a:t>
            </a:r>
            <a:r>
              <a:rPr lang="ru-RU" sz="2000" dirty="0" smtClean="0"/>
              <a:t> </a:t>
            </a:r>
            <a:r>
              <a:rPr lang="ru-RU" sz="2000" dirty="0" err="1" smtClean="0"/>
              <a:t>үшін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деңгейдегі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білім</a:t>
            </a:r>
            <a:r>
              <a:rPr lang="ru-RU" sz="2000" dirty="0" smtClean="0"/>
              <a:t> </a:t>
            </a:r>
            <a:r>
              <a:rPr lang="ru-RU" sz="2000" dirty="0" err="1" smtClean="0"/>
              <a:t>қажет</a:t>
            </a:r>
            <a:r>
              <a:rPr lang="ru-RU" sz="2000" dirty="0" smtClean="0"/>
              <a:t> </a:t>
            </a:r>
            <a:r>
              <a:rPr lang="ru-RU" sz="2000" dirty="0" err="1" smtClean="0"/>
              <a:t>деген</a:t>
            </a:r>
            <a:r>
              <a:rPr lang="ru-RU" sz="2000" dirty="0" smtClean="0"/>
              <a:t> </a:t>
            </a:r>
            <a:r>
              <a:rPr lang="ru-RU" sz="2000" dirty="0" err="1" smtClean="0"/>
              <a:t>тұжырымға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келді</a:t>
            </a:r>
            <a:r>
              <a:rPr lang="ru-RU" sz="2000" dirty="0" smtClean="0"/>
              <a:t>. </a:t>
            </a:r>
            <a:r>
              <a:rPr lang="ru-RU" sz="2000" dirty="0" err="1" smtClean="0"/>
              <a:t>Бұл</a:t>
            </a:r>
            <a:r>
              <a:rPr lang="ru-RU" sz="2000" dirty="0" smtClean="0"/>
              <a:t>:</a:t>
            </a:r>
            <a:r>
              <a:rPr lang="en-US" sz="2000" dirty="0" smtClean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err="1"/>
              <a:t>о</a:t>
            </a:r>
            <a:r>
              <a:rPr lang="ru-RU" sz="2000" dirty="0" err="1" smtClean="0"/>
              <a:t>йлау</a:t>
            </a:r>
            <a:r>
              <a:rPr lang="ru-RU" sz="2000" dirty="0" smtClean="0"/>
              <a:t> </a:t>
            </a:r>
            <a:r>
              <a:rPr lang="ru-RU" sz="2000" dirty="0" err="1" smtClean="0"/>
              <a:t>нысаны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болып</a:t>
            </a:r>
            <a:r>
              <a:rPr lang="ru-RU" sz="2000" dirty="0" smtClean="0"/>
              <a:t> </a:t>
            </a:r>
            <a:r>
              <a:rPr lang="ru-RU" sz="2000" dirty="0" err="1" smtClean="0"/>
              <a:t>отырған</a:t>
            </a:r>
            <a:r>
              <a:rPr lang="ru-RU" sz="2000" dirty="0" smtClean="0"/>
              <a:t> </a:t>
            </a:r>
            <a:r>
              <a:rPr lang="ru-RU" sz="2000" dirty="0" err="1" smtClean="0"/>
              <a:t>нәрсенің</a:t>
            </a:r>
            <a:r>
              <a:rPr lang="ru-RU" sz="2000" dirty="0" smtClean="0"/>
              <a:t> </a:t>
            </a:r>
            <a:r>
              <a:rPr lang="ru-RU" sz="2000" dirty="0" err="1" smtClean="0"/>
              <a:t>шығу</a:t>
            </a:r>
            <a:r>
              <a:rPr lang="ru-RU" sz="2000" dirty="0" smtClean="0"/>
              <a:t> </a:t>
            </a:r>
            <a:r>
              <a:rPr lang="ru-RU" sz="2000" dirty="0" err="1" smtClean="0"/>
              <a:t>төркіні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туралы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білім</a:t>
            </a:r>
            <a:r>
              <a:rPr lang="ru-RU" sz="2000" dirty="0" smtClean="0"/>
              <a:t>; 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/>
              <a:t>«</a:t>
            </a:r>
            <a:r>
              <a:rPr lang="ru-RU" sz="2000" dirty="0" err="1" smtClean="0"/>
              <a:t>жақсы</a:t>
            </a:r>
            <a:r>
              <a:rPr lang="ru-RU" sz="2000" dirty="0" smtClean="0"/>
              <a:t> </a:t>
            </a:r>
            <a:r>
              <a:rPr lang="ru-RU" sz="2000" dirty="0" err="1" smtClean="0"/>
              <a:t>ойлау</a:t>
            </a:r>
            <a:r>
              <a:rPr lang="ru-RU" sz="2000" dirty="0" smtClean="0"/>
              <a:t>» </a:t>
            </a:r>
            <a:r>
              <a:rPr lang="ru-RU" sz="2000" dirty="0" err="1" smtClean="0"/>
              <a:t>деген</a:t>
            </a:r>
            <a:r>
              <a:rPr lang="ru-RU" sz="2000" dirty="0" err="1" smtClean="0"/>
              <a:t>іміз</a:t>
            </a:r>
            <a:r>
              <a:rPr lang="ru-RU" sz="2000" dirty="0" smtClean="0"/>
              <a:t> не </a:t>
            </a:r>
            <a:r>
              <a:rPr lang="ru-RU" sz="2000" dirty="0" err="1" smtClean="0"/>
              <a:t>екендігі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туралы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білім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/>
              <a:t>«</a:t>
            </a:r>
            <a:r>
              <a:rPr lang="ru-RU" sz="2000" dirty="0" err="1" smtClean="0"/>
              <a:t>дәлелдеме</a:t>
            </a:r>
            <a:r>
              <a:rPr lang="ru-RU" sz="2000" dirty="0" smtClean="0"/>
              <a:t>»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«</a:t>
            </a:r>
            <a:r>
              <a:rPr lang="ru-RU" sz="2000" dirty="0" err="1" smtClean="0"/>
              <a:t>айғақ</a:t>
            </a:r>
            <a:r>
              <a:rPr lang="ru-RU" sz="2000" dirty="0" smtClean="0"/>
              <a:t>» </a:t>
            </a:r>
            <a:r>
              <a:rPr lang="ru-RU" sz="2000" dirty="0" err="1" smtClean="0"/>
              <a:t>сияқты</a:t>
            </a:r>
            <a:r>
              <a:rPr lang="ru-RU" sz="2000" dirty="0" smtClean="0"/>
              <a:t> </a:t>
            </a:r>
            <a:r>
              <a:rPr lang="ru-RU" sz="2000" dirty="0" err="1" smtClean="0"/>
              <a:t>сыни</a:t>
            </a:r>
            <a:r>
              <a:rPr lang="ru-RU" sz="2000" dirty="0" smtClean="0"/>
              <a:t> </a:t>
            </a:r>
            <a:r>
              <a:rPr lang="ru-RU" sz="2000" dirty="0" err="1" smtClean="0"/>
              <a:t>тұжырымдамалар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туралы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білім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77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104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Сіз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мұны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дәлелдей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аласыз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ба?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Сын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тұрғысынан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ойлаудағы</a:t>
            </a:r>
            <a:r>
              <a:rPr lang="ru-RU" sz="5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lang="ru-RU" sz="5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47700">
                    <a:srgbClr val="733605">
                      <a:alpha val="26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дәлелдемелер</a:t>
            </a:r>
            <a:endParaRPr lang="ru-RU" sz="5400" b="1" dirty="0" smtClean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  <a:p>
            <a:pPr algn="ctr"/>
            <a:endParaRPr lang="en-US" sz="54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47700">
                  <a:srgbClr val="733605">
                    <a:alpha val="26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560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921</Words>
  <Application>Microsoft Office PowerPoint</Application>
  <PresentationFormat>Экран (4:3)</PresentationFormat>
  <Paragraphs>150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maf44</dc:creator>
  <cp:lastModifiedBy>Altyn</cp:lastModifiedBy>
  <cp:revision>88</cp:revision>
  <dcterms:created xsi:type="dcterms:W3CDTF">2015-01-15T12:58:45Z</dcterms:created>
  <dcterms:modified xsi:type="dcterms:W3CDTF">2015-01-28T10:12:41Z</dcterms:modified>
</cp:coreProperties>
</file>