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handoutMasterIdLst>
    <p:handoutMasterId r:id="rId28"/>
  </p:handoutMasterIdLst>
  <p:sldIdLst>
    <p:sldId id="256" r:id="rId5"/>
    <p:sldId id="260" r:id="rId6"/>
    <p:sldId id="261" r:id="rId7"/>
    <p:sldId id="262" r:id="rId8"/>
    <p:sldId id="286" r:id="rId9"/>
    <p:sldId id="264" r:id="rId10"/>
    <p:sldId id="290" r:id="rId11"/>
    <p:sldId id="274" r:id="rId12"/>
    <p:sldId id="292" r:id="rId13"/>
    <p:sldId id="294" r:id="rId14"/>
    <p:sldId id="270" r:id="rId15"/>
    <p:sldId id="271" r:id="rId16"/>
    <p:sldId id="272" r:id="rId17"/>
    <p:sldId id="295" r:id="rId18"/>
    <p:sldId id="277" r:id="rId19"/>
    <p:sldId id="278" r:id="rId20"/>
    <p:sldId id="279" r:id="rId21"/>
    <p:sldId id="280" r:id="rId22"/>
    <p:sldId id="281" r:id="rId23"/>
    <p:sldId id="282" r:id="rId24"/>
    <p:sldId id="296" r:id="rId25"/>
    <p:sldId id="275" r:id="rId26"/>
    <p:sldId id="297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1177"/>
    <a:srgbClr val="AEEFFC"/>
    <a:srgbClr val="97EAFB"/>
    <a:srgbClr val="97F1F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981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-90" y="-3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2562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1043CB-B768-41E0-9FBE-91E76D71338D}" type="datetimeFigureOut">
              <a:rPr lang="ru-RU" smtClean="0"/>
              <a:pPr/>
              <a:t>11.12.2017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C7947-BB5E-4C61-BA50-1045C0442D6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916689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746" y="669318"/>
            <a:ext cx="9934575" cy="39466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909666" y="1107661"/>
            <a:ext cx="8372671" cy="2967134"/>
          </a:xfrm>
        </p:spPr>
        <p:txBody>
          <a:bodyPr anchor="ctr">
            <a:normAutofit/>
          </a:bodyPr>
          <a:lstStyle>
            <a:lvl1pPr algn="ctr">
              <a:defRPr sz="4800">
                <a:latin typeface="Comic Sans MS" panose="030F0702030302020204" pitchFamily="66" charset="0"/>
              </a:defRPr>
            </a:lvl1pPr>
          </a:lstStyle>
          <a:p>
            <a:r>
              <a:rPr lang="ru-RU" dirty="0"/>
              <a:t>Введите сюда название презентации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2" y="3994064"/>
            <a:ext cx="2580477" cy="27570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26" y="4701021"/>
            <a:ext cx="2676525" cy="17526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3555" y="73078"/>
            <a:ext cx="1514475" cy="192405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50" y="0"/>
            <a:ext cx="1247775" cy="120015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363" y="5925827"/>
            <a:ext cx="962025" cy="59055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98" y="2305121"/>
            <a:ext cx="1335317" cy="90285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6981">
            <a:off x="2877094" y="5027739"/>
            <a:ext cx="1190625" cy="59055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7133">
            <a:off x="4857827" y="5583801"/>
            <a:ext cx="1038225" cy="104775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11182911" y="2147012"/>
            <a:ext cx="971551" cy="12954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58" y="160446"/>
            <a:ext cx="1189375" cy="141394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978" y="4143435"/>
            <a:ext cx="1200151" cy="1524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376410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563312" y="889686"/>
            <a:ext cx="7065377" cy="1994055"/>
          </a:xfrm>
        </p:spPr>
        <p:txBody>
          <a:bodyPr/>
          <a:lstStyle>
            <a:lvl1pPr algn="ctr"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dirty="0"/>
              <a:t>Введите сюда вопрос</a:t>
            </a:r>
          </a:p>
        </p:txBody>
      </p:sp>
    </p:spTree>
    <p:extLst>
      <p:ext uri="{BB962C8B-B14F-4D97-AF65-F5344CB8AC3E}">
        <p14:creationId xmlns="" xmlns:p14="http://schemas.microsoft.com/office/powerpoint/2010/main" val="12486116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703" y="1148799"/>
            <a:ext cx="7520662" cy="29876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926866" y="1619854"/>
            <a:ext cx="6338272" cy="1942748"/>
          </a:xfrm>
        </p:spPr>
        <p:txBody>
          <a:bodyPr anchor="ctr">
            <a:normAutofit/>
          </a:bodyPr>
          <a:lstStyle>
            <a:lvl1pPr algn="ctr">
              <a:defRPr sz="4800">
                <a:latin typeface="Comic Sans MS" panose="030F0702030302020204" pitchFamily="66" charset="0"/>
              </a:defRPr>
            </a:lvl1pPr>
          </a:lstStyle>
          <a:p>
            <a:r>
              <a:rPr lang="ru-RU" dirty="0"/>
              <a:t>Молодец !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3" y="3994064"/>
            <a:ext cx="2316132" cy="24746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986" y="4607546"/>
            <a:ext cx="1932896" cy="126566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655" y="408441"/>
            <a:ext cx="1080658" cy="137291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277" y="250836"/>
            <a:ext cx="1247775" cy="120015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307" y="5561242"/>
            <a:ext cx="808329" cy="49620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44" y="1619854"/>
            <a:ext cx="1442735" cy="97548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2733">
            <a:off x="3095022" y="5531869"/>
            <a:ext cx="1190625" cy="59055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7752">
            <a:off x="4870713" y="5547467"/>
            <a:ext cx="941707" cy="95034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10178792" y="2153101"/>
            <a:ext cx="924327" cy="123243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31" y="157018"/>
            <a:ext cx="1088456" cy="129396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356" y="4096790"/>
            <a:ext cx="781485" cy="99236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787" y="5658514"/>
            <a:ext cx="821592" cy="81018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7819884">
            <a:off x="2562843" y="4138241"/>
            <a:ext cx="334800" cy="103598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312" y="4106455"/>
            <a:ext cx="762106" cy="79104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9" y="2938641"/>
            <a:ext cx="913483" cy="77616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575" y="97483"/>
            <a:ext cx="1340567" cy="105131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327" y="166197"/>
            <a:ext cx="1342076" cy="1192957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9386">
            <a:off x="4786126" y="4446131"/>
            <a:ext cx="928595" cy="8780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226502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22222E-6 L 0 -0.03797 " pathEditMode="relative" rAng="0" ptsTypes="AA">
                                      <p:cBhvr>
                                        <p:cTn id="114" dur="7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98"/>
                                    </p:animMotion>
                                    <p:animRot by="1500000">
                                      <p:cBhvr>
                                        <p:cTn id="115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6" dur="37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7" dur="375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8" dur="375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E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39837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6" r:id="rId3"/>
  </p:sldLayoutIdLst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3.png"/><Relationship Id="rId3" Type="http://schemas.openxmlformats.org/officeDocument/2006/relationships/image" Target="../media/image13.png"/><Relationship Id="rId7" Type="http://schemas.openxmlformats.org/officeDocument/2006/relationships/image" Target="../media/image37.gif"/><Relationship Id="rId12" Type="http://schemas.openxmlformats.org/officeDocument/2006/relationships/image" Target="../media/image4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41.jpeg"/><Relationship Id="rId5" Type="http://schemas.openxmlformats.org/officeDocument/2006/relationships/image" Target="../media/image23.png"/><Relationship Id="rId10" Type="http://schemas.openxmlformats.org/officeDocument/2006/relationships/image" Target="../media/image40.jpeg"/><Relationship Id="rId4" Type="http://schemas.openxmlformats.org/officeDocument/2006/relationships/image" Target="../media/image16.png"/><Relationship Id="rId9" Type="http://schemas.openxmlformats.org/officeDocument/2006/relationships/image" Target="../media/image39.png"/><Relationship Id="rId14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11" Type="http://schemas.openxmlformats.org/officeDocument/2006/relationships/image" Target="../media/image56.png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3.png"/><Relationship Id="rId18" Type="http://schemas.openxmlformats.org/officeDocument/2006/relationships/image" Target="../media/image10.png"/><Relationship Id="rId3" Type="http://schemas.openxmlformats.org/officeDocument/2006/relationships/image" Target="../media/image20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7.png"/><Relationship Id="rId2" Type="http://schemas.openxmlformats.org/officeDocument/2006/relationships/audio" Target="../media/audio2.wav"/><Relationship Id="rId16" Type="http://schemas.openxmlformats.org/officeDocument/2006/relationships/image" Target="../media/image4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7.png"/><Relationship Id="rId5" Type="http://schemas.openxmlformats.org/officeDocument/2006/relationships/image" Target="../media/image22.png"/><Relationship Id="rId15" Type="http://schemas.openxmlformats.org/officeDocument/2006/relationships/image" Target="../media/image2.png"/><Relationship Id="rId10" Type="http://schemas.openxmlformats.org/officeDocument/2006/relationships/image" Target="../media/image16.png"/><Relationship Id="rId19" Type="http://schemas.openxmlformats.org/officeDocument/2006/relationships/image" Target="../media/image12.png"/><Relationship Id="rId4" Type="http://schemas.openxmlformats.org/officeDocument/2006/relationships/image" Target="../media/image21.png"/><Relationship Id="rId9" Type="http://schemas.openxmlformats.org/officeDocument/2006/relationships/image" Target="../media/image15.png"/><Relationship Id="rId1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7.png"/><Relationship Id="rId18" Type="http://schemas.openxmlformats.org/officeDocument/2006/relationships/image" Target="../media/image28.png"/><Relationship Id="rId3" Type="http://schemas.openxmlformats.org/officeDocument/2006/relationships/image" Target="../media/image20.png"/><Relationship Id="rId7" Type="http://schemas.openxmlformats.org/officeDocument/2006/relationships/image" Target="../media/image18.png"/><Relationship Id="rId12" Type="http://schemas.openxmlformats.org/officeDocument/2006/relationships/image" Target="../media/image26.png"/><Relationship Id="rId17" Type="http://schemas.openxmlformats.org/officeDocument/2006/relationships/image" Target="../media/image11.png"/><Relationship Id="rId2" Type="http://schemas.openxmlformats.org/officeDocument/2006/relationships/audio" Target="../media/audio2.wav"/><Relationship Id="rId16" Type="http://schemas.openxmlformats.org/officeDocument/2006/relationships/image" Target="../media/image9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2.png"/><Relationship Id="rId5" Type="http://schemas.openxmlformats.org/officeDocument/2006/relationships/image" Target="../media/image25.png"/><Relationship Id="rId15" Type="http://schemas.openxmlformats.org/officeDocument/2006/relationships/image" Target="../media/image6.png"/><Relationship Id="rId10" Type="http://schemas.openxmlformats.org/officeDocument/2006/relationships/image" Target="../media/image10.png"/><Relationship Id="rId19" Type="http://schemas.openxmlformats.org/officeDocument/2006/relationships/image" Target="../media/image29.png"/><Relationship Id="rId4" Type="http://schemas.openxmlformats.org/officeDocument/2006/relationships/image" Target="../media/image21.png"/><Relationship Id="rId9" Type="http://schemas.openxmlformats.org/officeDocument/2006/relationships/image" Target="../media/image4.png"/><Relationship Id="rId1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2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7.png"/><Relationship Id="rId5" Type="http://schemas.openxmlformats.org/officeDocument/2006/relationships/image" Target="../media/image15.png"/><Relationship Id="rId15" Type="http://schemas.openxmlformats.org/officeDocument/2006/relationships/image" Target="../media/image9.png"/><Relationship Id="rId10" Type="http://schemas.openxmlformats.org/officeDocument/2006/relationships/image" Target="../media/image2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4.jpeg"/><Relationship Id="rId3" Type="http://schemas.openxmlformats.org/officeDocument/2006/relationships/image" Target="../media/image15.png"/><Relationship Id="rId7" Type="http://schemas.openxmlformats.org/officeDocument/2006/relationships/image" Target="../media/image12.png"/><Relationship Id="rId12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6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23.png"/><Relationship Id="rId9" Type="http://schemas.openxmlformats.org/officeDocument/2006/relationships/image" Target="../media/image3.png"/><Relationship Id="rId14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6.png"/><Relationship Id="rId3" Type="http://schemas.openxmlformats.org/officeDocument/2006/relationships/image" Target="../media/image20.png"/><Relationship Id="rId7" Type="http://schemas.openxmlformats.org/officeDocument/2006/relationships/image" Target="../media/image14.png"/><Relationship Id="rId12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19.png"/><Relationship Id="rId5" Type="http://schemas.openxmlformats.org/officeDocument/2006/relationships/image" Target="../media/image22.png"/><Relationship Id="rId15" Type="http://schemas.openxmlformats.org/officeDocument/2006/relationships/audio" Target="../media/audio3.wav"/><Relationship Id="rId10" Type="http://schemas.openxmlformats.org/officeDocument/2006/relationships/image" Target="../media/image23.png"/><Relationship Id="rId4" Type="http://schemas.openxmlformats.org/officeDocument/2006/relationships/image" Target="../media/image21.png"/><Relationship Id="rId9" Type="http://schemas.openxmlformats.org/officeDocument/2006/relationships/image" Target="../media/image16.png"/><Relationship Id="rId1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3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3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Theme: </a:t>
            </a:r>
            <a:r>
              <a:rPr lang="en-US" b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is the best?</a:t>
            </a:r>
            <a:br>
              <a:rPr lang="en-US" b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Grade: 5</a:t>
            </a:r>
            <a:b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Executed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by:Zholzhanova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A.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Ermakhanova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A.</a:t>
            </a:r>
            <a:b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Type of the lesson: Competition</a:t>
            </a:r>
            <a:endParaRPr lang="en-US" sz="2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22825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Объект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640" y="147359"/>
            <a:ext cx="8538693" cy="14755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1314" y="897329"/>
            <a:ext cx="7782433" cy="91358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Third round: "Polyglot” </a:t>
            </a:r>
            <a:r>
              <a:rPr lang="en-US" dirty="0">
                <a:solidFill>
                  <a:srgbClr val="0070C0"/>
                </a:solidFill>
              </a:rPr>
              <a:t> </a:t>
            </a: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/>
            </a:r>
            <a:br>
              <a:rPr lang="en-US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662529">
            <a:off x="71880" y="1591056"/>
            <a:ext cx="843867" cy="8321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174" y="2391025"/>
            <a:ext cx="899883" cy="76460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4591" y="188979"/>
            <a:ext cx="1795065" cy="1621937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61" y="232247"/>
            <a:ext cx="833546" cy="80173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445162" y="1799385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/>
              <a:t>We can </a:t>
            </a:r>
            <a:r>
              <a:rPr lang="en-US" sz="3600" b="1" dirty="0" smtClean="0"/>
              <a:t>count </a:t>
            </a:r>
            <a:r>
              <a:rPr lang="en-US" sz="3600" b="1" dirty="0"/>
              <a:t>with …  </a:t>
            </a:r>
          </a:p>
          <a:p>
            <a:r>
              <a:rPr lang="en-US" sz="3600" b="1" dirty="0" smtClean="0"/>
              <a:t>We can see with …      </a:t>
            </a:r>
          </a:p>
          <a:p>
            <a:r>
              <a:rPr lang="en-US" sz="3600" b="1" dirty="0" smtClean="0"/>
              <a:t>We </a:t>
            </a:r>
            <a:r>
              <a:rPr lang="en-US" sz="3600" b="1" dirty="0"/>
              <a:t>can touch with … </a:t>
            </a:r>
            <a:endParaRPr lang="en-US" sz="3600" b="1" dirty="0" smtClean="0"/>
          </a:p>
          <a:p>
            <a:r>
              <a:rPr lang="en-US" sz="3600" b="1" dirty="0" smtClean="0"/>
              <a:t>We </a:t>
            </a:r>
            <a:r>
              <a:rPr lang="en-US" sz="3600" b="1" dirty="0"/>
              <a:t>can run with …   </a:t>
            </a:r>
            <a:r>
              <a:rPr lang="en-US" sz="3600" b="1" dirty="0" smtClean="0"/>
              <a:t> </a:t>
            </a:r>
            <a:endParaRPr lang="en-US" sz="3600" b="1" dirty="0"/>
          </a:p>
          <a:p>
            <a:r>
              <a:rPr lang="en-US" sz="3600" b="1" dirty="0"/>
              <a:t>We can hear with … </a:t>
            </a:r>
          </a:p>
          <a:p>
            <a:r>
              <a:rPr lang="en-US" sz="3600" b="1" dirty="0"/>
              <a:t>We can smell with ..   </a:t>
            </a:r>
          </a:p>
          <a:p>
            <a:r>
              <a:rPr lang="en-US" sz="3600" b="1" dirty="0"/>
              <a:t>We can eat with …   </a:t>
            </a:r>
          </a:p>
          <a:p>
            <a:r>
              <a:rPr lang="en-US" sz="3600" b="1" dirty="0"/>
              <a:t>We can bite with … 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889771" y="1911252"/>
            <a:ext cx="10495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fingers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889771" y="2496314"/>
            <a:ext cx="7586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eyes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889771" y="2957979"/>
            <a:ext cx="8322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hand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894645" y="3599878"/>
            <a:ext cx="753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legs</a:t>
            </a:r>
            <a:r>
              <a:rPr lang="en-US" sz="2400" dirty="0"/>
              <a:t>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750969" y="4179174"/>
            <a:ext cx="8797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   </a:t>
            </a:r>
            <a:r>
              <a:rPr lang="en-US" sz="2400" b="1" dirty="0" smtClean="0"/>
              <a:t>ears</a:t>
            </a:r>
            <a:endParaRPr lang="en-US" sz="24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750969" y="4632911"/>
            <a:ext cx="9525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  </a:t>
            </a:r>
            <a:r>
              <a:rPr lang="en-US" sz="2400" b="1" dirty="0" smtClean="0"/>
              <a:t>nose</a:t>
            </a:r>
            <a:endParaRPr lang="en-US" sz="24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750969" y="5212207"/>
            <a:ext cx="11961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  </a:t>
            </a:r>
            <a:r>
              <a:rPr lang="en-US" sz="2400" b="1" dirty="0" smtClean="0"/>
              <a:t>mouth</a:t>
            </a:r>
            <a:endParaRPr lang="en-US" sz="24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728445" y="5767953"/>
            <a:ext cx="10812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   </a:t>
            </a:r>
            <a:r>
              <a:rPr lang="en-US" sz="2400" b="1" dirty="0" smtClean="0"/>
              <a:t>teeth</a:t>
            </a:r>
            <a:endParaRPr lang="en-US" sz="2400" b="1" dirty="0"/>
          </a:p>
        </p:txBody>
      </p:sp>
      <p:pic>
        <p:nvPicPr>
          <p:cNvPr id="4098" name="Picture 2" descr="Картинки по запросу to write with fingers clipar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686" y="1474370"/>
            <a:ext cx="1066482" cy="5475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артинки по запросу eyes clipar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286" y="2077575"/>
            <a:ext cx="1088882" cy="5784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Картинки по запросу handwriting clipar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686" y="2816072"/>
            <a:ext cx="1117233" cy="4202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Картинки по запросу ears clipar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686" y="4024044"/>
            <a:ext cx="1114015" cy="444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Картинки по запросу nose clipar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686" y="4509270"/>
            <a:ext cx="1051696" cy="5538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AutoShape 14" descr="Картинки по запросу mouth clip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73291" y="5111872"/>
            <a:ext cx="1188453" cy="562000"/>
          </a:xfrm>
          <a:prstGeom prst="rect">
            <a:avLst/>
          </a:prstGeom>
        </p:spPr>
      </p:pic>
      <p:pic>
        <p:nvPicPr>
          <p:cNvPr id="4112" name="Picture 16" descr="Картинки по запросу legs clipart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8465" y="3157954"/>
            <a:ext cx="385383" cy="7942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Картинки по запросу teeth clipart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0846" y="5730062"/>
            <a:ext cx="1180849" cy="829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775692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  <p:bldP spid="19" grpId="0"/>
      <p:bldP spid="2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Объект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942" y="456739"/>
            <a:ext cx="7357042" cy="1667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3312" y="889686"/>
            <a:ext cx="6242937" cy="119448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Fourth round: </a:t>
            </a:r>
            <a:r>
              <a:rPr lang="en-US" b="1" dirty="0" smtClean="0">
                <a:solidFill>
                  <a:srgbClr val="0070C0"/>
                </a:solidFill>
              </a:rPr>
              <a:t>Game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483">
            <a:off x="484179" y="577401"/>
            <a:ext cx="804589" cy="811970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7994">
            <a:off x="5800475" y="295376"/>
            <a:ext cx="870754" cy="431894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9903096">
            <a:off x="10312545" y="999625"/>
            <a:ext cx="848757" cy="81636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98067">
            <a:off x="1916541" y="1050778"/>
            <a:ext cx="617511" cy="78414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8619" y="271955"/>
            <a:ext cx="1120417" cy="878668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813653" y="2309411"/>
            <a:ext cx="1034162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ru-RU" sz="2000" dirty="0" smtClean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Comic Sans MS" pitchFamily="66" charset="0"/>
              </a:rPr>
              <a:t> </a:t>
            </a:r>
            <a:endParaRPr lang="ru-RU" sz="2000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25867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Объект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384" y="238419"/>
            <a:ext cx="7564279" cy="306660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0633" y="772032"/>
            <a:ext cx="6567691" cy="104318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Fifth round: “Do you know?”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23" name="Облако 22"/>
          <p:cNvSpPr/>
          <p:nvPr/>
        </p:nvSpPr>
        <p:spPr>
          <a:xfrm>
            <a:off x="2165267" y="3287882"/>
            <a:ext cx="2091262" cy="122189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RTORHEB-?</a:t>
            </a:r>
            <a:endParaRPr lang="ru-RU" dirty="0"/>
          </a:p>
        </p:txBody>
      </p:sp>
      <p:sp>
        <p:nvSpPr>
          <p:cNvPr id="33" name="Облако 32"/>
          <p:cNvSpPr/>
          <p:nvPr/>
        </p:nvSpPr>
        <p:spPr>
          <a:xfrm>
            <a:off x="1849832" y="5217599"/>
            <a:ext cx="1885444" cy="122189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EISSRT-?</a:t>
            </a:r>
            <a:endParaRPr lang="ru-RU" dirty="0"/>
          </a:p>
        </p:txBody>
      </p:sp>
      <p:sp>
        <p:nvSpPr>
          <p:cNvPr id="34" name="Облако 33"/>
          <p:cNvSpPr/>
          <p:nvPr/>
        </p:nvSpPr>
        <p:spPr>
          <a:xfrm>
            <a:off x="3676821" y="4084597"/>
            <a:ext cx="1885444" cy="122189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EIECN-?</a:t>
            </a:r>
            <a:endParaRPr lang="ru-RU" dirty="0"/>
          </a:p>
        </p:txBody>
      </p:sp>
      <p:sp>
        <p:nvSpPr>
          <p:cNvPr id="35" name="Облако 34"/>
          <p:cNvSpPr/>
          <p:nvPr/>
        </p:nvSpPr>
        <p:spPr>
          <a:xfrm>
            <a:off x="6033283" y="4030455"/>
            <a:ext cx="1885444" cy="122189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TUNA-?</a:t>
            </a:r>
            <a:endParaRPr lang="ru-RU" dirty="0"/>
          </a:p>
        </p:txBody>
      </p:sp>
      <p:sp>
        <p:nvSpPr>
          <p:cNvPr id="36" name="Облако 35"/>
          <p:cNvSpPr/>
          <p:nvPr/>
        </p:nvSpPr>
        <p:spPr>
          <a:xfrm>
            <a:off x="7759620" y="3344250"/>
            <a:ext cx="1885444" cy="122189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PWHENE-?</a:t>
            </a:r>
            <a:endParaRPr lang="ru-RU" dirty="0"/>
          </a:p>
        </p:txBody>
      </p:sp>
      <p:sp>
        <p:nvSpPr>
          <p:cNvPr id="37" name="Облако 36"/>
          <p:cNvSpPr/>
          <p:nvPr/>
        </p:nvSpPr>
        <p:spPr>
          <a:xfrm>
            <a:off x="6233980" y="5450781"/>
            <a:ext cx="1885444" cy="122189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NSO-?</a:t>
            </a:r>
            <a:endParaRPr lang="ru-RU" dirty="0"/>
          </a:p>
        </p:txBody>
      </p:sp>
      <p:sp>
        <p:nvSpPr>
          <p:cNvPr id="22" name="Облако 21"/>
          <p:cNvSpPr/>
          <p:nvPr/>
        </p:nvSpPr>
        <p:spPr>
          <a:xfrm>
            <a:off x="333072" y="2348833"/>
            <a:ext cx="2150605" cy="122189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NAGMDRA-?</a:t>
            </a:r>
            <a:endParaRPr lang="ru-RU" dirty="0"/>
          </a:p>
        </p:txBody>
      </p:sp>
      <p:sp>
        <p:nvSpPr>
          <p:cNvPr id="26" name="Облако 25"/>
          <p:cNvSpPr/>
          <p:nvPr/>
        </p:nvSpPr>
        <p:spPr>
          <a:xfrm>
            <a:off x="185108" y="3783216"/>
            <a:ext cx="1885444" cy="122189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ADD- ?</a:t>
            </a:r>
          </a:p>
        </p:txBody>
      </p:sp>
      <p:sp>
        <p:nvSpPr>
          <p:cNvPr id="28" name="Облако 27"/>
          <p:cNvSpPr/>
          <p:nvPr/>
        </p:nvSpPr>
        <p:spPr>
          <a:xfrm>
            <a:off x="9856107" y="2370232"/>
            <a:ext cx="1885444" cy="122189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FWEI-?</a:t>
            </a:r>
            <a:endParaRPr lang="ru-RU" dirty="0"/>
          </a:p>
        </p:txBody>
      </p:sp>
      <p:sp>
        <p:nvSpPr>
          <p:cNvPr id="32" name="Облако 31"/>
          <p:cNvSpPr/>
          <p:nvPr/>
        </p:nvSpPr>
        <p:spPr>
          <a:xfrm>
            <a:off x="9645064" y="3959703"/>
            <a:ext cx="2191957" cy="122189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SHNDBUA-?</a:t>
            </a:r>
            <a:endParaRPr lang="ru-RU" dirty="0"/>
          </a:p>
        </p:txBody>
      </p:sp>
      <p:sp>
        <p:nvSpPr>
          <p:cNvPr id="38" name="Облако 37"/>
          <p:cNvSpPr/>
          <p:nvPr/>
        </p:nvSpPr>
        <p:spPr>
          <a:xfrm>
            <a:off x="8558139" y="5333811"/>
            <a:ext cx="2240690" cy="122189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GDAHURTE-?</a:t>
            </a:r>
            <a:endParaRPr lang="ru-RU" dirty="0"/>
          </a:p>
        </p:txBody>
      </p:sp>
      <p:sp>
        <p:nvSpPr>
          <p:cNvPr id="39" name="Облако 38"/>
          <p:cNvSpPr/>
          <p:nvPr/>
        </p:nvSpPr>
        <p:spPr>
          <a:xfrm>
            <a:off x="-17533" y="5317989"/>
            <a:ext cx="1885444" cy="122189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UMM-?</a:t>
            </a:r>
            <a:endParaRPr lang="ru-RU" dirty="0"/>
          </a:p>
        </p:txBody>
      </p:sp>
      <p:sp>
        <p:nvSpPr>
          <p:cNvPr id="40" name="Облако 39"/>
          <p:cNvSpPr/>
          <p:nvPr/>
        </p:nvSpPr>
        <p:spPr>
          <a:xfrm>
            <a:off x="100396" y="670342"/>
            <a:ext cx="2230680" cy="122189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DGANDRA-?</a:t>
            </a:r>
            <a:endParaRPr lang="ru-RU" dirty="0"/>
          </a:p>
        </p:txBody>
      </p:sp>
      <p:sp>
        <p:nvSpPr>
          <p:cNvPr id="41" name="Облако 40"/>
          <p:cNvSpPr/>
          <p:nvPr/>
        </p:nvSpPr>
        <p:spPr>
          <a:xfrm>
            <a:off x="9984283" y="670342"/>
            <a:ext cx="1885444" cy="122189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NIUCOS-?</a:t>
            </a:r>
            <a:endParaRPr lang="ru-RU" dirty="0"/>
          </a:p>
        </p:txBody>
      </p:sp>
      <p:sp>
        <p:nvSpPr>
          <p:cNvPr id="42" name="Облако 41"/>
          <p:cNvSpPr/>
          <p:nvPr/>
        </p:nvSpPr>
        <p:spPr>
          <a:xfrm>
            <a:off x="3954633" y="5450781"/>
            <a:ext cx="1885444" cy="122189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CUENL-?</a:t>
            </a:r>
            <a:endParaRPr lang="ru-RU" dirty="0"/>
          </a:p>
        </p:txBody>
      </p:sp>
      <p:pic>
        <p:nvPicPr>
          <p:cNvPr id="3074" name="Picture 2" descr="Картинки по запросу family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358" y="1297734"/>
            <a:ext cx="3754319" cy="14543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232052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22" grpId="0" animBg="1"/>
      <p:bldP spid="26" grpId="0" animBg="1"/>
      <p:bldP spid="28" grpId="0" animBg="1"/>
      <p:bldP spid="32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Объект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28" y="558966"/>
            <a:ext cx="9510243" cy="16542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6070" y="988870"/>
            <a:ext cx="7606706" cy="93911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Sixth round </a:t>
            </a:r>
            <a:r>
              <a:rPr lang="en-US" b="1" dirty="0" smtClean="0"/>
              <a:t>“Describing people”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750">
            <a:off x="5253751" y="286194"/>
            <a:ext cx="1733926" cy="545544"/>
          </a:xfrm>
          <a:prstGeom prst="rect">
            <a:avLst/>
          </a:prstGeom>
        </p:spPr>
      </p:pic>
      <p:pic>
        <p:nvPicPr>
          <p:cNvPr id="2050" name="Picture 2" descr="Картинки по запросу unknown clip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66" y="1927984"/>
            <a:ext cx="10032642" cy="50769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853987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3312" y="128789"/>
            <a:ext cx="7065377" cy="119773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AF1177"/>
                </a:solidFill>
              </a:rPr>
              <a:t>Seventh round “Who are they?”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4" name="AutoShape 2" descr="Картинки по запросу Fireman clipart"/>
          <p:cNvSpPr>
            <a:spLocks noChangeAspect="1" noChangeArrowheads="1"/>
          </p:cNvSpPr>
          <p:nvPr/>
        </p:nvSpPr>
        <p:spPr bwMode="auto">
          <a:xfrm>
            <a:off x="503304" y="211747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726" y="2723091"/>
            <a:ext cx="1964409" cy="1611244"/>
          </a:xfrm>
          <a:prstGeom prst="rect">
            <a:avLst/>
          </a:prstGeom>
        </p:spPr>
      </p:pic>
      <p:pic>
        <p:nvPicPr>
          <p:cNvPr id="1028" name="Picture 4" descr="Картинки по запросу doctor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36" y="938774"/>
            <a:ext cx="1711862" cy="16112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dentist clip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36" y="4686779"/>
            <a:ext cx="1865514" cy="17298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ртинки по запросу police officer clip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613" y="4686778"/>
            <a:ext cx="1864015" cy="172984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pic>
      <p:pic>
        <p:nvPicPr>
          <p:cNvPr id="1034" name="Picture 10" descr="Картинки по запросу tailor clipar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931" y="995473"/>
            <a:ext cx="1628697" cy="161124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pic>
      <p:pic>
        <p:nvPicPr>
          <p:cNvPr id="1036" name="Picture 12" descr="Картинки по запросу baker clipar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521" y="2701228"/>
            <a:ext cx="1819167" cy="15862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Картинки по запросу babysitter clipar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503" y="995473"/>
            <a:ext cx="1800311" cy="16112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Картинки по запросу pizza delivery boy clipar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640" y="4686779"/>
            <a:ext cx="1871220" cy="17298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Картинки по запросу teacher clipar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689" y="949950"/>
            <a:ext cx="1923660" cy="17022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20" descr="Картинки по запросу cashier clipart"/>
          <p:cNvSpPr>
            <a:spLocks noChangeAspect="1" noChangeArrowheads="1"/>
          </p:cNvSpPr>
          <p:nvPr/>
        </p:nvSpPr>
        <p:spPr bwMode="auto">
          <a:xfrm>
            <a:off x="8874572" y="334194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16153" y="4686777"/>
            <a:ext cx="2148732" cy="17298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914264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3312" y="889687"/>
            <a:ext cx="7065377" cy="18292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The 4</a:t>
            </a:r>
            <a:r>
              <a:rPr lang="en-US" baseline="30000" dirty="0"/>
              <a:t>th</a:t>
            </a:r>
            <a:r>
              <a:rPr lang="en-US" dirty="0"/>
              <a:t> letter of an English </a:t>
            </a:r>
            <a:r>
              <a:rPr lang="en-US" dirty="0" smtClean="0"/>
              <a:t>alphabet :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793" y="4178490"/>
            <a:ext cx="2925387" cy="9204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507">
            <a:off x="2135620" y="2287880"/>
            <a:ext cx="876306" cy="8641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6462">
            <a:off x="786606" y="1027927"/>
            <a:ext cx="1226279" cy="8029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12278">
            <a:off x="4388052" y="3620915"/>
            <a:ext cx="1265213" cy="11431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663" y="4034304"/>
            <a:ext cx="899883" cy="7646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554" y="2962194"/>
            <a:ext cx="2356954" cy="15936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3312" y="889687"/>
            <a:ext cx="7065377" cy="18292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First day of the week?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793" y="4178490"/>
            <a:ext cx="2925387" cy="9204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507">
            <a:off x="2135620" y="2287880"/>
            <a:ext cx="876306" cy="8641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6462">
            <a:off x="786606" y="1027927"/>
            <a:ext cx="1226279" cy="8029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12278">
            <a:off x="4388052" y="3620915"/>
            <a:ext cx="1265213" cy="11431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197" y="3605426"/>
            <a:ext cx="899883" cy="7646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621" y="4418761"/>
            <a:ext cx="1010721" cy="6833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4604524">
            <a:off x="2076327" y="4078895"/>
            <a:ext cx="1010721" cy="6833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9142700">
            <a:off x="2602310" y="4475404"/>
            <a:ext cx="1010721" cy="6833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3312" y="889687"/>
            <a:ext cx="7065377" cy="18292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What </a:t>
            </a:r>
            <a:r>
              <a:rPr lang="en-US" dirty="0" err="1" smtClean="0"/>
              <a:t>colour</a:t>
            </a:r>
            <a:r>
              <a:rPr lang="en-US" dirty="0" smtClean="0"/>
              <a:t> is the tree?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793" y="4178490"/>
            <a:ext cx="2925387" cy="9204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507">
            <a:off x="2135620" y="2287880"/>
            <a:ext cx="876306" cy="8641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6462">
            <a:off x="786606" y="1027927"/>
            <a:ext cx="1226279" cy="8029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12278">
            <a:off x="4388052" y="3620915"/>
            <a:ext cx="1265213" cy="11431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197" y="3605426"/>
            <a:ext cx="899883" cy="7646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621" y="4418761"/>
            <a:ext cx="1010721" cy="6833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4604524">
            <a:off x="2076327" y="4078895"/>
            <a:ext cx="1010721" cy="6833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9142700">
            <a:off x="2602310" y="4475404"/>
            <a:ext cx="1010721" cy="6833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3312" y="889687"/>
            <a:ext cx="7065377" cy="18292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What antonym of the word </a:t>
            </a:r>
            <a:r>
              <a:rPr lang="en-US" i="1" u="sng" dirty="0" smtClean="0"/>
              <a:t>serious?</a:t>
            </a:r>
            <a:endParaRPr lang="ru-RU" i="1" u="sng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793" y="4178490"/>
            <a:ext cx="2925387" cy="9204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507">
            <a:off x="2135620" y="2287880"/>
            <a:ext cx="876306" cy="8641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6462">
            <a:off x="786606" y="1027927"/>
            <a:ext cx="1226279" cy="8029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12278">
            <a:off x="4388052" y="3620915"/>
            <a:ext cx="1265213" cy="11431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197" y="3605426"/>
            <a:ext cx="899883" cy="7646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621" y="4418761"/>
            <a:ext cx="1010721" cy="6833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4604524">
            <a:off x="2076327" y="4078895"/>
            <a:ext cx="1010721" cy="6833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9142700">
            <a:off x="2602310" y="4475404"/>
            <a:ext cx="1010721" cy="6833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3312" y="889687"/>
            <a:ext cx="7065377" cy="18292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Eating in the morning is called what? 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793" y="4178490"/>
            <a:ext cx="2925387" cy="9204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507">
            <a:off x="2135620" y="2287880"/>
            <a:ext cx="876306" cy="8641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6462">
            <a:off x="786606" y="1027927"/>
            <a:ext cx="1226279" cy="8029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12278">
            <a:off x="4388052" y="3620915"/>
            <a:ext cx="1265213" cy="11431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197" y="3605426"/>
            <a:ext cx="899883" cy="7646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621" y="4418761"/>
            <a:ext cx="1010721" cy="6833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4604524">
            <a:off x="2076327" y="4078895"/>
            <a:ext cx="1010721" cy="6833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9142700">
            <a:off x="2602310" y="4475404"/>
            <a:ext cx="1010721" cy="6833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Объект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477" y="489691"/>
            <a:ext cx="8305046" cy="303034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63312" y="712099"/>
            <a:ext cx="7065377" cy="2727016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/>
              <a:t/>
            </a:r>
            <a:br>
              <a:rPr lang="en-US" sz="3100" b="1" dirty="0" smtClean="0"/>
            </a:br>
            <a:r>
              <a:rPr lang="en-US" sz="3100" b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3100" b="1" u="sng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aims:</a:t>
            </a:r>
            <a:r>
              <a:rPr lang="en-US" sz="3100" u="sng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3100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br>
              <a:rPr lang="en-US" sz="3100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k-KZ" sz="31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kk-KZ" sz="31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kk-KZ" sz="2000" b="1" dirty="0"/>
              <a:t>Ағылшын </a:t>
            </a:r>
            <a:r>
              <a:rPr lang="kk-KZ" sz="2000" b="1" dirty="0" smtClean="0"/>
              <a:t>тілінде,</a:t>
            </a:r>
            <a:r>
              <a:rPr lang="ru-RU" sz="2200" b="1" dirty="0"/>
              <a:t>а</a:t>
            </a:r>
            <a:r>
              <a:rPr lang="ru-RU" sz="2200" b="1" dirty="0" smtClean="0"/>
              <a:t>лған </a:t>
            </a:r>
            <a:r>
              <a:rPr lang="ru-RU" sz="2200" b="1" dirty="0"/>
              <a:t>білімдерін</a:t>
            </a:r>
            <a:r>
              <a:rPr lang="en-US" sz="2200" b="1" dirty="0"/>
              <a:t>, </a:t>
            </a:r>
            <a:r>
              <a:rPr lang="ru-RU" sz="2200" b="1" dirty="0"/>
              <a:t>дағдыларын нақты ситуацияда қолдана білу</a:t>
            </a:r>
            <a:r>
              <a:rPr lang="en-US" sz="2200" b="1" dirty="0"/>
              <a:t>; </a:t>
            </a:r>
            <a:r>
              <a:rPr lang="ru-RU" sz="2200" b="1" dirty="0"/>
              <a:t>ой</a:t>
            </a:r>
            <a:r>
              <a:rPr lang="en-US" sz="2200" b="1" dirty="0"/>
              <a:t>-</a:t>
            </a:r>
            <a:r>
              <a:rPr lang="ru-RU" sz="2200" b="1" dirty="0"/>
              <a:t>өрісін кеңейту</a:t>
            </a:r>
            <a:r>
              <a:rPr lang="en-US" sz="2200" b="1" dirty="0"/>
              <a:t>; </a:t>
            </a:r>
            <a:r>
              <a:rPr lang="ru-RU" sz="2200" b="1" dirty="0"/>
              <a:t>логикалық ойлауды дамыту</a:t>
            </a:r>
            <a:r>
              <a:rPr lang="en-US" sz="2200" b="1" dirty="0"/>
              <a:t>; </a:t>
            </a:r>
            <a:r>
              <a:rPr lang="ru-RU" sz="2200" b="1" dirty="0"/>
              <a:t>тілдік</a:t>
            </a:r>
            <a:r>
              <a:rPr lang="en-US" sz="2200" b="1" dirty="0"/>
              <a:t>, </a:t>
            </a:r>
            <a:r>
              <a:rPr lang="ru-RU" sz="2200" b="1" dirty="0"/>
              <a:t>зияткерлік</a:t>
            </a:r>
            <a:r>
              <a:rPr lang="en-US" sz="2200" b="1" dirty="0"/>
              <a:t>, </a:t>
            </a:r>
            <a:r>
              <a:rPr lang="ru-RU" sz="2200" b="1" dirty="0"/>
              <a:t>танымдық қабілеттерін дамыту</a:t>
            </a:r>
            <a:r>
              <a:rPr lang="en-US" sz="2200" b="1" dirty="0"/>
              <a:t>;</a:t>
            </a:r>
            <a:br>
              <a:rPr lang="en-US" sz="2200" b="1" dirty="0"/>
            </a:br>
            <a:r>
              <a:rPr lang="en-US" sz="2200" b="1" dirty="0"/>
              <a:t>-</a:t>
            </a:r>
            <a:r>
              <a:rPr lang="ru-RU" sz="2200" b="1" dirty="0"/>
              <a:t>Топта жұмыс істеуді білу</a:t>
            </a:r>
            <a:r>
              <a:rPr lang="en-US" sz="2200" b="1" dirty="0"/>
              <a:t>; </a:t>
            </a:r>
            <a:r>
              <a:rPr lang="ru-RU" sz="2200" b="1" dirty="0"/>
              <a:t>ағылшын тіліне қызығушылығын арттыру</a:t>
            </a:r>
            <a:r>
              <a:rPr lang="en-US" sz="2200" b="1" dirty="0"/>
              <a:t>; </a:t>
            </a:r>
            <a:r>
              <a:rPr lang="ru-RU" sz="2200" b="1" dirty="0"/>
              <a:t>қарым</a:t>
            </a:r>
            <a:r>
              <a:rPr lang="en-US" sz="2200" b="1" dirty="0"/>
              <a:t>-</a:t>
            </a:r>
            <a:r>
              <a:rPr lang="ru-RU" sz="2200" b="1" dirty="0"/>
              <a:t>қатынас мәдениетін қалыптастыру</a:t>
            </a:r>
            <a:r>
              <a:rPr lang="en-US" sz="2200" b="1" dirty="0"/>
              <a:t>.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/>
              <a:t/>
            </a:r>
            <a:br>
              <a:rPr lang="en-US" sz="2200" dirty="0"/>
            </a:br>
            <a:endParaRPr lang="ru-RU" dirty="0"/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226" y="3701139"/>
            <a:ext cx="5019365" cy="871829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051" y="4605160"/>
            <a:ext cx="4773899" cy="897222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4127418" y="3903834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omic Sans MS" pitchFamily="66" charset="0"/>
              </a:rPr>
              <a:t>The kind:</a:t>
            </a:r>
            <a:r>
              <a:rPr lang="en-US" dirty="0" smtClean="0">
                <a:latin typeface="Comic Sans MS" pitchFamily="66" charset="0"/>
              </a:rPr>
              <a:t> a competition lesson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41" name="TextBox 40">
            <a:hlinkClick r:id="" action="ppaction://hlinkshowjump?jump=nextslide">
              <a:snd r:embed="rId6" name="chimes.wav"/>
            </a:hlinkClick>
          </p:cNvPr>
          <p:cNvSpPr txBox="1"/>
          <p:nvPr/>
        </p:nvSpPr>
        <p:spPr>
          <a:xfrm>
            <a:off x="4119326" y="4869105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omic Sans MS" pitchFamily="66" charset="0"/>
              </a:rPr>
              <a:t>Visual aids:</a:t>
            </a:r>
            <a:r>
              <a:rPr lang="en-US" dirty="0" smtClean="0">
                <a:latin typeface="Comic Sans MS" pitchFamily="66" charset="0"/>
              </a:rPr>
              <a:t> interactive board</a:t>
            </a:r>
            <a:endParaRPr lang="en-US" dirty="0">
              <a:latin typeface="Comic Sans MS" pitchFamily="66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662529">
            <a:off x="10613721" y="2423823"/>
            <a:ext cx="843867" cy="8321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080">
            <a:off x="11024547" y="3955621"/>
            <a:ext cx="360731" cy="111622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714">
            <a:off x="1251740" y="1802287"/>
            <a:ext cx="677073" cy="7027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0302" y="5633566"/>
            <a:ext cx="899883" cy="76460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728" y="3581113"/>
            <a:ext cx="1727254" cy="135456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64" y="458374"/>
            <a:ext cx="1136865" cy="10105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009" y="765261"/>
            <a:ext cx="1513991" cy="136797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7229223">
            <a:off x="10498010" y="4921915"/>
            <a:ext cx="1128225" cy="106682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0" y="4120695"/>
            <a:ext cx="2349532" cy="251031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04363">
            <a:off x="2194161" y="3309071"/>
            <a:ext cx="834274" cy="105989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708" y="1015488"/>
            <a:ext cx="1080779" cy="73075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652101" y="2751292"/>
            <a:ext cx="839982" cy="111997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24297">
            <a:off x="3495000" y="5477259"/>
            <a:ext cx="617511" cy="78414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69843">
            <a:off x="2468896" y="4548480"/>
            <a:ext cx="590056" cy="631464"/>
          </a:xfrm>
          <a:prstGeom prst="rect">
            <a:avLst/>
          </a:prstGeom>
        </p:spPr>
      </p:pic>
      <p:sp>
        <p:nvSpPr>
          <p:cNvPr id="28" name="5-конечная звезда 27"/>
          <p:cNvSpPr/>
          <p:nvPr/>
        </p:nvSpPr>
        <p:spPr>
          <a:xfrm>
            <a:off x="2548991" y="1132885"/>
            <a:ext cx="388418" cy="283221"/>
          </a:xfrm>
          <a:prstGeom prst="star5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5-конечная звезда 28"/>
          <p:cNvSpPr/>
          <p:nvPr/>
        </p:nvSpPr>
        <p:spPr>
          <a:xfrm>
            <a:off x="2620470" y="1900280"/>
            <a:ext cx="388418" cy="283221"/>
          </a:xfrm>
          <a:prstGeom prst="star5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97179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B305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40" grpId="0"/>
      <p:bldP spid="4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3312" y="889687"/>
            <a:ext cx="7065377" cy="18292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The great Kazakh </a:t>
            </a:r>
            <a:r>
              <a:rPr lang="en-US" dirty="0" smtClean="0"/>
              <a:t>poet …..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793" y="4178490"/>
            <a:ext cx="2925387" cy="9204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507">
            <a:off x="2135620" y="2287880"/>
            <a:ext cx="876306" cy="8641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6462">
            <a:off x="786606" y="1027927"/>
            <a:ext cx="1226279" cy="8029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12278">
            <a:off x="4388052" y="3620915"/>
            <a:ext cx="1265213" cy="11431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197" y="3605426"/>
            <a:ext cx="899883" cy="7646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621" y="4418761"/>
            <a:ext cx="1010721" cy="6833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4604524">
            <a:off x="2076327" y="4078895"/>
            <a:ext cx="1010721" cy="6833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9142700">
            <a:off x="2602310" y="4475404"/>
            <a:ext cx="1010721" cy="6833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793" y="4178490"/>
            <a:ext cx="2925387" cy="9204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507">
            <a:off x="2135620" y="2287880"/>
            <a:ext cx="876306" cy="8641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6462">
            <a:off x="786606" y="1027927"/>
            <a:ext cx="1226279" cy="8029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12278">
            <a:off x="4388052" y="3620915"/>
            <a:ext cx="1265213" cy="11431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197" y="3605426"/>
            <a:ext cx="899883" cy="7646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621" y="4418761"/>
            <a:ext cx="1010721" cy="6833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4604524">
            <a:off x="2076327" y="4078895"/>
            <a:ext cx="1010721" cy="6833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9142700">
            <a:off x="2602310" y="4475404"/>
            <a:ext cx="1010721" cy="683385"/>
          </a:xfrm>
          <a:prstGeom prst="rect">
            <a:avLst/>
          </a:prstGeom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Tell an English poem…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380253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 for attention!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275854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Picture 2" descr="Картинки по запросу bye clipar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867" y="1536477"/>
            <a:ext cx="6338272" cy="21095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676606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Объект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477" y="489691"/>
            <a:ext cx="8305046" cy="283939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Organizational moment:</a:t>
            </a:r>
            <a:endParaRPr lang="ru-RU" dirty="0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318" y="3531206"/>
            <a:ext cx="5019365" cy="871829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151" y="4840168"/>
            <a:ext cx="4443789" cy="93108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119326" y="3782454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omic Sans MS" panose="030F0702030302020204" pitchFamily="66" charset="0"/>
              </a:rPr>
              <a:t>Greeting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44" name="TextBox 43">
            <a:hlinkClick r:id="" action="ppaction://hlinkshowjump?jump=nextslide">
              <a:snd r:embed="rId6" name="chimes.wav"/>
            </a:hlinkClick>
          </p:cNvPr>
          <p:cNvSpPr txBox="1"/>
          <p:nvPr/>
        </p:nvSpPr>
        <p:spPr>
          <a:xfrm>
            <a:off x="4050371" y="5039084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omic Sans MS" panose="030F0702030302020204" pitchFamily="66" charset="0"/>
              </a:rPr>
              <a:t>Divide into 2 teams</a:t>
            </a:r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6574">
            <a:off x="241178" y="2896444"/>
            <a:ext cx="1130408" cy="100480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36105">
            <a:off x="141769" y="4250184"/>
            <a:ext cx="2132823" cy="192711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04363">
            <a:off x="5678863" y="-71573"/>
            <a:ext cx="834274" cy="105989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8968320" y="3520969"/>
            <a:ext cx="716253" cy="95500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98067">
            <a:off x="2674423" y="3571557"/>
            <a:ext cx="617511" cy="78414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23738">
            <a:off x="2447184" y="4581344"/>
            <a:ext cx="684581" cy="732622"/>
          </a:xfrm>
          <a:prstGeom prst="rect">
            <a:avLst/>
          </a:prstGeom>
        </p:spPr>
      </p:pic>
      <p:pic>
        <p:nvPicPr>
          <p:cNvPr id="28" name="Объект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0934">
            <a:off x="8845279" y="4462938"/>
            <a:ext cx="2094777" cy="2238129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555" y="3018318"/>
            <a:ext cx="1301519" cy="85224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115" y="5771248"/>
            <a:ext cx="713257" cy="437841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483">
            <a:off x="484179" y="577401"/>
            <a:ext cx="804589" cy="811970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4799940">
            <a:off x="11166939" y="4129127"/>
            <a:ext cx="712269" cy="846753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7994">
            <a:off x="1161998" y="1888380"/>
            <a:ext cx="870754" cy="431894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2314" y="1603899"/>
            <a:ext cx="926919" cy="891540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099">
            <a:off x="10237213" y="517388"/>
            <a:ext cx="916553" cy="6197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556675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B305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3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Объект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477" y="489691"/>
            <a:ext cx="8305046" cy="56440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3312" y="889686"/>
            <a:ext cx="7065377" cy="479092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Our game consists of 7 rounds</a:t>
            </a:r>
            <a:r>
              <a:rPr lang="en-US" b="1" dirty="0" smtClean="0">
                <a:solidFill>
                  <a:srgbClr val="7030A0"/>
                </a:solidFill>
              </a:rPr>
              <a:t>:</a:t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b="1" dirty="0" smtClean="0">
                <a:solidFill>
                  <a:srgbClr val="00B0F0"/>
                </a:solidFill>
              </a:rPr>
              <a:t>Who is the fastest?</a:t>
            </a:r>
            <a:br>
              <a:rPr lang="en-US" b="1" dirty="0" smtClean="0">
                <a:solidFill>
                  <a:srgbClr val="00B0F0"/>
                </a:solidFill>
              </a:rPr>
            </a:br>
            <a:r>
              <a:rPr lang="en-US" b="1" dirty="0" smtClean="0">
                <a:solidFill>
                  <a:srgbClr val="00B0F0"/>
                </a:solidFill>
              </a:rPr>
              <a:t>Who knows more words?</a:t>
            </a:r>
            <a:br>
              <a:rPr lang="en-US" b="1" dirty="0" smtClean="0">
                <a:solidFill>
                  <a:srgbClr val="00B0F0"/>
                </a:solidFill>
              </a:rPr>
            </a:br>
            <a:r>
              <a:rPr lang="en-US" b="1" dirty="0" smtClean="0">
                <a:solidFill>
                  <a:srgbClr val="00B0F0"/>
                </a:solidFill>
              </a:rPr>
              <a:t>Polyglot</a:t>
            </a:r>
            <a:br>
              <a:rPr lang="en-US" b="1" dirty="0" smtClean="0">
                <a:solidFill>
                  <a:srgbClr val="00B0F0"/>
                </a:solidFill>
              </a:rPr>
            </a:br>
            <a:r>
              <a:rPr lang="en-US" b="1" dirty="0" smtClean="0">
                <a:solidFill>
                  <a:srgbClr val="00B0F0"/>
                </a:solidFill>
              </a:rPr>
              <a:t>Game</a:t>
            </a:r>
            <a:br>
              <a:rPr lang="en-US" b="1" dirty="0" smtClean="0">
                <a:solidFill>
                  <a:srgbClr val="00B0F0"/>
                </a:solidFill>
              </a:rPr>
            </a:br>
            <a:r>
              <a:rPr lang="en-US" b="1" dirty="0" smtClean="0">
                <a:solidFill>
                  <a:srgbClr val="00B0F0"/>
                </a:solidFill>
              </a:rPr>
              <a:t>Describing people.</a:t>
            </a:r>
            <a:br>
              <a:rPr lang="en-US" b="1" dirty="0" smtClean="0">
                <a:solidFill>
                  <a:srgbClr val="00B0F0"/>
                </a:solidFill>
              </a:rPr>
            </a:br>
            <a:r>
              <a:rPr lang="en-US" b="1" dirty="0" smtClean="0">
                <a:solidFill>
                  <a:srgbClr val="00B0F0"/>
                </a:solidFill>
              </a:rPr>
              <a:t>Do you know...</a:t>
            </a:r>
            <a:br>
              <a:rPr lang="en-US" b="1" dirty="0" smtClean="0">
                <a:solidFill>
                  <a:srgbClr val="00B0F0"/>
                </a:solidFill>
              </a:rPr>
            </a:br>
            <a:r>
              <a:rPr lang="en-US" b="1" dirty="0" smtClean="0">
                <a:solidFill>
                  <a:srgbClr val="00B0F0"/>
                </a:solidFill>
              </a:rPr>
              <a:t>Who are they?</a:t>
            </a:r>
            <a:r>
              <a:rPr lang="en-US" dirty="0">
                <a:solidFill>
                  <a:srgbClr val="C00000"/>
                </a:solidFill>
              </a:rPr>
              <a:t/>
            </a:r>
            <a:br>
              <a:rPr lang="en-US" dirty="0">
                <a:solidFill>
                  <a:srgbClr val="C00000"/>
                </a:solidFill>
              </a:rPr>
            </a:b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507">
            <a:off x="10972123" y="1810452"/>
            <a:ext cx="876306" cy="86413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546">
            <a:off x="2953713" y="4860755"/>
            <a:ext cx="308253" cy="95383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079521">
            <a:off x="10426460" y="820041"/>
            <a:ext cx="620897" cy="644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36" y="2035571"/>
            <a:ext cx="899883" cy="76460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555" y="3587934"/>
            <a:ext cx="1281536" cy="10050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12278">
            <a:off x="358217" y="311272"/>
            <a:ext cx="1265213" cy="114318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6110793">
            <a:off x="869095" y="2978892"/>
            <a:ext cx="932248" cy="88151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72" y="4178489"/>
            <a:ext cx="2295439" cy="245252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821" y="5915787"/>
            <a:ext cx="1010721" cy="68338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10066281" y="2689644"/>
            <a:ext cx="839982" cy="111997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793" y="4178490"/>
            <a:ext cx="2925387" cy="92041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7599722">
            <a:off x="10602620" y="5302742"/>
            <a:ext cx="868971" cy="103304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63088">
            <a:off x="5683831" y="195243"/>
            <a:ext cx="824339" cy="8319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122908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63312" y="712099"/>
            <a:ext cx="7065377" cy="2727016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/>
              <a:t/>
            </a:r>
            <a:br>
              <a:rPr lang="en-US" sz="3100" b="1" dirty="0" smtClean="0"/>
            </a:br>
            <a:r>
              <a:rPr lang="en-US" sz="3100" b="1" dirty="0" smtClean="0"/>
              <a:t/>
            </a:r>
            <a:br>
              <a:rPr lang="en-US" sz="3100" b="1" dirty="0" smtClean="0"/>
            </a:br>
            <a:r>
              <a:rPr lang="en-US" sz="31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1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28034" y="1573873"/>
            <a:ext cx="6959112" cy="481404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atin typeface="Comic Sans MS" pitchFamily="66" charset="0"/>
              </a:rPr>
              <a:t>A tidy tiger tied a tighter tie to tidy her tiny tail</a:t>
            </a:r>
            <a:endParaRPr lang="ru-RU" sz="5400" dirty="0">
              <a:latin typeface="Comic Sans MS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20077" y="281212"/>
            <a:ext cx="3892412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dirty="0" smtClean="0">
              <a:latin typeface="Comic Sans MS" pitchFamily="66" charset="0"/>
            </a:endParaRPr>
          </a:p>
          <a:p>
            <a:pPr algn="ctr"/>
            <a:r>
              <a:rPr lang="en-US" sz="4000" b="1" dirty="0" smtClean="0">
                <a:latin typeface="Comic Sans MS" pitchFamily="66" charset="0"/>
              </a:rPr>
              <a:t>Tongue </a:t>
            </a:r>
            <a:r>
              <a:rPr lang="en-US" sz="4000" b="1" dirty="0">
                <a:latin typeface="Comic Sans MS" pitchFamily="66" charset="0"/>
              </a:rPr>
              <a:t>twister</a:t>
            </a:r>
            <a:endParaRPr lang="ru-RU" sz="4000" b="1" dirty="0">
              <a:latin typeface="Comic Sans MS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6647" b="25802"/>
          <a:stretch/>
        </p:blipFill>
        <p:spPr>
          <a:xfrm>
            <a:off x="7487146" y="1573873"/>
            <a:ext cx="4013688" cy="4633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97179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Объект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477" y="489692"/>
            <a:ext cx="8305046" cy="128947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0429" y="272968"/>
            <a:ext cx="7588260" cy="2560383"/>
          </a:xfrm>
        </p:spPr>
        <p:txBody>
          <a:bodyPr/>
          <a:lstStyle/>
          <a:p>
            <a:pPr algn="l"/>
            <a:r>
              <a:rPr lang="en-US" dirty="0"/>
              <a:t> </a:t>
            </a:r>
            <a:r>
              <a:rPr lang="en-US" dirty="0" smtClean="0"/>
              <a:t>               “</a:t>
            </a:r>
            <a:r>
              <a:rPr lang="en-US" b="1" dirty="0" smtClean="0"/>
              <a:t>Introducing”</a:t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1 </a:t>
            </a:r>
            <a:r>
              <a:rPr lang="en-US" b="1" dirty="0" err="1" smtClean="0"/>
              <a:t>st</a:t>
            </a:r>
            <a:r>
              <a:rPr lang="en-US" b="1" dirty="0" smtClean="0"/>
              <a:t> Team          2 </a:t>
            </a:r>
            <a:r>
              <a:rPr lang="en-US" b="1" dirty="0" err="1" smtClean="0"/>
              <a:t>nd</a:t>
            </a:r>
            <a:r>
              <a:rPr lang="en-US" b="1" dirty="0" smtClean="0"/>
              <a:t> Team</a:t>
            </a:r>
            <a:br>
              <a:rPr lang="en-US" b="1" dirty="0" smtClean="0"/>
            </a:br>
            <a:r>
              <a:rPr lang="en-US" dirty="0" err="1" smtClean="0"/>
              <a:t>Intelligents</a:t>
            </a:r>
            <a:r>
              <a:rPr lang="en-US" dirty="0" smtClean="0"/>
              <a:t>             </a:t>
            </a:r>
            <a:r>
              <a:rPr lang="en-US" dirty="0" err="1" smtClean="0"/>
              <a:t>Clevers</a:t>
            </a:r>
            <a:r>
              <a:rPr lang="en-US" dirty="0" smtClean="0"/>
              <a:t>              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714">
            <a:off x="8779086" y="1946443"/>
            <a:ext cx="581024" cy="60308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571" y="4703792"/>
            <a:ext cx="1795065" cy="162193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04363">
            <a:off x="996425" y="671648"/>
            <a:ext cx="828536" cy="105260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93454">
            <a:off x="10626113" y="2448388"/>
            <a:ext cx="839982" cy="111997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24297">
            <a:off x="10130568" y="3514951"/>
            <a:ext cx="617511" cy="78414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69843">
            <a:off x="260136" y="93914"/>
            <a:ext cx="590056" cy="63146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1" y="4957683"/>
            <a:ext cx="1506835" cy="144704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0923">
            <a:off x="518618" y="3863703"/>
            <a:ext cx="923598" cy="932071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68" y="2567987"/>
            <a:ext cx="717409" cy="440390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4401637">
            <a:off x="10611358" y="825811"/>
            <a:ext cx="684008" cy="86858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94721" y="132022"/>
            <a:ext cx="735724" cy="874636"/>
          </a:xfrm>
          <a:prstGeom prst="rect">
            <a:avLst/>
          </a:prstGeom>
        </p:spPr>
      </p:pic>
      <p:pic>
        <p:nvPicPr>
          <p:cNvPr id="5122" name="Picture 2" descr="Картинки по запросу intelligent clipart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777" y="3008377"/>
            <a:ext cx="3222492" cy="35664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clever clipart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558" y="3050075"/>
            <a:ext cx="3544758" cy="35247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906318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Объект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243" y="166010"/>
            <a:ext cx="8305046" cy="20512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2601" y="438991"/>
            <a:ext cx="8136557" cy="148128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First </a:t>
            </a:r>
            <a:r>
              <a:rPr lang="en-US" b="1" dirty="0">
                <a:solidFill>
                  <a:srgbClr val="00B050"/>
                </a:solidFill>
              </a:rPr>
              <a:t>round: “Who is the </a:t>
            </a:r>
            <a:r>
              <a:rPr lang="en-US" b="1" dirty="0" smtClean="0">
                <a:solidFill>
                  <a:srgbClr val="00B050"/>
                </a:solidFill>
              </a:rPr>
              <a:t>fastest?”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04" y="2438781"/>
            <a:ext cx="5019365" cy="871829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747" y="2315113"/>
            <a:ext cx="5463868" cy="1026897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87" y="3414461"/>
            <a:ext cx="4443789" cy="93108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612850">
            <a:off x="441976" y="392709"/>
            <a:ext cx="405055" cy="125337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188" y="931716"/>
            <a:ext cx="611643" cy="63487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75" y="1623418"/>
            <a:ext cx="899883" cy="76460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55230">
            <a:off x="10455608" y="3052718"/>
            <a:ext cx="1443695" cy="130445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003907">
            <a:off x="434370" y="1032567"/>
            <a:ext cx="842654" cy="79679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7822">
            <a:off x="640572" y="-22336"/>
            <a:ext cx="1093134" cy="73910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13727">
            <a:off x="10322693" y="260415"/>
            <a:ext cx="696731" cy="745625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6462">
            <a:off x="4935858" y="5587977"/>
            <a:ext cx="1031290" cy="67529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114818" y="2586184"/>
            <a:ext cx="3953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omic Sans MS" pitchFamily="66" charset="0"/>
              </a:rPr>
              <a:t>2.What colors are on Kazakhstan Flag?</a:t>
            </a:r>
            <a:endParaRPr lang="en-US" b="1" dirty="0">
              <a:latin typeface="Comic Sans MS" pitchFamily="66" charset="0"/>
            </a:endParaRPr>
          </a:p>
        </p:txBody>
      </p:sp>
      <p:sp>
        <p:nvSpPr>
          <p:cNvPr id="29" name="TextBox 28">
            <a:hlinkClick r:id="" action="ppaction://hlinkshowjump?jump=nextslide">
              <a:snd r:embed="rId15" name="chimes.wav"/>
            </a:hlinkClick>
          </p:cNvPr>
          <p:cNvSpPr txBox="1"/>
          <p:nvPr/>
        </p:nvSpPr>
        <p:spPr>
          <a:xfrm>
            <a:off x="896153" y="2461024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omic Sans MS" pitchFamily="66" charset="0"/>
              </a:rPr>
              <a:t>1.How many seasons in a year?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088166" y="3673212"/>
            <a:ext cx="3751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Comic Sans MS" pitchFamily="66" charset="0"/>
              </a:rPr>
              <a:t>3. How many months in a year?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976" y="3388551"/>
            <a:ext cx="4443789" cy="93108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5531955" y="3647587"/>
            <a:ext cx="37657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omic Sans MS" pitchFamily="66" charset="0"/>
              </a:rPr>
              <a:t>4. 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610386" y="3704094"/>
            <a:ext cx="33307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Comic Sans MS" pitchFamily="66" charset="0"/>
              </a:rPr>
              <a:t>How many days in a week?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26" y="4473170"/>
            <a:ext cx="4443789" cy="931080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722675" y="4602447"/>
            <a:ext cx="387958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Comic Sans MS" pitchFamily="66" charset="0"/>
              </a:rPr>
              <a:t>5. How many  letters are there </a:t>
            </a:r>
          </a:p>
          <a:p>
            <a:r>
              <a:rPr lang="en-US" b="1" dirty="0" smtClean="0">
                <a:latin typeface="Comic Sans MS" pitchFamily="66" charset="0"/>
              </a:rPr>
              <a:t>in English alphabet?</a:t>
            </a:r>
          </a:p>
          <a:p>
            <a:endParaRPr lang="ru-RU" dirty="0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378" y="4486632"/>
            <a:ext cx="6107394" cy="871829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5723771" y="4676624"/>
            <a:ext cx="4665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Comic Sans MS" pitchFamily="66" charset="0"/>
              </a:rPr>
              <a:t>6.What color are the leaves in autumn</a:t>
            </a:r>
            <a:r>
              <a:rPr lang="en-US" dirty="0" smtClean="0">
                <a:latin typeface="Comic Sans MS" pitchFamily="66" charset="0"/>
              </a:rPr>
              <a:t>?</a:t>
            </a:r>
            <a:endParaRPr lang="ru-RU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62878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0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5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B305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25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Объект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640" y="147358"/>
            <a:ext cx="8538693" cy="204678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1314" y="897328"/>
            <a:ext cx="7782433" cy="134181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Second </a:t>
            </a:r>
            <a:r>
              <a:rPr lang="en-US" b="1" dirty="0">
                <a:solidFill>
                  <a:srgbClr val="0070C0"/>
                </a:solidFill>
              </a:rPr>
              <a:t>round</a:t>
            </a:r>
            <a:r>
              <a:rPr lang="en-US" b="1" dirty="0" smtClean="0">
                <a:solidFill>
                  <a:srgbClr val="0070C0"/>
                </a:solidFill>
              </a:rPr>
              <a:t>:”Who know more words?”</a:t>
            </a:r>
            <a:r>
              <a:rPr lang="en-US" dirty="0">
                <a:solidFill>
                  <a:srgbClr val="0070C0"/>
                </a:solidFill>
              </a:rPr>
              <a:t> </a:t>
            </a: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/>
            </a:r>
            <a:br>
              <a:rPr lang="en-US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662529">
            <a:off x="71880" y="1591056"/>
            <a:ext cx="843867" cy="8321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084" y="3459971"/>
            <a:ext cx="899883" cy="76460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4591" y="188979"/>
            <a:ext cx="1795065" cy="1621937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83" y="599081"/>
            <a:ext cx="833546" cy="8017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813" y="2595007"/>
            <a:ext cx="4644661" cy="8060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212" y="4373120"/>
            <a:ext cx="4630435" cy="8035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1492" y="2550005"/>
            <a:ext cx="4615318" cy="8009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8583" y="4373120"/>
            <a:ext cx="5023539" cy="8718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36831" y="2625044"/>
            <a:ext cx="17586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Bedroom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47074" y="2595007"/>
            <a:ext cx="21770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C000"/>
                </a:solidFill>
              </a:rPr>
              <a:t>Living room</a:t>
            </a:r>
            <a:endParaRPr lang="ru-RU" sz="3200" b="1" dirty="0">
              <a:solidFill>
                <a:srgbClr val="FFC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55443" y="4469818"/>
            <a:ext cx="18926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Bathroom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47074" y="4469818"/>
            <a:ext cx="1464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Kitchen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35289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Объект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476" y="224259"/>
            <a:ext cx="8538693" cy="13327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99116" y="278748"/>
            <a:ext cx="7782433" cy="13418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92D050"/>
                </a:solidFill>
              </a:rPr>
              <a:t> Key: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662529">
            <a:off x="71880" y="1591056"/>
            <a:ext cx="843867" cy="8321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084" y="3459971"/>
            <a:ext cx="899883" cy="76460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4591" y="188979"/>
            <a:ext cx="1795065" cy="1621937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83" y="599081"/>
            <a:ext cx="833546" cy="8017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9607" y="1775635"/>
            <a:ext cx="4644661" cy="22697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9115" y="4068026"/>
            <a:ext cx="4630435" cy="23628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1157" y="1557009"/>
            <a:ext cx="4615318" cy="24340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1157" y="3991098"/>
            <a:ext cx="5023539" cy="243976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55232" y="1990102"/>
            <a:ext cx="385932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Bedroom: bed, pillow</a:t>
            </a:r>
          </a:p>
          <a:p>
            <a:r>
              <a:rPr lang="en-US" sz="3200" b="1" dirty="0" smtClean="0">
                <a:solidFill>
                  <a:srgbClr val="7030A0"/>
                </a:solidFill>
              </a:rPr>
              <a:t>Poster,wardrobe,desk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83317" y="2087901"/>
            <a:ext cx="437568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C000"/>
                </a:solidFill>
              </a:rPr>
              <a:t>Living room: sofa, carpet</a:t>
            </a:r>
          </a:p>
          <a:p>
            <a:r>
              <a:rPr lang="en-US" sz="3200" b="1" dirty="0">
                <a:solidFill>
                  <a:srgbClr val="FFC000"/>
                </a:solidFill>
              </a:rPr>
              <a:t>c</a:t>
            </a:r>
            <a:r>
              <a:rPr lang="en-US" sz="3200" b="1" dirty="0" smtClean="0">
                <a:solidFill>
                  <a:srgbClr val="FFC000"/>
                </a:solidFill>
              </a:rPr>
              <a:t>urtains, armchair.</a:t>
            </a:r>
            <a:endParaRPr lang="ru-RU" sz="3200" b="1" dirty="0">
              <a:solidFill>
                <a:srgbClr val="FFC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0688" y="4450826"/>
            <a:ext cx="413651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</a:rPr>
              <a:t>Bathroom: mirror, bath</a:t>
            </a:r>
          </a:p>
          <a:p>
            <a:r>
              <a:rPr lang="en-US" sz="3200" b="1" dirty="0" smtClean="0">
                <a:solidFill>
                  <a:srgbClr val="00B050"/>
                </a:solidFill>
              </a:rPr>
              <a:t>Toilet, washbasin.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32927" y="4450826"/>
            <a:ext cx="496943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Kitchen: fridge, sink, cooker,</a:t>
            </a:r>
          </a:p>
          <a:p>
            <a:r>
              <a:rPr lang="en-US" sz="3200" b="1" dirty="0" smtClean="0">
                <a:solidFill>
                  <a:srgbClr val="0070C0"/>
                </a:solidFill>
              </a:rPr>
              <a:t>Table, chair.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61916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f96391492">
  <a:themeElements>
    <a:clrScheme name="MS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00A80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Презентация1" id="{6CA68992-FB01-46EC-96E7-BA7DDB88A2F3}" vid="{769D90C4-29B9-4898-92B2-6141D005D6B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231DFE-ADDA-40FD-A6A5-EFD850C1BD2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5BE33EC6-7D6C-4AA5-A9D5-3E5B46E49B8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437E90-8AFE-4137-B07C-618C80369B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tf96391492</Template>
  <TotalTime>0</TotalTime>
  <Words>305</Words>
  <Application>Microsoft Office PowerPoint</Application>
  <PresentationFormat>Произвольный</PresentationFormat>
  <Paragraphs>81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tf96391492</vt:lpstr>
      <vt:lpstr>Theme: Who is the best?  Grade: 5 Executed by:Zholzhanova A. Ermakhanova A. Type of the lesson: Competition</vt:lpstr>
      <vt:lpstr> The aims:       Ағылшын тілінде,алған білімдерін, дағдыларын нақты ситуацияда қолдана білу; ой-өрісін кеңейту; логикалық ойлауды дамыту; тілдік, зияткерлік, танымдық қабілеттерін дамыту; -Топта жұмыс істеуді білу; ағылшын тіліне қызығушылығын арттыру; қарым-қатынас мәдениетін қалыптастыру.  </vt:lpstr>
      <vt:lpstr>Organizational moment:</vt:lpstr>
      <vt:lpstr>Our game consists of 7 rounds: Who is the fastest? Who knows more words? Polyglot Game Describing people. Do you know... Who are they?  </vt:lpstr>
      <vt:lpstr>     </vt:lpstr>
      <vt:lpstr>                “Introducing”  1 st Team          2 nd Team Intelligents             Clevers              </vt:lpstr>
      <vt:lpstr>First round: “Who is the fastest?” </vt:lpstr>
      <vt:lpstr>Second round:”Who know more words?”   </vt:lpstr>
      <vt:lpstr> Key:</vt:lpstr>
      <vt:lpstr>Third round: "Polyglot”    </vt:lpstr>
      <vt:lpstr>Fourth round: Game </vt:lpstr>
      <vt:lpstr>Fifth round: “Do you know?” </vt:lpstr>
      <vt:lpstr>Sixth round “Describing people” </vt:lpstr>
      <vt:lpstr>Seventh round “Who are they?” </vt:lpstr>
      <vt:lpstr>The 4th letter of an English alphabet : </vt:lpstr>
      <vt:lpstr>First day of the week?</vt:lpstr>
      <vt:lpstr>What colour is the tree? </vt:lpstr>
      <vt:lpstr>What antonym of the word serious?</vt:lpstr>
      <vt:lpstr>Eating in the morning is called what? </vt:lpstr>
      <vt:lpstr>The great Kazakh poet …..</vt:lpstr>
      <vt:lpstr>Tell an English poem…</vt:lpstr>
      <vt:lpstr>Thank you for attention!</vt:lpstr>
      <vt:lpstr>Слайд 23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2017-02-24T18:17:46Z</dcterms:created>
  <dcterms:modified xsi:type="dcterms:W3CDTF">2017-12-11T05:55:50Z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