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7" r:id="rId4"/>
    <p:sldId id="261" r:id="rId5"/>
    <p:sldId id="272" r:id="rId6"/>
    <p:sldId id="273" r:id="rId7"/>
    <p:sldId id="274" r:id="rId8"/>
    <p:sldId id="264" r:id="rId9"/>
    <p:sldId id="266" r:id="rId10"/>
    <p:sldId id="275" r:id="rId11"/>
    <p:sldId id="268" r:id="rId12"/>
    <p:sldId id="276" r:id="rId13"/>
    <p:sldId id="277" r:id="rId14"/>
    <p:sldId id="278" r:id="rId15"/>
    <p:sldId id="27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  <a:srgbClr val="0000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B68C-B7F2-4B3E-8D2B-BCB6E00E4F8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76A8-3D23-499A-BC0A-4E4E1E561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B68C-B7F2-4B3E-8D2B-BCB6E00E4F8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76A8-3D23-499A-BC0A-4E4E1E561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B68C-B7F2-4B3E-8D2B-BCB6E00E4F8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76A8-3D23-499A-BC0A-4E4E1E561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B68C-B7F2-4B3E-8D2B-BCB6E00E4F8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76A8-3D23-499A-BC0A-4E4E1E561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B68C-B7F2-4B3E-8D2B-BCB6E00E4F8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76A8-3D23-499A-BC0A-4E4E1E561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B68C-B7F2-4B3E-8D2B-BCB6E00E4F8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76A8-3D23-499A-BC0A-4E4E1E561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B68C-B7F2-4B3E-8D2B-BCB6E00E4F8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76A8-3D23-499A-BC0A-4E4E1E561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B68C-B7F2-4B3E-8D2B-BCB6E00E4F8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76A8-3D23-499A-BC0A-4E4E1E561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B68C-B7F2-4B3E-8D2B-BCB6E00E4F8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76A8-3D23-499A-BC0A-4E4E1E561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B68C-B7F2-4B3E-8D2B-BCB6E00E4F8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76A8-3D23-499A-BC0A-4E4E1E561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3B68C-B7F2-4B3E-8D2B-BCB6E00E4F8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3676A8-3D23-499A-BC0A-4E4E1E561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3B68C-B7F2-4B3E-8D2B-BCB6E00E4F86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676A8-3D23-499A-BC0A-4E4E1E5619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ServiCenter\Desktop\AUD-20191116-WA0096.mp3" TargetMode="Externa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ello_html_707390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54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Топқа біріктіру</a:t>
            </a:r>
            <a:endParaRPr lang="ru-RU" sz="54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tulip-765962_1280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7356" y="1428736"/>
            <a:ext cx="3214710" cy="2071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13702.750x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1500174"/>
            <a:ext cx="3500438" cy="22145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SnowflakeSignature02.jpg5df4501e-c4f8-4a14-9495-697b2deaa638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3500438"/>
            <a:ext cx="3357562" cy="19288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b2fab36263ea4bd4ba1f5049a0413205a1046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14810" y="3857628"/>
            <a:ext cx="3571900" cy="200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806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785794"/>
            <a:ext cx="7772400" cy="4983181"/>
          </a:xfrm>
        </p:spPr>
        <p:txBody>
          <a:bodyPr>
            <a:normAutofit/>
          </a:bodyPr>
          <a:lstStyle/>
          <a:p>
            <a:r>
              <a:rPr lang="kk-KZ" sz="60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*Бөлімдерге ат қояды;</a:t>
            </a:r>
            <a:endParaRPr lang="ru-RU" sz="60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806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Сергіту сәті  </a:t>
            </a:r>
            <a:endParaRPr lang="ru-RU" dirty="0"/>
          </a:p>
        </p:txBody>
      </p:sp>
      <p:pic>
        <p:nvPicPr>
          <p:cNvPr id="5" name="Рисунок 4" descr="142190_html_m20d963a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1214422"/>
            <a:ext cx="3214710" cy="2020515"/>
          </a:xfrm>
          <a:prstGeom prst="rect">
            <a:avLst/>
          </a:prstGeom>
        </p:spPr>
      </p:pic>
      <p:pic>
        <p:nvPicPr>
          <p:cNvPr id="6" name="Рисунок 5" descr="img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1071546"/>
            <a:ext cx="3500430" cy="2125257"/>
          </a:xfrm>
          <a:prstGeom prst="rect">
            <a:avLst/>
          </a:prstGeom>
        </p:spPr>
      </p:pic>
      <p:pic>
        <p:nvPicPr>
          <p:cNvPr id="7" name="Рисунок 6" descr="img10.jpg"/>
          <p:cNvPicPr>
            <a:picLocks noChangeAspect="1"/>
          </p:cNvPicPr>
          <p:nvPr/>
        </p:nvPicPr>
        <p:blipFill>
          <a:blip r:embed="rId5" cstate="print"/>
          <a:srcRect l="16406" t="5555" r="16406" b="6944"/>
          <a:stretch>
            <a:fillRect/>
          </a:stretch>
        </p:blipFill>
        <p:spPr>
          <a:xfrm>
            <a:off x="2285984" y="3286124"/>
            <a:ext cx="3286148" cy="2259434"/>
          </a:xfrm>
          <a:prstGeom prst="rect">
            <a:avLst/>
          </a:prstGeom>
        </p:spPr>
      </p:pic>
      <p:pic>
        <p:nvPicPr>
          <p:cNvPr id="8" name="Рисунок 7" descr="img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5008" y="3286124"/>
            <a:ext cx="3428992" cy="22860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0" y="5429264"/>
            <a:ext cx="89297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*жыл мезгілдерін ажыратады;</a:t>
            </a:r>
          </a:p>
          <a:p>
            <a:r>
              <a:rPr lang="kk-KZ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*жыл мезгілдерінің пайдалы және қауіпті жағдайларын айтады;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806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_DSC0019.JPG"/>
          <p:cNvPicPr>
            <a:picLocks noChangeAspect="1"/>
          </p:cNvPicPr>
          <p:nvPr/>
        </p:nvPicPr>
        <p:blipFill>
          <a:blip r:embed="rId3" cstate="print"/>
          <a:srcRect l="27344" t="9021" r="25781" b="20729"/>
          <a:stretch>
            <a:fillRect/>
          </a:stretch>
        </p:blipFill>
        <p:spPr>
          <a:xfrm>
            <a:off x="500034" y="714356"/>
            <a:ext cx="4286280" cy="32861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_DSC03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714356"/>
            <a:ext cx="3214678" cy="3050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 descr="_DSC03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4000504"/>
            <a:ext cx="3715505" cy="2479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" name="Рисунок 4" descr="hello_html_m517b263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57166"/>
            <a:ext cx="9144000" cy="5857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8066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428604"/>
            <a:ext cx="7772400" cy="1470025"/>
          </a:xfrm>
        </p:spPr>
        <p:txBody>
          <a:bodyPr>
            <a:noAutofit/>
          </a:bodyPr>
          <a:lstStyle/>
          <a:p>
            <a:r>
              <a:rPr lang="kk-KZ" sz="4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Пысықтау тапсырмалары</a:t>
            </a:r>
            <a:endParaRPr lang="ru-RU" sz="4800" b="1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1571612"/>
            <a:ext cx="7786742" cy="4500594"/>
          </a:xfrm>
        </p:spPr>
        <p:txBody>
          <a:bodyPr/>
          <a:lstStyle/>
          <a:p>
            <a:pPr algn="l"/>
            <a:r>
              <a:rPr lang="kk-KZ" dirty="0" smtClean="0">
                <a:solidFill>
                  <a:srgbClr val="C00000"/>
                </a:solidFill>
              </a:rPr>
              <a:t>1-тапсырма. </a:t>
            </a:r>
            <a:r>
              <a:rPr lang="kk-KZ" dirty="0" smtClean="0">
                <a:solidFill>
                  <a:srgbClr val="000099"/>
                </a:solidFill>
              </a:rPr>
              <a:t>“</a:t>
            </a:r>
            <a:r>
              <a:rPr lang="kk-KZ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Қысқы кеш” </a:t>
            </a:r>
            <a:r>
              <a:rPr lang="kk-K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атауымен берілген екі шығарманы салыстыру;</a:t>
            </a:r>
          </a:p>
          <a:p>
            <a:pPr algn="l"/>
            <a:r>
              <a:rPr lang="kk-KZ" dirty="0" smtClean="0">
                <a:solidFill>
                  <a:srgbClr val="C00000"/>
                </a:solidFill>
              </a:rPr>
              <a:t>2-тапсырма. </a:t>
            </a:r>
            <a:r>
              <a:rPr lang="kk-K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Мәтіндерге сүйеніп,боранға қатысты кейіптеулерді тауып жазу;</a:t>
            </a:r>
          </a:p>
          <a:p>
            <a:pPr algn="l"/>
            <a:r>
              <a:rPr lang="kk-KZ" dirty="0" smtClean="0">
                <a:solidFill>
                  <a:srgbClr val="C00000"/>
                </a:solidFill>
              </a:rPr>
              <a:t>3-тапсырма</a:t>
            </a:r>
            <a:r>
              <a:rPr lang="kk-KZ" dirty="0" smtClean="0">
                <a:solidFill>
                  <a:srgbClr val="000099"/>
                </a:solidFill>
              </a:rPr>
              <a:t>.</a:t>
            </a:r>
            <a:r>
              <a:rPr lang="kk-K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Сызбада берілген шығармаларды салыстыру;</a:t>
            </a:r>
          </a:p>
          <a:p>
            <a:pPr algn="l"/>
            <a:r>
              <a:rPr lang="kk-KZ" dirty="0" smtClean="0">
                <a:solidFill>
                  <a:srgbClr val="C00000"/>
                </a:solidFill>
              </a:rPr>
              <a:t>4-тапсырма.</a:t>
            </a:r>
            <a:r>
              <a:rPr lang="kk-KZ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Мәтіндерді пайдаланып,5 жолдан тұратын өлең құрастыр. “Боран”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Кері байланыс</a:t>
            </a:r>
            <a:endParaRPr lang="ru-RU" dirty="0"/>
          </a:p>
        </p:txBody>
      </p:sp>
      <p:pic>
        <p:nvPicPr>
          <p:cNvPr id="4" name="Содержимое 3" descr="hello_html_7a5ca5b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kk-KZ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Сау болыңыздар!</a:t>
            </a:r>
            <a:br>
              <a:rPr lang="kk-KZ" sz="9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9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7806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6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Қызығушылықты ояту</a:t>
            </a:r>
            <a:endParaRPr lang="ru-RU" sz="6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1357298"/>
            <a:ext cx="4572032" cy="2328866"/>
          </a:xfrm>
        </p:spPr>
      </p:pic>
      <p:sp>
        <p:nvSpPr>
          <p:cNvPr id="6" name="Прямоугольник 5"/>
          <p:cNvSpPr/>
          <p:nvPr/>
        </p:nvSpPr>
        <p:spPr>
          <a:xfrm>
            <a:off x="5000628" y="2571744"/>
            <a:ext cx="41433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3643314"/>
            <a:ext cx="535785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kk-KZ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өлеңді жатқа айта алады;</a:t>
            </a:r>
          </a:p>
          <a:p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kk-K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таңдалған оқушы кез-келген шумағынан жалғастыра алады;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8066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2214578"/>
          </a:xfrm>
        </p:spPr>
        <p:txBody>
          <a:bodyPr>
            <a:noAutofit/>
          </a:bodyPr>
          <a:lstStyle/>
          <a:p>
            <a:r>
              <a:rPr lang="kk-KZ" sz="6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“Таңдау”әдісі арқылы үй тапсырмасын сұрау</a:t>
            </a:r>
            <a:endParaRPr lang="ru-RU" sz="6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571472" y="6500834"/>
            <a:ext cx="8572528" cy="71438"/>
          </a:xfrm>
        </p:spPr>
        <p:txBody>
          <a:bodyPr>
            <a:normAutofit fontScale="25000" lnSpcReduction="20000"/>
          </a:bodyPr>
          <a:lstStyle/>
          <a:p>
            <a:endParaRPr lang="ru-RU" sz="40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806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k-KZ" sz="7200" i="1" dirty="0" smtClean="0">
                <a:solidFill>
                  <a:srgbClr val="C00000"/>
                </a:solidFill>
                <a:latin typeface="Mistral" pitchFamily="66" charset="0"/>
                <a:cs typeface="Times New Roman" pitchFamily="18" charset="0"/>
              </a:rPr>
              <a:t/>
            </a:r>
            <a:br>
              <a:rPr lang="kk-KZ" sz="7200" i="1" dirty="0" smtClean="0">
                <a:solidFill>
                  <a:srgbClr val="C00000"/>
                </a:solidFill>
                <a:latin typeface="Mistral" pitchFamily="66" charset="0"/>
                <a:cs typeface="Times New Roman" pitchFamily="18" charset="0"/>
              </a:rPr>
            </a:br>
            <a:r>
              <a:rPr lang="kk-KZ" sz="8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Сабақтың </a:t>
            </a:r>
            <a:r>
              <a:rPr lang="kk-KZ" sz="8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тақырыбын ашу</a:t>
            </a:r>
            <a:endParaRPr lang="ru-RU" sz="7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kk-KZ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590389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Дыбысты тыңдайды;</a:t>
            </a:r>
            <a:endParaRPr lang="kk-KZ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*Тақырыпты ашады;</a:t>
            </a:r>
            <a:endParaRPr lang="ru-R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AUD-20191116-WA0096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0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2"/>
          <a:srcRect l="3125" t="23437" r="3125" b="6250"/>
          <a:stretch>
            <a:fillRect/>
          </a:stretch>
        </p:blipFill>
        <p:spPr>
          <a:xfrm>
            <a:off x="0" y="1714488"/>
            <a:ext cx="9144000" cy="51435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71744"/>
          </a:xfrm>
        </p:spPr>
        <p:txBody>
          <a:bodyPr>
            <a:normAutofit fontScale="90000"/>
          </a:bodyPr>
          <a:lstStyle/>
          <a:p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Әдебиеттік  оқу</a:t>
            </a:r>
            <a:br>
              <a:rPr lang="kk-KZ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Сабақтың тақырыбы: 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“Қысқы кеш”</a:t>
            </a: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857224" y="6857999"/>
            <a:ext cx="721523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707390b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97502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sz="5300" b="1" i="1" dirty="0" smtClean="0">
                <a:latin typeface="Times New Roman" pitchFamily="18" charset="0"/>
                <a:cs typeface="Times New Roman" pitchFamily="18" charset="0"/>
              </a:rPr>
              <a:t>Оқу мақсаттары:</a:t>
            </a:r>
            <a:r>
              <a:rPr lang="kk-KZ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latin typeface="Times New Roman" pitchFamily="18" charset="0"/>
                <a:cs typeface="Times New Roman" pitchFamily="18" charset="0"/>
              </a:rPr>
              <a:t>3.1.5.1</a:t>
            </a:r>
            <a:r>
              <a:rPr lang="kk-KZ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-өз ойы мен сезімін көркем бейнелі сөздерді қолдана      отырып,жеткізу;</a:t>
            </a:r>
            <a:br>
              <a:rPr lang="kk-KZ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ello_html_707390b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5643602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9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Күтілетін нәтиже: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3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Барлық оқушылар: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шығарманың мазмұнын жүйелі түрде айтады;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3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Көптеген оқушылар: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негізгі ойды анықтайды;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53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Кейбір оқушылар: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өз ойы мен сезімін көркем-бейнелі  сөздерді қолдана отырып,жеткізеді</a:t>
            </a:r>
            <a: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r>
              <a:rPr lang="kk-KZ" dirty="0"/>
              <a:t/>
            </a:r>
            <a:br>
              <a:rPr lang="kk-KZ" dirty="0"/>
            </a:br>
            <a:r>
              <a:rPr lang="kk-KZ" dirty="0" smtClean="0"/>
              <a:t/>
            </a:r>
            <a:br>
              <a:rPr lang="kk-KZ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806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Автормен </a:t>
            </a:r>
            <a:r>
              <a:rPr lang="kk-KZ" sz="4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танысу айдары</a:t>
            </a:r>
            <a:endParaRPr lang="ru-RU" sz="4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85860"/>
            <a:ext cx="735811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780662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285992"/>
            <a:ext cx="7915276" cy="3786214"/>
          </a:xfrm>
        </p:spPr>
        <p:txBody>
          <a:bodyPr>
            <a:noAutofit/>
          </a:bodyPr>
          <a:lstStyle/>
          <a:p>
            <a:r>
              <a:rPr lang="kk-KZ" sz="8000" dirty="0" smtClean="0">
                <a:solidFill>
                  <a:srgbClr val="C00000"/>
                </a:solidFill>
                <a:latin typeface="Mistral" pitchFamily="66" charset="0"/>
              </a:rPr>
              <a:t/>
            </a:r>
            <a:br>
              <a:rPr lang="kk-KZ" sz="8000" dirty="0" smtClean="0">
                <a:solidFill>
                  <a:srgbClr val="C00000"/>
                </a:solidFill>
                <a:latin typeface="Mistral" pitchFamily="66" charset="0"/>
              </a:rPr>
            </a:br>
            <a:r>
              <a:rPr lang="kk-KZ" sz="4800" dirty="0" smtClean="0">
                <a:solidFill>
                  <a:srgbClr val="C00000"/>
                </a:solidFill>
                <a:latin typeface="Mistral" pitchFamily="66" charset="0"/>
              </a:rPr>
              <a:t>*</a:t>
            </a:r>
            <a:r>
              <a:rPr lang="kk-KZ" sz="4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мәтінді қатесіз,тізбектей оқиды;</a:t>
            </a:r>
            <a:br>
              <a:rPr lang="kk-KZ" sz="4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sz="4400" b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*екі сөйлемнен оқиды;</a:t>
            </a:r>
            <a:r>
              <a:rPr lang="kk-KZ" sz="4800" dirty="0" smtClean="0">
                <a:solidFill>
                  <a:srgbClr val="C00000"/>
                </a:solidFill>
                <a:latin typeface="Mistral" pitchFamily="66" charset="0"/>
              </a:rPr>
              <a:t/>
            </a:r>
            <a:br>
              <a:rPr lang="kk-KZ" sz="4800" dirty="0" smtClean="0">
                <a:solidFill>
                  <a:srgbClr val="C00000"/>
                </a:solidFill>
                <a:latin typeface="Mistral" pitchFamily="66" charset="0"/>
              </a:rPr>
            </a:br>
            <a:r>
              <a:rPr lang="kk-KZ" sz="8000" dirty="0" smtClean="0">
                <a:solidFill>
                  <a:srgbClr val="C00000"/>
                </a:solidFill>
                <a:latin typeface="Mistral" pitchFamily="66" charset="0"/>
              </a:rPr>
              <a:t/>
            </a:r>
            <a:br>
              <a:rPr lang="kk-KZ" sz="8000" dirty="0" smtClean="0">
                <a:solidFill>
                  <a:srgbClr val="C00000"/>
                </a:solidFill>
                <a:latin typeface="Mistral" pitchFamily="66" charset="0"/>
              </a:rPr>
            </a:br>
            <a:endParaRPr lang="ru-RU" sz="8000" dirty="0">
              <a:solidFill>
                <a:srgbClr val="000099"/>
              </a:solidFill>
              <a:latin typeface="Mistral" pitchFamily="66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body" idx="1"/>
          </p:nvPr>
        </p:nvSpPr>
        <p:spPr>
          <a:xfrm>
            <a:off x="0" y="571480"/>
            <a:ext cx="9144000" cy="2643206"/>
          </a:xfrm>
        </p:spPr>
        <p:txBody>
          <a:bodyPr>
            <a:noAutofit/>
          </a:bodyPr>
          <a:lstStyle/>
          <a:p>
            <a:pPr algn="ctr"/>
            <a:endParaRPr lang="kk-KZ" sz="5400" dirty="0" smtClean="0">
              <a:solidFill>
                <a:srgbClr val="000099"/>
              </a:solidFill>
              <a:latin typeface="Mistral" pitchFamily="66" charset="0"/>
            </a:endParaRPr>
          </a:p>
          <a:p>
            <a:pPr algn="ctr"/>
            <a:endParaRPr lang="kk-KZ" sz="5400" dirty="0" smtClean="0">
              <a:solidFill>
                <a:srgbClr val="000099"/>
              </a:solidFill>
              <a:latin typeface="Mistral" pitchFamily="66" charset="0"/>
            </a:endParaRPr>
          </a:p>
          <a:p>
            <a:pPr algn="ctr"/>
            <a:endParaRPr lang="kk-KZ" sz="5400" dirty="0" smtClean="0">
              <a:solidFill>
                <a:srgbClr val="000099"/>
              </a:solidFill>
              <a:latin typeface="Mistral" pitchFamily="66" charset="0"/>
            </a:endParaRPr>
          </a:p>
          <a:p>
            <a:pPr algn="ctr"/>
            <a:endParaRPr lang="kk-KZ" sz="5400" dirty="0" smtClean="0">
              <a:solidFill>
                <a:srgbClr val="000099"/>
              </a:solidFill>
              <a:latin typeface="Mistral" pitchFamily="66" charset="0"/>
            </a:endParaRPr>
          </a:p>
          <a:p>
            <a:pPr algn="ctr"/>
            <a:endParaRPr lang="kk-KZ" sz="5400" dirty="0" smtClean="0">
              <a:solidFill>
                <a:srgbClr val="000099"/>
              </a:solidFill>
              <a:latin typeface="Mistral" pitchFamily="66" charset="0"/>
            </a:endParaRPr>
          </a:p>
          <a:p>
            <a:pPr algn="ctr"/>
            <a:endParaRPr lang="kk-KZ" sz="5400" dirty="0" smtClean="0">
              <a:solidFill>
                <a:srgbClr val="000099"/>
              </a:solidFill>
              <a:latin typeface="Mistral" pitchFamily="66" charset="0"/>
            </a:endParaRPr>
          </a:p>
          <a:p>
            <a:pPr algn="ctr"/>
            <a:endParaRPr lang="kk-KZ" sz="5400" dirty="0" smtClean="0">
              <a:solidFill>
                <a:srgbClr val="000099"/>
              </a:solidFill>
              <a:latin typeface="Mistral" pitchFamily="66" charset="0"/>
            </a:endParaRPr>
          </a:p>
          <a:p>
            <a:pPr algn="ctr"/>
            <a:r>
              <a:rPr lang="kk-KZ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kk-KZ" sz="5400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Шынжыр</a:t>
            </a:r>
            <a:r>
              <a:rPr lang="kk-KZ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”әдісі арқылы тізбектей оқу.</a:t>
            </a:r>
          </a:p>
          <a:p>
            <a:pPr algn="ctr"/>
            <a:r>
              <a:rPr lang="kk-KZ" sz="54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Бөлімдерге бөлу,ат қою.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113</Words>
  <Application>Microsoft Office PowerPoint</Application>
  <PresentationFormat>Экран (4:3)</PresentationFormat>
  <Paragraphs>36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Топқа біріктіру</vt:lpstr>
      <vt:lpstr>Қызығушылықты ояту</vt:lpstr>
      <vt:lpstr>“Таңдау”әдісі арқылы үй тапсырмасын сұрау</vt:lpstr>
      <vt:lpstr> Сабақтың тақырыбын ашу</vt:lpstr>
      <vt:lpstr>Әдебиеттік  оқу Сабақтың тақырыбы: “Қысқы кеш” </vt:lpstr>
      <vt:lpstr>     Оқу мақсаттары: 3.1.5.1-өз ойы мен сезімін көркем бейнелі сөздерді қолдана      отырып,жеткізу;      </vt:lpstr>
      <vt:lpstr>       Күтілетін нәтиже: Барлық оқушылар: шығарманың мазмұнын жүйелі түрде айтады; Көптеген оқушылар: негізгі ойды анықтайды; Кейбір оқушылар: өз ойы мен сезімін көркем-бейнелі  сөздерді қолдана отырып,жеткізеді      </vt:lpstr>
      <vt:lpstr>Автормен танысу айдары</vt:lpstr>
      <vt:lpstr> *мәтінді қатесіз,тізбектей оқиды; *екі сөйлемнен оқиды;  </vt:lpstr>
      <vt:lpstr>*Бөлімдерге ат қояды;</vt:lpstr>
      <vt:lpstr>Сергіту сәті  </vt:lpstr>
      <vt:lpstr>Слайд 12</vt:lpstr>
      <vt:lpstr>Слайд 13</vt:lpstr>
      <vt:lpstr>Пысықтау тапсырмалары</vt:lpstr>
      <vt:lpstr>Кері байланыс</vt:lpstr>
      <vt:lpstr>Сау болыңыздар!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Әдебиеттік  оқу Сабақтың тақырыбы: “Қысқы кеш” </dc:title>
  <dc:creator>Пользователь Windows</dc:creator>
  <cp:lastModifiedBy>Пользователь Windows</cp:lastModifiedBy>
  <cp:revision>5</cp:revision>
  <dcterms:created xsi:type="dcterms:W3CDTF">2019-11-18T07:04:25Z</dcterms:created>
  <dcterms:modified xsi:type="dcterms:W3CDTF">2019-11-19T11:40:45Z</dcterms:modified>
</cp:coreProperties>
</file>