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56" r:id="rId3"/>
    <p:sldId id="257" r:id="rId4"/>
    <p:sldId id="258" r:id="rId5"/>
    <p:sldId id="268" r:id="rId6"/>
    <p:sldId id="260" r:id="rId7"/>
    <p:sldId id="261" r:id="rId8"/>
    <p:sldId id="262" r:id="rId9"/>
    <p:sldId id="270" r:id="rId10"/>
    <p:sldId id="263" r:id="rId11"/>
    <p:sldId id="264" r:id="rId12"/>
    <p:sldId id="269" r:id="rId13"/>
    <p:sldId id="265" r:id="rId14"/>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32" autoAdjust="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2D62652-EB79-4BD8-B887-593062D30B73}" type="datetimeFigureOut">
              <a:rPr lang="ru-RU" smtClean="0"/>
              <a:pPr/>
              <a:t>30.10.2019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C8696A-A3FE-4A35-AB68-4DED61FD7583}" type="slidenum">
              <a:rPr lang="ru-RU" smtClean="0"/>
              <a:pPr/>
              <a:t>‹#›</a:t>
            </a:fld>
            <a:endParaRPr lang="ru-RU"/>
          </a:p>
        </p:txBody>
      </p:sp>
    </p:spTree>
    <p:extLst>
      <p:ext uri="{BB962C8B-B14F-4D97-AF65-F5344CB8AC3E}">
        <p14:creationId xmlns:p14="http://schemas.microsoft.com/office/powerpoint/2010/main" val="208289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2D62652-EB79-4BD8-B887-593062D30B73}" type="datetimeFigureOut">
              <a:rPr lang="ru-RU" smtClean="0"/>
              <a:pPr/>
              <a:t>30.10.2019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C8696A-A3FE-4A35-AB68-4DED61FD7583}" type="slidenum">
              <a:rPr lang="ru-RU" smtClean="0"/>
              <a:pPr/>
              <a:t>‹#›</a:t>
            </a:fld>
            <a:endParaRPr lang="ru-RU"/>
          </a:p>
        </p:txBody>
      </p:sp>
    </p:spTree>
    <p:extLst>
      <p:ext uri="{BB962C8B-B14F-4D97-AF65-F5344CB8AC3E}">
        <p14:creationId xmlns:p14="http://schemas.microsoft.com/office/powerpoint/2010/main" val="775987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2D62652-EB79-4BD8-B887-593062D30B73}" type="datetimeFigureOut">
              <a:rPr lang="ru-RU" smtClean="0"/>
              <a:pPr/>
              <a:t>30.10.2019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C8696A-A3FE-4A35-AB68-4DED61FD7583}"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9153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2D62652-EB79-4BD8-B887-593062D30B73}" type="datetimeFigureOut">
              <a:rPr lang="ru-RU" smtClean="0"/>
              <a:pPr/>
              <a:t>30.10.2019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C8696A-A3FE-4A35-AB68-4DED61FD7583}" type="slidenum">
              <a:rPr lang="ru-RU" smtClean="0"/>
              <a:pPr/>
              <a:t>‹#›</a:t>
            </a:fld>
            <a:endParaRPr lang="ru-RU"/>
          </a:p>
        </p:txBody>
      </p:sp>
    </p:spTree>
    <p:extLst>
      <p:ext uri="{BB962C8B-B14F-4D97-AF65-F5344CB8AC3E}">
        <p14:creationId xmlns:p14="http://schemas.microsoft.com/office/powerpoint/2010/main" val="1974070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2D62652-EB79-4BD8-B887-593062D30B73}" type="datetimeFigureOut">
              <a:rPr lang="ru-RU" smtClean="0"/>
              <a:pPr/>
              <a:t>30.10.2019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C8696A-A3FE-4A35-AB68-4DED61FD7583}"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2751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2D62652-EB79-4BD8-B887-593062D30B73}" type="datetimeFigureOut">
              <a:rPr lang="ru-RU" smtClean="0"/>
              <a:pPr/>
              <a:t>30.10.2019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C8696A-A3FE-4A35-AB68-4DED61FD7583}" type="slidenum">
              <a:rPr lang="ru-RU" smtClean="0"/>
              <a:pPr/>
              <a:t>‹#›</a:t>
            </a:fld>
            <a:endParaRPr lang="ru-RU"/>
          </a:p>
        </p:txBody>
      </p:sp>
    </p:spTree>
    <p:extLst>
      <p:ext uri="{BB962C8B-B14F-4D97-AF65-F5344CB8AC3E}">
        <p14:creationId xmlns:p14="http://schemas.microsoft.com/office/powerpoint/2010/main" val="2181348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2D62652-EB79-4BD8-B887-593062D30B73}" type="datetimeFigureOut">
              <a:rPr lang="ru-RU" smtClean="0"/>
              <a:pPr/>
              <a:t>30.10.2019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C8696A-A3FE-4A35-AB68-4DED61FD7583}" type="slidenum">
              <a:rPr lang="ru-RU" smtClean="0"/>
              <a:pPr/>
              <a:t>‹#›</a:t>
            </a:fld>
            <a:endParaRPr lang="ru-RU"/>
          </a:p>
        </p:txBody>
      </p:sp>
    </p:spTree>
    <p:extLst>
      <p:ext uri="{BB962C8B-B14F-4D97-AF65-F5344CB8AC3E}">
        <p14:creationId xmlns:p14="http://schemas.microsoft.com/office/powerpoint/2010/main" val="448390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2D62652-EB79-4BD8-B887-593062D30B73}" type="datetimeFigureOut">
              <a:rPr lang="ru-RU" smtClean="0"/>
              <a:pPr/>
              <a:t>30.10.2019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C8696A-A3FE-4A35-AB68-4DED61FD7583}" type="slidenum">
              <a:rPr lang="ru-RU" smtClean="0"/>
              <a:pPr/>
              <a:t>‹#›</a:t>
            </a:fld>
            <a:endParaRPr lang="ru-RU"/>
          </a:p>
        </p:txBody>
      </p:sp>
    </p:spTree>
    <p:extLst>
      <p:ext uri="{BB962C8B-B14F-4D97-AF65-F5344CB8AC3E}">
        <p14:creationId xmlns:p14="http://schemas.microsoft.com/office/powerpoint/2010/main" val="4152225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2D62652-EB79-4BD8-B887-593062D30B73}" type="datetimeFigureOut">
              <a:rPr lang="ru-RU" smtClean="0"/>
              <a:pPr/>
              <a:t>30.10.2019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C8696A-A3FE-4A35-AB68-4DED61FD7583}" type="slidenum">
              <a:rPr lang="ru-RU" smtClean="0"/>
              <a:pPr/>
              <a:t>‹#›</a:t>
            </a:fld>
            <a:endParaRPr lang="ru-RU"/>
          </a:p>
        </p:txBody>
      </p:sp>
    </p:spTree>
    <p:extLst>
      <p:ext uri="{BB962C8B-B14F-4D97-AF65-F5344CB8AC3E}">
        <p14:creationId xmlns:p14="http://schemas.microsoft.com/office/powerpoint/2010/main" val="259484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2D62652-EB79-4BD8-B887-593062D30B73}" type="datetimeFigureOut">
              <a:rPr lang="ru-RU" smtClean="0"/>
              <a:pPr/>
              <a:t>30.10.2019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C8696A-A3FE-4A35-AB68-4DED61FD7583}" type="slidenum">
              <a:rPr lang="ru-RU" smtClean="0"/>
              <a:pPr/>
              <a:t>‹#›</a:t>
            </a:fld>
            <a:endParaRPr lang="ru-RU"/>
          </a:p>
        </p:txBody>
      </p:sp>
    </p:spTree>
    <p:extLst>
      <p:ext uri="{BB962C8B-B14F-4D97-AF65-F5344CB8AC3E}">
        <p14:creationId xmlns:p14="http://schemas.microsoft.com/office/powerpoint/2010/main" val="243269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2D62652-EB79-4BD8-B887-593062D30B73}" type="datetimeFigureOut">
              <a:rPr lang="ru-RU" smtClean="0"/>
              <a:pPr/>
              <a:t>30.10.2019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C8696A-A3FE-4A35-AB68-4DED61FD7583}" type="slidenum">
              <a:rPr lang="ru-RU" smtClean="0"/>
              <a:pPr/>
              <a:t>‹#›</a:t>
            </a:fld>
            <a:endParaRPr lang="ru-RU"/>
          </a:p>
        </p:txBody>
      </p:sp>
    </p:spTree>
    <p:extLst>
      <p:ext uri="{BB962C8B-B14F-4D97-AF65-F5344CB8AC3E}">
        <p14:creationId xmlns:p14="http://schemas.microsoft.com/office/powerpoint/2010/main" val="80498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2D62652-EB79-4BD8-B887-593062D30B73}" type="datetimeFigureOut">
              <a:rPr lang="ru-RU" smtClean="0"/>
              <a:pPr/>
              <a:t>30.10.2019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C8696A-A3FE-4A35-AB68-4DED61FD7583}" type="slidenum">
              <a:rPr lang="ru-RU" smtClean="0"/>
              <a:pPr/>
              <a:t>‹#›</a:t>
            </a:fld>
            <a:endParaRPr lang="ru-RU"/>
          </a:p>
        </p:txBody>
      </p:sp>
    </p:spTree>
    <p:extLst>
      <p:ext uri="{BB962C8B-B14F-4D97-AF65-F5344CB8AC3E}">
        <p14:creationId xmlns:p14="http://schemas.microsoft.com/office/powerpoint/2010/main" val="308078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2D62652-EB79-4BD8-B887-593062D30B73}" type="datetimeFigureOut">
              <a:rPr lang="ru-RU" smtClean="0"/>
              <a:pPr/>
              <a:t>30.10.2019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C8696A-A3FE-4A35-AB68-4DED61FD7583}" type="slidenum">
              <a:rPr lang="ru-RU" smtClean="0"/>
              <a:pPr/>
              <a:t>‹#›</a:t>
            </a:fld>
            <a:endParaRPr lang="ru-RU"/>
          </a:p>
        </p:txBody>
      </p:sp>
    </p:spTree>
    <p:extLst>
      <p:ext uri="{BB962C8B-B14F-4D97-AF65-F5344CB8AC3E}">
        <p14:creationId xmlns:p14="http://schemas.microsoft.com/office/powerpoint/2010/main" val="303584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62652-EB79-4BD8-B887-593062D30B73}" type="datetimeFigureOut">
              <a:rPr lang="ru-RU" smtClean="0"/>
              <a:pPr/>
              <a:t>30.10.2019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C8696A-A3FE-4A35-AB68-4DED61FD7583}" type="slidenum">
              <a:rPr lang="ru-RU" smtClean="0"/>
              <a:pPr/>
              <a:t>‹#›</a:t>
            </a:fld>
            <a:endParaRPr lang="ru-RU"/>
          </a:p>
        </p:txBody>
      </p:sp>
    </p:spTree>
    <p:extLst>
      <p:ext uri="{BB962C8B-B14F-4D97-AF65-F5344CB8AC3E}">
        <p14:creationId xmlns:p14="http://schemas.microsoft.com/office/powerpoint/2010/main" val="2532766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82D62652-EB79-4BD8-B887-593062D30B73}" type="datetimeFigureOut">
              <a:rPr lang="ru-RU" smtClean="0"/>
              <a:pPr/>
              <a:t>30.10.2019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C8696A-A3FE-4A35-AB68-4DED61FD7583}" type="slidenum">
              <a:rPr lang="ru-RU" smtClean="0"/>
              <a:pPr/>
              <a:t>‹#›</a:t>
            </a:fld>
            <a:endParaRPr lang="ru-RU"/>
          </a:p>
        </p:txBody>
      </p:sp>
    </p:spTree>
    <p:extLst>
      <p:ext uri="{BB962C8B-B14F-4D97-AF65-F5344CB8AC3E}">
        <p14:creationId xmlns:p14="http://schemas.microsoft.com/office/powerpoint/2010/main" val="402101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2D62652-EB79-4BD8-B887-593062D30B73}" type="datetimeFigureOut">
              <a:rPr lang="ru-RU" smtClean="0"/>
              <a:pPr/>
              <a:t>30.10.2019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C8696A-A3FE-4A35-AB68-4DED61FD7583}" type="slidenum">
              <a:rPr lang="ru-RU" smtClean="0"/>
              <a:pPr/>
              <a:t>‹#›</a:t>
            </a:fld>
            <a:endParaRPr lang="ru-RU"/>
          </a:p>
        </p:txBody>
      </p:sp>
    </p:spTree>
    <p:extLst>
      <p:ext uri="{BB962C8B-B14F-4D97-AF65-F5344CB8AC3E}">
        <p14:creationId xmlns:p14="http://schemas.microsoft.com/office/powerpoint/2010/main" val="200948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D62652-EB79-4BD8-B887-593062D30B73}" type="datetimeFigureOut">
              <a:rPr lang="ru-RU" smtClean="0"/>
              <a:pPr/>
              <a:t>30.10.2019</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1C8696A-A3FE-4A35-AB68-4DED61FD7583}" type="slidenum">
              <a:rPr lang="ru-RU" smtClean="0"/>
              <a:pPr/>
              <a:t>‹#›</a:t>
            </a:fld>
            <a:endParaRPr lang="ru-RU"/>
          </a:p>
        </p:txBody>
      </p:sp>
    </p:spTree>
    <p:extLst>
      <p:ext uri="{BB962C8B-B14F-4D97-AF65-F5344CB8AC3E}">
        <p14:creationId xmlns:p14="http://schemas.microsoft.com/office/powerpoint/2010/main" val="808296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1057;&#1072;&#1073;&#1072;&#1082;.wmv"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2666624" y="2441658"/>
            <a:ext cx="3960812" cy="81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lnSpc>
                <a:spcPct val="130000"/>
              </a:lnSpc>
              <a:spcBef>
                <a:spcPct val="0"/>
              </a:spcBef>
              <a:spcAft>
                <a:spcPct val="0"/>
              </a:spcAft>
            </a:pPr>
            <a:endParaRPr lang="ru-RU" sz="4000" b="1" dirty="0" smtClean="0">
              <a:solidFill>
                <a:srgbClr val="0000FF"/>
              </a:solidFill>
              <a:latin typeface="Times New Roman"/>
            </a:endParaRPr>
          </a:p>
        </p:txBody>
      </p:sp>
      <p:sp>
        <p:nvSpPr>
          <p:cNvPr id="5" name="Прямоугольник 4"/>
          <p:cNvSpPr/>
          <p:nvPr/>
        </p:nvSpPr>
        <p:spPr>
          <a:xfrm>
            <a:off x="1115616" y="1966430"/>
            <a:ext cx="7560072" cy="1384995"/>
          </a:xfrm>
          <a:prstGeom prst="rect">
            <a:avLst/>
          </a:prstGeom>
        </p:spPr>
        <p:txBody>
          <a:bodyPr wrap="square">
            <a:spAutoFit/>
          </a:bodyPr>
          <a:lstStyle/>
          <a:p>
            <a:pPr algn="ctr"/>
            <a:r>
              <a:rPr lang="kk-KZ" sz="2800" b="1" spc="50" dirty="0">
                <a:ln w="11430"/>
                <a:solidFill>
                  <a:srgbClr val="0070C0"/>
                </a:solidFill>
                <a:effectLst>
                  <a:outerShdw blurRad="76200" dist="50800" dir="5400000" algn="tl" rotWithShape="0">
                    <a:srgbClr val="000000">
                      <a:alpha val="65000"/>
                    </a:srgbClr>
                  </a:outerShdw>
                </a:effectLst>
                <a:latin typeface="Times New Roman" pitchFamily="18" charset="0"/>
                <a:cs typeface="Times New Roman" pitchFamily="18" charset="0"/>
              </a:rPr>
              <a:t>«Бастауыш сынып оқушыларының функционалдық </a:t>
            </a:r>
          </a:p>
          <a:p>
            <a:pPr algn="ctr"/>
            <a:r>
              <a:rPr lang="kk-KZ" sz="2800" b="1" spc="50" dirty="0">
                <a:ln w="11430"/>
                <a:solidFill>
                  <a:srgbClr val="0070C0"/>
                </a:solidFill>
                <a:effectLst>
                  <a:outerShdw blurRad="76200" dist="50800" dir="5400000" algn="tl" rotWithShape="0">
                    <a:srgbClr val="000000">
                      <a:alpha val="65000"/>
                    </a:srgbClr>
                  </a:outerShdw>
                </a:effectLst>
                <a:latin typeface="Times New Roman" pitchFamily="18" charset="0"/>
                <a:cs typeface="Times New Roman" pitchFamily="18" charset="0"/>
              </a:rPr>
              <a:t>сауаттылығын дамытудағы тиімді әдістер»</a:t>
            </a:r>
            <a:endParaRPr lang="ru-RU" sz="2800" b="1" spc="50" dirty="0">
              <a:ln w="11430"/>
              <a:solidFill>
                <a:srgbClr val="0070C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6" name="Прямоугольник 5"/>
          <p:cNvSpPr/>
          <p:nvPr/>
        </p:nvSpPr>
        <p:spPr>
          <a:xfrm>
            <a:off x="-324544" y="27321"/>
            <a:ext cx="5528320" cy="1366528"/>
          </a:xfrm>
          <a:prstGeom prst="rect">
            <a:avLst/>
          </a:prstGeom>
        </p:spPr>
        <p:txBody>
          <a:bodyPr wrap="square">
            <a:spAutoFit/>
          </a:bodyPr>
          <a:lstStyle/>
          <a:p>
            <a:pPr algn="r">
              <a:lnSpc>
                <a:spcPct val="115000"/>
              </a:lnSpc>
              <a:spcAft>
                <a:spcPts val="600"/>
              </a:spcAft>
            </a:pPr>
            <a:r>
              <a:rPr lang="kk-KZ"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«Қанша білсең, ізден тағы, тағы да, білікті адам жетер тілек, бағына»  </a:t>
            </a:r>
            <a:r>
              <a:rPr lang="kk-KZ"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Баласағұн</a:t>
            </a:r>
            <a:endParaRPr lang="ru-RU"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1081902" y="3953330"/>
            <a:ext cx="6840760" cy="2115964"/>
          </a:xfrm>
          <a:prstGeom prst="rect">
            <a:avLst/>
          </a:prstGeom>
        </p:spPr>
        <p:txBody>
          <a:bodyPr wrap="square">
            <a:spAutoFit/>
          </a:bodyPr>
          <a:lstStyle/>
          <a:p>
            <a:pPr>
              <a:lnSpc>
                <a:spcPct val="115000"/>
              </a:lnSpc>
              <a:spcAft>
                <a:spcPts val="600"/>
              </a:spcAft>
            </a:pPr>
            <a:r>
              <a:rPr lang="en-SG"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r">
              <a:lnSpc>
                <a:spcPct val="115000"/>
              </a:lnSpc>
              <a:spcAft>
                <a:spcPts val="600"/>
              </a:spcAft>
            </a:pPr>
            <a:r>
              <a:rPr lang="kk-KZ"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«Мұғалім білімін үздіксіз көтеріп отырғанда ғана мұғалім, ал оқуды, іздеуді тоқтатса, мұғалімдігі де жойылады»                                     </a:t>
            </a:r>
            <a:r>
              <a:rPr lang="kk-KZ"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Ушинский</a:t>
            </a:r>
            <a:endParaRPr lang="ru-RU"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063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5984" y="2786058"/>
            <a:ext cx="5609709"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“Топырақтың қандай қасиеті бар?” тақырыбындағы оқушылардың жүргізген зерттеу жұмысына тоқталайын.</a:t>
            </a:r>
            <a:endParaRPr lang="ru-RU"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QWERTY2019\Desktop\Новая папка\IMG-20190423-WA0041.jpg"/>
          <p:cNvPicPr>
            <a:picLocks noGrp="1"/>
          </p:cNvPicPr>
          <p:nvPr>
            <p:ph idx="1"/>
          </p:nvPr>
        </p:nvPicPr>
        <p:blipFill>
          <a:blip r:embed="rId2"/>
          <a:srcRect/>
          <a:stretch>
            <a:fillRect/>
          </a:stretch>
        </p:blipFill>
        <p:spPr bwMode="auto">
          <a:xfrm rot="16200000">
            <a:off x="1131756" y="-1131755"/>
            <a:ext cx="6880490" cy="91439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1825" y="3815067"/>
            <a:ext cx="3096344" cy="25182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2343" y="3727600"/>
            <a:ext cx="2952328" cy="25182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692696"/>
            <a:ext cx="2992778" cy="2704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2343" y="692696"/>
            <a:ext cx="2952328" cy="26212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Прямоугольник 2"/>
          <p:cNvSpPr/>
          <p:nvPr/>
        </p:nvSpPr>
        <p:spPr>
          <a:xfrm>
            <a:off x="1475656" y="43805"/>
            <a:ext cx="5454352" cy="461665"/>
          </a:xfrm>
          <a:prstGeom prst="rect">
            <a:avLst/>
          </a:prstGeom>
        </p:spPr>
        <p:txBody>
          <a:bodyPr wrap="square">
            <a:spAutoFit/>
          </a:bodyPr>
          <a:lstStyle/>
          <a:p>
            <a:r>
              <a:rPr lang="kk-KZ" sz="2400" b="1" spc="50" dirty="0">
                <a:ln w="11430"/>
                <a:solidFill>
                  <a:srgbClr val="0070C0"/>
                </a:solidFill>
                <a:effectLst>
                  <a:outerShdw blurRad="76200" dist="50800" dir="5400000" algn="tl" rotWithShape="0">
                    <a:srgbClr val="000000">
                      <a:alpha val="65000"/>
                    </a:srgbClr>
                  </a:outerShdw>
                </a:effectLst>
                <a:latin typeface="Times New Roman" pitchFamily="18" charset="0"/>
                <a:cs typeface="Times New Roman" pitchFamily="18" charset="0"/>
              </a:rPr>
              <a:t>“Топырақтың қандай қасиеті бар?” </a:t>
            </a:r>
            <a:endParaRPr lang="ru-RU" dirty="0">
              <a:solidFill>
                <a:srgbClr val="0070C0"/>
              </a:solidFill>
            </a:endParaRPr>
          </a:p>
        </p:txBody>
      </p:sp>
    </p:spTree>
    <p:extLst>
      <p:ext uri="{BB962C8B-B14F-4D97-AF65-F5344CB8AC3E}">
        <p14:creationId xmlns:p14="http://schemas.microsoft.com/office/powerpoint/2010/main" val="2829069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428604"/>
            <a:ext cx="8572560" cy="39703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Осы жұмыстарды жүргізе отырып, оқушылардың функционалдық сауаттылығын дамытуда сабақтың  оқушы үшін тиімділігі:</a:t>
            </a:r>
          </a:p>
          <a:p>
            <a:r>
              <a:rPr lang="kk-KZ"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1. Оқушы тақырыпқа байланысты ауызша алған түсінігін зерттеу арқылы және тәжірибе жасау арқылы толық меңгерді. </a:t>
            </a:r>
          </a:p>
          <a:p>
            <a:r>
              <a:rPr lang="kk-KZ"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2. Алған білімін іс жүзінде қолдану дағдысын, яғни өмірде қолдана білуге үйренді. </a:t>
            </a:r>
          </a:p>
          <a:p>
            <a:r>
              <a:rPr lang="kk-KZ"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3. Зерттеу жұмысын жасау әдіс –тәсілдерін меңгеруде</a:t>
            </a:r>
          </a:p>
          <a:p>
            <a:r>
              <a:rPr lang="kk-KZ"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4. Зерттеу жұмысы барысында еңбекке, ұйымшылдыққа тәрбиеленеді және әсемдік тәрбие берілді. </a:t>
            </a:r>
          </a:p>
          <a:p>
            <a:r>
              <a:rPr lang="kk-KZ"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5. Оқушыларды ізденіске баулып, өз бетінше жұмыс жасауға үйретіп жүрмін. </a:t>
            </a:r>
          </a:p>
          <a:p>
            <a:r>
              <a:rPr lang="kk-KZ"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kk-KZ"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Менің ойымша функционалдық сауаттылық-балаларға, нәтижелі, сапалы білім бере отырып алған білімін қоршаған ортада қолдана білу деп білемін.</a:t>
            </a:r>
            <a:endParaRPr lang="ru-RU"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7" y="571480"/>
            <a:ext cx="8358214" cy="138499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2800" b="1" cap="none" spc="50" dirty="0" smtClean="0">
                <a:ln w="11430"/>
                <a:solidFill>
                  <a:srgbClr val="0070C0"/>
                </a:solidFill>
                <a:effectLst>
                  <a:outerShdw blurRad="76200" dist="50800" dir="5400000" algn="tl" rotWithShape="0">
                    <a:srgbClr val="000000">
                      <a:alpha val="65000"/>
                    </a:srgbClr>
                  </a:outerShdw>
                </a:effectLst>
                <a:latin typeface="Times New Roman" pitchFamily="18" charset="0"/>
                <a:cs typeface="Times New Roman" pitchFamily="18" charset="0"/>
              </a:rPr>
              <a:t>Бастауыш сынып оқушыларының функционалдық </a:t>
            </a:r>
          </a:p>
          <a:p>
            <a:pPr algn="ctr"/>
            <a:r>
              <a:rPr lang="kk-KZ" sz="2800" b="1" cap="none" spc="50" dirty="0" smtClean="0">
                <a:ln w="11430"/>
                <a:solidFill>
                  <a:srgbClr val="0070C0"/>
                </a:solidFill>
                <a:effectLst>
                  <a:outerShdw blurRad="76200" dist="50800" dir="5400000" algn="tl" rotWithShape="0">
                    <a:srgbClr val="000000">
                      <a:alpha val="65000"/>
                    </a:srgbClr>
                  </a:outerShdw>
                </a:effectLst>
                <a:latin typeface="Times New Roman" pitchFamily="18" charset="0"/>
                <a:cs typeface="Times New Roman" pitchFamily="18" charset="0"/>
              </a:rPr>
              <a:t>сауаттылығын дамытудағы жұмыс үлгілері</a:t>
            </a:r>
            <a:endParaRPr lang="ru-RU" sz="2800" b="1" cap="none" spc="50" dirty="0">
              <a:ln w="11430"/>
              <a:solidFill>
                <a:srgbClr val="0070C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6" name="TextBox 5"/>
          <p:cNvSpPr txBox="1"/>
          <p:nvPr/>
        </p:nvSpPr>
        <p:spPr>
          <a:xfrm>
            <a:off x="1071523" y="2348880"/>
            <a:ext cx="7786742" cy="3108543"/>
          </a:xfrm>
          <a:prstGeom prst="rect">
            <a:avLst/>
          </a:prstGeom>
          <a:noFill/>
        </p:spPr>
        <p:txBody>
          <a:bodyPr wrap="square" rtlCol="0">
            <a:spAutoFit/>
          </a:bodyPr>
          <a:lstStyle/>
          <a:p>
            <a:r>
              <a:rPr lang="kk-KZ" sz="2800" dirty="0" smtClean="0">
                <a:latin typeface="Times New Roman" panose="02020603050405020304" pitchFamily="18" charset="0"/>
                <a:cs typeface="Times New Roman" panose="02020603050405020304" pitchFamily="18" charset="0"/>
              </a:rPr>
              <a:t>Мен өз тәжірибемде жаратылыстану пәнінің оқушылардың функционалдық сауаттылығын дамытуда маңызы зор екенін білдім.Себебі, оқушылар бұл пәнде тәжірибе жасап зерттеу жұмыстарын жасайды. Қолда бар заттар мен мүмкін болған зерттеу жұмыстарын жүргізген сабақтарыма тоқталып өтсем</a:t>
            </a:r>
            <a:endParaRPr lang="ru-RU"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00166" y="2000240"/>
            <a:ext cx="6538403"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2400" b="1" cap="none" spc="50" dirty="0" smtClean="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2-сыныпта Су. Судың қасиеттерін тақырыбын өткенде судың маңызы, судың қасиеттері туралы ақпарат берілгеннен кейін, зерттеу жұмыстарын жасады. Зерттеу нәтижелерін зерттеу парақшасына </a:t>
            </a:r>
            <a:r>
              <a:rPr lang="kk-KZ" sz="2400" b="1" cap="none" spc="50" dirty="0" smtClean="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hlinkClick r:id="rId2" action="ppaction://hlinksldjump"/>
              </a:rPr>
              <a:t>жазды.  </a:t>
            </a:r>
            <a:endParaRPr lang="ru-RU" sz="2400" b="1" cap="none" spc="50" dirty="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QWERTY2019\Desktop\Новая папка\IMG-20190423-WA0020.jpg"/>
          <p:cNvPicPr>
            <a:picLocks noGrp="1"/>
          </p:cNvPicPr>
          <p:nvPr>
            <p:ph idx="1"/>
          </p:nvPr>
        </p:nvPicPr>
        <p:blipFill>
          <a:blip r:embed="rId2"/>
          <a:srcRect/>
          <a:stretch>
            <a:fillRect/>
          </a:stretch>
        </p:blipFill>
        <p:spPr bwMode="auto">
          <a:xfrm rot="16200000">
            <a:off x="1131757" y="-1131757"/>
            <a:ext cx="6880488" cy="91440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859" y="980728"/>
            <a:ext cx="3096344" cy="2496278"/>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5156" y="896925"/>
            <a:ext cx="2755195" cy="2496279"/>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5157" y="3645024"/>
            <a:ext cx="2755195" cy="2756925"/>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859" y="3677308"/>
            <a:ext cx="3096343" cy="2560004"/>
          </a:xfrm>
          <a:prstGeom prst="rect">
            <a:avLst/>
          </a:prstGeom>
        </p:spPr>
      </p:pic>
      <p:sp>
        <p:nvSpPr>
          <p:cNvPr id="3" name="TextBox 2"/>
          <p:cNvSpPr txBox="1"/>
          <p:nvPr/>
        </p:nvSpPr>
        <p:spPr>
          <a:xfrm>
            <a:off x="2771800" y="273943"/>
            <a:ext cx="3646063" cy="523220"/>
          </a:xfrm>
          <a:prstGeom prst="rect">
            <a:avLst/>
          </a:prstGeom>
          <a:noFill/>
        </p:spPr>
        <p:txBody>
          <a:bodyPr wrap="none" rtlCol="0">
            <a:spAutoFit/>
          </a:bodyPr>
          <a:lstStyle/>
          <a:p>
            <a:r>
              <a:rPr lang="kk-KZ" sz="2800" b="1" dirty="0" smtClean="0">
                <a:solidFill>
                  <a:srgbClr val="0070C0"/>
                </a:solidFill>
                <a:latin typeface="Times New Roman" panose="02020603050405020304" pitchFamily="18" charset="0"/>
                <a:cs typeface="Times New Roman" panose="02020603050405020304" pitchFamily="18" charset="0"/>
              </a:rPr>
              <a:t>Су. Судың қасиеттері</a:t>
            </a:r>
            <a:endParaRPr lang="ru-RU"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488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QWERTY2019\Desktop\Новая папка\IMG-20190423-WA0009.jpg"/>
          <p:cNvPicPr>
            <a:picLocks noGrp="1"/>
          </p:cNvPicPr>
          <p:nvPr>
            <p:ph idx="1"/>
          </p:nvPr>
        </p:nvPicPr>
        <p:blipFill>
          <a:blip r:embed="rId2"/>
          <a:srcRect/>
          <a:stretch>
            <a:fillRect/>
          </a:stretch>
        </p:blipFill>
        <p:spPr bwMode="auto">
          <a:xfrm rot="16200000">
            <a:off x="1131756" y="-1131755"/>
            <a:ext cx="6880490" cy="91439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75657" y="2967335"/>
            <a:ext cx="6025302"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2400" b="1" cap="none" spc="50" dirty="0" smtClean="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Сонымен қатар “Ауа неден құралады?” тақырыбындағы зерттеу жұмысын жасады.</a:t>
            </a:r>
            <a:endParaRPr lang="ru-RU" sz="2400" b="1" cap="none" spc="50" dirty="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QWERTY2019\Desktop\Новая папка\IMG-20190423-WA0016.jpg"/>
          <p:cNvPicPr>
            <a:picLocks noGrp="1"/>
          </p:cNvPicPr>
          <p:nvPr>
            <p:ph idx="1"/>
          </p:nvPr>
        </p:nvPicPr>
        <p:blipFill>
          <a:blip r:embed="rId2"/>
          <a:srcRect/>
          <a:stretch>
            <a:fillRect/>
          </a:stretch>
        </p:blipFill>
        <p:spPr bwMode="auto">
          <a:xfrm rot="16200000">
            <a:off x="1131756" y="-1131755"/>
            <a:ext cx="6880490" cy="91439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0824" y="4090003"/>
            <a:ext cx="2462555" cy="25703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5" y="4090003"/>
            <a:ext cx="2319953" cy="25703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1680" y="908720"/>
            <a:ext cx="2462556" cy="26552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9" y="927103"/>
            <a:ext cx="2453064" cy="26369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Прямоугольник 1"/>
          <p:cNvSpPr/>
          <p:nvPr/>
        </p:nvSpPr>
        <p:spPr>
          <a:xfrm>
            <a:off x="2538416" y="170282"/>
            <a:ext cx="3692165" cy="461665"/>
          </a:xfrm>
          <a:prstGeom prst="rect">
            <a:avLst/>
          </a:prstGeom>
        </p:spPr>
        <p:txBody>
          <a:bodyPr wrap="none">
            <a:spAutoFit/>
          </a:bodyPr>
          <a:lstStyle/>
          <a:p>
            <a:r>
              <a:rPr lang="kk-KZ" sz="2400" b="1" spc="50" dirty="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“Ауа неден құралады?” </a:t>
            </a:r>
            <a:endParaRPr lang="ru-RU" dirty="0"/>
          </a:p>
        </p:txBody>
      </p:sp>
    </p:spTree>
    <p:extLst>
      <p:ext uri="{BB962C8B-B14F-4D97-AF65-F5344CB8AC3E}">
        <p14:creationId xmlns:p14="http://schemas.microsoft.com/office/powerpoint/2010/main" val="1304193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350</TotalTime>
  <Words>242</Words>
  <Application>Microsoft Office PowerPoint</Application>
  <PresentationFormat>Экран (4:3)</PresentationFormat>
  <Paragraphs>21</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Times New Roman</vt:lpstr>
      <vt:lpstr>Trebuchet MS</vt:lpstr>
      <vt:lpstr>Wingdings 3</vt: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XTreme.ws</dc:creator>
  <cp:lastModifiedBy>Нурзат Рахатов</cp:lastModifiedBy>
  <cp:revision>17</cp:revision>
  <cp:lastPrinted>2019-10-30T16:04:35Z</cp:lastPrinted>
  <dcterms:created xsi:type="dcterms:W3CDTF">2019-04-23T04:59:59Z</dcterms:created>
  <dcterms:modified xsi:type="dcterms:W3CDTF">2019-10-30T16:12:30Z</dcterms:modified>
</cp:coreProperties>
</file>