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0" r:id="rId2"/>
    <p:sldId id="269" r:id="rId3"/>
    <p:sldId id="301" r:id="rId4"/>
    <p:sldId id="279" r:id="rId5"/>
    <p:sldId id="319" r:id="rId6"/>
    <p:sldId id="320" r:id="rId7"/>
    <p:sldId id="324" r:id="rId8"/>
    <p:sldId id="330" r:id="rId9"/>
    <p:sldId id="331" r:id="rId10"/>
    <p:sldId id="281" r:id="rId11"/>
    <p:sldId id="327" r:id="rId12"/>
    <p:sldId id="328" r:id="rId13"/>
    <p:sldId id="280" r:id="rId14"/>
    <p:sldId id="285" r:id="rId15"/>
    <p:sldId id="283" r:id="rId16"/>
    <p:sldId id="282" r:id="rId17"/>
    <p:sldId id="286" r:id="rId18"/>
    <p:sldId id="289" r:id="rId19"/>
    <p:sldId id="297" r:id="rId20"/>
    <p:sldId id="290" r:id="rId21"/>
    <p:sldId id="306" r:id="rId22"/>
    <p:sldId id="309" r:id="rId23"/>
    <p:sldId id="310" r:id="rId24"/>
    <p:sldId id="311" r:id="rId25"/>
    <p:sldId id="313" r:id="rId26"/>
    <p:sldId id="315" r:id="rId27"/>
    <p:sldId id="316" r:id="rId28"/>
    <p:sldId id="332" r:id="rId29"/>
    <p:sldId id="318" r:id="rId30"/>
    <p:sldId id="314" r:id="rId31"/>
    <p:sldId id="317" r:id="rId32"/>
    <p:sldId id="29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990000"/>
    <a:srgbClr val="FF99FF"/>
    <a:srgbClr val="9966FF"/>
    <a:srgbClr val="CC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F7A71A-6A3C-4D01-976B-0235A0DB8A0C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A8E238-4FA7-471E-ACED-1A8AB05D5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3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2E08FC-D312-4912-AE85-B1FC1865B705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D30190-C25E-457C-BDC3-AC89A2661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00AB-86DD-4CDE-9ECD-781977BC1025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4E24-3E04-4EE0-B750-0B20B31BB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4E97-8976-4678-B3EF-89857F9C811B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2B6D-1822-4291-9049-E97AA4DDD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9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A775-25EA-4E64-8DF7-56B8B53DCE1C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D519-AC10-49E7-A03A-A3CFCCCDB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7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080B-4FDB-4FC8-81F8-DAB915E7070A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8998-51FA-4144-91A1-9C8FA2950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3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0DA0-640A-4F58-A4DA-537944652757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8C8A-AD0D-4B87-ACE1-EB0F59C88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4C9B-D0DC-49E9-8087-E4E093B33568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CCCC-6C49-4B90-A91D-60490A5DC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4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E389-1130-4C1A-81DB-3439C5BF14CE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E9F2-A1D7-45E3-A236-3A35691BF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4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87C3-AA88-432D-89C5-5854B997BAB1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47A3-E672-4EE2-ADCA-CDA75664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5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EE60-9C2A-46F9-984F-FEEA865D6699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935F7-91A3-42EF-94EF-A3119D499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0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/>
          <p:cNvSpPr txBox="1">
            <a:spLocks noChangeArrowheads="1"/>
          </p:cNvSpPr>
          <p:nvPr userDrawn="1"/>
        </p:nvSpPr>
        <p:spPr bwMode="auto">
          <a:xfrm>
            <a:off x="71438" y="6556375"/>
            <a:ext cx="2000250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953735"/>
                </a:solidFill>
                <a:latin typeface="Calibri" pitchFamily="34" charset="0"/>
              </a:rPr>
              <a:t>scul32.ucoz.ru</a:t>
            </a:r>
            <a:endParaRPr lang="ru-RU" sz="900" b="1" smtClean="0">
              <a:solidFill>
                <a:srgbClr val="953735"/>
              </a:solidFill>
              <a:latin typeface="Calibri" pitchFamily="34" charset="0"/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209B9D-628F-4E7C-9C56-3AE9D50CB8BF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A13CBD-6165-4137-A137-B9D154A94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5" r:id="rId2"/>
    <p:sldLayoutId id="2147483922" r:id="rId3"/>
    <p:sldLayoutId id="2147483916" r:id="rId4"/>
    <p:sldLayoutId id="2147483917" r:id="rId5"/>
    <p:sldLayoutId id="2147483923" r:id="rId6"/>
    <p:sldLayoutId id="2147483918" r:id="rId7"/>
    <p:sldLayoutId id="2147483919" r:id="rId8"/>
    <p:sldLayoutId id="214748392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222310"/>
            <a:ext cx="6624736" cy="18004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К е р і   б а й л а н ы с</a:t>
            </a:r>
          </a:p>
          <a:p>
            <a:pPr algn="ctr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әдістемелік оқу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85750" y="-142875"/>
            <a:ext cx="8643938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kk-KZ" dirty="0"/>
          </a:p>
          <a:p>
            <a:pPr eaLnBrk="1" hangingPunct="1"/>
            <a:endParaRPr lang="kk-KZ" dirty="0"/>
          </a:p>
          <a:p>
            <a:pPr algn="ctr" eaLnBrk="1" hangingPunct="1"/>
            <a:r>
              <a:rPr lang="kk-KZ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Рефлексияның  жіктелуі:</a:t>
            </a:r>
          </a:p>
          <a:p>
            <a:pPr eaLnBrk="1" hangingPunct="1"/>
            <a:endParaRPr lang="kk-KZ" sz="40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Көңіл-күйдің және эмоциялы күйдің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рефлексиясы</a:t>
            </a:r>
            <a:endParaRPr lang="kk-K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2.Іс-әрекеттің 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рефлексиясы</a:t>
            </a:r>
            <a:endParaRPr lang="kk-K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3.Оқу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мазмұнының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рефлексиясы</a:t>
            </a:r>
            <a:endParaRPr lang="kk-K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500063" y="1000125"/>
            <a:ext cx="8215312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 байланыста ұстанатын ережелер:</a:t>
            </a:r>
          </a:p>
          <a:p>
            <a:pPr eaLnBrk="1" hangingPunct="1"/>
            <a:r>
              <a:rPr lang="kk-KZ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1.Позитивті болу</a:t>
            </a:r>
          </a:p>
          <a:p>
            <a:pPr eaLnBrk="1" hangingPunct="1"/>
            <a:r>
              <a:rPr lang="kk-KZ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2.Бағалаушы болмау</a:t>
            </a:r>
          </a:p>
          <a:p>
            <a:pPr eaLnBrk="1" hangingPunct="1"/>
            <a:r>
              <a:rPr lang="kk-KZ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3.Кеңес бермеу, үйретпеу, тек ұсыныс жасау</a:t>
            </a:r>
          </a:p>
          <a:p>
            <a:pPr eaLnBrk="1" hangingPunct="1"/>
            <a:r>
              <a:rPr lang="kk-KZ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4.Ынталандыруға ұмтылу</a:t>
            </a:r>
          </a:p>
          <a:p>
            <a:pPr eaLnBrk="1" hangingPunct="1"/>
            <a:r>
              <a:rPr lang="kk-KZ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5.Сыпайы, мәдениетті  болу</a:t>
            </a:r>
          </a:p>
          <a:p>
            <a:pPr eaLnBrk="1" hangingPunct="1"/>
            <a:r>
              <a:rPr lang="kk-KZ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6.Көмектесу, жәрдем беру</a:t>
            </a:r>
          </a:p>
          <a:p>
            <a:pPr eaLnBrk="1" hangingPunct="1"/>
            <a:r>
              <a:rPr lang="kk-KZ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7.Тең ұстау</a:t>
            </a:r>
          </a:p>
          <a:p>
            <a:pPr eaLnBrk="1" hangingPunct="1"/>
            <a:r>
              <a:rPr lang="kk-KZ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8.Сәттілікке бағыттау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42875" y="571500"/>
            <a:ext cx="90011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 байланысты алғанда мынандай ережелерді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қатаң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ұстану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керек:</a:t>
            </a:r>
          </a:p>
          <a:p>
            <a:pPr algn="ctr" eaLnBrk="1" hangingPunct="1"/>
            <a:endParaRPr lang="kk-KZ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kk-KZ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1.Ризашылық </a:t>
            </a:r>
            <a:r>
              <a:rPr lang="kk-KZ" sz="4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білдіру</a:t>
            </a:r>
          </a:p>
          <a:p>
            <a:pPr algn="ctr" eaLnBrk="1" hangingPunct="1"/>
            <a:r>
              <a:rPr lang="kk-KZ" sz="4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2.Тыңдай білу</a:t>
            </a:r>
          </a:p>
          <a:p>
            <a:pPr algn="ctr" eaLnBrk="1" hangingPunct="1"/>
            <a:r>
              <a:rPr lang="kk-KZ" sz="4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Мадақтай </a:t>
            </a:r>
            <a:r>
              <a:rPr lang="kk-KZ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</a:p>
          <a:p>
            <a:pPr algn="ctr" eaLnBrk="1" hangingPunct="1"/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29190" y="3286124"/>
            <a:ext cx="1410995" cy="1090918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/>
            </a:blip>
            <a:srcRect/>
            <a:stretch>
              <a:fillRect t="-5000" b="-5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Скругленный прямоугольник 2"/>
          <p:cNvSpPr/>
          <p:nvPr/>
        </p:nvSpPr>
        <p:spPr>
          <a:xfrm>
            <a:off x="6660232" y="836712"/>
            <a:ext cx="1596906" cy="1522962"/>
          </a:xfrm>
          <a:prstGeom prst="roundRect">
            <a:avLst>
              <a:gd name="adj" fmla="val 49694"/>
            </a:avLst>
          </a:prstGeom>
          <a:blipFill>
            <a:blip r:embed="rId3" cstate="print">
              <a:extLst/>
            </a:blip>
            <a:srcRect/>
            <a:stretch>
              <a:fillRect t="-10000" b="-10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6632" name="Picture 4" descr="C:\Users\user\Downloads\super_smilies0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214438"/>
            <a:ext cx="230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5" descr="C:\Users\user\Downloads\t232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59238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:\Users\user\Downloads\x_d639a2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89040"/>
            <a:ext cx="3240360" cy="2516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 descr="C:\Users\user\Downloads\big_smiles_2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76672"/>
            <a:ext cx="2160240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C:\Users\user\Downloads\3t3kv310nh1hnrt15_thumb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2708920"/>
            <a:ext cx="1584176" cy="1133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3" name="Picture 9" descr="C:\Users\user\Downloads\009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4857760"/>
            <a:ext cx="1368152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7000">
            <a:off x="254000" y="68263"/>
            <a:ext cx="4352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C:\Users\user\Downloads\ZOL2dTzo4T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460851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C:\Users\user\Downloads\artleo.com_26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29000"/>
            <a:ext cx="4464496" cy="2929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55650" y="42211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b="1" i="1"/>
              <a:t>Қолымнан бәрі келді</a:t>
            </a:r>
            <a:endParaRPr lang="ru-RU" b="1" i="1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148263" y="3213100"/>
            <a:ext cx="287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b="1" i="1"/>
              <a:t>Бәрін үлгермедім,бірақ</a:t>
            </a:r>
            <a:endParaRPr lang="ru-RU" b="1" i="1"/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851275" y="6237288"/>
            <a:ext cx="348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b="1" i="1"/>
              <a:t>Қолымнан ештеңе келмейді</a:t>
            </a:r>
            <a:endParaRPr lang="ru-RU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wnloads\how-to-decorate-stairs-and-hallways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user\Downloads\m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86409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1663"/>
            <a:ext cx="17272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12954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1763713" y="6021388"/>
            <a:ext cx="528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3600" b="1" i="1"/>
              <a:t>Сәттілік баспалдағы</a:t>
            </a:r>
            <a:endParaRPr lang="ru-RU" sz="3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ownloads\24106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4320480" cy="6192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user\Downloads\elochnaya-igrushka-0001061339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1584176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C:\Users\user\Downloads\6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628800"/>
            <a:ext cx="1008112" cy="913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user\Downloads\6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373216"/>
            <a:ext cx="1008112" cy="913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user\Downloads\6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517232"/>
            <a:ext cx="1008112" cy="913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5219700" y="1916113"/>
            <a:ext cx="35290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b="1" i="1"/>
              <a:t>Орындалған тапсырмаға</a:t>
            </a:r>
          </a:p>
          <a:p>
            <a:pPr eaLnBrk="1" hangingPunct="1"/>
            <a:r>
              <a:rPr lang="kk-KZ" b="1" i="1"/>
              <a:t> ойыншық ілінеді,орындалмаса жерде қалады</a:t>
            </a:r>
            <a:endParaRPr lang="ru-RU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user\Downloads\dessin-arbre-7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5"/>
            <a:ext cx="6048671" cy="5810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6253">
            <a:off x="3560763" y="768350"/>
            <a:ext cx="1454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C:\Users\user\Downloads\1179863866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97840">
            <a:off x="4867954" y="1046456"/>
            <a:ext cx="2086994" cy="2117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C:\Users\user\Downloads\list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04770">
            <a:off x="2839141" y="1794560"/>
            <a:ext cx="1492369" cy="2562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395288" y="3500438"/>
            <a:ext cx="1616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Жасыл-</a:t>
            </a:r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бәрі жақсы</a:t>
            </a:r>
          </a:p>
          <a:p>
            <a:pPr eaLnBrk="1" hangingPunct="1"/>
            <a:r>
              <a:rPr lang="kk-KZ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Сары –</a:t>
            </a:r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орташа</a:t>
            </a:r>
          </a:p>
          <a:p>
            <a:pPr eaLnBrk="1" hangingPunct="1"/>
            <a:r>
              <a:rPr lang="kk-KZ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Қызыл-</a:t>
            </a:r>
            <a:r>
              <a:rPr lang="kk-KZ" sz="2400" b="1" i="1">
                <a:latin typeface="Times New Roman" pitchFamily="18" charset="0"/>
                <a:cs typeface="Times New Roman" pitchFamily="18" charset="0"/>
              </a:rPr>
              <a:t>төмен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ownloads\trai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151288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861048"/>
            <a:ext cx="1800200" cy="1693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619250" y="56610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3200" b="1" i="1"/>
              <a:t>    Ұнаған      тапсырма</a:t>
            </a:r>
            <a:endParaRPr lang="ru-RU" sz="3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5693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5364163" y="1557338"/>
            <a:ext cx="3095625" cy="4175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kk-K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 саған сабақ ұнаса,барлық тапсырмаларды сәтті орыдасаң желкенін </a:t>
            </a:r>
            <a:r>
              <a:rPr lang="kk-KZ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kk-K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түспен боя.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kk-K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 қиындықтар болып,оларды жеңе білсең желкенді </a:t>
            </a:r>
            <a:r>
              <a:rPr lang="kk-KZ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сары </a:t>
            </a:r>
            <a:r>
              <a:rPr lang="kk-K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түспен боя.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kk-K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 қатты </a:t>
            </a:r>
            <a:r>
              <a:rPr lang="kk-K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қиналсаң,</a:t>
            </a:r>
          </a:p>
          <a:p>
            <a:pPr algn="ctr">
              <a:defRPr/>
            </a:pPr>
            <a:r>
              <a:rPr lang="kk-K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менің көмегім қажет болса желкенді </a:t>
            </a:r>
            <a:r>
              <a:rPr lang="kk-KZ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қызыл</a:t>
            </a:r>
            <a:r>
              <a:rPr lang="kk-K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түспен боя.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5805488"/>
            <a:ext cx="770413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Қаласаң суретті толығымен боя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692150"/>
            <a:ext cx="770572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kk-KZ" sz="2800" dirty="0"/>
          </a:p>
          <a:p>
            <a:pPr algn="ctr">
              <a:defRPr/>
            </a:pPr>
            <a:endParaRPr lang="kk-KZ" sz="2800" b="1" i="1" dirty="0"/>
          </a:p>
          <a:p>
            <a:pPr algn="ctr">
              <a:defRPr/>
            </a:pPr>
            <a:endParaRPr lang="kk-KZ" sz="2800" b="1" i="1" dirty="0"/>
          </a:p>
          <a:p>
            <a:pPr algn="ctr">
              <a:defRPr/>
            </a:pPr>
            <a:endParaRPr lang="ru-RU" sz="2800" b="1" i="1" dirty="0"/>
          </a:p>
          <a:p>
            <a:pPr algn="ctr">
              <a:defRPr/>
            </a:pPr>
            <a:r>
              <a:rPr lang="kk-KZ" sz="2800" b="1" dirty="0">
                <a:solidFill>
                  <a:schemeClr val="bg1"/>
                </a:solidFill>
              </a:rPr>
              <a:t>				</a:t>
            </a:r>
            <a:endParaRPr lang="kk-K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kk-KZ" sz="2800" b="1" dirty="0">
                <a:solidFill>
                  <a:srgbClr val="0070C0"/>
                </a:solidFill>
              </a:rPr>
              <a:t>					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28604"/>
            <a:ext cx="7561336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kk-KZ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Жалпы </a:t>
            </a:r>
            <a:r>
              <a:rPr lang="kk-KZ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мақсаты: </a:t>
            </a:r>
            <a:endParaRPr lang="kk-KZ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6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 </a:t>
            </a:r>
            <a:r>
              <a:rPr lang="kk-KZ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байланыстың түрлерін таныстыру арқылы оның классификациясы, түрлі әдістерін ұғындыру. Оқушылардың көңіл-күйіне, сабақтағы </a:t>
            </a:r>
            <a:r>
              <a:rPr lang="kk-KZ" sz="36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іс-әрекетіне</a:t>
            </a:r>
            <a:r>
              <a:rPr lang="kk-KZ" sz="36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оқу материалына кері байланыс жасау жолдарын жоспарлауды бірлесіп қарастыру</a:t>
            </a:r>
            <a:r>
              <a:rPr lang="kk-KZ" sz="36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kk-KZ" sz="36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3348038" y="1571625"/>
            <a:ext cx="4795837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    Мен бүгін білдім…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     Мені қызықтырды…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     Қиын болды…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     Тапсырмалар орындадым…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     Менің түсінгенім…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     Енді менің қолымнан келеді…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     Мен көп нәрсені түсіндім…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     Мен өзіме көп нәрсе түртіп алдым…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     Бүгін үйренгенім көп…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    Менің қолымнан келеді…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     Көп тапсырманы орындадым…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    Мен талпынып,тырыстым…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13.    Мені таңқалдырды…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   Өз өміріме ақыл-ой түрттім…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15.  Мені жігерлендірді…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276600" y="765175"/>
            <a:ext cx="2016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Сауалнама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2615977" cy="402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777\Desktop\Коучинг- кері байланыс\10_L1W1D5_Сабақ бойынша кері байланыс парағы - жазбаша жауа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8358187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777\Desktop\Коучинг- кері байланыс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21531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777\Desktop\Коучинг- кері байланыс\hello_html_49d82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777\Desktop\Коучинг- кері байланыс\hello_html_42461d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81438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1428750" y="1500188"/>
            <a:ext cx="57864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Кабинетте қорап қойылып, оған оқушылар сабақтың соңында өз сұрақтарын қалдыра алады. Бұл сұрақтар келесі сабақтың басында талқыланады.  </a:t>
            </a:r>
            <a:endParaRPr lang="en-GB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857250" y="785813"/>
            <a:ext cx="5824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Қораптағы сұрақтар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Question%20box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929063"/>
            <a:ext cx="3814762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 descr="https://lh5.googleusercontent.com/_9tle68Cm7kBHEtGlvwzaehwkci_TXGhBW_QCUDxl0kS8EtdeBQnSJOesm-24wf4vcJjR22HIhLfxpz2d7R6CxCr1R3kzJRqImBULzovcj1SikidzBbcxvURG3X2CTb7r16A_Xb7BJ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2875"/>
            <a:ext cx="88773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920038" cy="60975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0113" y="1196975"/>
            <a:ext cx="7272337" cy="863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prstClr val="white"/>
                </a:solidFill>
              </a:rPr>
              <a:t>Өз жұмысыңызды қалай бағалайсыз?</a:t>
            </a:r>
          </a:p>
          <a:p>
            <a:pPr algn="ctr">
              <a:defRPr/>
            </a:pPr>
            <a:r>
              <a:rPr lang="kk-KZ" dirty="0">
                <a:solidFill>
                  <a:prstClr val="white"/>
                </a:solidFill>
              </a:rPr>
              <a:t>Қандай қиындықтарға тап болдыңыз?</a:t>
            </a:r>
          </a:p>
          <a:p>
            <a:pPr algn="ctr">
              <a:defRPr/>
            </a:pPr>
            <a:r>
              <a:rPr lang="kk-KZ" dirty="0">
                <a:solidFill>
                  <a:prstClr val="white"/>
                </a:solidFill>
              </a:rPr>
              <a:t>Шығу жолдары қандай?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285750"/>
            <a:ext cx="81438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РЕФЛЕКСИЯНЫ</a:t>
            </a:r>
            <a:r>
              <a:rPr lang="kk-KZ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Ң ОҚУШЫНЫ </a:t>
            </a:r>
          </a:p>
          <a:p>
            <a:pPr algn="ctr">
              <a:defRPr/>
            </a:pPr>
            <a:r>
              <a:rPr lang="kk-KZ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 РЕТТЕУІНЕ ӘСЕРІ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5" name="Picture 19" descr="school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4214813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Рисунок 3" descr="Картинки по запросу рефлексия қазақ тілі сабағын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14500"/>
            <a:ext cx="385762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642938" y="500063"/>
            <a:ext cx="80010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Күтілетін нәтиже: </a:t>
            </a:r>
            <a:endParaRPr lang="kk-KZ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Мұғалімдер </a:t>
            </a:r>
            <a:r>
              <a:rPr lang="kk-KZ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кері байланыс түрлерімен танысады, оның классификасиясы мен әдістері жайлы мағлұмат алады.  </a:t>
            </a:r>
            <a:r>
              <a:rPr lang="kk-KZ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Оқушылардың </a:t>
            </a:r>
            <a:r>
              <a:rPr lang="kk-KZ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көңіл-күйін, оқу мақсатына кері байланыс жасау маңыздылығын ұғады.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/>
          <a:lstStyle/>
          <a:p>
            <a:r>
              <a:rPr lang="kk-KZ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Рефлексияның тиімділігі</a:t>
            </a:r>
            <a:endParaRPr lang="ru-RU" sz="4000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214438"/>
            <a:ext cx="4643438" cy="5353050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kk-KZ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үшін</a:t>
            </a:r>
          </a:p>
          <a:p>
            <a:pPr>
              <a:buFont typeface="Arial" charset="0"/>
              <a:buNone/>
              <a:defRPr/>
            </a:pPr>
            <a:r>
              <a:rPr lang="kk-KZ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 өз-өзіне есеп беруге баулиды</a:t>
            </a:r>
          </a:p>
          <a:p>
            <a:pPr>
              <a:defRPr/>
            </a:pPr>
            <a:r>
              <a:rPr lang="kk-KZ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арқылы оқушының қажеттілігін біле аламыз</a:t>
            </a:r>
          </a:p>
          <a:p>
            <a:pPr>
              <a:defRPr/>
            </a:pPr>
            <a:r>
              <a:rPr lang="kk-KZ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арқылы оқушының өзіндік көзқарасы қалыптасады</a:t>
            </a:r>
          </a:p>
          <a:p>
            <a:pPr>
              <a:defRPr/>
            </a:pPr>
            <a:r>
              <a:rPr lang="kk-KZ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арқылы білім беру барысының сапасын жақсартуға болады</a:t>
            </a:r>
          </a:p>
          <a:p>
            <a:pPr>
              <a:defRPr/>
            </a:pPr>
            <a:r>
              <a:rPr lang="kk-KZ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Рефлексияның нәтижесінде сыни көзқарас қалыптасады</a:t>
            </a:r>
          </a:p>
          <a:p>
            <a:pPr>
              <a:defRPr/>
            </a:pPr>
            <a:r>
              <a:rPr lang="kk-KZ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Өз-өзіне баға бере алады</a:t>
            </a:r>
          </a:p>
          <a:p>
            <a:pPr>
              <a:defRPr/>
            </a:pPr>
            <a:r>
              <a:rPr lang="kk-KZ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алуға деген қызығушылық жоғарылайды;</a:t>
            </a:r>
          </a:p>
          <a:p>
            <a:pPr>
              <a:defRPr/>
            </a:pP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3438" y="1214438"/>
            <a:ext cx="4357687" cy="5353050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үшін</a:t>
            </a:r>
          </a:p>
          <a:p>
            <a:pPr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Ақпаратпен күнделікті жұмыс;</a:t>
            </a:r>
          </a:p>
          <a:p>
            <a:pPr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Шығармашылыққа деген ынта-жігері</a:t>
            </a:r>
          </a:p>
          <a:p>
            <a:pPr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 оқушының пікіріне құлақ түру;</a:t>
            </a:r>
          </a:p>
          <a:p>
            <a:pPr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Пәндік білім сапасының артуы</a:t>
            </a:r>
          </a:p>
          <a:p>
            <a:pPr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сынның қалыптасуы</a:t>
            </a:r>
          </a:p>
          <a:p>
            <a:pPr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Сыни ойлауға жетелеу</a:t>
            </a:r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0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0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05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0"/>
            <a:ext cx="9104312" cy="72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Прямоугольник 5"/>
          <p:cNvSpPr>
            <a:spLocks noChangeArrowheads="1"/>
          </p:cNvSpPr>
          <p:nvPr/>
        </p:nvSpPr>
        <p:spPr bwMode="auto">
          <a:xfrm>
            <a:off x="2286000" y="1643063"/>
            <a:ext cx="45720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70C0"/>
              </a:solidFill>
            </a:endParaRP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РЕФЛЕКСИЯ- НӘТИЖЕЛІ 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БІЛІМ АЛУДЫҢ БАСТАУЫ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492896"/>
            <a:ext cx="718703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Назарларыңызға </a:t>
            </a:r>
            <a:r>
              <a:rPr lang="kk-KZ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рақмет</a:t>
            </a:r>
            <a:r>
              <a:rPr lang="kk-KZ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ownloads\svyazist-1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462216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8057196" cy="138499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      Баланы бақытты ету, жетістіктерге жетелеу,  ішкі уәжін жоғарылату, өзін сәтті сезінулері бәрі біздің қолымызда 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4214842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00063" y="928688"/>
            <a:ext cx="835818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рефлексия-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Шет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тілдерінің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сөздігінде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рефлексия-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толғау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тану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ің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сөздігінде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сараптау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мағынаға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саяды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kk-KZ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428625" y="785813"/>
            <a:ext cx="85725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психологтардың</a:t>
            </a: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айтуы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өмірін,жасаған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қадамдарын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өз-өзін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анализдеуге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іс-әрекеті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толғауы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сөзбен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өз-өзімен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сөйлесу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дегенді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85750" y="714375"/>
            <a:ext cx="8286750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kk-KZ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kk-KZ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 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байланыстың негізгі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идеясы: </a:t>
            </a:r>
          </a:p>
          <a:p>
            <a:pPr algn="ctr" eaLnBrk="1" hangingPunct="1"/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асалған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істі бағалау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емес, керісінше,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жасалуы керектігін көрсету,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айту, бағыт-бағдар беру,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көмектесу</a:t>
            </a:r>
          </a:p>
          <a:p>
            <a:pPr eaLnBrk="1" hangingPunct="1"/>
            <a:endParaRPr lang="kk-KZ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539552" y="428625"/>
            <a:ext cx="842493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kk-KZ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kk-KZ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kk-KZ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Өзі </a:t>
            </a: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туралы сырт пікірлерді адам қарым-қатынаста біледі. Қарым-қатынаста өзі туралы пікірді есту мен білуді кері байланыс деп атайды. 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85750" y="428625"/>
            <a:ext cx="85010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kk-KZ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kk-KZ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Сырт </a:t>
            </a:r>
            <a:r>
              <a:rPr lang="kk-KZ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пікірлер адамға өзінің қайда және қандай екендігін білуге көмектесіп, болашақ әрекеттеріне түзету енгізіп, оларды жоспарлау мүмкіндігін береді. Сол себепті кері байланыс – келесі әрекеттерді ынталандыруға бағытталған рефлексияның ақпараттық негізі.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455</Words>
  <Application>Microsoft Office PowerPoint</Application>
  <PresentationFormat>Экран (4:3)</PresentationFormat>
  <Paragraphs>116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Рефлексияның тиімділігі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1</cp:lastModifiedBy>
  <cp:revision>146</cp:revision>
  <dcterms:created xsi:type="dcterms:W3CDTF">2011-07-26T04:50:43Z</dcterms:created>
  <dcterms:modified xsi:type="dcterms:W3CDTF">2018-01-04T17:08:41Z</dcterms:modified>
</cp:coreProperties>
</file>