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87" r:id="rId4"/>
    <p:sldId id="288" r:id="rId5"/>
    <p:sldId id="289" r:id="rId6"/>
    <p:sldId id="290" r:id="rId7"/>
    <p:sldId id="291" r:id="rId8"/>
    <p:sldId id="292" r:id="rId9"/>
    <p:sldId id="293" r:id="rId10"/>
    <p:sldId id="294" r:id="rId11"/>
    <p:sldId id="295" r:id="rId12"/>
    <p:sldId id="297" r:id="rId13"/>
    <p:sldId id="298" r:id="rId14"/>
    <p:sldId id="296" r:id="rId15"/>
    <p:sldId id="284" r:id="rId16"/>
    <p:sldId id="286"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22"/>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8E22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570"/>
  </p:normalViewPr>
  <p:slideViewPr>
    <p:cSldViewPr>
      <p:cViewPr varScale="1">
        <p:scale>
          <a:sx n="108" d="100"/>
          <a:sy n="108" d="100"/>
        </p:scale>
        <p:origin x="1760"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627FBFC-6AE8-4BF5-8237-A09D52FBD1EF}" type="datetimeFigureOut">
              <a:rPr lang="ru-RU" smtClean="0"/>
              <a:pPr/>
              <a:t>07.12.19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08CA70-C4EE-42D1-84D8-4986DF5AEFBA}"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627FBFC-6AE8-4BF5-8237-A09D52FBD1EF}" type="datetimeFigureOut">
              <a:rPr lang="ru-RU" smtClean="0"/>
              <a:pPr/>
              <a:t>07.12.19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08CA70-C4EE-42D1-84D8-4986DF5AEFB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627FBFC-6AE8-4BF5-8237-A09D52FBD1EF}" type="datetimeFigureOut">
              <a:rPr lang="ru-RU" smtClean="0"/>
              <a:pPr/>
              <a:t>07.12.19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08CA70-C4EE-42D1-84D8-4986DF5AEFB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627FBFC-6AE8-4BF5-8237-A09D52FBD1EF}" type="datetimeFigureOut">
              <a:rPr lang="ru-RU" smtClean="0"/>
              <a:pPr/>
              <a:t>07.12.19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08CA70-C4EE-42D1-84D8-4986DF5AEFB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627FBFC-6AE8-4BF5-8237-A09D52FBD1EF}" type="datetimeFigureOut">
              <a:rPr lang="ru-RU" smtClean="0"/>
              <a:pPr/>
              <a:t>07.12.19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08CA70-C4EE-42D1-84D8-4986DF5AEFBA}"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627FBFC-6AE8-4BF5-8237-A09D52FBD1EF}" type="datetimeFigureOut">
              <a:rPr lang="ru-RU" smtClean="0"/>
              <a:pPr/>
              <a:t>07.12.19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C08CA70-C4EE-42D1-84D8-4986DF5AEFB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627FBFC-6AE8-4BF5-8237-A09D52FBD1EF}" type="datetimeFigureOut">
              <a:rPr lang="ru-RU" smtClean="0"/>
              <a:pPr/>
              <a:t>07.12.19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C08CA70-C4EE-42D1-84D8-4986DF5AEFB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627FBFC-6AE8-4BF5-8237-A09D52FBD1EF}" type="datetimeFigureOut">
              <a:rPr lang="ru-RU" smtClean="0"/>
              <a:pPr/>
              <a:t>07.12.19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C08CA70-C4EE-42D1-84D8-4986DF5AEFB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627FBFC-6AE8-4BF5-8237-A09D52FBD1EF}" type="datetimeFigureOut">
              <a:rPr lang="ru-RU" smtClean="0"/>
              <a:pPr/>
              <a:t>07.12.19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C08CA70-C4EE-42D1-84D8-4986DF5AEFB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627FBFC-6AE8-4BF5-8237-A09D52FBD1EF}" type="datetimeFigureOut">
              <a:rPr lang="ru-RU" smtClean="0"/>
              <a:pPr/>
              <a:t>07.12.19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C08CA70-C4EE-42D1-84D8-4986DF5AEFB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627FBFC-6AE8-4BF5-8237-A09D52FBD1EF}" type="datetimeFigureOut">
              <a:rPr lang="ru-RU" smtClean="0"/>
              <a:pPr/>
              <a:t>07.12.19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C08CA70-C4EE-42D1-84D8-4986DF5AEFBA}"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B0F0"/>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27FBFC-6AE8-4BF5-8237-A09D52FBD1EF}" type="datetimeFigureOut">
              <a:rPr lang="ru-RU" smtClean="0"/>
              <a:pPr/>
              <a:t>07.12.19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08CA70-C4EE-42D1-84D8-4986DF5AEFBA}"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928670"/>
            <a:ext cx="7772400" cy="3000396"/>
          </a:xfrm>
        </p:spPr>
        <p:txBody>
          <a:bodyPr>
            <a:noAutofit/>
          </a:bodyPr>
          <a:lstStyle/>
          <a:p>
            <a:r>
              <a:rPr lang="ru-RU" sz="4000" b="1" dirty="0" smtClean="0">
                <a:solidFill>
                  <a:srgbClr val="002060"/>
                </a:solidFill>
                <a:latin typeface="Times New Roman" pitchFamily="18" charset="0"/>
                <a:cs typeface="Times New Roman" pitchFamily="18" charset="0"/>
              </a:rPr>
              <a:t/>
            </a:r>
            <a:br>
              <a:rPr lang="ru-RU" sz="4000" b="1" dirty="0" smtClean="0">
                <a:solidFill>
                  <a:srgbClr val="002060"/>
                </a:solidFill>
                <a:latin typeface="Times New Roman" pitchFamily="18" charset="0"/>
                <a:cs typeface="Times New Roman" pitchFamily="18" charset="0"/>
              </a:rPr>
            </a:br>
            <a:r>
              <a:rPr lang="ru-RU" sz="4000" b="1" dirty="0" smtClean="0">
                <a:solidFill>
                  <a:srgbClr val="002060"/>
                </a:solidFill>
                <a:latin typeface="Times New Roman" pitchFamily="18" charset="0"/>
                <a:cs typeface="Times New Roman" pitchFamily="18" charset="0"/>
              </a:rPr>
              <a:t/>
            </a:r>
            <a:br>
              <a:rPr lang="ru-RU" sz="4000" b="1" dirty="0" smtClean="0">
                <a:solidFill>
                  <a:srgbClr val="002060"/>
                </a:solidFill>
                <a:latin typeface="Times New Roman" pitchFamily="18" charset="0"/>
                <a:cs typeface="Times New Roman" pitchFamily="18" charset="0"/>
              </a:rPr>
            </a:br>
            <a:r>
              <a:rPr lang="ru-RU" sz="4000" b="1" dirty="0" smtClean="0">
                <a:solidFill>
                  <a:srgbClr val="002060"/>
                </a:solidFill>
                <a:latin typeface="Times New Roman" pitchFamily="18" charset="0"/>
                <a:cs typeface="Times New Roman" pitchFamily="18" charset="0"/>
              </a:rPr>
              <a:t/>
            </a:r>
            <a:br>
              <a:rPr lang="ru-RU" sz="4000" b="1" dirty="0" smtClean="0">
                <a:solidFill>
                  <a:srgbClr val="002060"/>
                </a:solidFill>
                <a:latin typeface="Times New Roman" pitchFamily="18" charset="0"/>
                <a:cs typeface="Times New Roman" pitchFamily="18" charset="0"/>
              </a:rPr>
            </a:br>
            <a:r>
              <a:rPr lang="ru-RU" sz="4000" b="1" dirty="0" smtClean="0">
                <a:solidFill>
                  <a:srgbClr val="002060"/>
                </a:solidFill>
                <a:latin typeface="Times New Roman" pitchFamily="18" charset="0"/>
                <a:cs typeface="Times New Roman" pitchFamily="18" charset="0"/>
              </a:rPr>
              <a:t/>
            </a:r>
            <a:br>
              <a:rPr lang="ru-RU" sz="4000" b="1" dirty="0" smtClean="0">
                <a:solidFill>
                  <a:srgbClr val="002060"/>
                </a:solidFill>
                <a:latin typeface="Times New Roman" pitchFamily="18" charset="0"/>
                <a:cs typeface="Times New Roman" pitchFamily="18" charset="0"/>
              </a:rPr>
            </a:br>
            <a:r>
              <a:rPr lang="kk-KZ" sz="4000" b="1" dirty="0" smtClean="0">
                <a:latin typeface="Times New Roman" pitchFamily="18" charset="0"/>
                <a:cs typeface="Times New Roman" pitchFamily="18" charset="0"/>
              </a:rPr>
              <a:t>Жобалық әдісті енгізу -  мектепке дейінгі білім беру мазмұнын</a:t>
            </a:r>
            <a:r>
              <a:rPr lang="ru-RU" sz="4000" dirty="0" smtClean="0">
                <a:latin typeface="Times New Roman" pitchFamily="18" charset="0"/>
                <a:cs typeface="Times New Roman" pitchFamily="18" charset="0"/>
              </a:rPr>
              <a:t/>
            </a:r>
            <a:br>
              <a:rPr lang="ru-RU" sz="4000" dirty="0" smtClean="0">
                <a:latin typeface="Times New Roman" pitchFamily="18" charset="0"/>
                <a:cs typeface="Times New Roman" pitchFamily="18" charset="0"/>
              </a:rPr>
            </a:br>
            <a:r>
              <a:rPr lang="kk-KZ" sz="4000" b="1" dirty="0" smtClean="0">
                <a:latin typeface="Times New Roman" pitchFamily="18" charset="0"/>
                <a:cs typeface="Times New Roman" pitchFamily="18" charset="0"/>
              </a:rPr>
              <a:t> жаңартудың бір бағыты</a:t>
            </a:r>
            <a:r>
              <a:rPr lang="ru-RU" sz="4000" dirty="0" smtClean="0"/>
              <a:t/>
            </a:r>
            <a:br>
              <a:rPr lang="ru-RU" sz="4000" dirty="0" smtClean="0"/>
            </a:br>
            <a:r>
              <a:rPr lang="kk-KZ" sz="4000" i="1" dirty="0" smtClean="0"/>
              <a:t> </a:t>
            </a:r>
            <a:r>
              <a:rPr lang="ru-RU" sz="4000" dirty="0" smtClean="0"/>
              <a:t/>
            </a:r>
            <a:br>
              <a:rPr lang="ru-RU" sz="4000" dirty="0" smtClean="0"/>
            </a:br>
            <a:r>
              <a:rPr lang="ru-RU" sz="4000" dirty="0" smtClean="0">
                <a:solidFill>
                  <a:srgbClr val="002060"/>
                </a:solidFill>
                <a:latin typeface="Times New Roman" pitchFamily="18" charset="0"/>
                <a:cs typeface="Times New Roman" pitchFamily="18" charset="0"/>
              </a:rPr>
              <a:t/>
            </a:r>
            <a:br>
              <a:rPr lang="ru-RU" sz="4000" dirty="0" smtClean="0">
                <a:solidFill>
                  <a:srgbClr val="002060"/>
                </a:solidFill>
                <a:latin typeface="Times New Roman" pitchFamily="18" charset="0"/>
                <a:cs typeface="Times New Roman" pitchFamily="18" charset="0"/>
              </a:rPr>
            </a:br>
            <a:r>
              <a:rPr lang="ru-RU" sz="4000" dirty="0">
                <a:solidFill>
                  <a:srgbClr val="002060"/>
                </a:solidFill>
                <a:latin typeface="Times New Roman" pitchFamily="18" charset="0"/>
                <a:cs typeface="Times New Roman" pitchFamily="18" charset="0"/>
              </a:rPr>
              <a:t/>
            </a:r>
            <a:br>
              <a:rPr lang="ru-RU" sz="4000" dirty="0">
                <a:solidFill>
                  <a:srgbClr val="002060"/>
                </a:solidFill>
                <a:latin typeface="Times New Roman" pitchFamily="18" charset="0"/>
                <a:cs typeface="Times New Roman" pitchFamily="18" charset="0"/>
              </a:rPr>
            </a:br>
            <a:endParaRPr lang="ru-RU" sz="4000" dirty="0">
              <a:solidFill>
                <a:srgbClr val="00206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000100" y="4869160"/>
            <a:ext cx="7429552" cy="1080120"/>
          </a:xfrm>
        </p:spPr>
        <p:txBody>
          <a:bodyPr>
            <a:normAutofit/>
          </a:bodyPr>
          <a:lstStyle/>
          <a:p>
            <a:r>
              <a:rPr lang="ru-RU" sz="2400" b="1" i="1" dirty="0" err="1" smtClean="0">
                <a:solidFill>
                  <a:srgbClr val="002060"/>
                </a:solidFill>
                <a:latin typeface="Times New Roman" pitchFamily="18" charset="0"/>
                <a:cs typeface="Times New Roman" pitchFamily="18" charset="0"/>
              </a:rPr>
              <a:t>Спанова</a:t>
            </a:r>
            <a:r>
              <a:rPr lang="ru-RU" sz="2400" b="1" i="1" dirty="0" smtClean="0">
                <a:solidFill>
                  <a:srgbClr val="002060"/>
                </a:solidFill>
                <a:latin typeface="Times New Roman" pitchFamily="18" charset="0"/>
                <a:cs typeface="Times New Roman" pitchFamily="18" charset="0"/>
              </a:rPr>
              <a:t> Гульнар </a:t>
            </a:r>
            <a:r>
              <a:rPr lang="ru-RU" sz="2400" b="1" i="1" dirty="0" err="1" smtClean="0">
                <a:solidFill>
                  <a:srgbClr val="002060"/>
                </a:solidFill>
                <a:latin typeface="Times New Roman" pitchFamily="18" charset="0"/>
                <a:cs typeface="Times New Roman" pitchFamily="18" charset="0"/>
              </a:rPr>
              <a:t>Ердаулетовна</a:t>
            </a:r>
            <a:endParaRPr lang="ru-RU" sz="2400" b="1" i="1" dirty="0" smtClean="0">
              <a:solidFill>
                <a:srgbClr val="002060"/>
              </a:solidFill>
              <a:latin typeface="Times New Roman" pitchFamily="18" charset="0"/>
              <a:cs typeface="Times New Roman" pitchFamily="18" charset="0"/>
            </a:endParaRPr>
          </a:p>
          <a:p>
            <a:r>
              <a:rPr lang="ru-RU" sz="2400" b="1" i="1" dirty="0" err="1" smtClean="0">
                <a:solidFill>
                  <a:srgbClr val="002060"/>
                </a:solidFill>
                <a:latin typeface="Times New Roman" pitchFamily="18" charset="0"/>
                <a:cs typeface="Times New Roman" pitchFamily="18" charset="0"/>
              </a:rPr>
              <a:t>Ақтөбе</a:t>
            </a:r>
            <a:r>
              <a:rPr lang="ru-RU" sz="2400" b="1" i="1" dirty="0" smtClean="0">
                <a:solidFill>
                  <a:srgbClr val="002060"/>
                </a:solidFill>
                <a:latin typeface="Times New Roman" pitchFamily="18" charset="0"/>
                <a:cs typeface="Times New Roman" pitchFamily="18" charset="0"/>
              </a:rPr>
              <a:t> </a:t>
            </a:r>
            <a:r>
              <a:rPr lang="ru-RU" sz="2400" b="1" i="1" dirty="0" err="1" smtClean="0">
                <a:solidFill>
                  <a:srgbClr val="002060"/>
                </a:solidFill>
                <a:latin typeface="Times New Roman" pitchFamily="18" charset="0"/>
                <a:cs typeface="Times New Roman" pitchFamily="18" charset="0"/>
              </a:rPr>
              <a:t>қ</a:t>
            </a:r>
            <a:r>
              <a:rPr lang="ru-RU" sz="2400" b="1" i="1" dirty="0" smtClean="0">
                <a:solidFill>
                  <a:srgbClr val="002060"/>
                </a:solidFill>
                <a:latin typeface="Times New Roman" pitchFamily="18" charset="0"/>
                <a:cs typeface="Times New Roman" pitchFamily="18" charset="0"/>
              </a:rPr>
              <a:t>. № 15 «</a:t>
            </a:r>
            <a:r>
              <a:rPr lang="ru-RU" sz="2400" b="1" i="1" dirty="0" err="1" smtClean="0">
                <a:solidFill>
                  <a:srgbClr val="002060"/>
                </a:solidFill>
                <a:latin typeface="Times New Roman" pitchFamily="18" charset="0"/>
                <a:cs typeface="Times New Roman" pitchFamily="18" charset="0"/>
              </a:rPr>
              <a:t>Жидек</a:t>
            </a:r>
            <a:r>
              <a:rPr lang="ru-RU" sz="2400" b="1" i="1" dirty="0" smtClean="0">
                <a:solidFill>
                  <a:srgbClr val="002060"/>
                </a:solidFill>
                <a:latin typeface="Times New Roman" pitchFamily="18" charset="0"/>
                <a:cs typeface="Times New Roman" pitchFamily="18" charset="0"/>
              </a:rPr>
              <a:t>» МДҰ </a:t>
            </a:r>
            <a:endParaRPr lang="ru-RU" sz="2400" b="1" i="1" dirty="0">
              <a:solidFill>
                <a:srgbClr val="002060"/>
              </a:solidFill>
              <a:latin typeface="Times New Roman" pitchFamily="18" charset="0"/>
              <a:cs typeface="Times New Roman" pitchFamily="18" charset="0"/>
            </a:endParaRPr>
          </a:p>
        </p:txBody>
      </p:sp>
    </p:spTree>
    <p:custDataLst>
      <p:tags r:id="rId1"/>
    </p:custDataLst>
  </p:cSld>
  <p:clrMapOvr>
    <a:masterClrMapping/>
  </p:clrMapOvr>
  <p:transition advTm="11341">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0" tmFilter="0, 0; .2, .5; .8, .5; 1, 0"/>
                                        <p:tgtEl>
                                          <p:spTgt spid="2"/>
                                        </p:tgtEl>
                                      </p:cBhvr>
                                    </p:animEffect>
                                    <p:animScale>
                                      <p:cBhvr>
                                        <p:cTn id="7" dur="250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b="1" dirty="0" err="1" smtClean="0">
                <a:latin typeface="Times New Roman" pitchFamily="18" charset="0"/>
                <a:cs typeface="Times New Roman" pitchFamily="18" charset="0"/>
              </a:rPr>
              <a:t>Мектепке</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дейінгі</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балалардың жоба</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әрекетінің нәтижесі</a:t>
            </a:r>
            <a:r>
              <a:rPr lang="ru-RU" sz="2400" b="1" dirty="0" smtClean="0">
                <a:latin typeface="Times New Roman" pitchFamily="18" charset="0"/>
                <a:cs typeface="Times New Roman" pitchFamily="18" charset="0"/>
              </a:rPr>
              <a:t/>
            </a:r>
            <a:br>
              <a:rPr lang="ru-RU" sz="2400" b="1" dirty="0" smtClean="0">
                <a:latin typeface="Times New Roman" pitchFamily="18" charset="0"/>
                <a:cs typeface="Times New Roman" pitchFamily="18" charset="0"/>
              </a:rPr>
            </a:br>
            <a:r>
              <a:rPr lang="ru-RU" sz="2400" b="1" dirty="0" smtClean="0">
                <a:latin typeface="Times New Roman" pitchFamily="18" charset="0"/>
                <a:cs typeface="Times New Roman" pitchFamily="18" charset="0"/>
              </a:rPr>
              <a:t>Возможные результаты («выходы») </a:t>
            </a:r>
            <a:br>
              <a:rPr lang="ru-RU" sz="2400" b="1" dirty="0" smtClean="0">
                <a:latin typeface="Times New Roman" pitchFamily="18" charset="0"/>
                <a:cs typeface="Times New Roman" pitchFamily="18" charset="0"/>
              </a:rPr>
            </a:br>
            <a:r>
              <a:rPr lang="ru-RU" sz="2400" b="1" dirty="0" smtClean="0">
                <a:latin typeface="Times New Roman" pitchFamily="18" charset="0"/>
                <a:cs typeface="Times New Roman" pitchFamily="18" charset="0"/>
              </a:rPr>
              <a:t>проектной деятельности  дошкольников</a:t>
            </a:r>
            <a:endParaRPr lang="ru-RU" sz="2400" b="1" dirty="0">
              <a:latin typeface="Times New Roman" pitchFamily="18" charset="0"/>
              <a:cs typeface="Times New Roman" pitchFamily="18" charset="0"/>
            </a:endParaRPr>
          </a:p>
        </p:txBody>
      </p:sp>
      <p:sp>
        <p:nvSpPr>
          <p:cNvPr id="4" name="Rectangle 3"/>
          <p:cNvSpPr>
            <a:spLocks noGrp="1" noChangeArrowheads="1"/>
          </p:cNvSpPr>
          <p:nvPr>
            <p:ph idx="1"/>
          </p:nvPr>
        </p:nvSpPr>
        <p:spPr/>
        <p:txBody>
          <a:bodyPr>
            <a:normAutofit lnSpcReduction="10000"/>
          </a:bodyPr>
          <a:lstStyle/>
          <a:p>
            <a:pPr eaLnBrk="1" hangingPunct="1">
              <a:lnSpc>
                <a:spcPct val="90000"/>
              </a:lnSpc>
            </a:pPr>
            <a:r>
              <a:rPr lang="ru-RU" dirty="0" err="1" smtClean="0"/>
              <a:t>Көрме.</a:t>
            </a:r>
            <a:r>
              <a:rPr lang="ru-RU" dirty="0" smtClean="0"/>
              <a:t>  Выставка;</a:t>
            </a:r>
          </a:p>
          <a:p>
            <a:pPr eaLnBrk="1" hangingPunct="1">
              <a:lnSpc>
                <a:spcPct val="90000"/>
              </a:lnSpc>
            </a:pPr>
            <a:r>
              <a:rPr lang="ru-RU" dirty="0" smtClean="0"/>
              <a:t>Альбом, газета, гербарий, коллекция;</a:t>
            </a:r>
          </a:p>
          <a:p>
            <a:pPr eaLnBrk="1" hangingPunct="1">
              <a:lnSpc>
                <a:spcPct val="90000"/>
              </a:lnSpc>
            </a:pPr>
            <a:r>
              <a:rPr lang="ru-RU" dirty="0" err="1" smtClean="0"/>
              <a:t>Журнал,кітапша</a:t>
            </a:r>
            <a:r>
              <a:rPr lang="ru-RU" dirty="0" smtClean="0"/>
              <a:t>,  книжка-раскладушка;</a:t>
            </a:r>
          </a:p>
          <a:p>
            <a:pPr eaLnBrk="1" hangingPunct="1">
              <a:lnSpc>
                <a:spcPct val="90000"/>
              </a:lnSpc>
            </a:pPr>
            <a:r>
              <a:rPr lang="kk-KZ" smtClean="0"/>
              <a:t>Коллаж, панно, ертегі</a:t>
            </a:r>
            <a:endParaRPr lang="ru-RU" dirty="0" smtClean="0"/>
          </a:p>
          <a:p>
            <a:pPr eaLnBrk="1" hangingPunct="1">
              <a:lnSpc>
                <a:spcPct val="90000"/>
              </a:lnSpc>
            </a:pPr>
            <a:r>
              <a:rPr lang="ru-RU" dirty="0" smtClean="0"/>
              <a:t>Костюм, макет, модель, сувенир;</a:t>
            </a:r>
          </a:p>
          <a:p>
            <a:pPr eaLnBrk="1" hangingPunct="1">
              <a:lnSpc>
                <a:spcPct val="90000"/>
              </a:lnSpc>
            </a:pPr>
            <a:r>
              <a:rPr lang="ru-RU" dirty="0" err="1" smtClean="0"/>
              <a:t>Мереке</a:t>
            </a:r>
            <a:r>
              <a:rPr lang="ru-RU" dirty="0" smtClean="0"/>
              <a:t> </a:t>
            </a:r>
            <a:r>
              <a:rPr lang="ru-RU" dirty="0" err="1" smtClean="0"/>
              <a:t>сценариі</a:t>
            </a:r>
            <a:r>
              <a:rPr lang="ru-RU" dirty="0" smtClean="0"/>
              <a:t>.   Сценарий праздника;</a:t>
            </a:r>
          </a:p>
          <a:p>
            <a:pPr eaLnBrk="1" hangingPunct="1">
              <a:lnSpc>
                <a:spcPct val="90000"/>
              </a:lnSpc>
            </a:pPr>
            <a:r>
              <a:rPr lang="ru-RU" dirty="0" err="1" smtClean="0"/>
              <a:t>Оқу құралы.</a:t>
            </a:r>
            <a:r>
              <a:rPr lang="ru-RU" dirty="0" smtClean="0"/>
              <a:t>             Учебное пособие;</a:t>
            </a:r>
          </a:p>
          <a:p>
            <a:pPr eaLnBrk="1" hangingPunct="1">
              <a:lnSpc>
                <a:spcPct val="90000"/>
              </a:lnSpc>
            </a:pPr>
            <a:r>
              <a:rPr lang="kk-KZ" dirty="0" smtClean="0"/>
              <a:t>Дидактикалық материал.    Дидактический материал.</a:t>
            </a:r>
            <a:endParaRPr lang="ru-RU" dirty="0" smtClean="0"/>
          </a:p>
          <a:p>
            <a:pPr eaLnBrk="1" hangingPunct="1">
              <a:lnSpc>
                <a:spcPct val="90000"/>
              </a:lnSpc>
              <a:buFont typeface="Wingdings" pitchFamily="2" charset="2"/>
              <a:buNone/>
            </a:pPr>
            <a:endParaRPr lang="ru-RU"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stCondLst>
                                            <p:cond delay="0"/>
                                          </p:stCondLst>
                                        </p:cTn>
                                        <p:tgtEl>
                                          <p:spTgt spid="4">
                                            <p:txEl>
                                              <p:pRg st="0" end="0"/>
                                            </p:txEl>
                                          </p:spTgt>
                                        </p:tgtEl>
                                      </p:cBhvr>
                                    </p:animEffect>
                                    <p:anim calcmode="lin" valueType="num">
                                      <p:cBhvr>
                                        <p:cTn id="8" dur="500" fill="hold">
                                          <p:stCondLst>
                                            <p:cond delay="0"/>
                                          </p:stCondLst>
                                        </p:cTn>
                                        <p:tgtEl>
                                          <p:spTgt spid="4">
                                            <p:txEl>
                                              <p:pRg st="0" end="0"/>
                                            </p:txEl>
                                          </p:spTgt>
                                        </p:tgtEl>
                                        <p:attrNameLst>
                                          <p:attrName>ppt_x</p:attrName>
                                        </p:attrNameLst>
                                      </p:cBhvr>
                                      <p:tavLst>
                                        <p:tav tm="0">
                                          <p:val>
                                            <p:strVal val="#ppt_x-.1"/>
                                          </p:val>
                                        </p:tav>
                                        <p:tav tm="100000">
                                          <p:val>
                                            <p:strVal val="#ppt_x"/>
                                          </p:val>
                                        </p:tav>
                                      </p:tavLst>
                                    </p:anim>
                                    <p:anim calcmode="lin" valueType="num">
                                      <p:cBhvr>
                                        <p:cTn id="9" dur="500" fill="hold">
                                          <p:stCondLst>
                                            <p:cond delay="0"/>
                                          </p:stCondLst>
                                        </p:cTn>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iterate type="lt">
                                    <p:tmPct val="10000"/>
                                  </p:iterate>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500">
                                          <p:stCondLst>
                                            <p:cond delay="0"/>
                                          </p:stCondLst>
                                        </p:cTn>
                                        <p:tgtEl>
                                          <p:spTgt spid="4">
                                            <p:txEl>
                                              <p:pRg st="1" end="1"/>
                                            </p:txEl>
                                          </p:spTgt>
                                        </p:tgtEl>
                                      </p:cBhvr>
                                    </p:animEffect>
                                    <p:anim calcmode="lin" valueType="num">
                                      <p:cBhvr>
                                        <p:cTn id="15" dur="500" fill="hold">
                                          <p:stCondLst>
                                            <p:cond delay="0"/>
                                          </p:stCondLst>
                                        </p:cTn>
                                        <p:tgtEl>
                                          <p:spTgt spid="4">
                                            <p:txEl>
                                              <p:pRg st="1" end="1"/>
                                            </p:txEl>
                                          </p:spTgt>
                                        </p:tgtEl>
                                        <p:attrNameLst>
                                          <p:attrName>ppt_x</p:attrName>
                                        </p:attrNameLst>
                                      </p:cBhvr>
                                      <p:tavLst>
                                        <p:tav tm="0">
                                          <p:val>
                                            <p:strVal val="#ppt_x-.1"/>
                                          </p:val>
                                        </p:tav>
                                        <p:tav tm="100000">
                                          <p:val>
                                            <p:strVal val="#ppt_x"/>
                                          </p:val>
                                        </p:tav>
                                      </p:tavLst>
                                    </p:anim>
                                    <p:anim calcmode="lin" valueType="num">
                                      <p:cBhvr>
                                        <p:cTn id="16" dur="500" fill="hold">
                                          <p:stCondLst>
                                            <p:cond delay="0"/>
                                          </p:stCondLst>
                                        </p:cTn>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500">
                                          <p:stCondLst>
                                            <p:cond delay="0"/>
                                          </p:stCondLst>
                                        </p:cTn>
                                        <p:tgtEl>
                                          <p:spTgt spid="4">
                                            <p:txEl>
                                              <p:pRg st="2" end="2"/>
                                            </p:txEl>
                                          </p:spTgt>
                                        </p:tgtEl>
                                      </p:cBhvr>
                                    </p:animEffect>
                                    <p:anim calcmode="lin" valueType="num">
                                      <p:cBhvr>
                                        <p:cTn id="22" dur="500" fill="hold">
                                          <p:stCondLst>
                                            <p:cond delay="0"/>
                                          </p:stCondLst>
                                        </p:cTn>
                                        <p:tgtEl>
                                          <p:spTgt spid="4">
                                            <p:txEl>
                                              <p:pRg st="2" end="2"/>
                                            </p:txEl>
                                          </p:spTgt>
                                        </p:tgtEl>
                                        <p:attrNameLst>
                                          <p:attrName>ppt_x</p:attrName>
                                        </p:attrNameLst>
                                      </p:cBhvr>
                                      <p:tavLst>
                                        <p:tav tm="0">
                                          <p:val>
                                            <p:strVal val="#ppt_x-.1"/>
                                          </p:val>
                                        </p:tav>
                                        <p:tav tm="100000">
                                          <p:val>
                                            <p:strVal val="#ppt_x"/>
                                          </p:val>
                                        </p:tav>
                                      </p:tavLst>
                                    </p:anim>
                                    <p:anim calcmode="lin" valueType="num">
                                      <p:cBhvr>
                                        <p:cTn id="23" dur="500" fill="hold">
                                          <p:stCondLst>
                                            <p:cond delay="0"/>
                                          </p:stCondLst>
                                        </p:cTn>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grpId="0" nodeType="clickEffect">
                                  <p:stCondLst>
                                    <p:cond delay="0"/>
                                  </p:stCondLst>
                                  <p:iterate type="lt">
                                    <p:tmPct val="10000"/>
                                  </p:iterate>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500">
                                          <p:stCondLst>
                                            <p:cond delay="0"/>
                                          </p:stCondLst>
                                        </p:cTn>
                                        <p:tgtEl>
                                          <p:spTgt spid="4">
                                            <p:txEl>
                                              <p:pRg st="3" end="3"/>
                                            </p:txEl>
                                          </p:spTgt>
                                        </p:tgtEl>
                                      </p:cBhvr>
                                    </p:animEffect>
                                    <p:anim calcmode="lin" valueType="num">
                                      <p:cBhvr>
                                        <p:cTn id="29" dur="500" fill="hold">
                                          <p:stCondLst>
                                            <p:cond delay="0"/>
                                          </p:stCondLst>
                                        </p:cTn>
                                        <p:tgtEl>
                                          <p:spTgt spid="4">
                                            <p:txEl>
                                              <p:pRg st="3" end="3"/>
                                            </p:txEl>
                                          </p:spTgt>
                                        </p:tgtEl>
                                        <p:attrNameLst>
                                          <p:attrName>ppt_x</p:attrName>
                                        </p:attrNameLst>
                                      </p:cBhvr>
                                      <p:tavLst>
                                        <p:tav tm="0">
                                          <p:val>
                                            <p:strVal val="#ppt_x-.1"/>
                                          </p:val>
                                        </p:tav>
                                        <p:tav tm="100000">
                                          <p:val>
                                            <p:strVal val="#ppt_x"/>
                                          </p:val>
                                        </p:tav>
                                      </p:tavLst>
                                    </p:anim>
                                    <p:anim calcmode="lin" valueType="num">
                                      <p:cBhvr>
                                        <p:cTn id="30" dur="500" fill="hold">
                                          <p:stCondLst>
                                            <p:cond delay="0"/>
                                          </p:stCondLst>
                                        </p:cTn>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grpId="0" nodeType="clickEffect">
                                  <p:stCondLst>
                                    <p:cond delay="0"/>
                                  </p:stCondLst>
                                  <p:iterate type="lt">
                                    <p:tmPct val="10000"/>
                                  </p:iterate>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500">
                                          <p:stCondLst>
                                            <p:cond delay="0"/>
                                          </p:stCondLst>
                                        </p:cTn>
                                        <p:tgtEl>
                                          <p:spTgt spid="4">
                                            <p:txEl>
                                              <p:pRg st="4" end="4"/>
                                            </p:txEl>
                                          </p:spTgt>
                                        </p:tgtEl>
                                      </p:cBhvr>
                                    </p:animEffect>
                                    <p:anim calcmode="lin" valueType="num">
                                      <p:cBhvr>
                                        <p:cTn id="36" dur="500" fill="hold">
                                          <p:stCondLst>
                                            <p:cond delay="0"/>
                                          </p:stCondLst>
                                        </p:cTn>
                                        <p:tgtEl>
                                          <p:spTgt spid="4">
                                            <p:txEl>
                                              <p:pRg st="4" end="4"/>
                                            </p:txEl>
                                          </p:spTgt>
                                        </p:tgtEl>
                                        <p:attrNameLst>
                                          <p:attrName>ppt_x</p:attrName>
                                        </p:attrNameLst>
                                      </p:cBhvr>
                                      <p:tavLst>
                                        <p:tav tm="0">
                                          <p:val>
                                            <p:strVal val="#ppt_x-.1"/>
                                          </p:val>
                                        </p:tav>
                                        <p:tav tm="100000">
                                          <p:val>
                                            <p:strVal val="#ppt_x"/>
                                          </p:val>
                                        </p:tav>
                                      </p:tavLst>
                                    </p:anim>
                                    <p:anim calcmode="lin" valueType="num">
                                      <p:cBhvr>
                                        <p:cTn id="37" dur="500" fill="hold">
                                          <p:stCondLst>
                                            <p:cond delay="0"/>
                                          </p:stCondLst>
                                        </p:cTn>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grpId="0" nodeType="clickEffect">
                                  <p:stCondLst>
                                    <p:cond delay="0"/>
                                  </p:stCondLst>
                                  <p:iterate type="lt">
                                    <p:tmPct val="10000"/>
                                  </p:iterate>
                                  <p:childTnLst>
                                    <p:set>
                                      <p:cBhvr>
                                        <p:cTn id="41" dur="1" fill="hold">
                                          <p:stCondLst>
                                            <p:cond delay="0"/>
                                          </p:stCondLst>
                                        </p:cTn>
                                        <p:tgtEl>
                                          <p:spTgt spid="4">
                                            <p:txEl>
                                              <p:pRg st="5" end="5"/>
                                            </p:txEl>
                                          </p:spTgt>
                                        </p:tgtEl>
                                        <p:attrNameLst>
                                          <p:attrName>style.visibility</p:attrName>
                                        </p:attrNameLst>
                                      </p:cBhvr>
                                      <p:to>
                                        <p:strVal val="visible"/>
                                      </p:to>
                                    </p:set>
                                    <p:animEffect transition="in" filter="fade">
                                      <p:cBhvr>
                                        <p:cTn id="42" dur="500">
                                          <p:stCondLst>
                                            <p:cond delay="0"/>
                                          </p:stCondLst>
                                        </p:cTn>
                                        <p:tgtEl>
                                          <p:spTgt spid="4">
                                            <p:txEl>
                                              <p:pRg st="5" end="5"/>
                                            </p:txEl>
                                          </p:spTgt>
                                        </p:tgtEl>
                                      </p:cBhvr>
                                    </p:animEffect>
                                    <p:anim calcmode="lin" valueType="num">
                                      <p:cBhvr>
                                        <p:cTn id="43" dur="500" fill="hold">
                                          <p:stCondLst>
                                            <p:cond delay="0"/>
                                          </p:stCondLst>
                                        </p:cTn>
                                        <p:tgtEl>
                                          <p:spTgt spid="4">
                                            <p:txEl>
                                              <p:pRg st="5" end="5"/>
                                            </p:txEl>
                                          </p:spTgt>
                                        </p:tgtEl>
                                        <p:attrNameLst>
                                          <p:attrName>ppt_x</p:attrName>
                                        </p:attrNameLst>
                                      </p:cBhvr>
                                      <p:tavLst>
                                        <p:tav tm="0">
                                          <p:val>
                                            <p:strVal val="#ppt_x-.1"/>
                                          </p:val>
                                        </p:tav>
                                        <p:tav tm="100000">
                                          <p:val>
                                            <p:strVal val="#ppt_x"/>
                                          </p:val>
                                        </p:tav>
                                      </p:tavLst>
                                    </p:anim>
                                    <p:anim calcmode="lin" valueType="num">
                                      <p:cBhvr>
                                        <p:cTn id="44" dur="500" fill="hold">
                                          <p:stCondLst>
                                            <p:cond delay="0"/>
                                          </p:stCondLst>
                                        </p:cTn>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grpId="0" nodeType="clickEffect">
                                  <p:stCondLst>
                                    <p:cond delay="0"/>
                                  </p:stCondLst>
                                  <p:iterate type="lt">
                                    <p:tmPct val="10000"/>
                                  </p:iterate>
                                  <p:childTnLst>
                                    <p:set>
                                      <p:cBhvr>
                                        <p:cTn id="48" dur="1" fill="hold">
                                          <p:stCondLst>
                                            <p:cond delay="0"/>
                                          </p:stCondLst>
                                        </p:cTn>
                                        <p:tgtEl>
                                          <p:spTgt spid="4">
                                            <p:txEl>
                                              <p:pRg st="6" end="6"/>
                                            </p:txEl>
                                          </p:spTgt>
                                        </p:tgtEl>
                                        <p:attrNameLst>
                                          <p:attrName>style.visibility</p:attrName>
                                        </p:attrNameLst>
                                      </p:cBhvr>
                                      <p:to>
                                        <p:strVal val="visible"/>
                                      </p:to>
                                    </p:set>
                                    <p:animEffect transition="in" filter="fade">
                                      <p:cBhvr>
                                        <p:cTn id="49" dur="500">
                                          <p:stCondLst>
                                            <p:cond delay="0"/>
                                          </p:stCondLst>
                                        </p:cTn>
                                        <p:tgtEl>
                                          <p:spTgt spid="4">
                                            <p:txEl>
                                              <p:pRg st="6" end="6"/>
                                            </p:txEl>
                                          </p:spTgt>
                                        </p:tgtEl>
                                      </p:cBhvr>
                                    </p:animEffect>
                                    <p:anim calcmode="lin" valueType="num">
                                      <p:cBhvr>
                                        <p:cTn id="50" dur="500" fill="hold">
                                          <p:stCondLst>
                                            <p:cond delay="0"/>
                                          </p:stCondLst>
                                        </p:cTn>
                                        <p:tgtEl>
                                          <p:spTgt spid="4">
                                            <p:txEl>
                                              <p:pRg st="6" end="6"/>
                                            </p:txEl>
                                          </p:spTgt>
                                        </p:tgtEl>
                                        <p:attrNameLst>
                                          <p:attrName>ppt_x</p:attrName>
                                        </p:attrNameLst>
                                      </p:cBhvr>
                                      <p:tavLst>
                                        <p:tav tm="0">
                                          <p:val>
                                            <p:strVal val="#ppt_x-.1"/>
                                          </p:val>
                                        </p:tav>
                                        <p:tav tm="100000">
                                          <p:val>
                                            <p:strVal val="#ppt_x"/>
                                          </p:val>
                                        </p:tav>
                                      </p:tavLst>
                                    </p:anim>
                                    <p:anim calcmode="lin" valueType="num">
                                      <p:cBhvr>
                                        <p:cTn id="51" dur="500" fill="hold">
                                          <p:stCondLst>
                                            <p:cond delay="0"/>
                                          </p:stCondLst>
                                        </p:cTn>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0" presetClass="entr" presetSubtype="0" fill="hold" grpId="0" nodeType="clickEffect">
                                  <p:stCondLst>
                                    <p:cond delay="0"/>
                                  </p:stCondLst>
                                  <p:iterate type="lt">
                                    <p:tmPct val="10000"/>
                                  </p:iterate>
                                  <p:childTnLst>
                                    <p:set>
                                      <p:cBhvr>
                                        <p:cTn id="55" dur="1" fill="hold">
                                          <p:stCondLst>
                                            <p:cond delay="0"/>
                                          </p:stCondLst>
                                        </p:cTn>
                                        <p:tgtEl>
                                          <p:spTgt spid="4">
                                            <p:txEl>
                                              <p:pRg st="7" end="7"/>
                                            </p:txEl>
                                          </p:spTgt>
                                        </p:tgtEl>
                                        <p:attrNameLst>
                                          <p:attrName>style.visibility</p:attrName>
                                        </p:attrNameLst>
                                      </p:cBhvr>
                                      <p:to>
                                        <p:strVal val="visible"/>
                                      </p:to>
                                    </p:set>
                                    <p:animEffect transition="in" filter="fade">
                                      <p:cBhvr>
                                        <p:cTn id="56" dur="500">
                                          <p:stCondLst>
                                            <p:cond delay="0"/>
                                          </p:stCondLst>
                                        </p:cTn>
                                        <p:tgtEl>
                                          <p:spTgt spid="4">
                                            <p:txEl>
                                              <p:pRg st="7" end="7"/>
                                            </p:txEl>
                                          </p:spTgt>
                                        </p:tgtEl>
                                      </p:cBhvr>
                                    </p:animEffect>
                                    <p:anim calcmode="lin" valueType="num">
                                      <p:cBhvr>
                                        <p:cTn id="57" dur="500" fill="hold">
                                          <p:stCondLst>
                                            <p:cond delay="0"/>
                                          </p:stCondLst>
                                        </p:cTn>
                                        <p:tgtEl>
                                          <p:spTgt spid="4">
                                            <p:txEl>
                                              <p:pRg st="7" end="7"/>
                                            </p:txEl>
                                          </p:spTgt>
                                        </p:tgtEl>
                                        <p:attrNameLst>
                                          <p:attrName>ppt_x</p:attrName>
                                        </p:attrNameLst>
                                      </p:cBhvr>
                                      <p:tavLst>
                                        <p:tav tm="0">
                                          <p:val>
                                            <p:strVal val="#ppt_x-.1"/>
                                          </p:val>
                                        </p:tav>
                                        <p:tav tm="100000">
                                          <p:val>
                                            <p:strVal val="#ppt_x"/>
                                          </p:val>
                                        </p:tav>
                                      </p:tavLst>
                                    </p:anim>
                                    <p:anim calcmode="lin" valueType="num">
                                      <p:cBhvr>
                                        <p:cTn id="58" dur="500" fill="hold">
                                          <p:stCondLst>
                                            <p:cond delay="0"/>
                                          </p:stCondLst>
                                        </p:cTn>
                                        <p:tgtEl>
                                          <p:spTgt spid="4">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smtClean="0">
                <a:latin typeface="Times New Roman" pitchFamily="18" charset="0"/>
                <a:cs typeface="Times New Roman" pitchFamily="18" charset="0"/>
              </a:rPr>
              <a:t>Жұмыс кезеңдері</a:t>
            </a:r>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Этапы работы</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Autofit/>
          </a:bodyPr>
          <a:lstStyle/>
          <a:p>
            <a:pPr marL="0" indent="0">
              <a:lnSpc>
                <a:spcPct val="90000"/>
              </a:lnSpc>
              <a:buNone/>
            </a:pPr>
            <a:r>
              <a:rPr lang="kk-KZ" sz="2400" b="1" dirty="0" smtClean="0">
                <a:latin typeface="Times New Roman" pitchFamily="18" charset="0"/>
                <a:cs typeface="Times New Roman" pitchFamily="18" charset="0"/>
              </a:rPr>
              <a:t>Дайындық      </a:t>
            </a:r>
            <a:r>
              <a:rPr lang="kk-KZ" sz="2400" dirty="0" smtClean="0">
                <a:latin typeface="Times New Roman" pitchFamily="18" charset="0"/>
                <a:cs typeface="Times New Roman" pitchFamily="18" charset="0"/>
              </a:rPr>
              <a:t>тақырыпты таңдау, топтарды құру және рөлдерге бөлу, ақпаратты іздеу көздерін анықтау, міндеттерді айқындау, бағалау критерийлерін таңдау.</a:t>
            </a:r>
            <a:endParaRPr lang="ru-RU" sz="2400" dirty="0" smtClean="0">
              <a:sym typeface="Wingdings 2" pitchFamily="18" charset="2"/>
            </a:endParaRPr>
          </a:p>
          <a:p>
            <a:pPr marL="0" indent="0">
              <a:lnSpc>
                <a:spcPct val="90000"/>
              </a:lnSpc>
              <a:buNone/>
            </a:pPr>
            <a:r>
              <a:rPr lang="kk-KZ" sz="2400" b="1" dirty="0" smtClean="0">
                <a:latin typeface="Times New Roman" pitchFamily="18" charset="0"/>
                <a:cs typeface="Times New Roman" pitchFamily="18" charset="0"/>
              </a:rPr>
              <a:t>Подготовительный      </a:t>
            </a:r>
            <a:r>
              <a:rPr lang="ru-RU" sz="2800" dirty="0" smtClean="0">
                <a:latin typeface="Times New Roman" pitchFamily="18" charset="0"/>
                <a:cs typeface="Times New Roman" pitchFamily="18" charset="0"/>
              </a:rPr>
              <a:t>определение темы,  выбор  групп и распределение  ролей,   определение источников информации,   постановка задач, выбор критериев оценки.</a:t>
            </a:r>
          </a:p>
          <a:p>
            <a:pPr marL="0" indent="0">
              <a:lnSpc>
                <a:spcPct val="90000"/>
              </a:lnSpc>
              <a:buNone/>
            </a:pPr>
            <a:r>
              <a:rPr lang="ru-RU" sz="2800" dirty="0" smtClean="0">
                <a:latin typeface="Times New Roman" pitchFamily="18" charset="0"/>
                <a:cs typeface="Times New Roman" pitchFamily="18" charset="0"/>
                <a:sym typeface="Wingdings 2" pitchFamily="18" charset="2"/>
              </a:rPr>
              <a:t> </a:t>
            </a:r>
          </a:p>
          <a:p>
            <a:pPr marL="0" indent="0">
              <a:lnSpc>
                <a:spcPct val="90000"/>
              </a:lnSpc>
              <a:buNone/>
            </a:pPr>
            <a:r>
              <a:rPr lang="ru-RU" sz="2800" dirty="0" smtClean="0">
                <a:latin typeface="Times New Roman" pitchFamily="18" charset="0"/>
                <a:cs typeface="Times New Roman" pitchFamily="18" charset="0"/>
                <a:sym typeface="Wingdings 2" pitchFamily="18" charset="2"/>
              </a:rPr>
              <a:t>     </a:t>
            </a:r>
            <a:endParaRPr lang="ru-RU" sz="2800" dirty="0" smtClean="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700" b="1" dirty="0" smtClean="0">
                <a:latin typeface="Times New Roman" pitchFamily="18" charset="0"/>
                <a:cs typeface="Times New Roman" pitchFamily="18" charset="0"/>
              </a:rPr>
              <a:t/>
            </a:r>
            <a:br>
              <a:rPr lang="ru-RU" sz="2700" b="1" dirty="0" smtClean="0">
                <a:latin typeface="Times New Roman" pitchFamily="18" charset="0"/>
                <a:cs typeface="Times New Roman" pitchFamily="18" charset="0"/>
              </a:rPr>
            </a:br>
            <a:r>
              <a:rPr lang="ru-RU" sz="2700" b="1" dirty="0" smtClean="0">
                <a:latin typeface="Times New Roman" pitchFamily="18" charset="0"/>
                <a:cs typeface="Times New Roman" pitchFamily="18" charset="0"/>
              </a:rPr>
              <a:t/>
            </a:r>
            <a:br>
              <a:rPr lang="ru-RU" sz="2700" b="1" dirty="0" smtClean="0">
                <a:latin typeface="Times New Roman" pitchFamily="18" charset="0"/>
                <a:cs typeface="Times New Roman" pitchFamily="18" charset="0"/>
              </a:rPr>
            </a:br>
            <a:r>
              <a:rPr lang="ru-RU" sz="2700" b="1" dirty="0" err="1" smtClean="0">
                <a:latin typeface="Times New Roman" pitchFamily="18" charset="0"/>
                <a:cs typeface="Times New Roman" pitchFamily="18" charset="0"/>
              </a:rPr>
              <a:t>Негізгі</a:t>
            </a:r>
            <a:r>
              <a:rPr lang="ru-RU" sz="2700" b="1" dirty="0" smtClean="0">
                <a:latin typeface="Times New Roman" pitchFamily="18" charset="0"/>
                <a:cs typeface="Times New Roman" pitchFamily="18" charset="0"/>
              </a:rPr>
              <a:t> </a:t>
            </a:r>
            <a:r>
              <a:rPr lang="ru-RU" sz="2700" b="1" dirty="0" err="1" smtClean="0">
                <a:latin typeface="Times New Roman" pitchFamily="18" charset="0"/>
                <a:cs typeface="Times New Roman" pitchFamily="18" charset="0"/>
              </a:rPr>
              <a:t>кезең         </a:t>
            </a:r>
            <a:r>
              <a:rPr lang="ru-RU" sz="2700" b="1" dirty="0" smtClean="0">
                <a:latin typeface="Times New Roman" pitchFamily="18" charset="0"/>
                <a:cs typeface="Times New Roman" pitchFamily="18" charset="0"/>
              </a:rPr>
              <a:t>Основной этап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t>
            </a:r>
            <a:r>
              <a:rPr lang="ru-RU" sz="2700" dirty="0" err="1" smtClean="0">
                <a:latin typeface="Times New Roman" pitchFamily="18" charset="0"/>
                <a:cs typeface="Times New Roman" pitchFamily="18" charset="0"/>
              </a:rPr>
              <a:t>жобаны</a:t>
            </a:r>
            <a:r>
              <a:rPr lang="ru-RU" sz="2700" dirty="0" smtClean="0">
                <a:latin typeface="Times New Roman" pitchFamily="18" charset="0"/>
                <a:cs typeface="Times New Roman" pitchFamily="18" charset="0"/>
              </a:rPr>
              <a:t> </a:t>
            </a:r>
            <a:r>
              <a:rPr lang="ru-RU" sz="2700" dirty="0" err="1" smtClean="0">
                <a:latin typeface="Times New Roman" pitchFamily="18" charset="0"/>
                <a:cs typeface="Times New Roman" pitchFamily="18" charset="0"/>
              </a:rPr>
              <a:t>жүзеге асыру</a:t>
            </a:r>
            <a:r>
              <a:rPr lang="ru-RU" sz="2700" dirty="0" smtClean="0">
                <a:latin typeface="Times New Roman" pitchFamily="18" charset="0"/>
                <a:cs typeface="Times New Roman" pitchFamily="18" charset="0"/>
              </a:rPr>
              <a:t>/ разработка проекта (</a:t>
            </a:r>
            <a:r>
              <a:rPr lang="ru-RU" sz="2700" dirty="0" err="1" smtClean="0">
                <a:latin typeface="Times New Roman" pitchFamily="18" charset="0"/>
                <a:cs typeface="Times New Roman" pitchFamily="18" charset="0"/>
              </a:rPr>
              <a:t>ақпараты жинақтау</a:t>
            </a:r>
            <a:r>
              <a:rPr lang="ru-RU" sz="2700" dirty="0" smtClean="0">
                <a:latin typeface="Times New Roman" pitchFamily="18" charset="0"/>
                <a:cs typeface="Times New Roman" pitchFamily="18" charset="0"/>
              </a:rPr>
              <a:t>, </a:t>
            </a:r>
            <a:r>
              <a:rPr lang="ru-RU" sz="2700" dirty="0" err="1" smtClean="0">
                <a:latin typeface="Times New Roman" pitchFamily="18" charset="0"/>
                <a:cs typeface="Times New Roman" pitchFamily="18" charset="0"/>
              </a:rPr>
              <a:t>талдау</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endParaRPr lang="ru-RU" dirty="0"/>
          </a:p>
        </p:txBody>
      </p:sp>
      <p:sp>
        <p:nvSpPr>
          <p:cNvPr id="3" name="Содержимое 2"/>
          <p:cNvSpPr>
            <a:spLocks noGrp="1"/>
          </p:cNvSpPr>
          <p:nvPr>
            <p:ph idx="1"/>
          </p:nvPr>
        </p:nvSpPr>
        <p:spPr/>
        <p:txBody>
          <a:bodyPr>
            <a:normAutofit/>
          </a:bodyPr>
          <a:lstStyle/>
          <a:p>
            <a:pPr lvl="0">
              <a:buNone/>
            </a:pPr>
            <a:r>
              <a:rPr lang="ru-RU" dirty="0" smtClean="0"/>
              <a:t/>
            </a:r>
            <a:br>
              <a:rPr lang="ru-RU" dirty="0" smtClean="0"/>
            </a:br>
            <a:endParaRPr lang="ru-RU" dirty="0" smtClean="0">
              <a:latin typeface="Times New Roman" pitchFamily="18" charset="0"/>
              <a:cs typeface="Times New Roman" pitchFamily="18" charset="0"/>
            </a:endParaRPr>
          </a:p>
          <a:p>
            <a:endParaRPr lang="ru-RU" dirty="0" smtClean="0">
              <a:latin typeface="Times New Roman" pitchFamily="18" charset="0"/>
              <a:cs typeface="Times New Roman" pitchFamily="18" charset="0"/>
            </a:endParaRPr>
          </a:p>
          <a:p>
            <a:endParaRPr lang="ru-RU" dirty="0"/>
          </a:p>
        </p:txBody>
      </p:sp>
      <p:sp>
        <p:nvSpPr>
          <p:cNvPr id="4" name="Rectangle 8"/>
          <p:cNvSpPr txBox="1">
            <a:spLocks noChangeArrowheads="1"/>
          </p:cNvSpPr>
          <p:nvPr/>
        </p:nvSpPr>
        <p:spPr bwMode="auto">
          <a:xfrm>
            <a:off x="323528" y="1628800"/>
            <a:ext cx="4464496" cy="482453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80000"/>
              </a:lnSpc>
              <a:spcBef>
                <a:spcPct val="20000"/>
              </a:spcBef>
              <a:spcAft>
                <a:spcPct val="0"/>
              </a:spcAft>
              <a:buClr>
                <a:schemeClr val="bg2"/>
              </a:buClr>
              <a:buSzPct val="75000"/>
              <a:buFont typeface="Wingdings" pitchFamily="2" charset="2"/>
              <a:buNone/>
              <a:tabLst/>
              <a:defRPr/>
            </a:pPr>
            <a:r>
              <a:rPr kumimoji="0" lang="kk-KZ" sz="2400" b="1" i="0" u="none" strike="noStrike" kern="0" cap="none" spc="0" normalizeH="0" baseline="0" noProof="0" dirty="0" smtClean="0">
                <a:ln>
                  <a:noFill/>
                </a:ln>
                <a:solidFill>
                  <a:srgbClr val="FF6600"/>
                </a:solidFill>
                <a:effectLst/>
                <a:uLnTx/>
                <a:uFillTx/>
                <a:latin typeface="+mn-lt"/>
                <a:ea typeface="+mn-ea"/>
                <a:cs typeface="+mn-cs"/>
              </a:rPr>
              <a:t>Балалар/Дети</a:t>
            </a:r>
            <a:endParaRPr kumimoji="0" lang="ru-RU" sz="2400" b="1" i="0" u="none" strike="noStrike" kern="0" cap="none" spc="0" normalizeH="0" baseline="0" noProof="0" dirty="0" smtClean="0">
              <a:ln>
                <a:noFill/>
              </a:ln>
              <a:solidFill>
                <a:srgbClr val="FF6600"/>
              </a:solidFill>
              <a:effectLst/>
              <a:uLnTx/>
              <a:uFillTx/>
              <a:latin typeface="+mn-lt"/>
              <a:ea typeface="+mn-ea"/>
              <a:cs typeface="+mn-cs"/>
            </a:endParaRPr>
          </a:p>
          <a:p>
            <a:pPr marL="0" marR="0" lvl="0" indent="0" algn="l" defTabSz="914400" rtl="0" eaLnBrk="1" fontAlgn="base" latinLnBrk="0" hangingPunct="1">
              <a:lnSpc>
                <a:spcPct val="80000"/>
              </a:lnSpc>
              <a:spcBef>
                <a:spcPct val="20000"/>
              </a:spcBef>
              <a:spcAft>
                <a:spcPct val="0"/>
              </a:spcAft>
              <a:buClr>
                <a:schemeClr val="bg2"/>
              </a:buClr>
              <a:buSzPct val="75000"/>
              <a:buFont typeface="Wingdings" pitchFamily="2" charset="2"/>
              <a:buNone/>
              <a:tabLst/>
              <a:defRPr/>
            </a:pPr>
            <a:r>
              <a:rPr kumimoji="0" lang="ru-RU" sz="2800" b="0" i="0" u="none" strike="noStrike" kern="0" cap="none" spc="0" normalizeH="0" baseline="0" noProof="0" dirty="0" err="1" smtClean="0">
                <a:ln>
                  <a:noFill/>
                </a:ln>
                <a:solidFill>
                  <a:schemeClr val="tx1"/>
                </a:solidFill>
                <a:effectLst/>
                <a:uLnTx/>
                <a:uFillTx/>
                <a:latin typeface="Times New Roman" pitchFamily="18" charset="0"/>
                <a:cs typeface="Times New Roman" pitchFamily="18" charset="0"/>
              </a:rPr>
              <a:t>Тәрбиешімен бірлесіп</a:t>
            </a:r>
            <a:r>
              <a:rPr kumimoji="0" lang="ru-RU" sz="28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 </a:t>
            </a:r>
            <a:r>
              <a:rPr kumimoji="0" lang="ru-RU" sz="2800" b="0" i="0" u="none" strike="noStrike" kern="0" cap="none" spc="0" normalizeH="0" baseline="0" noProof="0" dirty="0" err="1" smtClean="0">
                <a:ln>
                  <a:noFill/>
                </a:ln>
                <a:solidFill>
                  <a:schemeClr val="tx1"/>
                </a:solidFill>
                <a:effectLst/>
                <a:uLnTx/>
                <a:uFillTx/>
                <a:latin typeface="Times New Roman" pitchFamily="18" charset="0"/>
                <a:cs typeface="Times New Roman" pitchFamily="18" charset="0"/>
              </a:rPr>
              <a:t>ақпаратпен жұмыс істейді</a:t>
            </a:r>
            <a:r>
              <a:rPr kumimoji="0" lang="ru-RU" sz="28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 </a:t>
            </a:r>
            <a:r>
              <a:rPr kumimoji="0" lang="ru-RU" sz="2800" b="0" i="0" u="none" strike="noStrike" kern="0" cap="none" spc="0" normalizeH="0" baseline="0" noProof="0" dirty="0" err="1" smtClean="0">
                <a:ln>
                  <a:noFill/>
                </a:ln>
                <a:solidFill>
                  <a:schemeClr val="tx1"/>
                </a:solidFill>
                <a:effectLst/>
                <a:uLnTx/>
                <a:uFillTx/>
                <a:latin typeface="Times New Roman" pitchFamily="18" charset="0"/>
                <a:cs typeface="Times New Roman" pitchFamily="18" charset="0"/>
              </a:rPr>
              <a:t>идеяны</a:t>
            </a:r>
            <a:r>
              <a:rPr kumimoji="0" lang="ru-RU" sz="28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 </a:t>
            </a:r>
            <a:r>
              <a:rPr kumimoji="0" lang="ru-RU" sz="2800" b="0" i="0" u="none" strike="noStrike" kern="0" cap="none" spc="0" normalizeH="0" baseline="0" noProof="0" dirty="0" err="1" smtClean="0">
                <a:ln>
                  <a:noFill/>
                </a:ln>
                <a:solidFill>
                  <a:schemeClr val="tx1"/>
                </a:solidFill>
                <a:effectLst/>
                <a:uLnTx/>
                <a:uFillTx/>
                <a:latin typeface="Times New Roman" pitchFamily="18" charset="0"/>
                <a:cs typeface="Times New Roman" pitchFamily="18" charset="0"/>
              </a:rPr>
              <a:t>жинақтап  талдайды</a:t>
            </a:r>
            <a:r>
              <a:rPr kumimoji="0" lang="ru-RU" sz="28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a:t>
            </a:r>
          </a:p>
          <a:p>
            <a:pPr marL="0" marR="0" lvl="0" indent="0" algn="l" defTabSz="914400" rtl="0" eaLnBrk="1" fontAlgn="base" latinLnBrk="0" hangingPunct="1">
              <a:lnSpc>
                <a:spcPct val="80000"/>
              </a:lnSpc>
              <a:spcBef>
                <a:spcPct val="20000"/>
              </a:spcBef>
              <a:spcAft>
                <a:spcPct val="0"/>
              </a:spcAft>
              <a:buClr>
                <a:schemeClr val="bg2"/>
              </a:buClr>
              <a:buSzPct val="75000"/>
              <a:buFont typeface="Wingdings" pitchFamily="2" charset="2"/>
              <a:buNone/>
              <a:tabLst/>
              <a:defRPr/>
            </a:pPr>
            <a:r>
              <a:rPr kumimoji="0" lang="ru-RU" sz="28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Вместе с  воспитателем работают с информацией, анализируют и синтезируют идеи.</a:t>
            </a:r>
          </a:p>
          <a:p>
            <a:pPr marL="0" marR="0" lvl="0" indent="0" algn="l" defTabSz="914400" rtl="0" eaLnBrk="1" fontAlgn="base" latinLnBrk="0" hangingPunct="1">
              <a:lnSpc>
                <a:spcPct val="80000"/>
              </a:lnSpc>
              <a:spcBef>
                <a:spcPct val="20000"/>
              </a:spcBef>
              <a:spcAft>
                <a:spcPct val="0"/>
              </a:spcAft>
              <a:buClr>
                <a:schemeClr val="bg2"/>
              </a:buClr>
              <a:buSzPct val="75000"/>
              <a:buFont typeface="Wingdings" pitchFamily="2" charset="2"/>
              <a:buNone/>
              <a:tabLst/>
              <a:defRPr/>
            </a:pPr>
            <a:r>
              <a:rPr kumimoji="0" lang="ru-RU" sz="2800" b="0" i="0" u="none" strike="noStrike" kern="0" cap="none" spc="0" normalizeH="0" baseline="0" noProof="0" dirty="0" err="1" smtClean="0">
                <a:ln>
                  <a:noFill/>
                </a:ln>
                <a:solidFill>
                  <a:schemeClr val="tx1"/>
                </a:solidFill>
                <a:effectLst/>
                <a:uLnTx/>
                <a:uFillTx/>
                <a:latin typeface="Times New Roman" pitchFamily="18" charset="0"/>
                <a:cs typeface="Times New Roman" pitchFamily="18" charset="0"/>
              </a:rPr>
              <a:t>Жұмыс нәтижесін бағалайды</a:t>
            </a:r>
            <a:endParaRPr kumimoji="0" lang="ru-RU" sz="28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base" latinLnBrk="0" hangingPunct="1">
              <a:lnSpc>
                <a:spcPct val="80000"/>
              </a:lnSpc>
              <a:spcBef>
                <a:spcPct val="20000"/>
              </a:spcBef>
              <a:spcAft>
                <a:spcPct val="0"/>
              </a:spcAft>
              <a:buClr>
                <a:schemeClr val="bg2"/>
              </a:buClr>
              <a:buSzPct val="75000"/>
              <a:buFont typeface="Wingdings" pitchFamily="2" charset="2"/>
              <a:buNone/>
              <a:tabLst/>
              <a:defRPr/>
            </a:pPr>
            <a:r>
              <a:rPr kumimoji="0" lang="ru-RU" sz="28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Оценивают результат работы.</a:t>
            </a:r>
          </a:p>
        </p:txBody>
      </p:sp>
      <p:sp>
        <p:nvSpPr>
          <p:cNvPr id="5" name="Rectangle 9"/>
          <p:cNvSpPr txBox="1">
            <a:spLocks noChangeArrowheads="1"/>
          </p:cNvSpPr>
          <p:nvPr/>
        </p:nvSpPr>
        <p:spPr>
          <a:xfrm>
            <a:off x="4787900" y="1628800"/>
            <a:ext cx="3898900" cy="4752528"/>
          </a:xfrm>
          <a:prstGeom prst="rect">
            <a:avLst/>
          </a:prstGeom>
        </p:spPr>
        <p:txBody>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None/>
              <a:tabLst/>
              <a:defRPr/>
            </a:pPr>
            <a:r>
              <a:rPr kumimoji="0" lang="kk-KZ" sz="2800" b="1" i="0" u="none" strike="noStrike" kern="1200" cap="none" spc="0" normalizeH="0" baseline="0" noProof="0" dirty="0" smtClean="0">
                <a:ln>
                  <a:noFill/>
                </a:ln>
                <a:solidFill>
                  <a:srgbClr val="FF6600"/>
                </a:solidFill>
                <a:effectLst/>
                <a:uLnTx/>
                <a:uFillTx/>
                <a:latin typeface="Times New Roman" pitchFamily="18" charset="0"/>
                <a:cs typeface="Times New Roman" pitchFamily="18" charset="0"/>
              </a:rPr>
              <a:t>Тәрбиеші/Воспитатель</a:t>
            </a:r>
            <a:endParaRPr kumimoji="0" lang="ru-RU" sz="2800" b="1" i="0" u="none" strike="noStrike" kern="1200" cap="none" spc="0" normalizeH="0" baseline="0" noProof="0" dirty="0" smtClean="0">
              <a:ln>
                <a:noFill/>
              </a:ln>
              <a:solidFill>
                <a:srgbClr val="FF66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Wingdings" pitchFamily="2" charset="2"/>
              <a:buNone/>
              <a:tabLst/>
              <a:defRPr/>
            </a:pPr>
            <a:r>
              <a:rPr kumimoji="0" lang="ru-RU"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a:t>
            </a:r>
            <a:r>
              <a:rPr kumimoji="0" lang="ru-RU" sz="2800" b="0" i="0" u="none" strike="noStrike" kern="1200" cap="none" spc="0" normalizeH="0" baseline="0" noProof="0" dirty="0" err="1" smtClean="0">
                <a:ln>
                  <a:noFill/>
                </a:ln>
                <a:solidFill>
                  <a:schemeClr val="tx1"/>
                </a:solidFill>
                <a:effectLst/>
                <a:uLnTx/>
                <a:uFillTx/>
                <a:latin typeface="Times New Roman" pitchFamily="18" charset="0"/>
                <a:cs typeface="Times New Roman" pitchFamily="18" charset="0"/>
              </a:rPr>
              <a:t>Бақылайды және балаларға кеңес береді</a:t>
            </a:r>
            <a:endParaRPr kumimoji="0" lang="ru-RU"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Wingdings" pitchFamily="2" charset="2"/>
              <a:buNone/>
              <a:tabLst/>
              <a:defRPr/>
            </a:pPr>
            <a:r>
              <a:rPr kumimoji="0" lang="ru-RU"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Наблюдает и        консультирует  детей.</a:t>
            </a:r>
          </a:p>
          <a:p>
            <a:pPr marL="0" marR="0" lvl="0" indent="0" algn="l" defTabSz="914400" rtl="0" eaLnBrk="1" fontAlgn="auto" latinLnBrk="0" hangingPunct="1">
              <a:lnSpc>
                <a:spcPct val="100000"/>
              </a:lnSpc>
              <a:spcBef>
                <a:spcPct val="20000"/>
              </a:spcBef>
              <a:spcAft>
                <a:spcPts val="0"/>
              </a:spcAft>
              <a:buClrTx/>
              <a:buSzTx/>
              <a:buFont typeface="Wingdings" pitchFamily="2" charset="2"/>
              <a:buNone/>
              <a:tabLst/>
              <a:defRPr/>
            </a:pPr>
            <a:endParaRPr kumimoji="0" lang="ru-RU" sz="24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iterate type="lt">
                                    <p:tmPct val="10000"/>
                                  </p:iterate>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4">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p:cTn id="15"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4">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4">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iterate type="lt">
                                    <p:tmPct val="10000"/>
                                  </p:iterate>
                                  <p:childTnLst>
                                    <p:set>
                                      <p:cBhvr>
                                        <p:cTn id="22" dur="1" fill="hold">
                                          <p:stCondLst>
                                            <p:cond delay="0"/>
                                          </p:stCondLst>
                                        </p:cTn>
                                        <p:tgtEl>
                                          <p:spTgt spid="4">
                                            <p:txEl>
                                              <p:pRg st="2" end="2"/>
                                            </p:txEl>
                                          </p:spTgt>
                                        </p:tgtEl>
                                        <p:attrNameLst>
                                          <p:attrName>style.visibility</p:attrName>
                                        </p:attrNameLst>
                                      </p:cBhvr>
                                      <p:to>
                                        <p:strVal val="visible"/>
                                      </p:to>
                                    </p:set>
                                    <p:anim calcmode="lin" valueType="num">
                                      <p:cBhvr>
                                        <p:cTn id="23"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4">
                                            <p:txEl>
                                              <p:pRg st="2" end="2"/>
                                            </p:txEl>
                                          </p:spTgt>
                                        </p:tgtEl>
                                        <p:attrNameLst>
                                          <p:attrName>style.rotation</p:attrName>
                                        </p:attrNameLst>
                                      </p:cBhvr>
                                      <p:tavLst>
                                        <p:tav tm="0">
                                          <p:val>
                                            <p:fltVal val="360"/>
                                          </p:val>
                                        </p:tav>
                                        <p:tav tm="100000">
                                          <p:val>
                                            <p:fltVal val="0"/>
                                          </p:val>
                                        </p:tav>
                                      </p:tavLst>
                                    </p:anim>
                                    <p:animEffect transition="in" filter="fade">
                                      <p:cBhvr>
                                        <p:cTn id="26" dur="500"/>
                                        <p:tgtEl>
                                          <p:spTgt spid="4">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iterate type="lt">
                                    <p:tmPct val="10000"/>
                                  </p:iterate>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p:cTn id="3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4">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4">
                                            <p:txEl>
                                              <p:pRg st="3" end="3"/>
                                            </p:txEl>
                                          </p:spTgt>
                                        </p:tgtEl>
                                        <p:attrNameLst>
                                          <p:attrName>style.rotation</p:attrName>
                                        </p:attrNameLst>
                                      </p:cBhvr>
                                      <p:tavLst>
                                        <p:tav tm="0">
                                          <p:val>
                                            <p:fltVal val="360"/>
                                          </p:val>
                                        </p:tav>
                                        <p:tav tm="100000">
                                          <p:val>
                                            <p:fltVal val="0"/>
                                          </p:val>
                                        </p:tav>
                                      </p:tavLst>
                                    </p:anim>
                                    <p:animEffect transition="in" filter="fade">
                                      <p:cBhvr>
                                        <p:cTn id="34" dur="500"/>
                                        <p:tgtEl>
                                          <p:spTgt spid="4">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grpId="0" nodeType="clickEffect">
                                  <p:stCondLst>
                                    <p:cond delay="0"/>
                                  </p:stCondLst>
                                  <p:iterate type="lt">
                                    <p:tmPct val="10000"/>
                                  </p:iterate>
                                  <p:childTnLst>
                                    <p:set>
                                      <p:cBhvr>
                                        <p:cTn id="38" dur="1" fill="hold">
                                          <p:stCondLst>
                                            <p:cond delay="0"/>
                                          </p:stCondLst>
                                        </p:cTn>
                                        <p:tgtEl>
                                          <p:spTgt spid="4">
                                            <p:txEl>
                                              <p:pRg st="4" end="4"/>
                                            </p:txEl>
                                          </p:spTgt>
                                        </p:tgtEl>
                                        <p:attrNameLst>
                                          <p:attrName>style.visibility</p:attrName>
                                        </p:attrNameLst>
                                      </p:cBhvr>
                                      <p:to>
                                        <p:strVal val="visible"/>
                                      </p:to>
                                    </p:set>
                                    <p:anim calcmode="lin" valueType="num">
                                      <p:cBhvr>
                                        <p:cTn id="39"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4">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4">
                                            <p:txEl>
                                              <p:pRg st="4" end="4"/>
                                            </p:txEl>
                                          </p:spTgt>
                                        </p:tgtEl>
                                        <p:attrNameLst>
                                          <p:attrName>style.rotation</p:attrName>
                                        </p:attrNameLst>
                                      </p:cBhvr>
                                      <p:tavLst>
                                        <p:tav tm="0">
                                          <p:val>
                                            <p:fltVal val="360"/>
                                          </p:val>
                                        </p:tav>
                                        <p:tav tm="100000">
                                          <p:val>
                                            <p:fltVal val="0"/>
                                          </p:val>
                                        </p:tav>
                                      </p:tavLst>
                                    </p:anim>
                                    <p:animEffect transition="in" filter="fade">
                                      <p:cBhvr>
                                        <p:cTn id="42" dur="500"/>
                                        <p:tgtEl>
                                          <p:spTgt spid="4">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9" presetClass="entr" presetSubtype="0" decel="100000" fill="hold" grpId="0" nodeType="clickEffect">
                                  <p:stCondLst>
                                    <p:cond delay="0"/>
                                  </p:stCondLst>
                                  <p:iterate type="lt">
                                    <p:tmPct val="10000"/>
                                  </p:iterate>
                                  <p:childTnLst>
                                    <p:set>
                                      <p:cBhvr>
                                        <p:cTn id="46" dur="1" fill="hold">
                                          <p:stCondLst>
                                            <p:cond delay="0"/>
                                          </p:stCondLst>
                                        </p:cTn>
                                        <p:tgtEl>
                                          <p:spTgt spid="5">
                                            <p:txEl>
                                              <p:pRg st="0" end="0"/>
                                            </p:txEl>
                                          </p:spTgt>
                                        </p:tgtEl>
                                        <p:attrNameLst>
                                          <p:attrName>style.visibility</p:attrName>
                                        </p:attrNameLst>
                                      </p:cBhvr>
                                      <p:to>
                                        <p:strVal val="visible"/>
                                      </p:to>
                                    </p:set>
                                    <p:anim calcmode="lin" valueType="num">
                                      <p:cBhvr>
                                        <p:cTn id="4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48" dur="500" fill="hold"/>
                                        <p:tgtEl>
                                          <p:spTgt spid="5">
                                            <p:txEl>
                                              <p:pRg st="0" end="0"/>
                                            </p:txEl>
                                          </p:spTgt>
                                        </p:tgtEl>
                                        <p:attrNameLst>
                                          <p:attrName>ppt_h</p:attrName>
                                        </p:attrNameLst>
                                      </p:cBhvr>
                                      <p:tavLst>
                                        <p:tav tm="0">
                                          <p:val>
                                            <p:fltVal val="0"/>
                                          </p:val>
                                        </p:tav>
                                        <p:tav tm="100000">
                                          <p:val>
                                            <p:strVal val="#ppt_h"/>
                                          </p:val>
                                        </p:tav>
                                      </p:tavLst>
                                    </p:anim>
                                    <p:anim calcmode="lin" valueType="num">
                                      <p:cBhvr>
                                        <p:cTn id="49" dur="500" fill="hold"/>
                                        <p:tgtEl>
                                          <p:spTgt spid="5">
                                            <p:txEl>
                                              <p:pRg st="0" end="0"/>
                                            </p:txEl>
                                          </p:spTgt>
                                        </p:tgtEl>
                                        <p:attrNameLst>
                                          <p:attrName>style.rotation</p:attrName>
                                        </p:attrNameLst>
                                      </p:cBhvr>
                                      <p:tavLst>
                                        <p:tav tm="0">
                                          <p:val>
                                            <p:fltVal val="360"/>
                                          </p:val>
                                        </p:tav>
                                        <p:tav tm="100000">
                                          <p:val>
                                            <p:fltVal val="0"/>
                                          </p:val>
                                        </p:tav>
                                      </p:tavLst>
                                    </p:anim>
                                    <p:animEffect transition="in" filter="fade">
                                      <p:cBhvr>
                                        <p:cTn id="50" dur="500"/>
                                        <p:tgtEl>
                                          <p:spTgt spid="5">
                                            <p:txEl>
                                              <p:pRg st="0" end="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49" presetClass="entr" presetSubtype="0" decel="100000" fill="hold" grpId="0" nodeType="clickEffect">
                                  <p:stCondLst>
                                    <p:cond delay="0"/>
                                  </p:stCondLst>
                                  <p:iterate type="lt">
                                    <p:tmPct val="10000"/>
                                  </p:iterate>
                                  <p:childTnLst>
                                    <p:set>
                                      <p:cBhvr>
                                        <p:cTn id="54" dur="1" fill="hold">
                                          <p:stCondLst>
                                            <p:cond delay="0"/>
                                          </p:stCondLst>
                                        </p:cTn>
                                        <p:tgtEl>
                                          <p:spTgt spid="5">
                                            <p:txEl>
                                              <p:pRg st="1" end="1"/>
                                            </p:txEl>
                                          </p:spTgt>
                                        </p:tgtEl>
                                        <p:attrNameLst>
                                          <p:attrName>style.visibility</p:attrName>
                                        </p:attrNameLst>
                                      </p:cBhvr>
                                      <p:to>
                                        <p:strVal val="visible"/>
                                      </p:to>
                                    </p:set>
                                    <p:anim calcmode="lin" valueType="num">
                                      <p:cBhvr>
                                        <p:cTn id="55"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56" dur="500" fill="hold"/>
                                        <p:tgtEl>
                                          <p:spTgt spid="5">
                                            <p:txEl>
                                              <p:pRg st="1" end="1"/>
                                            </p:txEl>
                                          </p:spTgt>
                                        </p:tgtEl>
                                        <p:attrNameLst>
                                          <p:attrName>ppt_h</p:attrName>
                                        </p:attrNameLst>
                                      </p:cBhvr>
                                      <p:tavLst>
                                        <p:tav tm="0">
                                          <p:val>
                                            <p:fltVal val="0"/>
                                          </p:val>
                                        </p:tav>
                                        <p:tav tm="100000">
                                          <p:val>
                                            <p:strVal val="#ppt_h"/>
                                          </p:val>
                                        </p:tav>
                                      </p:tavLst>
                                    </p:anim>
                                    <p:anim calcmode="lin" valueType="num">
                                      <p:cBhvr>
                                        <p:cTn id="57" dur="500" fill="hold"/>
                                        <p:tgtEl>
                                          <p:spTgt spid="5">
                                            <p:txEl>
                                              <p:pRg st="1" end="1"/>
                                            </p:txEl>
                                          </p:spTgt>
                                        </p:tgtEl>
                                        <p:attrNameLst>
                                          <p:attrName>style.rotation</p:attrName>
                                        </p:attrNameLst>
                                      </p:cBhvr>
                                      <p:tavLst>
                                        <p:tav tm="0">
                                          <p:val>
                                            <p:fltVal val="360"/>
                                          </p:val>
                                        </p:tav>
                                        <p:tav tm="100000">
                                          <p:val>
                                            <p:fltVal val="0"/>
                                          </p:val>
                                        </p:tav>
                                      </p:tavLst>
                                    </p:anim>
                                    <p:animEffect transition="in" filter="fade">
                                      <p:cBhvr>
                                        <p:cTn id="58" dur="500"/>
                                        <p:tgtEl>
                                          <p:spTgt spid="5">
                                            <p:txEl>
                                              <p:pRg st="1" end="1"/>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49" presetClass="entr" presetSubtype="0" decel="100000" fill="hold" grpId="0" nodeType="clickEffect">
                                  <p:stCondLst>
                                    <p:cond delay="0"/>
                                  </p:stCondLst>
                                  <p:iterate type="lt">
                                    <p:tmPct val="10000"/>
                                  </p:iterate>
                                  <p:childTnLst>
                                    <p:set>
                                      <p:cBhvr>
                                        <p:cTn id="62" dur="1" fill="hold">
                                          <p:stCondLst>
                                            <p:cond delay="0"/>
                                          </p:stCondLst>
                                        </p:cTn>
                                        <p:tgtEl>
                                          <p:spTgt spid="5">
                                            <p:txEl>
                                              <p:pRg st="2" end="2"/>
                                            </p:txEl>
                                          </p:spTgt>
                                        </p:tgtEl>
                                        <p:attrNameLst>
                                          <p:attrName>style.visibility</p:attrName>
                                        </p:attrNameLst>
                                      </p:cBhvr>
                                      <p:to>
                                        <p:strVal val="visible"/>
                                      </p:to>
                                    </p:set>
                                    <p:anim calcmode="lin" valueType="num">
                                      <p:cBhvr>
                                        <p:cTn id="63"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64" dur="500" fill="hold"/>
                                        <p:tgtEl>
                                          <p:spTgt spid="5">
                                            <p:txEl>
                                              <p:pRg st="2" end="2"/>
                                            </p:txEl>
                                          </p:spTgt>
                                        </p:tgtEl>
                                        <p:attrNameLst>
                                          <p:attrName>ppt_h</p:attrName>
                                        </p:attrNameLst>
                                      </p:cBhvr>
                                      <p:tavLst>
                                        <p:tav tm="0">
                                          <p:val>
                                            <p:fltVal val="0"/>
                                          </p:val>
                                        </p:tav>
                                        <p:tav tm="100000">
                                          <p:val>
                                            <p:strVal val="#ppt_h"/>
                                          </p:val>
                                        </p:tav>
                                      </p:tavLst>
                                    </p:anim>
                                    <p:anim calcmode="lin" valueType="num">
                                      <p:cBhvr>
                                        <p:cTn id="65" dur="500" fill="hold"/>
                                        <p:tgtEl>
                                          <p:spTgt spid="5">
                                            <p:txEl>
                                              <p:pRg st="2" end="2"/>
                                            </p:txEl>
                                          </p:spTgt>
                                        </p:tgtEl>
                                        <p:attrNameLst>
                                          <p:attrName>style.rotation</p:attrName>
                                        </p:attrNameLst>
                                      </p:cBhvr>
                                      <p:tavLst>
                                        <p:tav tm="0">
                                          <p:val>
                                            <p:fltVal val="360"/>
                                          </p:val>
                                        </p:tav>
                                        <p:tav tm="100000">
                                          <p:val>
                                            <p:fltVal val="0"/>
                                          </p:val>
                                        </p:tav>
                                      </p:tavLst>
                                    </p:anim>
                                    <p:animEffect transition="in" filter="fade">
                                      <p:cBhvr>
                                        <p:cTn id="6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b="1" dirty="0" smtClean="0">
                <a:latin typeface="Times New Roman" pitchFamily="18" charset="0"/>
                <a:cs typeface="Times New Roman" pitchFamily="18" charset="0"/>
              </a:rPr>
              <a:t/>
            </a:r>
            <a:br>
              <a:rPr lang="ru-RU" sz="3100" b="1" dirty="0" smtClean="0">
                <a:latin typeface="Times New Roman" pitchFamily="18" charset="0"/>
                <a:cs typeface="Times New Roman" pitchFamily="18" charset="0"/>
              </a:rPr>
            </a:br>
            <a:r>
              <a:rPr lang="ru-RU" sz="3100" b="1" dirty="0" smtClean="0">
                <a:latin typeface="Times New Roman" pitchFamily="18" charset="0"/>
                <a:cs typeface="Times New Roman" pitchFamily="18" charset="0"/>
              </a:rPr>
              <a:t/>
            </a:r>
            <a:br>
              <a:rPr lang="ru-RU" sz="3100" b="1" dirty="0" smtClean="0">
                <a:latin typeface="Times New Roman" pitchFamily="18" charset="0"/>
                <a:cs typeface="Times New Roman" pitchFamily="18" charset="0"/>
              </a:rPr>
            </a:br>
            <a:r>
              <a:rPr lang="ru-RU" sz="3100" b="1" dirty="0" err="1" smtClean="0">
                <a:latin typeface="Times New Roman" pitchFamily="18" charset="0"/>
                <a:cs typeface="Times New Roman" pitchFamily="18" charset="0"/>
              </a:rPr>
              <a:t>Қорытынды кезең    Жобаны</a:t>
            </a:r>
            <a:r>
              <a:rPr lang="ru-RU" sz="3100" b="1" dirty="0" smtClean="0">
                <a:latin typeface="Times New Roman" pitchFamily="18" charset="0"/>
                <a:cs typeface="Times New Roman" pitchFamily="18" charset="0"/>
              </a:rPr>
              <a:t> </a:t>
            </a:r>
            <a:r>
              <a:rPr lang="ru-RU" sz="3100" b="1" dirty="0" err="1" smtClean="0">
                <a:latin typeface="Times New Roman" pitchFamily="18" charset="0"/>
                <a:cs typeface="Times New Roman" pitchFamily="18" charset="0"/>
              </a:rPr>
              <a:t>қорғау</a:t>
            </a:r>
            <a:r>
              <a:rPr lang="ru-RU" sz="3100" b="1" dirty="0" smtClean="0">
                <a:latin typeface="Times New Roman" pitchFamily="18" charset="0"/>
                <a:cs typeface="Times New Roman" pitchFamily="18" charset="0"/>
              </a:rPr>
              <a:t/>
            </a:r>
            <a:br>
              <a:rPr lang="ru-RU" sz="3100" b="1" dirty="0" smtClean="0">
                <a:latin typeface="Times New Roman" pitchFamily="18" charset="0"/>
                <a:cs typeface="Times New Roman" pitchFamily="18" charset="0"/>
              </a:rPr>
            </a:br>
            <a:r>
              <a:rPr lang="ru-RU" sz="3100" b="1" dirty="0" smtClean="0">
                <a:latin typeface="Times New Roman" pitchFamily="18" charset="0"/>
                <a:cs typeface="Times New Roman" pitchFamily="18" charset="0"/>
              </a:rPr>
              <a:t> Заключительный этап     Защита проекта</a:t>
            </a:r>
            <a:r>
              <a:rPr lang="ru-RU" sz="2800" dirty="0" smtClean="0">
                <a:solidFill>
                  <a:srgbClr val="3366FF"/>
                </a:solidFill>
              </a:rPr>
              <a:t/>
            </a:r>
            <a:br>
              <a:rPr lang="ru-RU" sz="2800" dirty="0" smtClean="0">
                <a:solidFill>
                  <a:srgbClr val="3366FF"/>
                </a:solidFill>
              </a:rPr>
            </a:br>
            <a:r>
              <a:rPr lang="ru-RU" sz="3100" b="1" dirty="0" smtClean="0">
                <a:latin typeface="Times New Roman" pitchFamily="18" charset="0"/>
                <a:cs typeface="Times New Roman" pitchFamily="18" charset="0"/>
              </a:rPr>
              <a:t/>
            </a:r>
            <a:br>
              <a:rPr lang="ru-RU" sz="3100" b="1" dirty="0" smtClean="0">
                <a:latin typeface="Times New Roman" pitchFamily="18" charset="0"/>
                <a:cs typeface="Times New Roman" pitchFamily="18" charset="0"/>
              </a:rPr>
            </a:br>
            <a:endParaRPr lang="ru-RU" dirty="0"/>
          </a:p>
        </p:txBody>
      </p:sp>
      <p:sp>
        <p:nvSpPr>
          <p:cNvPr id="3" name="Содержимое 2"/>
          <p:cNvSpPr>
            <a:spLocks noGrp="1"/>
          </p:cNvSpPr>
          <p:nvPr>
            <p:ph idx="1"/>
          </p:nvPr>
        </p:nvSpPr>
        <p:spPr/>
        <p:txBody>
          <a:bodyPr>
            <a:normAutofit/>
          </a:bodyPr>
          <a:lstStyle/>
          <a:p>
            <a:pPr>
              <a:buNone/>
            </a:pPr>
            <a:r>
              <a:rPr lang="kk-KZ" dirty="0" smtClean="0">
                <a:latin typeface="Times New Roman" pitchFamily="18" charset="0"/>
                <a:cs typeface="Times New Roman" pitchFamily="18" charset="0"/>
              </a:rPr>
              <a:t>Жобаның соңғы кезеңі  -  жобаны қорғау  - әрқашан  қызықты көрініс. Жобаны қорғау үшін  қонақтарды, ата -аналарды, балаларды шақыруға болады. </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Жобаны қорғау формасы қызықты да жарқын, әр баланың, ата- ананың, педагогтың жасаған үлесін айқындап көрсете алатындай ойластыру керек. </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noAutofit/>
          </a:bodyPr>
          <a:lstStyle/>
          <a:p>
            <a:r>
              <a:rPr lang="kk-KZ" sz="2800" b="1" dirty="0" smtClean="0">
                <a:latin typeface="Times New Roman" pitchFamily="18" charset="0"/>
                <a:cs typeface="Times New Roman" pitchFamily="18" charset="0"/>
              </a:rPr>
              <a:t>Жобалар не үшін керек?</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620688"/>
            <a:ext cx="8435280" cy="6048672"/>
          </a:xfrm>
        </p:spPr>
        <p:txBody>
          <a:bodyPr>
            <a:noAutofit/>
          </a:bodyPr>
          <a:lstStyle/>
          <a:p>
            <a:pPr>
              <a:buNone/>
            </a:pPr>
            <a:r>
              <a:rPr lang="kk-KZ" sz="1800" b="1" dirty="0" smtClean="0">
                <a:latin typeface="Times New Roman" pitchFamily="18" charset="0"/>
                <a:cs typeface="Times New Roman" pitchFamily="18" charset="0"/>
              </a:rPr>
              <a:t>Балаларға</a:t>
            </a:r>
          </a:p>
          <a:p>
            <a:pPr>
              <a:buNone/>
            </a:pPr>
            <a:r>
              <a:rPr lang="kk-KZ" sz="1800" dirty="0" smtClean="0"/>
              <a:t>              </a:t>
            </a:r>
            <a:r>
              <a:rPr lang="kk-KZ" sz="1800" dirty="0" smtClean="0">
                <a:latin typeface="Times New Roman" pitchFamily="18" charset="0"/>
                <a:cs typeface="Times New Roman" pitchFamily="18" charset="0"/>
              </a:rPr>
              <a:t>Жобалық іс әрекет процесінде біздің балалар  ойлауға, өз  ой түйінін жасай білуге, ақпаратты шығармашылықпен ізденуге,  олардың бойында презентациялық, ізденіс танымдық дағдылары мен іскерліктері  дамыды.  Балалар  бір біріне көмекке келуге, ұжымда жұмыс жасауға үйреніп,  оқыту процесі олар үшін  тұлғалық маңызды  болып келеді. </a:t>
            </a:r>
            <a:endParaRPr lang="kk-KZ" sz="1800" b="1" dirty="0" smtClean="0">
              <a:latin typeface="Times New Roman" pitchFamily="18" charset="0"/>
              <a:cs typeface="Times New Roman" pitchFamily="18" charset="0"/>
            </a:endParaRPr>
          </a:p>
          <a:p>
            <a:pPr lvl="0">
              <a:buNone/>
            </a:pPr>
            <a:endParaRPr lang="ru-RU" sz="1800" dirty="0" smtClean="0">
              <a:latin typeface="Times New Roman" pitchFamily="18" charset="0"/>
              <a:cs typeface="Times New Roman" pitchFamily="18" charset="0"/>
            </a:endParaRPr>
          </a:p>
          <a:p>
            <a:pPr>
              <a:buNone/>
            </a:pPr>
            <a:r>
              <a:rPr lang="kk-KZ" sz="1800" b="1" dirty="0" smtClean="0">
                <a:latin typeface="Times New Roman" pitchFamily="18" charset="0"/>
                <a:cs typeface="Times New Roman" pitchFamily="18" charset="0"/>
              </a:rPr>
              <a:t> Ата –аналарға</a:t>
            </a:r>
            <a:endParaRPr lang="ru-RU" sz="1800" dirty="0" smtClean="0">
              <a:latin typeface="Times New Roman" pitchFamily="18" charset="0"/>
              <a:cs typeface="Times New Roman" pitchFamily="18" charset="0"/>
            </a:endParaRPr>
          </a:p>
          <a:p>
            <a:pPr lvl="0"/>
            <a:r>
              <a:rPr lang="kk-KZ" sz="1800" dirty="0" smtClean="0">
                <a:latin typeface="Times New Roman" pitchFamily="18" charset="0"/>
                <a:cs typeface="Times New Roman" pitchFamily="18" charset="0"/>
              </a:rPr>
              <a:t>Балалар мен ата –аналардың  қарым- қатынасы дамиды. Бала жақын үлкендерге өздеріне таныс ситуацияларда жаңаны ашып, түрлі идеяларды ұсынғандықтан,  өзінің ата- анасына мазмұнды қызықты қырынан көрінеді. </a:t>
            </a:r>
            <a:endParaRPr lang="ru-RU" sz="1800" dirty="0" smtClean="0">
              <a:latin typeface="Times New Roman" pitchFamily="18" charset="0"/>
              <a:cs typeface="Times New Roman" pitchFamily="18" charset="0"/>
            </a:endParaRPr>
          </a:p>
          <a:p>
            <a:pPr lvl="0"/>
            <a:r>
              <a:rPr lang="kk-KZ" sz="1800" dirty="0" smtClean="0">
                <a:latin typeface="Times New Roman" pitchFamily="18" charset="0"/>
                <a:cs typeface="Times New Roman" pitchFamily="18" charset="0"/>
              </a:rPr>
              <a:t>Баланың және ата -ананың болмыс өмірі мағыналы мазмұнымен толысады, оның өзі түрлі альбомдар, қызықты істер мен дәстүрлермен көрсетіледі. </a:t>
            </a:r>
            <a:endParaRPr lang="ru-RU"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 </a:t>
            </a:r>
          </a:p>
          <a:p>
            <a:pPr>
              <a:buNone/>
            </a:pPr>
            <a:r>
              <a:rPr lang="kk-KZ" sz="1800" b="1" dirty="0" smtClean="0">
                <a:latin typeface="Times New Roman" pitchFamily="18" charset="0"/>
                <a:cs typeface="Times New Roman" pitchFamily="18" charset="0"/>
              </a:rPr>
              <a:t>Педагогтарға</a:t>
            </a:r>
            <a:endParaRPr lang="ru-RU" sz="1800" dirty="0" smtClean="0">
              <a:latin typeface="Times New Roman" pitchFamily="18" charset="0"/>
              <a:cs typeface="Times New Roman" pitchFamily="18" charset="0"/>
            </a:endParaRPr>
          </a:p>
          <a:p>
            <a:pPr lvl="0"/>
            <a:r>
              <a:rPr lang="kk-KZ" sz="1800" dirty="0" smtClean="0">
                <a:latin typeface="Times New Roman" pitchFamily="18" charset="0"/>
                <a:cs typeface="Times New Roman" pitchFamily="18" charset="0"/>
              </a:rPr>
              <a:t>Жобалау педагогтарды  мүмкіндіктер кеңістігінде болып, үйреншікті және үлгі  бойынша іс әрекеттерді қолданбауға, күнделікті шығармашылық өсуді талап етеді. </a:t>
            </a:r>
          </a:p>
          <a:p>
            <a:pPr>
              <a:buNone/>
            </a:pPr>
            <a:endParaRPr lang="ru-RU" sz="1800" dirty="0" smtClean="0">
              <a:latin typeface="Times New Roman" pitchFamily="18" charset="0"/>
              <a:cs typeface="Times New Roman" pitchFamily="18" charset="0"/>
            </a:endParaRPr>
          </a:p>
          <a:p>
            <a:pPr>
              <a:buNone/>
            </a:pPr>
            <a:endParaRPr lang="ru-RU" sz="1800" dirty="0" smtClean="0">
              <a:latin typeface="Times New Roman" pitchFamily="18" charset="0"/>
              <a:cs typeface="Times New Roman" pitchFamily="18" charset="0"/>
            </a:endParaRPr>
          </a:p>
          <a:p>
            <a:endParaRPr lang="ru-RU"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68313" y="404813"/>
            <a:ext cx="8229600" cy="1143000"/>
          </a:xfrm>
        </p:spPr>
        <p:txBody>
          <a:bodyPr>
            <a:normAutofit fontScale="90000"/>
          </a:bodyPr>
          <a:lstStyle/>
          <a:p>
            <a:pPr>
              <a:defRPr/>
            </a:pPr>
            <a:r>
              <a:rPr lang="kk-KZ" dirty="0" smtClean="0"/>
              <a:t> </a:t>
            </a:r>
            <a:r>
              <a:rPr lang="kk-KZ" sz="2400" dirty="0" smtClean="0">
                <a:latin typeface="Times New Roman" pitchFamily="18" charset="0"/>
                <a:cs typeface="Times New Roman" pitchFamily="18" charset="0"/>
              </a:rPr>
              <a:t>Жобалық іс-әрекет процесіндегі жеке тұлғалық бағдарлы тәсіл балалар ұжымын олардың жеке ерекшеліктеріне орай  топтарға бөліп, рөлдерге бөлуді қарастырады:</a:t>
            </a:r>
            <a:r>
              <a:rPr lang="ru-RU" dirty="0" smtClean="0"/>
              <a:t/>
            </a:r>
            <a:br>
              <a:rPr lang="ru-RU" dirty="0" smtClean="0"/>
            </a:br>
            <a:r>
              <a:rPr lang="kk-KZ" dirty="0" smtClean="0"/>
              <a:t> </a:t>
            </a:r>
            <a:endParaRPr lang="ru-RU" dirty="0" smtClean="0">
              <a:latin typeface="Times New Roman" pitchFamily="18" charset="0"/>
            </a:endParaRPr>
          </a:p>
        </p:txBody>
      </p:sp>
      <p:sp>
        <p:nvSpPr>
          <p:cNvPr id="23555" name="Содержимое 3"/>
          <p:cNvSpPr>
            <a:spLocks noGrp="1"/>
          </p:cNvSpPr>
          <p:nvPr>
            <p:ph idx="1"/>
          </p:nvPr>
        </p:nvSpPr>
        <p:spPr/>
        <p:txBody>
          <a:bodyPr/>
          <a:lstStyle/>
          <a:p>
            <a:pPr>
              <a:buFontTx/>
              <a:buNone/>
            </a:pPr>
            <a:r>
              <a:rPr lang="kk-KZ" sz="2400" b="1" smtClean="0">
                <a:latin typeface="Times New Roman" pitchFamily="18" charset="0"/>
                <a:cs typeface="Times New Roman" pitchFamily="18" charset="0"/>
              </a:rPr>
              <a:t>-Зерттеуші  - </a:t>
            </a:r>
            <a:r>
              <a:rPr lang="kk-KZ" sz="2400" smtClean="0">
                <a:latin typeface="Times New Roman" pitchFamily="18" charset="0"/>
                <a:cs typeface="Times New Roman" pitchFamily="18" charset="0"/>
              </a:rPr>
              <a:t>ақпаратты жинау кезеңіне жауап береді; Өз бетімен және тәрбиешінің, ата аналырының көмегімен керек ақпараттарды іздейді.</a:t>
            </a:r>
            <a:endParaRPr lang="ru-RU" sz="2400" smtClean="0">
              <a:latin typeface="Times New Roman" pitchFamily="18" charset="0"/>
              <a:cs typeface="Times New Roman" pitchFamily="18" charset="0"/>
            </a:endParaRPr>
          </a:p>
          <a:p>
            <a:pPr>
              <a:buFontTx/>
              <a:buNone/>
            </a:pPr>
            <a:r>
              <a:rPr lang="kk-KZ" sz="2400" b="1" smtClean="0">
                <a:latin typeface="Times New Roman" pitchFamily="18" charset="0"/>
                <a:cs typeface="Times New Roman" pitchFamily="18" charset="0"/>
              </a:rPr>
              <a:t>-Шығармашыл   - </a:t>
            </a:r>
            <a:r>
              <a:rPr lang="kk-KZ" sz="2400" smtClean="0">
                <a:latin typeface="Times New Roman" pitchFamily="18" charset="0"/>
                <a:cs typeface="Times New Roman" pitchFamily="18" charset="0"/>
              </a:rPr>
              <a:t>жаңа шығармаларды ойлап шығарады, безендіреді.</a:t>
            </a:r>
            <a:endParaRPr lang="ru-RU" sz="2400" smtClean="0">
              <a:latin typeface="Times New Roman" pitchFamily="18" charset="0"/>
              <a:cs typeface="Times New Roman" pitchFamily="18" charset="0"/>
            </a:endParaRPr>
          </a:p>
          <a:p>
            <a:pPr>
              <a:buFontTx/>
              <a:buNone/>
            </a:pPr>
            <a:r>
              <a:rPr lang="kk-KZ" sz="2400" b="1" smtClean="0">
                <a:latin typeface="Times New Roman" pitchFamily="18" charset="0"/>
                <a:cs typeface="Times New Roman" pitchFamily="18" charset="0"/>
              </a:rPr>
              <a:t>-Көмекші </a:t>
            </a:r>
            <a:r>
              <a:rPr lang="kk-KZ" sz="2400" smtClean="0">
                <a:latin typeface="Times New Roman" pitchFamily="18" charset="0"/>
                <a:cs typeface="Times New Roman" pitchFamily="18" charset="0"/>
              </a:rPr>
              <a:t>– қарым қатынастарды келістіруге, жобаның басқа қатысушыларына көмек көрсетеді.</a:t>
            </a:r>
            <a:endParaRPr lang="ru-RU" sz="2400" smtClean="0">
              <a:latin typeface="Times New Roman" pitchFamily="18" charset="0"/>
              <a:cs typeface="Times New Roman" pitchFamily="18" charset="0"/>
            </a:endParaRPr>
          </a:p>
          <a:p>
            <a:pPr>
              <a:buFontTx/>
              <a:buNone/>
            </a:pPr>
            <a:r>
              <a:rPr lang="kk-KZ" sz="2400" b="1" smtClean="0">
                <a:latin typeface="Times New Roman" pitchFamily="18" charset="0"/>
                <a:cs typeface="Times New Roman" pitchFamily="18" charset="0"/>
              </a:rPr>
              <a:t>-Ұйымдастырушы </a:t>
            </a:r>
            <a:r>
              <a:rPr lang="kk-KZ" sz="2400" smtClean="0">
                <a:latin typeface="Times New Roman" pitchFamily="18" charset="0"/>
                <a:cs typeface="Times New Roman" pitchFamily="18" charset="0"/>
              </a:rPr>
              <a:t>– жұмысты орындау кезеңдерін бақылайды.</a:t>
            </a:r>
            <a:endParaRPr lang="ru-RU" sz="2400" smtClean="0">
              <a:latin typeface="Times New Roman" pitchFamily="18" charset="0"/>
              <a:cs typeface="Times New Roman" pitchFamily="18" charset="0"/>
            </a:endParaRPr>
          </a:p>
          <a:p>
            <a:pPr>
              <a:buFontTx/>
              <a:buNone/>
            </a:pPr>
            <a:r>
              <a:rPr lang="kk-KZ" sz="2400" b="1" smtClean="0">
                <a:latin typeface="Times New Roman" pitchFamily="18" charset="0"/>
                <a:cs typeface="Times New Roman" pitchFamily="18" charset="0"/>
              </a:rPr>
              <a:t>-Баяндаушы </a:t>
            </a:r>
            <a:r>
              <a:rPr lang="kk-KZ" sz="2400" smtClean="0">
                <a:latin typeface="Times New Roman" pitchFamily="18" charset="0"/>
                <a:cs typeface="Times New Roman" pitchFamily="18" charset="0"/>
              </a:rPr>
              <a:t>– басқа қатысушылармен бірге презентацияны дайындайды.</a:t>
            </a:r>
            <a:endParaRPr lang="ru-RU" smtClean="0">
              <a:latin typeface="Times New Roman" pitchFamily="18" charset="0"/>
              <a:cs typeface="Times New Roman" pitchFamily="18" charset="0"/>
            </a:endParaRPr>
          </a:p>
          <a:p>
            <a:endParaRPr lang="ru-RU" smtClean="0"/>
          </a:p>
        </p:txBody>
      </p:sp>
    </p:spTree>
  </p:cSld>
  <p:clrMapOvr>
    <a:masterClrMapping/>
  </p:clrMapOvr>
  <p:transition>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Содержимое 2"/>
          <p:cNvSpPr>
            <a:spLocks noGrp="1"/>
          </p:cNvSpPr>
          <p:nvPr>
            <p:ph idx="1"/>
          </p:nvPr>
        </p:nvSpPr>
        <p:spPr>
          <a:xfrm>
            <a:off x="395288" y="765175"/>
            <a:ext cx="8302625" cy="5543550"/>
          </a:xfrm>
        </p:spPr>
        <p:txBody>
          <a:bodyPr>
            <a:normAutofit lnSpcReduction="10000"/>
          </a:bodyPr>
          <a:lstStyle/>
          <a:p>
            <a:r>
              <a:rPr lang="kk-KZ" dirty="0" smtClean="0">
                <a:latin typeface="Times New Roman" pitchFamily="18" charset="0"/>
                <a:cs typeface="Times New Roman" pitchFamily="18" charset="0"/>
              </a:rPr>
              <a:t>Осылайша, балалармен жобалық іс-әрекетте жұмыс жасай отырып, педагог білімді тек трансляциялап қана қоймай, танымдық іс-әрекеттің үйлестірушісі, ұйымдастырушысы, серіктес зерттеуші, сараптаушы, кеңесші ретінде шығып, әр баланың жеке ерекшеліктері мен қызығушылықтарын ескере отырып  шығармашылық дамуы үшін жағдай жасап, білім беруді ізгілендіру үшін қолайлы жағдайларды құрады. </a:t>
            </a:r>
            <a:endParaRPr lang="ru-RU" dirty="0" smtClean="0">
              <a:latin typeface="Times New Roman" pitchFamily="18" charset="0"/>
              <a:cs typeface="Times New Roman" pitchFamily="18" charset="0"/>
            </a:endParaRPr>
          </a:p>
          <a:p>
            <a:pPr>
              <a:buFontTx/>
              <a:buNone/>
            </a:pPr>
            <a:r>
              <a:rPr lang="ru-RU" dirty="0" smtClean="0"/>
              <a:t> </a:t>
            </a:r>
          </a:p>
          <a:p>
            <a:endParaRPr lang="ru-RU" dirty="0" smtClean="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Содержимое 7"/>
          <p:cNvSpPr>
            <a:spLocks noGrp="1"/>
          </p:cNvSpPr>
          <p:nvPr>
            <p:ph idx="1"/>
          </p:nvPr>
        </p:nvSpPr>
        <p:spPr>
          <a:xfrm>
            <a:off x="457200" y="428604"/>
            <a:ext cx="8229600" cy="5929354"/>
          </a:xfrm>
        </p:spPr>
        <p:txBody>
          <a:bodyPr>
            <a:normAutofit fontScale="92500" lnSpcReduction="10000"/>
          </a:bodyPr>
          <a:lstStyle/>
          <a:p>
            <a:pPr>
              <a:buNone/>
            </a:pPr>
            <a:r>
              <a:rPr lang="kk-KZ" sz="3600" dirty="0" smtClean="0">
                <a:latin typeface="Times New Roman" pitchFamily="18" charset="0"/>
                <a:cs typeface="Times New Roman" pitchFamily="18" charset="0"/>
              </a:rPr>
              <a:t>       Мектепке дейінгі білім беру,  білім беру жүйесінің  маңызды компоненті бола келе,  жаңарту процесстерінен тыс қала алмайды.   Ғылыми техникалық прогресстің  өмірімізің барлық саласына белсенді енуі педагогтарға оқыту мен тәрбиелеудің жаңа кіріктірілген технологиялар мен жаңа әдістер негізінде неғұрлым тиімді құралдарын таңдауға  бағыттайды.     Осындай болашағы мол әдістердің бірі -  жобалық әдісті атап өтуге болады.  </a:t>
            </a:r>
            <a:endParaRPr lang="ru-RU" sz="3600" dirty="0" smtClean="0">
              <a:latin typeface="Times New Roman" pitchFamily="18" charset="0"/>
              <a:cs typeface="Times New Roman" pitchFamily="18" charset="0"/>
            </a:endParaRPr>
          </a:p>
          <a:p>
            <a:endParaRPr lang="ru-RU" sz="3600" dirty="0">
              <a:latin typeface="Times New Roman" pitchFamily="18" charset="0"/>
              <a:cs typeface="Times New Roman" pitchFamily="18" charset="0"/>
            </a:endParaRPr>
          </a:p>
        </p:txBody>
      </p:sp>
    </p:spTree>
    <p:custDataLst>
      <p:tags r:id="rId1"/>
    </p:custDataLst>
  </p:cSld>
  <p:clrMapOvr>
    <a:masterClrMapping/>
  </p:clrMapOvr>
  <p:transition spd="slow" advTm="20467">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88640"/>
            <a:ext cx="8229600" cy="1143000"/>
          </a:xfrm>
        </p:spPr>
        <p:txBody>
          <a:bodyPr>
            <a:normAutofit fontScale="90000"/>
          </a:bodyPr>
          <a:lstStyle/>
          <a:p>
            <a:pPr algn="r"/>
            <a:r>
              <a:rPr lang="kk-KZ" sz="4000" i="1" dirty="0" smtClean="0"/>
              <a:t>Жобалық  әдістің  шығу тарихынан  </a:t>
            </a:r>
            <a:r>
              <a:rPr lang="ru-RU" dirty="0" smtClean="0"/>
              <a:t/>
            </a:r>
            <a:br>
              <a:rPr lang="ru-RU" dirty="0" smtClean="0"/>
            </a:br>
            <a:endParaRPr lang="ru-RU" dirty="0"/>
          </a:p>
        </p:txBody>
      </p:sp>
      <p:sp>
        <p:nvSpPr>
          <p:cNvPr id="3" name="Содержимое 2"/>
          <p:cNvSpPr>
            <a:spLocks noGrp="1"/>
          </p:cNvSpPr>
          <p:nvPr>
            <p:ph idx="1"/>
          </p:nvPr>
        </p:nvSpPr>
        <p:spPr>
          <a:xfrm>
            <a:off x="0" y="1196752"/>
            <a:ext cx="9144000" cy="5328592"/>
          </a:xfrm>
        </p:spPr>
        <p:txBody>
          <a:bodyPr>
            <a:normAutofit fontScale="85000" lnSpcReduction="20000"/>
          </a:bodyPr>
          <a:lstStyle/>
          <a:p>
            <a:pPr>
              <a:buNone/>
            </a:pPr>
            <a:r>
              <a:rPr lang="kk-KZ" dirty="0" smtClean="0"/>
              <a:t>         </a:t>
            </a:r>
            <a:r>
              <a:rPr lang="kk-KZ" sz="3800" dirty="0" smtClean="0">
                <a:latin typeface="Times New Roman" pitchFamily="18" charset="0"/>
                <a:cs typeface="Times New Roman" pitchFamily="18" charset="0"/>
              </a:rPr>
              <a:t>Жобалық іс әрекет әдісін     ХХ ғасырдың бас кезінде  американдық философ, психолог және педагог   Джон  Дьюи (1859-1952) құрған.  </a:t>
            </a:r>
          </a:p>
          <a:p>
            <a:pPr>
              <a:buNone/>
            </a:pPr>
            <a:r>
              <a:rPr lang="kk-KZ" sz="3800" dirty="0" smtClean="0">
                <a:latin typeface="Times New Roman" pitchFamily="18" charset="0"/>
                <a:cs typeface="Times New Roman" pitchFamily="18" charset="0"/>
              </a:rPr>
              <a:t>       Д. Дьюидің пікірінше,  оқыту   «жеке қызығушылық, жеке құндылықтарға сүйене отырып»,  маңызды іс әрекет арқылы белсенді негізде  құрылуы тиіс.    Бала  оған керекті білімді  іс жүзінде қабылдау үшін   айналысатын проблема   шынайы өмірден  алынып, маңызды болуы керек, ең алдымен бала үшін.  Ал проблеманың шешілуі  баладан танымдық белсенділікті,  өзінде бар білімді жаңа білім  алу үшін қолдануын талап етіп отыруы қажет. </a:t>
            </a:r>
            <a:endParaRPr lang="ru-RU"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760640"/>
          </a:xfrm>
        </p:spPr>
        <p:txBody>
          <a:bodyPr>
            <a:normAutofit/>
          </a:bodyPr>
          <a:lstStyle/>
          <a:p>
            <a:r>
              <a:rPr lang="kk-KZ" dirty="0" smtClean="0">
                <a:latin typeface="Times New Roman" pitchFamily="18" charset="0"/>
                <a:cs typeface="Times New Roman" pitchFamily="18" charset="0"/>
              </a:rPr>
              <a:t>Американдық   педагог  У. Килпатрик   жобаны қолдану баланы өмірге дайындайды деп санады.   </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Жобалық әдіс  түрлі позициялардан қарастырылды: шығармашылық қабілеттерін қалыптастыру құралы ретінде  (П.П.Блонский),  ойлауды дамыту  (П.Ф.Каптерев),өз бетімен жұмыс жасау және  белсенділікті дамыту, білімнің  практикамен байланысы ретінде  (А.С.Макаренко). </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04664"/>
            <a:ext cx="8820472" cy="936104"/>
          </a:xfrm>
        </p:spPr>
        <p:txBody>
          <a:bodyPr>
            <a:noAutofit/>
          </a:bodyPr>
          <a:lstStyle/>
          <a:p>
            <a:r>
              <a:rPr lang="ru-RU" sz="3600" b="1" dirty="0" smtClean="0">
                <a:latin typeface="Times New Roman" pitchFamily="18" charset="0"/>
                <a:cs typeface="Times New Roman" pitchFamily="18" charset="0"/>
              </a:rPr>
              <a:t/>
            </a:r>
            <a:br>
              <a:rPr lang="ru-RU" sz="3600" b="1" dirty="0" smtClean="0">
                <a:latin typeface="Times New Roman" pitchFamily="18" charset="0"/>
                <a:cs typeface="Times New Roman" pitchFamily="18" charset="0"/>
              </a:rPr>
            </a:br>
            <a:r>
              <a:rPr lang="ru-RU" sz="3600" b="1" dirty="0" err="1" smtClean="0">
                <a:latin typeface="Times New Roman" pitchFamily="18" charset="0"/>
                <a:cs typeface="Times New Roman" pitchFamily="18" charset="0"/>
              </a:rPr>
              <a:t>Жобаның негізгі</a:t>
            </a:r>
            <a:r>
              <a:rPr lang="ru-RU" sz="3600" b="1" dirty="0" smtClean="0">
                <a:latin typeface="Times New Roman" pitchFamily="18" charset="0"/>
                <a:cs typeface="Times New Roman" pitchFamily="18" charset="0"/>
              </a:rPr>
              <a:t> </a:t>
            </a:r>
            <a:r>
              <a:rPr lang="ru-RU" sz="3600" b="1" dirty="0" err="1" smtClean="0">
                <a:latin typeface="Times New Roman" pitchFamily="18" charset="0"/>
                <a:cs typeface="Times New Roman" pitchFamily="18" charset="0"/>
              </a:rPr>
              <a:t>идеясы</a:t>
            </a:r>
            <a:r>
              <a:rPr lang="ru-RU" sz="3600" b="1" dirty="0" smtClean="0">
                <a:latin typeface="Times New Roman" pitchFamily="18" charset="0"/>
                <a:cs typeface="Times New Roman" pitchFamily="18" charset="0"/>
              </a:rPr>
              <a:t>: </a:t>
            </a:r>
            <a:br>
              <a:rPr lang="ru-RU" sz="3600" b="1" dirty="0" smtClean="0">
                <a:latin typeface="Times New Roman" pitchFamily="18" charset="0"/>
                <a:cs typeface="Times New Roman" pitchFamily="18" charset="0"/>
              </a:rPr>
            </a:br>
            <a:r>
              <a:rPr lang="ru-RU" sz="3600" b="1" dirty="0" smtClean="0">
                <a:latin typeface="Times New Roman" pitchFamily="18" charset="0"/>
                <a:cs typeface="Times New Roman" pitchFamily="18" charset="0"/>
              </a:rPr>
              <a:t>Главная идея метода проекта:</a:t>
            </a:r>
            <a:br>
              <a:rPr lang="ru-RU" sz="3600" b="1" dirty="0" smtClean="0">
                <a:latin typeface="Times New Roman" pitchFamily="18" charset="0"/>
                <a:cs typeface="Times New Roman" pitchFamily="18" charset="0"/>
              </a:rPr>
            </a:br>
            <a:endParaRPr lang="ru-RU" sz="3600" b="1"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lnSpc>
                <a:spcPct val="80000"/>
              </a:lnSpc>
            </a:pPr>
            <a:r>
              <a:rPr lang="ru-RU" dirty="0" err="1" smtClean="0">
                <a:latin typeface="Times New Roman" pitchFamily="18" charset="0"/>
                <a:cs typeface="Times New Roman" pitchFamily="18" charset="0"/>
              </a:rPr>
              <a:t>Балалардың танымдық мүдделерін  дамыту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өз бетімен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тәрбиешімен, ата-аналармен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бірлесіп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өз білімдерін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құрылымдап және  ақпарат кеңістікте хабардар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болу,сыншыл</a:t>
            </a:r>
            <a:r>
              <a:rPr lang="ru-RU" dirty="0" smtClean="0">
                <a:latin typeface="Times New Roman" pitchFamily="18" charset="0"/>
                <a:cs typeface="Times New Roman" pitchFamily="18" charset="0"/>
              </a:rPr>
              <a:t> ой </a:t>
            </a:r>
            <a:r>
              <a:rPr lang="ru-RU" dirty="0" err="1" smtClean="0">
                <a:latin typeface="Times New Roman" pitchFamily="18" charset="0"/>
                <a:cs typeface="Times New Roman" pitchFamily="18" charset="0"/>
              </a:rPr>
              <a:t>дамыту</a:t>
            </a:r>
            <a:r>
              <a:rPr lang="ru-RU" dirty="0" smtClean="0">
                <a:latin typeface="Times New Roman" pitchFamily="18" charset="0"/>
                <a:cs typeface="Times New Roman" pitchFamily="18" charset="0"/>
              </a:rPr>
              <a:t>.</a:t>
            </a:r>
          </a:p>
          <a:p>
            <a:pPr>
              <a:lnSpc>
                <a:spcPct val="80000"/>
              </a:lnSpc>
            </a:pPr>
            <a:r>
              <a:rPr lang="ru-RU" dirty="0" smtClean="0">
                <a:latin typeface="Times New Roman" pitchFamily="18" charset="0"/>
                <a:cs typeface="Times New Roman" pitchFamily="18" charset="0"/>
              </a:rPr>
              <a:t>Развитие познавательных интересов детей, умение самостоятельно и  совместно  с  воспитателем,  родителями конструировать свои знания и ориентироваться в информационном пространстве, развивать критическое мышление.</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712968" cy="1143000"/>
          </a:xfrm>
        </p:spPr>
        <p:txBody>
          <a:bodyPr>
            <a:noAutofit/>
          </a:bodyPr>
          <a:lstStyle/>
          <a:p>
            <a:r>
              <a:rPr lang="ru-RU" sz="2000" b="1" dirty="0" err="1" smtClean="0">
                <a:latin typeface="Times New Roman" pitchFamily="18" charset="0"/>
                <a:cs typeface="Times New Roman" pitchFamily="18" charset="0"/>
              </a:rPr>
              <a:t>Жобаны</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пайдалану</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кезіндегі</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тәрбиешінің және баланың </a:t>
            </a:r>
            <a:br>
              <a:rPr lang="ru-RU" sz="2000" b="1" dirty="0" err="1" smtClean="0">
                <a:latin typeface="Times New Roman" pitchFamily="18" charset="0"/>
                <a:cs typeface="Times New Roman" pitchFamily="18" charset="0"/>
              </a:rPr>
            </a:br>
            <a:r>
              <a:rPr lang="ru-RU" sz="2000" b="1" dirty="0" err="1" smtClean="0">
                <a:latin typeface="Times New Roman" pitchFamily="18" charset="0"/>
                <a:cs typeface="Times New Roman" pitchFamily="18" charset="0"/>
              </a:rPr>
              <a:t>іс-әрекетінің құрылымы</a:t>
            </a:r>
            <a:r>
              <a:rPr lang="ru-RU" sz="2000" b="1" dirty="0" smtClean="0">
                <a:latin typeface="Times New Roman" pitchFamily="18" charset="0"/>
                <a:cs typeface="Times New Roman" pitchFamily="18" charset="0"/>
              </a:rPr>
              <a:t/>
            </a:r>
            <a:br>
              <a:rPr lang="ru-RU" sz="2000" b="1" dirty="0" smtClean="0">
                <a:latin typeface="Times New Roman" pitchFamily="18" charset="0"/>
                <a:cs typeface="Times New Roman" pitchFamily="18" charset="0"/>
              </a:rPr>
            </a:br>
            <a:r>
              <a:rPr lang="ru-RU" sz="2000" b="1" dirty="0" smtClean="0">
                <a:latin typeface="Times New Roman" pitchFamily="18" charset="0"/>
                <a:cs typeface="Times New Roman" pitchFamily="18" charset="0"/>
              </a:rPr>
              <a:t>Структура деятельности воспитателя  и  ребенка </a:t>
            </a:r>
            <a:br>
              <a:rPr lang="ru-RU" sz="2000" b="1" dirty="0" smtClean="0">
                <a:latin typeface="Times New Roman" pitchFamily="18" charset="0"/>
                <a:cs typeface="Times New Roman" pitchFamily="18" charset="0"/>
              </a:rPr>
            </a:br>
            <a:r>
              <a:rPr lang="ru-RU" sz="2000" b="1" dirty="0" smtClean="0">
                <a:latin typeface="Times New Roman" pitchFamily="18" charset="0"/>
                <a:cs typeface="Times New Roman" pitchFamily="18" charset="0"/>
              </a:rPr>
              <a:t>при использовании метода </a:t>
            </a:r>
            <a:r>
              <a:rPr lang="ru-RU" sz="2000" b="1" dirty="0" smtClean="0"/>
              <a:t>проекта</a:t>
            </a:r>
            <a:endParaRPr lang="ru-RU" sz="2000" b="1" dirty="0"/>
          </a:p>
        </p:txBody>
      </p:sp>
      <p:sp>
        <p:nvSpPr>
          <p:cNvPr id="4" name="Rectangle 4"/>
          <p:cNvSpPr>
            <a:spLocks noGrp="1" noChangeArrowheads="1"/>
          </p:cNvSpPr>
          <p:nvPr>
            <p:ph idx="1"/>
          </p:nvPr>
        </p:nvSpPr>
        <p:spPr>
          <a:xfrm>
            <a:off x="251520" y="1628800"/>
            <a:ext cx="4320480" cy="5229200"/>
          </a:xfrm>
        </p:spPr>
        <p:txBody>
          <a:bodyPr>
            <a:normAutofit fontScale="25000" lnSpcReduction="20000"/>
          </a:bodyPr>
          <a:lstStyle/>
          <a:p>
            <a:pPr algn="ctr" eaLnBrk="1" hangingPunct="1">
              <a:lnSpc>
                <a:spcPct val="80000"/>
              </a:lnSpc>
              <a:buFont typeface="Wingdings" pitchFamily="2" charset="2"/>
              <a:buNone/>
            </a:pPr>
            <a:endParaRPr lang="kk-KZ" sz="8000" dirty="0" smtClean="0">
              <a:solidFill>
                <a:srgbClr val="FF6600"/>
              </a:solidFill>
            </a:endParaRPr>
          </a:p>
          <a:p>
            <a:pPr algn="ctr" eaLnBrk="1" hangingPunct="1">
              <a:lnSpc>
                <a:spcPct val="80000"/>
              </a:lnSpc>
              <a:buFont typeface="Wingdings" pitchFamily="2" charset="2"/>
              <a:buNone/>
            </a:pPr>
            <a:r>
              <a:rPr lang="kk-KZ" sz="8000" dirty="0" smtClean="0">
                <a:solidFill>
                  <a:srgbClr val="FF6600"/>
                </a:solidFill>
              </a:rPr>
              <a:t>Бала /</a:t>
            </a:r>
            <a:r>
              <a:rPr lang="ru-RU" sz="8000" dirty="0" smtClean="0">
                <a:solidFill>
                  <a:srgbClr val="FF6600"/>
                </a:solidFill>
              </a:rPr>
              <a:t>Ребенок</a:t>
            </a:r>
          </a:p>
          <a:p>
            <a:pPr algn="ctr" eaLnBrk="1" hangingPunct="1">
              <a:lnSpc>
                <a:spcPct val="80000"/>
              </a:lnSpc>
              <a:buFont typeface="Wingdings" pitchFamily="2" charset="2"/>
              <a:buNone/>
            </a:pPr>
            <a:endParaRPr lang="ru-RU" sz="8000" dirty="0" smtClean="0">
              <a:solidFill>
                <a:srgbClr val="FF6600"/>
              </a:solidFill>
            </a:endParaRPr>
          </a:p>
          <a:p>
            <a:pPr eaLnBrk="1" hangingPunct="1">
              <a:lnSpc>
                <a:spcPct val="80000"/>
              </a:lnSpc>
              <a:buFont typeface="Wingdings 2" pitchFamily="18" charset="2"/>
              <a:buChar char="ö"/>
            </a:pPr>
            <a:r>
              <a:rPr lang="ru-RU" sz="7200" dirty="0" err="1" smtClean="0">
                <a:latin typeface="Times New Roman" pitchFamily="18" charset="0"/>
                <a:cs typeface="Times New Roman" pitchFamily="18" charset="0"/>
              </a:rPr>
              <a:t>Тәрбиешімен біргі</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мақсатын анықтайды</a:t>
            </a:r>
            <a:endParaRPr lang="ru-RU" sz="7200" dirty="0" smtClean="0">
              <a:latin typeface="Times New Roman" pitchFamily="18" charset="0"/>
              <a:cs typeface="Times New Roman" pitchFamily="18" charset="0"/>
            </a:endParaRPr>
          </a:p>
          <a:p>
            <a:pPr eaLnBrk="1" hangingPunct="1">
              <a:lnSpc>
                <a:spcPct val="80000"/>
              </a:lnSpc>
              <a:buFont typeface="Wingdings 2" pitchFamily="18" charset="2"/>
              <a:buNone/>
            </a:pPr>
            <a:r>
              <a:rPr lang="ru-RU" sz="7200" dirty="0" smtClean="0">
                <a:latin typeface="Times New Roman" pitchFamily="18" charset="0"/>
                <a:cs typeface="Times New Roman" pitchFamily="18" charset="0"/>
              </a:rPr>
              <a:t>       Определяет цель деятельности вместе с воспитателем </a:t>
            </a:r>
          </a:p>
          <a:p>
            <a:pPr eaLnBrk="1" hangingPunct="1">
              <a:lnSpc>
                <a:spcPct val="80000"/>
              </a:lnSpc>
              <a:buFont typeface="Wingdings 2" pitchFamily="18" charset="2"/>
              <a:buChar char="ö"/>
            </a:pPr>
            <a:r>
              <a:rPr lang="ru-RU" sz="7200" dirty="0" err="1" smtClean="0">
                <a:latin typeface="Times New Roman" pitchFamily="18" charset="0"/>
                <a:cs typeface="Times New Roman" pitchFamily="18" charset="0"/>
              </a:rPr>
              <a:t>Жаңа білім</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алады</a:t>
            </a:r>
            <a:endParaRPr lang="ru-RU" sz="7200" dirty="0" smtClean="0">
              <a:latin typeface="Times New Roman" pitchFamily="18" charset="0"/>
              <a:cs typeface="Times New Roman" pitchFamily="18" charset="0"/>
            </a:endParaRPr>
          </a:p>
          <a:p>
            <a:pPr eaLnBrk="1" hangingPunct="1">
              <a:lnSpc>
                <a:spcPct val="80000"/>
              </a:lnSpc>
              <a:buFont typeface="Wingdings 2" pitchFamily="18" charset="2"/>
              <a:buNone/>
            </a:pPr>
            <a:r>
              <a:rPr lang="ru-RU" sz="7200" dirty="0" smtClean="0">
                <a:latin typeface="Times New Roman" pitchFamily="18" charset="0"/>
                <a:cs typeface="Times New Roman" pitchFamily="18" charset="0"/>
              </a:rPr>
              <a:t>      Открывает новые знания</a:t>
            </a:r>
          </a:p>
          <a:p>
            <a:pPr eaLnBrk="1" hangingPunct="1">
              <a:lnSpc>
                <a:spcPct val="80000"/>
              </a:lnSpc>
              <a:buFont typeface="Wingdings 2" pitchFamily="18" charset="2"/>
              <a:buChar char="ö"/>
            </a:pPr>
            <a:r>
              <a:rPr lang="ru-RU" sz="7200" dirty="0" smtClean="0">
                <a:latin typeface="Times New Roman" pitchFamily="18" charset="0"/>
                <a:cs typeface="Times New Roman" pitchFamily="18" charset="0"/>
              </a:rPr>
              <a:t>Экспериментирует</a:t>
            </a:r>
          </a:p>
          <a:p>
            <a:pPr eaLnBrk="1" hangingPunct="1">
              <a:lnSpc>
                <a:spcPct val="80000"/>
              </a:lnSpc>
              <a:buFont typeface="Wingdings 2" pitchFamily="18" charset="2"/>
              <a:buChar char="ö"/>
            </a:pPr>
            <a:endParaRPr lang="ru-RU" sz="7200" dirty="0" smtClean="0">
              <a:latin typeface="Times New Roman" pitchFamily="18" charset="0"/>
              <a:cs typeface="Times New Roman" pitchFamily="18" charset="0"/>
            </a:endParaRPr>
          </a:p>
          <a:p>
            <a:pPr>
              <a:lnSpc>
                <a:spcPct val="80000"/>
              </a:lnSpc>
              <a:buFont typeface="Wingdings 2" pitchFamily="18" charset="2"/>
              <a:buChar char="ö"/>
            </a:pPr>
            <a:r>
              <a:rPr lang="ru-RU" sz="7200" dirty="0" err="1" smtClean="0">
                <a:latin typeface="Times New Roman" pitchFamily="18" charset="0"/>
                <a:cs typeface="Times New Roman" pitchFamily="18" charset="0"/>
              </a:rPr>
              <a:t>Жобаның шешім</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жолдарын</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таңдайды</a:t>
            </a:r>
            <a:endParaRPr lang="ru-RU" sz="7200" dirty="0" smtClean="0">
              <a:latin typeface="Times New Roman" pitchFamily="18" charset="0"/>
              <a:cs typeface="Times New Roman" pitchFamily="18" charset="0"/>
            </a:endParaRPr>
          </a:p>
          <a:p>
            <a:pPr>
              <a:lnSpc>
                <a:spcPct val="80000"/>
              </a:lnSpc>
              <a:buFont typeface="Wingdings 2" pitchFamily="18" charset="2"/>
              <a:buChar char="ö"/>
            </a:pPr>
            <a:r>
              <a:rPr lang="ru-RU" sz="7200" dirty="0" smtClean="0">
                <a:latin typeface="Times New Roman" pitchFamily="18" charset="0"/>
                <a:cs typeface="Times New Roman" pitchFamily="18" charset="0"/>
              </a:rPr>
              <a:t>Выбирает пути  решения  проекта</a:t>
            </a:r>
          </a:p>
          <a:p>
            <a:pPr>
              <a:lnSpc>
                <a:spcPct val="80000"/>
              </a:lnSpc>
              <a:buNone/>
            </a:pPr>
            <a:r>
              <a:rPr lang="ru-RU" sz="7200" dirty="0" smtClean="0">
                <a:latin typeface="Times New Roman" pitchFamily="18" charset="0"/>
                <a:cs typeface="Times New Roman" pitchFamily="18" charset="0"/>
              </a:rPr>
              <a:t> </a:t>
            </a:r>
          </a:p>
          <a:p>
            <a:pPr eaLnBrk="1" hangingPunct="1">
              <a:lnSpc>
                <a:spcPct val="80000"/>
              </a:lnSpc>
              <a:buFont typeface="Wingdings 2" pitchFamily="18" charset="2"/>
              <a:buChar char="ö"/>
            </a:pPr>
            <a:r>
              <a:rPr lang="ru-RU" sz="7200" dirty="0" err="1" smtClean="0">
                <a:latin typeface="Times New Roman" pitchFamily="18" charset="0"/>
                <a:cs typeface="Times New Roman" pitchFamily="18" charset="0"/>
              </a:rPr>
              <a:t>Белсенді</a:t>
            </a:r>
            <a:endParaRPr lang="ru-RU" sz="7200" dirty="0" smtClean="0">
              <a:latin typeface="Times New Roman" pitchFamily="18" charset="0"/>
              <a:cs typeface="Times New Roman" pitchFamily="18" charset="0"/>
            </a:endParaRPr>
          </a:p>
          <a:p>
            <a:pPr eaLnBrk="1" hangingPunct="1">
              <a:lnSpc>
                <a:spcPct val="80000"/>
              </a:lnSpc>
              <a:buFont typeface="Wingdings 2" pitchFamily="18" charset="2"/>
              <a:buChar char="ö"/>
            </a:pPr>
            <a:r>
              <a:rPr lang="ru-RU" sz="7200" dirty="0" smtClean="0">
                <a:latin typeface="Times New Roman" pitchFamily="18" charset="0"/>
                <a:cs typeface="Times New Roman" pitchFamily="18" charset="0"/>
              </a:rPr>
              <a:t>Активен</a:t>
            </a:r>
          </a:p>
          <a:p>
            <a:pPr eaLnBrk="1" hangingPunct="1">
              <a:lnSpc>
                <a:spcPct val="80000"/>
              </a:lnSpc>
              <a:buFont typeface="Wingdings 2" pitchFamily="18" charset="2"/>
              <a:buChar char="ö"/>
            </a:pPr>
            <a:endParaRPr lang="ru-RU" sz="7200" dirty="0" smtClean="0">
              <a:latin typeface="Times New Roman" pitchFamily="18" charset="0"/>
              <a:cs typeface="Times New Roman" pitchFamily="18" charset="0"/>
            </a:endParaRPr>
          </a:p>
          <a:p>
            <a:pPr eaLnBrk="1" hangingPunct="1">
              <a:lnSpc>
                <a:spcPct val="80000"/>
              </a:lnSpc>
              <a:buFont typeface="Wingdings 2" pitchFamily="18" charset="2"/>
              <a:buChar char="ö"/>
            </a:pP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Оқыту субъектісі</a:t>
            </a:r>
            <a:endParaRPr lang="ru-RU" sz="7200" dirty="0" smtClean="0">
              <a:latin typeface="Times New Roman" pitchFamily="18" charset="0"/>
              <a:cs typeface="Times New Roman" pitchFamily="18" charset="0"/>
            </a:endParaRPr>
          </a:p>
          <a:p>
            <a:pPr eaLnBrk="1" hangingPunct="1">
              <a:lnSpc>
                <a:spcPct val="80000"/>
              </a:lnSpc>
              <a:buFont typeface="Wingdings 2" pitchFamily="18" charset="2"/>
              <a:buChar char="ö"/>
            </a:pPr>
            <a:r>
              <a:rPr lang="ru-RU" sz="7200" dirty="0" smtClean="0">
                <a:latin typeface="Times New Roman" pitchFamily="18" charset="0"/>
                <a:cs typeface="Times New Roman" pitchFamily="18" charset="0"/>
              </a:rPr>
              <a:t>Субъект обучения</a:t>
            </a:r>
          </a:p>
          <a:p>
            <a:pPr eaLnBrk="1" hangingPunct="1">
              <a:lnSpc>
                <a:spcPct val="80000"/>
              </a:lnSpc>
              <a:buFont typeface="Wingdings 2" pitchFamily="18" charset="2"/>
              <a:buChar char="ö"/>
            </a:pPr>
            <a:r>
              <a:rPr lang="ru-RU" sz="7200" dirty="0" err="1" smtClean="0">
                <a:latin typeface="Times New Roman" pitchFamily="18" charset="0"/>
                <a:cs typeface="Times New Roman" pitchFamily="18" charset="0"/>
              </a:rPr>
              <a:t>Өз әрекетіне жауап</a:t>
            </a:r>
            <a:r>
              <a:rPr lang="ru-RU" sz="7200" dirty="0" smtClean="0">
                <a:latin typeface="Times New Roman" pitchFamily="18" charset="0"/>
                <a:cs typeface="Times New Roman" pitchFamily="18" charset="0"/>
              </a:rPr>
              <a:t> </a:t>
            </a:r>
            <a:r>
              <a:rPr lang="ru-RU" sz="7200" dirty="0" err="1" smtClean="0">
                <a:latin typeface="Times New Roman" pitchFamily="18" charset="0"/>
                <a:cs typeface="Times New Roman" pitchFamily="18" charset="0"/>
              </a:rPr>
              <a:t>береді</a:t>
            </a:r>
            <a:endParaRPr lang="ru-RU" sz="7200" dirty="0" smtClean="0">
              <a:latin typeface="Times New Roman" pitchFamily="18" charset="0"/>
              <a:cs typeface="Times New Roman" pitchFamily="18" charset="0"/>
            </a:endParaRPr>
          </a:p>
          <a:p>
            <a:pPr eaLnBrk="1" hangingPunct="1">
              <a:lnSpc>
                <a:spcPct val="80000"/>
              </a:lnSpc>
              <a:buFont typeface="Wingdings 2" pitchFamily="18" charset="2"/>
              <a:buChar char="ö"/>
            </a:pPr>
            <a:r>
              <a:rPr lang="ru-RU" sz="7200" dirty="0" smtClean="0">
                <a:latin typeface="Times New Roman" pitchFamily="18" charset="0"/>
                <a:cs typeface="Times New Roman" pitchFamily="18" charset="0"/>
              </a:rPr>
              <a:t> Несёт  посильную ответственность за свою деятельность</a:t>
            </a:r>
          </a:p>
          <a:p>
            <a:pPr eaLnBrk="1" hangingPunct="1">
              <a:lnSpc>
                <a:spcPct val="80000"/>
              </a:lnSpc>
              <a:buFont typeface="Wingdings 2" pitchFamily="18" charset="2"/>
              <a:buChar char="ö"/>
            </a:pPr>
            <a:endParaRPr lang="ru-RU" sz="4400" dirty="0" smtClean="0"/>
          </a:p>
          <a:p>
            <a:pPr eaLnBrk="1" hangingPunct="1">
              <a:lnSpc>
                <a:spcPct val="80000"/>
              </a:lnSpc>
              <a:buFont typeface="Wingdings 2" pitchFamily="18" charset="2"/>
              <a:buChar char="ö"/>
            </a:pPr>
            <a:endParaRPr lang="ru-RU" sz="5600" dirty="0" smtClean="0"/>
          </a:p>
          <a:p>
            <a:pPr eaLnBrk="1" hangingPunct="1">
              <a:lnSpc>
                <a:spcPct val="80000"/>
              </a:lnSpc>
              <a:buFont typeface="Wingdings" pitchFamily="2" charset="2"/>
              <a:buNone/>
            </a:pPr>
            <a:endParaRPr lang="ru-RU" sz="5600" dirty="0" smtClean="0"/>
          </a:p>
          <a:p>
            <a:pPr eaLnBrk="1" hangingPunct="1">
              <a:lnSpc>
                <a:spcPct val="80000"/>
              </a:lnSpc>
            </a:pPr>
            <a:endParaRPr lang="ru-RU" sz="5600" dirty="0" smtClean="0"/>
          </a:p>
        </p:txBody>
      </p:sp>
      <p:sp>
        <p:nvSpPr>
          <p:cNvPr id="5" name="Rectangle 5"/>
          <p:cNvSpPr txBox="1">
            <a:spLocks noChangeArrowheads="1"/>
          </p:cNvSpPr>
          <p:nvPr/>
        </p:nvSpPr>
        <p:spPr>
          <a:xfrm>
            <a:off x="4427984" y="1628800"/>
            <a:ext cx="4716016" cy="5229200"/>
          </a:xfrm>
          <a:prstGeom prst="rect">
            <a:avLst/>
          </a:prstGeom>
        </p:spPr>
        <p:txBody>
          <a:bodyPr/>
          <a:lstStyle/>
          <a:p>
            <a:pPr marL="342900" marR="0" lvl="0" indent="-342900" algn="ctr" defTabSz="914400" rtl="0" eaLnBrk="1" fontAlgn="auto" latinLnBrk="0" hangingPunct="1">
              <a:lnSpc>
                <a:spcPct val="90000"/>
              </a:lnSpc>
              <a:spcBef>
                <a:spcPct val="20000"/>
              </a:spcBef>
              <a:spcAft>
                <a:spcPts val="0"/>
              </a:spcAft>
              <a:buClrTx/>
              <a:buSzTx/>
              <a:buFont typeface="Wingdings" pitchFamily="2" charset="2"/>
              <a:buNone/>
              <a:tabLst/>
              <a:defRPr/>
            </a:pPr>
            <a:r>
              <a:rPr kumimoji="0" lang="ru-RU" b="1" i="0" u="none" strike="noStrike" kern="1200" cap="none" spc="0" normalizeH="0" baseline="0" noProof="0" dirty="0" err="1" smtClean="0">
                <a:ln>
                  <a:noFill/>
                </a:ln>
                <a:solidFill>
                  <a:srgbClr val="FF6600"/>
                </a:solidFill>
                <a:effectLst/>
                <a:uLnTx/>
                <a:uFillTx/>
                <a:latin typeface="+mn-lt"/>
                <a:ea typeface="+mn-ea"/>
                <a:cs typeface="+mn-cs"/>
              </a:rPr>
              <a:t>Тәрбиеші </a:t>
            </a:r>
            <a:r>
              <a:rPr kumimoji="0" lang="ru-RU" b="1" i="0" u="none" strike="noStrike" kern="1200" cap="none" spc="0" normalizeH="0" baseline="0" noProof="0" dirty="0" smtClean="0">
                <a:ln>
                  <a:noFill/>
                </a:ln>
                <a:solidFill>
                  <a:srgbClr val="FF6600"/>
                </a:solidFill>
                <a:effectLst/>
                <a:uLnTx/>
                <a:uFillTx/>
                <a:latin typeface="+mn-lt"/>
                <a:ea typeface="+mn-ea"/>
                <a:cs typeface="+mn-cs"/>
              </a:rPr>
              <a:t>/Воспитатель</a:t>
            </a:r>
          </a:p>
          <a:p>
            <a:pPr marL="342900" indent="-342900">
              <a:lnSpc>
                <a:spcPct val="90000"/>
              </a:lnSpc>
              <a:spcBef>
                <a:spcPct val="20000"/>
              </a:spcBef>
              <a:buFont typeface="Wingdings 2" pitchFamily="18" charset="2"/>
              <a:buChar char="ö"/>
            </a:pPr>
            <a:r>
              <a:rPr kumimoji="0" lang="ru-RU" sz="1600" b="0" i="0" u="none" strike="noStrike" kern="1200" cap="none" spc="0" normalizeH="0" baseline="0" noProof="0" dirty="0" err="1" smtClean="0">
                <a:ln>
                  <a:noFill/>
                </a:ln>
                <a:solidFill>
                  <a:schemeClr val="tx1"/>
                </a:solidFill>
                <a:effectLst/>
                <a:uLnTx/>
                <a:uFillTx/>
                <a:latin typeface="Times New Roman" pitchFamily="18" charset="0"/>
                <a:cs typeface="Times New Roman" pitchFamily="18" charset="0"/>
              </a:rPr>
              <a:t>Ұсыныс жасайды,ақпарат негіздерін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табады</a:t>
            </a:r>
            <a:endParaRPr kumimoji="0" lang="ru-RU" sz="16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90000"/>
              </a:lnSpc>
              <a:spcBef>
                <a:spcPct val="20000"/>
              </a:spcBef>
              <a:spcAft>
                <a:spcPts val="0"/>
              </a:spcAft>
              <a:buClrTx/>
              <a:buSzTx/>
              <a:buFont typeface="Wingdings 2" pitchFamily="18" charset="2"/>
              <a:buChar char="ö"/>
              <a:tabLst/>
              <a:defRPr/>
            </a:pPr>
            <a:r>
              <a:rPr kumimoji="0" lang="ru-RU" sz="16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Рекомендует,  находит   источники информации</a:t>
            </a:r>
          </a:p>
          <a:p>
            <a:pPr marL="342900" marR="0" lvl="0" indent="-342900" algn="l" defTabSz="914400" rtl="0" eaLnBrk="1" fontAlgn="auto" latinLnBrk="0" hangingPunct="1">
              <a:lnSpc>
                <a:spcPct val="90000"/>
              </a:lnSpc>
              <a:spcBef>
                <a:spcPct val="20000"/>
              </a:spcBef>
              <a:spcAft>
                <a:spcPts val="0"/>
              </a:spcAft>
              <a:buClrTx/>
              <a:buSzTx/>
              <a:buFont typeface="Wingdings 2" pitchFamily="18" charset="2"/>
              <a:buChar char="ö"/>
              <a:tabLst/>
              <a:defRPr/>
            </a:pPr>
            <a:endParaRPr kumimoji="0" lang="ru-RU" sz="16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90000"/>
              </a:lnSpc>
              <a:spcBef>
                <a:spcPct val="20000"/>
              </a:spcBef>
              <a:spcAft>
                <a:spcPts val="0"/>
              </a:spcAft>
              <a:buClrTx/>
              <a:buSzTx/>
              <a:buFont typeface="Wingdings 2" pitchFamily="18" charset="2"/>
              <a:buChar char="ö"/>
              <a:tabLst/>
              <a:defRPr/>
            </a:pPr>
            <a:r>
              <a:rPr kumimoji="0" lang="ru-RU" sz="1600" b="0" i="0" u="none" strike="noStrike" kern="1200" cap="none" spc="0" normalizeH="0" baseline="0" noProof="0" dirty="0" err="1" smtClean="0">
                <a:ln>
                  <a:noFill/>
                </a:ln>
                <a:solidFill>
                  <a:schemeClr val="tx1"/>
                </a:solidFill>
                <a:effectLst/>
                <a:uLnTx/>
                <a:uFillTx/>
                <a:latin typeface="Times New Roman" pitchFamily="18" charset="0"/>
                <a:cs typeface="Times New Roman" pitchFamily="18" charset="0"/>
              </a:rPr>
              <a:t>Жұмыс түрлерін ашады</a:t>
            </a:r>
            <a:r>
              <a:rPr kumimoji="0" lang="ru-RU" sz="16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a:t>
            </a:r>
          </a:p>
          <a:p>
            <a:pPr marL="342900" marR="0" lvl="0" indent="-342900" algn="l" defTabSz="914400" rtl="0" eaLnBrk="1" fontAlgn="auto" latinLnBrk="0" hangingPunct="1">
              <a:lnSpc>
                <a:spcPct val="90000"/>
              </a:lnSpc>
              <a:spcBef>
                <a:spcPct val="20000"/>
              </a:spcBef>
              <a:spcAft>
                <a:spcPts val="0"/>
              </a:spcAft>
              <a:buClrTx/>
              <a:buSzTx/>
              <a:buFont typeface="Wingdings 2" pitchFamily="18" charset="2"/>
              <a:buChar char="ö"/>
              <a:tabLst/>
              <a:defRPr/>
            </a:pPr>
            <a:r>
              <a:rPr kumimoji="0" lang="ru-RU" sz="16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Раскрывает возможные формы работы  детей</a:t>
            </a:r>
          </a:p>
          <a:p>
            <a:pPr marL="342900" marR="0" lvl="0" indent="-342900" algn="l" defTabSz="914400" rtl="0" eaLnBrk="1" fontAlgn="auto" latinLnBrk="0" hangingPunct="1">
              <a:lnSpc>
                <a:spcPct val="90000"/>
              </a:lnSpc>
              <a:spcBef>
                <a:spcPct val="20000"/>
              </a:spcBef>
              <a:spcAft>
                <a:spcPts val="0"/>
              </a:spcAft>
              <a:buClrTx/>
              <a:buSzTx/>
              <a:buFont typeface="Wingdings 2" pitchFamily="18" charset="2"/>
              <a:buChar char="ö"/>
              <a:tabLst/>
              <a:defRPr/>
            </a:pPr>
            <a:endParaRPr kumimoji="0" lang="ru-RU" sz="16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90000"/>
              </a:lnSpc>
              <a:spcBef>
                <a:spcPct val="20000"/>
              </a:spcBef>
              <a:spcAft>
                <a:spcPts val="0"/>
              </a:spcAft>
              <a:buClrTx/>
              <a:buSzTx/>
              <a:buFont typeface="Wingdings 2" pitchFamily="18" charset="2"/>
              <a:buChar char="ö"/>
              <a:tabLst/>
              <a:defRPr/>
            </a:pPr>
            <a:r>
              <a:rPr kumimoji="0" lang="ru-RU" sz="1600" b="0" i="0" u="none" strike="noStrike" kern="1200" cap="none" spc="0" normalizeH="0" baseline="0" noProof="0" dirty="0" err="1" smtClean="0">
                <a:ln>
                  <a:noFill/>
                </a:ln>
                <a:solidFill>
                  <a:schemeClr val="tx1"/>
                </a:solidFill>
                <a:effectLst/>
                <a:uLnTx/>
                <a:uFillTx/>
                <a:latin typeface="Times New Roman" pitchFamily="18" charset="0"/>
                <a:cs typeface="Times New Roman" pitchFamily="18" charset="0"/>
              </a:rPr>
              <a:t>Жәрдемдеседі,нәтижелерін болжамдауға көмектеседі</a:t>
            </a:r>
            <a:endParaRPr kumimoji="0" lang="ru-RU" sz="16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90000"/>
              </a:lnSpc>
              <a:spcBef>
                <a:spcPct val="20000"/>
              </a:spcBef>
              <a:spcAft>
                <a:spcPts val="0"/>
              </a:spcAft>
              <a:buClrTx/>
              <a:buSzTx/>
              <a:buFont typeface="Wingdings 2" pitchFamily="18" charset="2"/>
              <a:buChar char="ö"/>
              <a:tabLst/>
              <a:defRPr/>
            </a:pPr>
            <a:r>
              <a:rPr kumimoji="0" lang="ru-RU" sz="16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.Содействует,  помогает прогнозировать результаты</a:t>
            </a:r>
          </a:p>
          <a:p>
            <a:pPr marL="342900" marR="0" lvl="0" indent="-342900" algn="l" defTabSz="914400" rtl="0" eaLnBrk="1" fontAlgn="auto" latinLnBrk="0" hangingPunct="1">
              <a:lnSpc>
                <a:spcPct val="90000"/>
              </a:lnSpc>
              <a:spcBef>
                <a:spcPct val="20000"/>
              </a:spcBef>
              <a:spcAft>
                <a:spcPts val="0"/>
              </a:spcAft>
              <a:buClrTx/>
              <a:buSzTx/>
              <a:buFont typeface="Wingdings 2" pitchFamily="18" charset="2"/>
              <a:buChar char="ö"/>
              <a:tabLst/>
              <a:defRPr/>
            </a:pPr>
            <a:r>
              <a:rPr kumimoji="0" lang="ru-RU" sz="1600" b="0" i="0" u="none" strike="noStrike" kern="1200" cap="none" spc="0" normalizeH="0" baseline="0" noProof="0" dirty="0" err="1" smtClean="0">
                <a:ln>
                  <a:noFill/>
                </a:ln>
                <a:solidFill>
                  <a:schemeClr val="tx1"/>
                </a:solidFill>
                <a:effectLst/>
                <a:uLnTx/>
                <a:uFillTx/>
                <a:latin typeface="Times New Roman" pitchFamily="18" charset="0"/>
                <a:cs typeface="Times New Roman" pitchFamily="18" charset="0"/>
              </a:rPr>
              <a:t>Баланың белсенділігіне</a:t>
            </a:r>
            <a:r>
              <a:rPr kumimoji="0" lang="ru-RU" sz="16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a:t>
            </a:r>
            <a:r>
              <a:rPr kumimoji="0" lang="ru-RU" sz="1600" b="0" i="0" u="none" strike="noStrike" kern="1200" cap="none" spc="0" normalizeH="0" baseline="0" noProof="0" dirty="0" err="1" smtClean="0">
                <a:ln>
                  <a:noFill/>
                </a:ln>
                <a:solidFill>
                  <a:schemeClr val="tx1"/>
                </a:solidFill>
                <a:effectLst/>
                <a:uLnTx/>
                <a:uFillTx/>
                <a:latin typeface="Times New Roman" pitchFamily="18" charset="0"/>
                <a:cs typeface="Times New Roman" pitchFamily="18" charset="0"/>
              </a:rPr>
              <a:t>жағдай жасайды</a:t>
            </a:r>
            <a:endParaRPr kumimoji="0" lang="ru-RU" sz="16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90000"/>
              </a:lnSpc>
              <a:spcBef>
                <a:spcPct val="20000"/>
              </a:spcBef>
              <a:spcAft>
                <a:spcPts val="0"/>
              </a:spcAft>
              <a:buClrTx/>
              <a:buSzTx/>
              <a:buFont typeface="Wingdings 2" pitchFamily="18" charset="2"/>
              <a:buChar char="ö"/>
              <a:tabLst/>
              <a:defRPr/>
            </a:pPr>
            <a:r>
              <a:rPr kumimoji="0" lang="ru-RU" sz="16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Создаёт условия для активности  дошкольника</a:t>
            </a:r>
          </a:p>
          <a:p>
            <a:pPr marL="342900" marR="0" lvl="0" indent="-342900" algn="l" defTabSz="914400" rtl="0" eaLnBrk="1" fontAlgn="auto" latinLnBrk="0" hangingPunct="1">
              <a:lnSpc>
                <a:spcPct val="90000"/>
              </a:lnSpc>
              <a:spcBef>
                <a:spcPct val="20000"/>
              </a:spcBef>
              <a:spcAft>
                <a:spcPts val="0"/>
              </a:spcAft>
              <a:buClrTx/>
              <a:buSzTx/>
              <a:buFont typeface="Wingdings 2" pitchFamily="18" charset="2"/>
              <a:buChar char="ö"/>
              <a:tabLst/>
              <a:defRPr/>
            </a:pPr>
            <a:r>
              <a:rPr kumimoji="0" lang="ru-RU" sz="1600" b="0" i="0" u="none" strike="noStrike" kern="1200" cap="none" spc="0" normalizeH="0" baseline="0" noProof="0" dirty="0" err="1" smtClean="0">
                <a:ln>
                  <a:noFill/>
                </a:ln>
                <a:solidFill>
                  <a:schemeClr val="tx1"/>
                </a:solidFill>
                <a:effectLst/>
                <a:uLnTx/>
                <a:uFillTx/>
                <a:latin typeface="Times New Roman" pitchFamily="18" charset="0"/>
                <a:cs typeface="Times New Roman" pitchFamily="18" charset="0"/>
              </a:rPr>
              <a:t>Баланың серіктесі</a:t>
            </a:r>
            <a:r>
              <a:rPr kumimoji="0" lang="ru-RU" sz="16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a:t>
            </a:r>
            <a:r>
              <a:rPr lang="ru-RU" sz="1600" dirty="0" smtClean="0">
                <a:latin typeface="Times New Roman" pitchFamily="18" charset="0"/>
                <a:cs typeface="Times New Roman" pitchFamily="18" charset="0"/>
              </a:rPr>
              <a:t>  </a:t>
            </a:r>
            <a:r>
              <a:rPr kumimoji="0" lang="ru-RU" sz="16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Партнёр ребенка</a:t>
            </a:r>
          </a:p>
          <a:p>
            <a:pPr marL="342900" marR="0" lvl="0" indent="-342900" algn="l" defTabSz="914400" rtl="0" eaLnBrk="1" fontAlgn="auto" latinLnBrk="0" hangingPunct="1">
              <a:lnSpc>
                <a:spcPct val="90000"/>
              </a:lnSpc>
              <a:spcBef>
                <a:spcPct val="20000"/>
              </a:spcBef>
              <a:spcAft>
                <a:spcPts val="0"/>
              </a:spcAft>
              <a:buClrTx/>
              <a:buSzTx/>
              <a:tabLst/>
              <a:defRPr/>
            </a:pPr>
            <a:endParaRPr kumimoji="0" lang="ru-RU" sz="16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90000"/>
              </a:lnSpc>
              <a:spcBef>
                <a:spcPct val="20000"/>
              </a:spcBef>
              <a:spcAft>
                <a:spcPts val="0"/>
              </a:spcAft>
              <a:buClrTx/>
              <a:buSzTx/>
              <a:buFont typeface="Wingdings 2" pitchFamily="18" charset="2"/>
              <a:buChar char="ö"/>
              <a:tabLst/>
              <a:defRPr/>
            </a:pPr>
            <a:r>
              <a:rPr kumimoji="0" lang="ru-RU" sz="1600" b="0" i="0" u="none" strike="noStrike" kern="1200" cap="none" spc="0" normalizeH="0" baseline="0" noProof="0" dirty="0" err="1" smtClean="0">
                <a:ln>
                  <a:noFill/>
                </a:ln>
                <a:solidFill>
                  <a:schemeClr val="tx1"/>
                </a:solidFill>
                <a:effectLst/>
                <a:uLnTx/>
                <a:uFillTx/>
                <a:latin typeface="Times New Roman" pitchFamily="18" charset="0"/>
                <a:cs typeface="Times New Roman" pitchFamily="18" charset="0"/>
              </a:rPr>
              <a:t>Шыққан нәтижені бағалауға көмектеседі,кемшіліктерді анықтайды</a:t>
            </a:r>
            <a:endParaRPr kumimoji="0" lang="ru-RU" sz="16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90000"/>
              </a:lnSpc>
              <a:spcBef>
                <a:spcPct val="20000"/>
              </a:spcBef>
              <a:spcAft>
                <a:spcPts val="0"/>
              </a:spcAft>
              <a:buClrTx/>
              <a:buSzTx/>
              <a:buFont typeface="Wingdings 2" pitchFamily="18" charset="2"/>
              <a:buChar char="ö"/>
              <a:tabLst/>
              <a:defRPr/>
            </a:pPr>
            <a:r>
              <a:rPr kumimoji="0" lang="ru-RU" sz="16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Помогает оценить полученный результат, выявить недостатки</a:t>
            </a:r>
          </a:p>
          <a:p>
            <a:pPr marL="342900" marR="0" lvl="0" indent="-342900" algn="l" defTabSz="914400" rtl="0" eaLnBrk="1" fontAlgn="auto" latinLnBrk="0" hangingPunct="1">
              <a:lnSpc>
                <a:spcPct val="90000"/>
              </a:lnSpc>
              <a:spcBef>
                <a:spcPct val="20000"/>
              </a:spcBef>
              <a:spcAft>
                <a:spcPts val="0"/>
              </a:spcAft>
              <a:buClrTx/>
              <a:buSzTx/>
              <a:buFont typeface="Wingdings 2" pitchFamily="18" charset="2"/>
              <a:buChar char="ö"/>
              <a:tabLst/>
              <a:defRPr/>
            </a:pPr>
            <a:endParaRPr kumimoji="0" lang="ru-RU" sz="1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ct val="20000"/>
              </a:spcBef>
              <a:spcAft>
                <a:spcPts val="0"/>
              </a:spcAft>
              <a:buClrTx/>
              <a:buSzTx/>
              <a:buFont typeface="Wingdings 2" pitchFamily="18" charset="2"/>
              <a:buChar char="ö"/>
              <a:tabLst/>
              <a:defRPr/>
            </a:pPr>
            <a:endParaRPr kumimoji="0" lang="ru-RU" sz="1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ct val="20000"/>
              </a:spcBef>
              <a:spcAft>
                <a:spcPts val="0"/>
              </a:spcAft>
              <a:buClrTx/>
              <a:buSzTx/>
              <a:buFont typeface="Wingdings 2" pitchFamily="18" charset="2"/>
              <a:buChar char="ö"/>
              <a:tabLst/>
              <a:defRPr/>
            </a:pPr>
            <a:endParaRPr kumimoji="0" lang="ru-RU" sz="16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ct val="20000"/>
              </a:spcBef>
              <a:spcAft>
                <a:spcPts val="0"/>
              </a:spcAft>
              <a:buClrTx/>
              <a:buSzTx/>
              <a:buFont typeface="Wingdings 2" pitchFamily="18" charset="2"/>
              <a:buChar char="ö"/>
              <a:tabLst/>
              <a:defRPr/>
            </a:pPr>
            <a:endParaRPr kumimoji="0" lang="ru-RU" sz="16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ru-RU" sz="16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ct val="20000"/>
              </a:spcBef>
              <a:spcAft>
                <a:spcPts val="0"/>
              </a:spcAft>
              <a:buClrTx/>
              <a:buSzTx/>
              <a:buFont typeface="Arial" pitchFamily="34" charset="0"/>
              <a:buChar char="•"/>
              <a:tabLst/>
              <a:defRPr/>
            </a:pPr>
            <a:endParaRPr kumimoji="0" lang="ru-RU" sz="24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dirty="0" err="1" smtClean="0"/>
              <a:t>Жобалы</a:t>
            </a:r>
            <a:r>
              <a:rPr lang="kk-KZ" sz="2400" dirty="0" smtClean="0"/>
              <a:t>қ </a:t>
            </a:r>
            <a:r>
              <a:rPr lang="ru-RU" sz="2400" dirty="0" smtClean="0"/>
              <a:t> </a:t>
            </a:r>
            <a:r>
              <a:rPr lang="ru-RU" sz="2400" dirty="0" err="1" smtClean="0"/>
              <a:t>іс</a:t>
            </a:r>
            <a:r>
              <a:rPr lang="ru-RU" sz="2400" dirty="0" smtClean="0"/>
              <a:t>  </a:t>
            </a:r>
            <a:r>
              <a:rPr lang="ru-RU" sz="2400" dirty="0" err="1" smtClean="0"/>
              <a:t>әрекет  әсер ететін</a:t>
            </a:r>
            <a:r>
              <a:rPr lang="ru-RU" sz="2400" dirty="0" smtClean="0"/>
              <a:t> </a:t>
            </a:r>
            <a:r>
              <a:rPr lang="ru-RU" sz="2400" dirty="0" err="1" smtClean="0"/>
              <a:t>іскерлік</a:t>
            </a:r>
            <a:r>
              <a:rPr lang="ru-RU" sz="2400" dirty="0" smtClean="0"/>
              <a:t> </a:t>
            </a:r>
            <a:r>
              <a:rPr lang="ru-RU" sz="2400" dirty="0" err="1" smtClean="0"/>
              <a:t>тобы</a:t>
            </a:r>
            <a:r>
              <a:rPr lang="ru-RU" sz="2400" dirty="0" smtClean="0"/>
              <a:t>  </a:t>
            </a:r>
            <a:br>
              <a:rPr lang="ru-RU" sz="2400" dirty="0" smtClean="0"/>
            </a:br>
            <a:r>
              <a:rPr lang="ru-RU" sz="2400" dirty="0" smtClean="0"/>
              <a:t>Группы умений, на которые  проектная деятельность</a:t>
            </a:r>
            <a:br>
              <a:rPr lang="ru-RU" sz="2400" dirty="0" smtClean="0"/>
            </a:br>
            <a:r>
              <a:rPr lang="ru-RU" sz="2400" dirty="0" smtClean="0"/>
              <a:t>оказывает наибольшее влияние:</a:t>
            </a:r>
            <a:endParaRPr lang="ru-RU" sz="2400" dirty="0"/>
          </a:p>
        </p:txBody>
      </p:sp>
      <p:sp>
        <p:nvSpPr>
          <p:cNvPr id="3" name="Содержимое 2"/>
          <p:cNvSpPr>
            <a:spLocks noGrp="1"/>
          </p:cNvSpPr>
          <p:nvPr>
            <p:ph idx="1"/>
          </p:nvPr>
        </p:nvSpPr>
        <p:spPr/>
        <p:txBody>
          <a:bodyPr/>
          <a:lstStyle/>
          <a:p>
            <a:r>
              <a:rPr lang="ru-RU" dirty="0" err="1" smtClean="0"/>
              <a:t>Зерттеушілік</a:t>
            </a:r>
            <a:r>
              <a:rPr lang="ru-RU" dirty="0" smtClean="0"/>
              <a:t> /  Исследовательские</a:t>
            </a:r>
          </a:p>
          <a:p>
            <a:r>
              <a:rPr lang="ru-RU" dirty="0" err="1" smtClean="0"/>
              <a:t>Қатынастық </a:t>
            </a:r>
            <a:r>
              <a:rPr lang="ru-RU" dirty="0" smtClean="0"/>
              <a:t>/  Коммуникативные</a:t>
            </a:r>
          </a:p>
          <a:p>
            <a:r>
              <a:rPr lang="ru-RU" dirty="0" err="1" smtClean="0"/>
              <a:t>Бағалау/  </a:t>
            </a:r>
            <a:r>
              <a:rPr lang="ru-RU" dirty="0" smtClean="0"/>
              <a:t>Оценочные</a:t>
            </a:r>
          </a:p>
          <a:p>
            <a:r>
              <a:rPr lang="ru-RU" dirty="0" err="1" smtClean="0"/>
              <a:t>Ақпараттық </a:t>
            </a:r>
            <a:r>
              <a:rPr lang="ru-RU" dirty="0" smtClean="0"/>
              <a:t>/  Информационные</a:t>
            </a:r>
          </a:p>
          <a:p>
            <a:r>
              <a:rPr lang="ru-RU" dirty="0" err="1" smtClean="0"/>
              <a:t>Презентациялық/   </a:t>
            </a:r>
            <a:r>
              <a:rPr lang="ru-RU" dirty="0" smtClean="0"/>
              <a:t>Презентационные</a:t>
            </a:r>
          </a:p>
          <a:p>
            <a:r>
              <a:rPr lang="ru-RU" dirty="0" err="1" smtClean="0"/>
              <a:t>Рефлексивтік</a:t>
            </a:r>
            <a:r>
              <a:rPr lang="ru-RU" dirty="0" smtClean="0"/>
              <a:t> /   Рефлексивные</a:t>
            </a:r>
          </a:p>
          <a:p>
            <a:r>
              <a:rPr lang="ru-RU" dirty="0" err="1" smtClean="0"/>
              <a:t>Басқару </a:t>
            </a:r>
            <a:r>
              <a:rPr lang="ru-RU" dirty="0" smtClean="0"/>
              <a:t>/    Управленческие.</a:t>
            </a:r>
          </a:p>
          <a:p>
            <a:pPr>
              <a:buNone/>
            </a:pP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err="1" smtClean="0">
                <a:latin typeface="Times New Roman" pitchFamily="18" charset="0"/>
                <a:cs typeface="Times New Roman" pitchFamily="18" charset="0"/>
              </a:rPr>
              <a:t>Жобаның тақырыбы</a:t>
            </a:r>
            <a:r>
              <a:rPr lang="ru-RU" sz="3600" b="1" dirty="0" smtClean="0">
                <a:latin typeface="Times New Roman" pitchFamily="18" charset="0"/>
                <a:cs typeface="Times New Roman" pitchFamily="18" charset="0"/>
              </a:rPr>
              <a:t/>
            </a:r>
            <a:br>
              <a:rPr lang="ru-RU" sz="3600" b="1" dirty="0" smtClean="0">
                <a:latin typeface="Times New Roman" pitchFamily="18" charset="0"/>
                <a:cs typeface="Times New Roman" pitchFamily="18" charset="0"/>
              </a:rPr>
            </a:br>
            <a:r>
              <a:rPr lang="ru-RU" sz="3600" b="1" dirty="0" smtClean="0">
                <a:latin typeface="Times New Roman" pitchFamily="18" charset="0"/>
                <a:cs typeface="Times New Roman" pitchFamily="18" charset="0"/>
              </a:rPr>
              <a:t>Тема проекта</a:t>
            </a:r>
            <a:endParaRPr lang="ru-RU" sz="3600" b="1" dirty="0">
              <a:latin typeface="Times New Roman" pitchFamily="18" charset="0"/>
              <a:cs typeface="Times New Roman" pitchFamily="18" charset="0"/>
            </a:endParaRPr>
          </a:p>
        </p:txBody>
      </p:sp>
      <p:sp>
        <p:nvSpPr>
          <p:cNvPr id="4" name="Rectangle 3"/>
          <p:cNvSpPr>
            <a:spLocks noGrp="1" noChangeArrowheads="1"/>
          </p:cNvSpPr>
          <p:nvPr>
            <p:ph idx="1"/>
          </p:nvPr>
        </p:nvSpPr>
        <p:spPr/>
        <p:txBody>
          <a:bodyPr>
            <a:normAutofit/>
          </a:bodyPr>
          <a:lstStyle/>
          <a:p>
            <a:pPr eaLnBrk="1" hangingPunct="1"/>
            <a:r>
              <a:rPr lang="ru-RU" sz="3600" dirty="0" err="1" smtClean="0">
                <a:latin typeface="Times New Roman" pitchFamily="18" charset="0"/>
                <a:cs typeface="Times New Roman" pitchFamily="18" charset="0"/>
              </a:rPr>
              <a:t>Оқу сабақтарының мазмұнынан таңдалады.</a:t>
            </a:r>
            <a:endParaRPr lang="ru-RU" sz="3600" dirty="0" smtClean="0">
              <a:latin typeface="Times New Roman" pitchFamily="18" charset="0"/>
              <a:cs typeface="Times New Roman" pitchFamily="18" charset="0"/>
            </a:endParaRPr>
          </a:p>
          <a:p>
            <a:pPr eaLnBrk="1" hangingPunct="1">
              <a:buFont typeface="Wingdings" pitchFamily="2" charset="2"/>
              <a:buNone/>
            </a:pPr>
            <a:r>
              <a:rPr lang="ru-RU" sz="3600" dirty="0" smtClean="0">
                <a:latin typeface="Times New Roman" pitchFamily="18" charset="0"/>
                <a:cs typeface="Times New Roman" pitchFamily="18" charset="0"/>
              </a:rPr>
              <a:t>   Выбирается из содержания учебных  занятий.</a:t>
            </a:r>
          </a:p>
          <a:p>
            <a:pPr eaLnBrk="1" hangingPunct="1"/>
            <a:r>
              <a:rPr lang="ru-RU" sz="3600" dirty="0" err="1" smtClean="0">
                <a:latin typeface="Times New Roman" pitchFamily="18" charset="0"/>
                <a:cs typeface="Times New Roman" pitchFamily="18" charset="0"/>
              </a:rPr>
              <a:t>Балаларға жақын және түсінікті.</a:t>
            </a:r>
            <a:endParaRPr lang="ru-RU" sz="3600" dirty="0" smtClean="0">
              <a:latin typeface="Times New Roman" pitchFamily="18" charset="0"/>
              <a:cs typeface="Times New Roman" pitchFamily="18" charset="0"/>
            </a:endParaRPr>
          </a:p>
          <a:p>
            <a:pPr eaLnBrk="1" hangingPunct="1">
              <a:buFont typeface="Wingdings" pitchFamily="2" charset="2"/>
              <a:buNone/>
            </a:pPr>
            <a:r>
              <a:rPr lang="ru-RU" sz="3600" dirty="0" smtClean="0">
                <a:latin typeface="Times New Roman" pitchFamily="18" charset="0"/>
                <a:cs typeface="Times New Roman" pitchFamily="18" charset="0"/>
              </a:rPr>
              <a:t>   Близка и понятна детям.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4">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4">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1000"/>
                                        <p:tgtEl>
                                          <p:spTgt spid="4">
                                            <p:txEl>
                                              <p:pRg st="1" end="1"/>
                                            </p:txEl>
                                          </p:spTgt>
                                        </p:tgtEl>
                                      </p:cBhvr>
                                    </p:animEffect>
                                    <p:anim calcmode="lin" valueType="num">
                                      <p:cBhvr>
                                        <p:cTn id="1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4">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4">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Effect transition="in" filter="fade">
                                      <p:cBhvr>
                                        <p:cTn id="23" dur="1000"/>
                                        <p:tgtEl>
                                          <p:spTgt spid="4">
                                            <p:txEl>
                                              <p:pRg st="2" end="2"/>
                                            </p:txEl>
                                          </p:spTgt>
                                        </p:tgtEl>
                                      </p:cBhvr>
                                    </p:animEffect>
                                    <p:anim calcmode="lin" valueType="num">
                                      <p:cBhvr>
                                        <p:cTn id="2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4">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4">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Effect transition="in" filter="fade">
                                      <p:cBhvr>
                                        <p:cTn id="31" dur="1000"/>
                                        <p:tgtEl>
                                          <p:spTgt spid="4">
                                            <p:txEl>
                                              <p:pRg st="3" end="3"/>
                                            </p:txEl>
                                          </p:spTgt>
                                        </p:tgtEl>
                                      </p:cBhvr>
                                    </p:animEffect>
                                    <p:anim calcmode="lin" valueType="num">
                                      <p:cBhvr>
                                        <p:cTn id="3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4">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4">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noAutofit/>
          </a:bodyPr>
          <a:lstStyle/>
          <a:p>
            <a:pPr algn="ctr" eaLnBrk="1" hangingPunct="1"/>
            <a:r>
              <a:rPr lang="ru-RU" sz="4000" b="1" dirty="0" err="1" smtClean="0">
                <a:latin typeface="Times New Roman" pitchFamily="18" charset="0"/>
                <a:cs typeface="Times New Roman" pitchFamily="18" charset="0"/>
              </a:rPr>
              <a:t>Жоба</a:t>
            </a:r>
            <a:r>
              <a:rPr lang="ru-RU" sz="4000" b="1" dirty="0" smtClean="0">
                <a:latin typeface="Times New Roman" pitchFamily="18" charset="0"/>
                <a:cs typeface="Times New Roman" pitchFamily="18" charset="0"/>
              </a:rPr>
              <a:t> </a:t>
            </a:r>
            <a:r>
              <a:rPr lang="ru-RU" sz="4000" b="1" dirty="0" err="1" smtClean="0">
                <a:latin typeface="Times New Roman" pitchFamily="18" charset="0"/>
                <a:cs typeface="Times New Roman" pitchFamily="18" charset="0"/>
              </a:rPr>
              <a:t>түрлері</a:t>
            </a:r>
            <a:r>
              <a:rPr lang="ru-RU" sz="4000" b="1" dirty="0" smtClean="0">
                <a:latin typeface="Times New Roman" pitchFamily="18" charset="0"/>
                <a:cs typeface="Times New Roman" pitchFamily="18" charset="0"/>
              </a:rPr>
              <a:t/>
            </a:r>
            <a:br>
              <a:rPr lang="ru-RU" sz="4000" b="1" dirty="0" smtClean="0">
                <a:latin typeface="Times New Roman" pitchFamily="18" charset="0"/>
                <a:cs typeface="Times New Roman" pitchFamily="18" charset="0"/>
              </a:rPr>
            </a:br>
            <a:r>
              <a:rPr lang="ru-RU" sz="4000" b="1" dirty="0" smtClean="0">
                <a:latin typeface="Times New Roman" pitchFamily="18" charset="0"/>
                <a:cs typeface="Times New Roman" pitchFamily="18" charset="0"/>
              </a:rPr>
              <a:t>Типы проектов</a:t>
            </a:r>
          </a:p>
        </p:txBody>
      </p:sp>
      <p:sp>
        <p:nvSpPr>
          <p:cNvPr id="5" name="Rectangle 3"/>
          <p:cNvSpPr>
            <a:spLocks noGrp="1" noChangeArrowheads="1"/>
          </p:cNvSpPr>
          <p:nvPr>
            <p:ph idx="1"/>
          </p:nvPr>
        </p:nvSpPr>
        <p:spPr/>
        <p:txBody>
          <a:bodyPr/>
          <a:lstStyle/>
          <a:p>
            <a:pPr eaLnBrk="1" hangingPunct="1">
              <a:buNone/>
            </a:pPr>
            <a:endParaRPr lang="ru-RU" dirty="0" smtClean="0"/>
          </a:p>
          <a:p>
            <a:pPr eaLnBrk="1" hangingPunct="1"/>
            <a:r>
              <a:rPr lang="ru-RU" dirty="0" err="1" smtClean="0"/>
              <a:t>Шығармашылық </a:t>
            </a:r>
            <a:r>
              <a:rPr lang="ru-RU" dirty="0" smtClean="0"/>
              <a:t>/    Творческие</a:t>
            </a:r>
          </a:p>
          <a:p>
            <a:pPr eaLnBrk="1" hangingPunct="1"/>
            <a:r>
              <a:rPr lang="ru-RU" dirty="0" err="1" smtClean="0"/>
              <a:t>Ақпараттық </a:t>
            </a:r>
            <a:r>
              <a:rPr lang="ru-RU" dirty="0" smtClean="0"/>
              <a:t>/            Информационные</a:t>
            </a:r>
          </a:p>
          <a:p>
            <a:pPr eaLnBrk="1" hangingPunct="1"/>
            <a:r>
              <a:rPr lang="ru-RU" dirty="0" err="1" smtClean="0"/>
              <a:t>Фантастикалы</a:t>
            </a:r>
            <a:r>
              <a:rPr lang="kk-KZ" dirty="0" smtClean="0"/>
              <a:t>қ</a:t>
            </a:r>
            <a:r>
              <a:rPr lang="ru-RU" dirty="0" smtClean="0"/>
              <a:t>/           Фантастические</a:t>
            </a:r>
          </a:p>
          <a:p>
            <a:pPr eaLnBrk="1" hangingPunct="1"/>
            <a:r>
              <a:rPr lang="ru-RU" dirty="0" err="1" smtClean="0"/>
              <a:t>Зерттеушілік</a:t>
            </a:r>
            <a:r>
              <a:rPr lang="ru-RU" dirty="0" smtClean="0"/>
              <a:t> /              Исследовательские</a:t>
            </a:r>
          </a:p>
          <a:p>
            <a:pPr eaLnBrk="1" hangingPunct="1"/>
            <a:r>
              <a:rPr lang="kk-KZ" dirty="0" smtClean="0"/>
              <a:t>Ойын /                         Игровые</a:t>
            </a:r>
            <a:endParaRPr lang="ru-RU" dirty="0" smtClean="0"/>
          </a:p>
          <a:p>
            <a:pPr eaLnBrk="1" hangingPunct="1"/>
            <a:endParaRPr lang="ru-RU"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68" decel="100000"/>
                                        <p:tgtEl>
                                          <p:spTgt spid="4"/>
                                        </p:tgtEl>
                                      </p:cBhvr>
                                    </p:animEffect>
                                    <p:animScale>
                                      <p:cBhvr>
                                        <p:cTn id="8" dur="768" decel="100000"/>
                                        <p:tgtEl>
                                          <p:spTgt spid="4"/>
                                        </p:tgtEl>
                                      </p:cBhvr>
                                      <p:from x="10000" y="10000"/>
                                      <p:to x="200000" y="450000"/>
                                    </p:animScale>
                                    <p:animScale>
                                      <p:cBhvr>
                                        <p:cTn id="9" dur="1230" accel="100000" fill="hold">
                                          <p:stCondLst>
                                            <p:cond delay="768"/>
                                          </p:stCondLst>
                                        </p:cTn>
                                        <p:tgtEl>
                                          <p:spTgt spid="4"/>
                                        </p:tgtEl>
                                      </p:cBhvr>
                                      <p:from x="200000" y="450000"/>
                                      <p:to x="100000" y="100000"/>
                                    </p:animScale>
                                    <p:set>
                                      <p:cBhvr>
                                        <p:cTn id="10" dur="768" fill="hold"/>
                                        <p:tgtEl>
                                          <p:spTgt spid="4"/>
                                        </p:tgtEl>
                                        <p:attrNameLst>
                                          <p:attrName>ppt_x</p:attrName>
                                        </p:attrNameLst>
                                      </p:cBhvr>
                                      <p:to>
                                        <p:strVal val="(0.5)"/>
                                      </p:to>
                                    </p:set>
                                    <p:anim from="(0.5)" to="(#ppt_x)" calcmode="lin" valueType="num">
                                      <p:cBhvr>
                                        <p:cTn id="11" dur="1230" accel="100000" fill="hold">
                                          <p:stCondLst>
                                            <p:cond delay="768"/>
                                          </p:stCondLst>
                                        </p:cTn>
                                        <p:tgtEl>
                                          <p:spTgt spid="4"/>
                                        </p:tgtEl>
                                        <p:attrNameLst>
                                          <p:attrName>ppt_x</p:attrName>
                                        </p:attrNameLst>
                                      </p:cBhvr>
                                    </p:anim>
                                    <p:set>
                                      <p:cBhvr>
                                        <p:cTn id="12" dur="768" fill="hold"/>
                                        <p:tgtEl>
                                          <p:spTgt spid="4"/>
                                        </p:tgtEl>
                                        <p:attrNameLst>
                                          <p:attrName>ppt_y</p:attrName>
                                        </p:attrNameLst>
                                      </p:cBhvr>
                                      <p:to>
                                        <p:strVal val="(#ppt_y+0.4)"/>
                                      </p:to>
                                    </p:set>
                                    <p:anim from="(#ppt_y+0.4)" to="(#ppt_y)" calcmode="lin" valueType="num">
                                      <p:cBhvr>
                                        <p:cTn id="13" dur="1230" accel="100000" fill="hold">
                                          <p:stCondLst>
                                            <p:cond delay="768"/>
                                          </p:stCondLst>
                                        </p:cTn>
                                        <p:tgtEl>
                                          <p:spTgt spid="4"/>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p:cTn id="18"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0" dur="500"/>
                                        <p:tgtEl>
                                          <p:spTgt spid="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p:cTn id="25"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5">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p:cTn id="32"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33"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4" dur="500"/>
                                        <p:tgtEl>
                                          <p:spTgt spid="5">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0" fill="hold" grpId="0" nodeType="clickEffect">
                                  <p:stCondLst>
                                    <p:cond delay="0"/>
                                  </p:stCondLst>
                                  <p:childTnLst>
                                    <p:set>
                                      <p:cBhvr>
                                        <p:cTn id="38" dur="1" fill="hold">
                                          <p:stCondLst>
                                            <p:cond delay="0"/>
                                          </p:stCondLst>
                                        </p:cTn>
                                        <p:tgtEl>
                                          <p:spTgt spid="5">
                                            <p:txEl>
                                              <p:pRg st="4" end="4"/>
                                            </p:txEl>
                                          </p:spTgt>
                                        </p:tgtEl>
                                        <p:attrNameLst>
                                          <p:attrName>style.visibility</p:attrName>
                                        </p:attrNameLst>
                                      </p:cBhvr>
                                      <p:to>
                                        <p:strVal val="visible"/>
                                      </p:to>
                                    </p:set>
                                    <p:anim calcmode="lin" valueType="num">
                                      <p:cBhvr>
                                        <p:cTn id="39"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41" dur="500"/>
                                        <p:tgtEl>
                                          <p:spTgt spid="5">
                                            <p:txEl>
                                              <p:pRg st="4" end="4"/>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0" fill="hold" grpId="0" nodeType="clickEffect">
                                  <p:stCondLst>
                                    <p:cond delay="0"/>
                                  </p:stCondLst>
                                  <p:childTnLst>
                                    <p:set>
                                      <p:cBhvr>
                                        <p:cTn id="45" dur="1" fill="hold">
                                          <p:stCondLst>
                                            <p:cond delay="0"/>
                                          </p:stCondLst>
                                        </p:cTn>
                                        <p:tgtEl>
                                          <p:spTgt spid="5">
                                            <p:txEl>
                                              <p:pRg st="5" end="5"/>
                                            </p:txEl>
                                          </p:spTgt>
                                        </p:tgtEl>
                                        <p:attrNameLst>
                                          <p:attrName>style.visibility</p:attrName>
                                        </p:attrNameLst>
                                      </p:cBhvr>
                                      <p:to>
                                        <p:strVal val="visible"/>
                                      </p:to>
                                    </p:set>
                                    <p:anim calcmode="lin" valueType="num">
                                      <p:cBhvr>
                                        <p:cTn id="46"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7"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8"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5.4"/>
</p:tagLst>
</file>

<file path=ppt/tags/tag2.xml><?xml version="1.0" encoding="utf-8"?>
<p:tagLst xmlns:a="http://schemas.openxmlformats.org/drawingml/2006/main" xmlns:r="http://schemas.openxmlformats.org/officeDocument/2006/relationships" xmlns:p="http://schemas.openxmlformats.org/presentationml/2006/main">
  <p:tag name="TIMING" val="|15.4|2.1"/>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646</TotalTime>
  <Words>824</Words>
  <Application>Microsoft Macintosh PowerPoint</Application>
  <PresentationFormat>Экран (4:3)</PresentationFormat>
  <Paragraphs>119</Paragraphs>
  <Slides>16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16</vt:i4>
      </vt:variant>
    </vt:vector>
  </HeadingPairs>
  <TitlesOfParts>
    <vt:vector size="22" baseType="lpstr">
      <vt:lpstr>Arial</vt:lpstr>
      <vt:lpstr>Calibri</vt:lpstr>
      <vt:lpstr>Times New Roman</vt:lpstr>
      <vt:lpstr>Wingdings</vt:lpstr>
      <vt:lpstr>Wingdings 2</vt:lpstr>
      <vt:lpstr>Тема Office</vt:lpstr>
      <vt:lpstr>    Жобалық әдісті енгізу -  мектепке дейінгі білім беру мазмұнын  жаңартудың бір бағыты     </vt:lpstr>
      <vt:lpstr>Презентация PowerPoint</vt:lpstr>
      <vt:lpstr>Жобалық  әдістің  шығу тарихынан   </vt:lpstr>
      <vt:lpstr>Презентация PowerPoint</vt:lpstr>
      <vt:lpstr> Жобаның негізгі идеясы:  Главная идея метода проекта: </vt:lpstr>
      <vt:lpstr>Жобаны пайдалану кезіндегі тәрбиешінің және баланың  іс-әрекетінің құрылымы Структура деятельности воспитателя  и  ребенка  при использовании метода проекта</vt:lpstr>
      <vt:lpstr>Жобалық  іс  әрекет  әсер ететін іскерлік тобы   Группы умений, на которые  проектная деятельность оказывает наибольшее влияние:</vt:lpstr>
      <vt:lpstr>Жобаның тақырыбы Тема проекта</vt:lpstr>
      <vt:lpstr>Жоба түрлері Типы проектов</vt:lpstr>
      <vt:lpstr>Мектепке дейінгі балалардың жоба әрекетінің нәтижесі Возможные результаты («выходы»)  проектной деятельности  дошкольников</vt:lpstr>
      <vt:lpstr>Жұмыс кезеңдері Этапы работы</vt:lpstr>
      <vt:lpstr>  Негізгі кезең         Основной этап   жобаны жүзеге асыру/ разработка проекта (ақпараты жинақтау, талдау) </vt:lpstr>
      <vt:lpstr>  Қорытынды кезең    Жобаны қорғау  Заключительный этап     Защита проекта  </vt:lpstr>
      <vt:lpstr>Жобалар не үшін керек? </vt:lpstr>
      <vt:lpstr> Жобалық іс-әрекет процесіндегі жеке тұлғалық бағдарлы тәсіл балалар ұжымын олардың жеке ерекшеліктеріне орай  топтарға бөліп, рөлдерге бөлуді қарастырады:  </vt:lpstr>
      <vt:lpstr>Презентация PowerPoint</vt:lpstr>
    </vt:vector>
  </TitlesOfParts>
  <Company>Reanimator Extreme Edition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15 «Жидек» МДҰ – ның  «Мектепке дейінгі жастағы балаларды дамытуға бағытталған ақпараттық  білім беру ортасының архитектурасы» тақырыбындағы тәжірибелік-эксперименталдық  жұмысы</dc:title>
  <dc:creator>Acer</dc:creator>
  <cp:lastModifiedBy>Пользователь Microsoft Office</cp:lastModifiedBy>
  <cp:revision>75</cp:revision>
  <dcterms:created xsi:type="dcterms:W3CDTF">2012-05-15T18:36:10Z</dcterms:created>
  <dcterms:modified xsi:type="dcterms:W3CDTF">2019-12-07T10:44:44Z</dcterms:modified>
</cp:coreProperties>
</file>