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14" r:id="rId2"/>
    <p:sldId id="310" r:id="rId3"/>
    <p:sldId id="262" r:id="rId4"/>
    <p:sldId id="265" r:id="rId5"/>
    <p:sldId id="266" r:id="rId6"/>
    <p:sldId id="267" r:id="rId7"/>
    <p:sldId id="309" r:id="rId8"/>
    <p:sldId id="269" r:id="rId9"/>
    <p:sldId id="270" r:id="rId10"/>
    <p:sldId id="275" r:id="rId11"/>
    <p:sldId id="278" r:id="rId12"/>
    <p:sldId id="281" r:id="rId13"/>
    <p:sldId id="283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8" r:id="rId23"/>
    <p:sldId id="299" r:id="rId24"/>
    <p:sldId id="312" r:id="rId25"/>
    <p:sldId id="313" r:id="rId26"/>
    <p:sldId id="300" r:id="rId27"/>
    <p:sldId id="307" r:id="rId28"/>
    <p:sldId id="311" r:id="rId29"/>
  </p:sldIdLst>
  <p:sldSz cx="9144000" cy="6858000" type="screen4x3"/>
  <p:notesSz cx="6797675" cy="9925050"/>
  <p:custDataLst>
    <p:tags r:id="rId32"/>
  </p:custDataLst>
  <p:defaultTextStyle>
    <a:defPPr>
      <a:defRPr lang="ru-RU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1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249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249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8B158C23-7250-4340-AFBD-1A361EC7365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801"/>
            <a:ext cx="2946247" cy="498249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6801"/>
            <a:ext cx="2946246" cy="498249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3FFEB6C0-7022-44DF-A7EA-A0866EC24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9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253"/>
          </a:xfrm>
          <a:prstGeom prst="rect">
            <a:avLst/>
          </a:prstGeom>
          <a:effectLst/>
        </p:spPr>
        <p:txBody>
          <a:bodyPr vert="horz" lIns="92098" tIns="46049" rIns="92098" bIns="46049" rtlCol="0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253"/>
          </a:xfrm>
          <a:prstGeom prst="rect">
            <a:avLst/>
          </a:prstGeom>
          <a:effectLst/>
        </p:spPr>
        <p:txBody>
          <a:bodyPr vert="horz" lIns="92098" tIns="46049" rIns="92098" bIns="46049" rtlCol="0"/>
          <a:lstStyle>
            <a:lvl1pPr algn="r">
              <a:defRPr sz="1200">
                <a:effectLst/>
              </a:defRPr>
            </a:lvl1pPr>
          </a:lstStyle>
          <a:p>
            <a:fld id="{6BEB7ECA-CC30-4944-B87D-C0ACC9FD6F1A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  <a:effectLst/>
        </p:spPr>
        <p:txBody>
          <a:bodyPr vert="horz" lIns="92098" tIns="46049" rIns="92098" bIns="46049" rtlCol="0"/>
          <a:lstStyle/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60" cy="496253"/>
          </a:xfrm>
          <a:prstGeom prst="rect">
            <a:avLst/>
          </a:prstGeom>
          <a:effectLst/>
        </p:spPr>
        <p:txBody>
          <a:bodyPr vert="horz" lIns="92098" tIns="46049" rIns="92098" bIns="46049" rtlCol="0" anchor="b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7075"/>
            <a:ext cx="2945660" cy="496253"/>
          </a:xfrm>
          <a:prstGeom prst="rect">
            <a:avLst/>
          </a:prstGeom>
          <a:effectLst/>
        </p:spPr>
        <p:txBody>
          <a:bodyPr vert="horz" lIns="92098" tIns="46049" rIns="92098" bIns="46049" rtlCol="0" anchor="b"/>
          <a:lstStyle>
            <a:lvl1pPr algn="r">
              <a:defRPr sz="1200">
                <a:effectLst/>
              </a:defRPr>
            </a:lvl1pPr>
          </a:lstStyle>
          <a:p>
            <a:fld id="{E39AAC82-32D3-4540-A355-029CE28D139F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070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8CFE55E6-A32A-4CEA-9E44-7D9547595D3C}" type="slidenum">
              <a:rPr lang="ru-RU" smtClean="0">
                <a:effectLst/>
              </a:rPr>
              <a:t>4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6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87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645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252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31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560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8807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210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021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529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886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604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515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268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518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75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effectLst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138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effectLst/>
              </a:rPr>
              <a:t>05.12.2019</a:t>
            </a:fld>
            <a:endParaRPr lang="ru-RU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1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sz="2400" b="1" dirty="0" smtClean="0"/>
              <a:t>Мұғалімнің шығармашылық жұмысы</a:t>
            </a:r>
          </a:p>
          <a:p>
            <a:pPr marL="0" indent="0">
              <a:buNone/>
            </a:pPr>
            <a:endParaRPr lang="kk-KZ" sz="2400" b="1" i="1" dirty="0"/>
          </a:p>
          <a:p>
            <a:pPr marL="0" indent="0">
              <a:buNone/>
            </a:pPr>
            <a:r>
              <a:rPr lang="kk-KZ" sz="3600" b="1" i="1" dirty="0" smtClean="0"/>
              <a:t>   </a:t>
            </a:r>
            <a:r>
              <a:rPr lang="kk-KZ" sz="3600" b="1" i="1" dirty="0" smtClean="0"/>
              <a:t>Мағвашқызы </a:t>
            </a:r>
            <a:r>
              <a:rPr lang="kk-KZ" sz="3600" b="1" i="1" dirty="0" smtClean="0"/>
              <a:t>Ақнұр</a:t>
            </a:r>
          </a:p>
          <a:p>
            <a:pPr marL="0" indent="0">
              <a:buNone/>
            </a:pPr>
            <a:r>
              <a:rPr lang="kk-KZ" sz="3600" b="1" i="1" dirty="0"/>
              <a:t> </a:t>
            </a:r>
            <a:r>
              <a:rPr lang="kk-KZ" sz="1400" b="1" dirty="0" smtClean="0"/>
              <a:t>Жұмыс өтілі : 2 жыл </a:t>
            </a:r>
          </a:p>
        </p:txBody>
      </p:sp>
    </p:spTree>
    <p:extLst>
      <p:ext uri="{BB962C8B-B14F-4D97-AF65-F5344CB8AC3E}">
        <p14:creationId xmlns:p14="http://schemas.microsoft.com/office/powerpoint/2010/main" val="32535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1362075"/>
          </a:xfrm>
          <a:effectLst/>
        </p:spPr>
        <p:txBody>
          <a:bodyPr>
            <a:normAutofit fontScale="90000"/>
          </a:bodyPr>
          <a:lstStyle/>
          <a:p>
            <a:pPr algn="ctr" rtl="0"/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Жаңартылған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бағдарламасы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бойынша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сабақтарды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құрастыру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іс-әрекеті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63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rtl="0"/>
            <a:r>
              <a:rPr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endParaRPr b="1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80000" lnSpcReduction="20000"/>
          </a:bodyPr>
          <a:lstStyle/>
          <a:p>
            <a:pPr rtl="0"/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Бір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сабаққа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арналған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материалдары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бір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қос</a:t>
            </a:r>
            <a:r>
              <a:rPr lang="ru-RU" sz="32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ар</a:t>
            </a:r>
            <a:r>
              <a:rPr sz="32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бетте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орналасқан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Бұл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белсенді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оқытудың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жүйе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құрушы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факторы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ретінде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ақпаратты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тұтас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қабылдауды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қалыптастырады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rtl="0"/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мақсаттарының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қозғалыс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траекториясын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көріп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зерттеу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барысында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негізгі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сұраққа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жауап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береді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rtl="0"/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жеке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прогрессиясын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бірігіп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ортасында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қадағалай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алады</a:t>
            </a:r>
            <a:r>
              <a:rPr sz="3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99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332656"/>
            <a:ext cx="7704667" cy="1031920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sz="44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Функционалдық</a:t>
            </a:r>
            <a:r>
              <a:rPr sz="44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сауаттылықты</a:t>
            </a:r>
            <a:r>
              <a:rPr sz="44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sz="4400" b="1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1874080" cy="1464503"/>
          </a:xfrm>
          <a:prstGeom prst="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«Графикалық файлдар форматтары» сабағына тапсырмалар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144" y="4293096"/>
            <a:ext cx="1874080" cy="1739098"/>
          </a:xfrm>
          <a:prstGeom prst="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«Мәтіндік, дыбыстық және бейне форматтар» сабағына тапсырмалар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627784" y="2492896"/>
            <a:ext cx="393377" cy="360040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54352" y="4713240"/>
            <a:ext cx="393377" cy="360040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614" t="54160" r="28053" b="28202"/>
          <a:stretch/>
        </p:blipFill>
        <p:spPr>
          <a:xfrm>
            <a:off x="3047729" y="2022760"/>
            <a:ext cx="5947132" cy="1462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850" t="42641" r="31573" b="29124"/>
          <a:stretch/>
        </p:blipFill>
        <p:spPr>
          <a:xfrm>
            <a:off x="3214192" y="3789040"/>
            <a:ext cx="547260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  <a:effectLst/>
        </p:spPr>
        <p:txBody>
          <a:bodyPr/>
          <a:lstStyle/>
          <a:p>
            <a:pPr rtl="0"/>
            <a:r>
              <a:rPr sz="44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Бөлімді</a:t>
            </a:r>
            <a:r>
              <a:rPr sz="44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4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оқуды</a:t>
            </a:r>
            <a:r>
              <a:rPr sz="44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4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аяқтау</a:t>
            </a:r>
            <a:endParaRPr sz="4400" b="1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5" name="Объект 6"/>
          <p:cNvSpPr txBox="1"/>
          <p:nvPr/>
        </p:nvSpPr>
        <p:spPr>
          <a:xfrm>
            <a:off x="1477470" y="2468785"/>
            <a:ext cx="1800200" cy="576064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/>
              <a:buNone/>
            </a:pP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Бөлім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тақырыптары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бойынша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негізгі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қорытындылар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жасау</a:t>
            </a:r>
            <a:endParaRPr sz="12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87791" y="2648805"/>
            <a:ext cx="504056" cy="216024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7" name="Объект 6"/>
          <p:cNvSpPr txBox="1"/>
          <p:nvPr/>
        </p:nvSpPr>
        <p:spPr>
          <a:xfrm>
            <a:off x="1512427" y="4221088"/>
            <a:ext cx="1800200" cy="792088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/>
              <a:buNone/>
            </a:pP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Жалпы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бөлім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бойынша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қосымша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сұрақтар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мен</a:t>
            </a:r>
            <a:r>
              <a:rPr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тапсырмалар</a:t>
            </a:r>
            <a:endParaRPr sz="12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22748" y="4401108"/>
            <a:ext cx="504056" cy="216024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017" t="18390" r="29282" b="9802"/>
          <a:stretch/>
        </p:blipFill>
        <p:spPr>
          <a:xfrm>
            <a:off x="3857047" y="1332731"/>
            <a:ext cx="524341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72400" cy="1362075"/>
          </a:xfrm>
          <a:effectLst/>
        </p:spPr>
        <p:txBody>
          <a:bodyPr>
            <a:normAutofit fontScale="90000"/>
          </a:bodyPr>
          <a:lstStyle/>
          <a:p>
            <a:pPr algn="ctr" rtl="0"/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Жаңартылған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бағдарламасының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мақсаттарын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орындау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үшін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заманауи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оқыту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әдістерін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қолдану</a:t>
            </a:r>
            <a: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/>
            </a:r>
            <a:br>
              <a:rPr sz="4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</a:br>
            <a:endParaRPr sz="4000" b="1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96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  <a:effectLst/>
        </p:spPr>
        <p:txBody>
          <a:bodyPr rtlCol="0">
            <a:normAutofit fontScale="90000"/>
          </a:bodyPr>
          <a:lstStyle/>
          <a:p>
            <a:pPr rtl="0" eaLnBrk="1" fontAlgn="auto" hangingPunct="1">
              <a:spcAft>
                <a:spcPct val="0"/>
              </a:spcAft>
              <a:defRPr>
                <a:effectLst/>
              </a:defRPr>
            </a:pPr>
            <a:r>
              <a:rPr sz="44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Оқушының</a:t>
            </a:r>
            <a:r>
              <a:rPr sz="44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4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рөлі</a:t>
            </a:r>
            <a:endParaRPr sz="4400" b="0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147050" cy="1296367"/>
          </a:xfrm>
          <a:effectLst/>
        </p:spPr>
        <p:txBody>
          <a:bodyPr rtlCol="0">
            <a:normAutofit/>
          </a:bodyPr>
          <a:lstStyle/>
          <a:p>
            <a:pPr rtl="0" eaLnBrk="1" fontAlgn="auto" hangingPunct="1">
              <a:spcAft>
                <a:spcPct val="0"/>
              </a:spcAft>
              <a:buFont typeface="Arial" pitchFamily="34" charset="0"/>
              <a:buChar char="•"/>
              <a:defRPr>
                <a:effectLst/>
              </a:defRPr>
            </a:pPr>
            <a:r>
              <a:rPr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Селқос білім алушы емес, ал оқытуға </a:t>
            </a:r>
            <a:r>
              <a:rPr sz="2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белсенді қатысушы</a:t>
            </a:r>
            <a:r>
              <a:rPr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rtl="0" eaLnBrk="1" fontAlgn="auto" hangingPunct="1">
              <a:spcAft>
                <a:spcPct val="0"/>
              </a:spcAft>
              <a:buFont typeface="Arial" pitchFamily="34" charset="0"/>
              <a:buChar char="•"/>
              <a:defRPr>
                <a:effectLst/>
              </a:defRPr>
            </a:pPr>
            <a:r>
              <a:rPr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Сұрақтарға жауап беруші емес, ал </a:t>
            </a:r>
            <a:r>
              <a:rPr sz="2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сұрақтарды қоюшы</a:t>
            </a:r>
            <a:r>
              <a:rPr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924944"/>
            <a:ext cx="2018240" cy="3386664"/>
          </a:xfrm>
          <a:prstGeom prst="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Сабақтың басында оқушылар зерттеу жасайды және сабақтың тақырыбы бойынша қорытынды келтіреді. Сабақтағы алдын-ала түсіндірмелер - аз мөлшерде.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627784" y="4519845"/>
            <a:ext cx="648072" cy="504056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893" t="10784" r="31447" b="43831"/>
          <a:stretch/>
        </p:blipFill>
        <p:spPr>
          <a:xfrm>
            <a:off x="3275856" y="2249816"/>
            <a:ext cx="5832648" cy="40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685802"/>
            <a:ext cx="7704667" cy="338018"/>
          </a:xfrm>
          <a:effectLst/>
        </p:spPr>
        <p:txBody>
          <a:bodyPr rtlCol="0">
            <a:normAutofit fontScale="90000"/>
          </a:bodyPr>
          <a:lstStyle/>
          <a:p>
            <a:pPr rtl="0" eaLnBrk="1" fontAlgn="auto" hangingPunct="1">
              <a:spcAft>
                <a:spcPct val="0"/>
              </a:spcAft>
              <a:defRPr>
                <a:effectLst/>
              </a:defRPr>
            </a:pPr>
            <a:r>
              <a:rPr sz="44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Мұғалімнің</a:t>
            </a:r>
            <a:r>
              <a:rPr sz="44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4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рөлі</a:t>
            </a:r>
            <a:endParaRPr sz="4400" b="0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50179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59"/>
          </a:xfrm>
          <a:effectLst/>
        </p:spPr>
        <p:txBody>
          <a:bodyPr>
            <a:normAutofit fontScale="92500" lnSpcReduction="20000"/>
          </a:bodyPr>
          <a:lstStyle/>
          <a:p>
            <a:pPr rtl="0" eaLnBrk="1" hangingPunct="1"/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Сыныпта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негізгі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назар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мұғалімге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емес,</a:t>
            </a:r>
            <a:r>
              <a:rPr sz="28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оқушыға</a:t>
            </a:r>
            <a:r>
              <a:rPr sz="28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бағытталады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rtl="0" eaLnBrk="1" hangingPunct="1"/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Негізгі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назар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нәтижесіне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емес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sz="28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оқыту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үдерісіне</a:t>
            </a:r>
            <a:r>
              <a:rPr sz="28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бағытталады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rtl="0" eaLnBrk="1" hangingPunct="1"/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Мұғалім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«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білім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көзі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»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емес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білім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алу</a:t>
            </a:r>
            <a:r>
              <a:rPr lang="kk-KZ" sz="2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1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үдерісінің</a:t>
            </a:r>
            <a:r>
              <a:rPr sz="28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ұйымдастырушысы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  <a:p>
            <a:pPr rtl="0" eaLnBrk="1" hangingPunct="1"/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Негізгі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назар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пәндік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оқуға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емес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біртұтас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оқуға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бағытталады</a:t>
            </a:r>
            <a:r>
              <a:rPr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8894" y="1988840"/>
            <a:ext cx="2860357" cy="366126"/>
          </a:xfrm>
          <a:prstGeom prst="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Сабақтың басы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641" t="21711" r="42166" b="73509"/>
          <a:stretch/>
        </p:blipFill>
        <p:spPr>
          <a:xfrm>
            <a:off x="4219226" y="1477397"/>
            <a:ext cx="3851079" cy="446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940" t="44037" r="34379" b="39613"/>
          <a:stretch/>
        </p:blipFill>
        <p:spPr>
          <a:xfrm>
            <a:off x="4598894" y="2407511"/>
            <a:ext cx="2860357" cy="1742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5992" t="32188" r="49311" b="43656"/>
          <a:stretch/>
        </p:blipFill>
        <p:spPr>
          <a:xfrm>
            <a:off x="4598894" y="4149801"/>
            <a:ext cx="2741744" cy="256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075" t="15401" r="30701" b="57394"/>
          <a:stretch/>
        </p:blipFill>
        <p:spPr>
          <a:xfrm>
            <a:off x="190105" y="2455080"/>
            <a:ext cx="8341568" cy="3250871"/>
          </a:xfrm>
          <a:prstGeom prst="rect">
            <a:avLst/>
          </a:prstGeom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15875"/>
            <a:ext cx="8229600" cy="1252538"/>
          </a:xfrm>
          <a:effectLst/>
        </p:spPr>
        <p:txBody>
          <a:bodyPr/>
          <a:lstStyle/>
          <a:p>
            <a:pPr marL="285750" indent="-285750" rtl="0"/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Проблемалық</a:t>
            </a:r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оқыту</a:t>
            </a:r>
            <a:endParaRPr sz="3600" b="0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950" y="1412875"/>
            <a:ext cx="9036050" cy="1008013"/>
          </a:xfrm>
          <a:effectLst/>
        </p:spPr>
        <p:txBody>
          <a:bodyPr rtlCol="0">
            <a:normAutofit fontScale="55000" lnSpcReduction="20000"/>
          </a:bodyPr>
          <a:lstStyle/>
          <a:p>
            <a:pPr marL="0" indent="0" rtl="0" eaLnBrk="1" fontAlgn="auto" hangingPunct="1">
              <a:spcAft>
                <a:spcPct val="0"/>
              </a:spcAft>
              <a:buNone/>
              <a:defRPr>
                <a:effectLst/>
              </a:defRPr>
            </a:pP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оған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қойылған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проблемалық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жағдайды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шешу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жолын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өз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бетімен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іздейд</a:t>
            </a:r>
            <a:r>
              <a:rPr lang="kk-KZ" sz="6400" dirty="0" smtClean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і</a:t>
            </a:r>
            <a:r>
              <a:rPr sz="6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:  </a:t>
            </a:r>
            <a:endParaRPr sz="64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eaLnBrk="1" fontAlgn="auto" hangingPunct="1">
              <a:spcAft>
                <a:spcPct val="0"/>
              </a:spcAft>
              <a:buFont typeface="Arial" pitchFamily="34" charset="0"/>
              <a:buChar char="•"/>
              <a:defRPr>
                <a:effectLst/>
              </a:defRPr>
            </a:pPr>
            <a:endParaRPr lang="ru-RU" dirty="0">
              <a:solidFill>
                <a:srgbClr val="996633"/>
              </a:solidFill>
              <a:effectLst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7900666" y="2312422"/>
            <a:ext cx="648072" cy="1512168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56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sz="44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Тапсырма</a:t>
            </a:r>
            <a:endParaRPr sz="4400" b="0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rtl="0"/>
            <a:r>
              <a:rPr sz="3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5-ші сыныпта «Деректерді қорғау. Құпия сөз құрастыру» тақырыбы бойынша сабақты бастау үшін проблемалық   Негізгі анықтама ойлап табыңыз.</a:t>
            </a:r>
          </a:p>
          <a:p>
            <a:pPr marL="0" indent="0">
              <a:buNone/>
            </a:pPr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32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15875"/>
            <a:ext cx="8229600" cy="1252538"/>
          </a:xfrm>
          <a:effectLst/>
        </p:spPr>
        <p:txBody>
          <a:bodyPr/>
          <a:lstStyle/>
          <a:p>
            <a:pPr marL="285750" indent="-285750" rtl="0" eaLnBrk="1" hangingPunct="1"/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Бір-бірін</a:t>
            </a:r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оқыту</a:t>
            </a:r>
            <a:endParaRPr sz="3600" b="0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950" y="1412875"/>
            <a:ext cx="9036050" cy="1512069"/>
          </a:xfrm>
          <a:effectLst/>
        </p:spPr>
        <p:txBody>
          <a:bodyPr rtlCol="0">
            <a:normAutofit fontScale="45000" lnSpcReduction="20000"/>
          </a:bodyPr>
          <a:lstStyle/>
          <a:p>
            <a:pPr marL="0" indent="0" rtl="0" eaLnBrk="1" fontAlgn="auto" hangingPunct="1">
              <a:spcAft>
                <a:spcPct val="0"/>
              </a:spcAft>
              <a:buNone/>
              <a:defRPr>
                <a:effectLst/>
              </a:defRPr>
            </a:pP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Оқушылар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өз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бетімен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ақпаратты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зерттейді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топта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талқылайды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(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дәлелдейді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дәйек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келтіреді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),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сыныпқа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таныстырады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;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өз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білімін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қайда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қолдануға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болатынын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шешеді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топта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талқылайды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025752" y="3717032"/>
            <a:ext cx="720080" cy="887209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987" t="57763" r="34447" b="23743"/>
          <a:stretch/>
        </p:blipFill>
        <p:spPr>
          <a:xfrm>
            <a:off x="1207273" y="3978528"/>
            <a:ext cx="3818479" cy="2727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009" t="11393" r="37248" b="80730"/>
          <a:stretch/>
        </p:blipFill>
        <p:spPr>
          <a:xfrm>
            <a:off x="251520" y="2835707"/>
            <a:ext cx="6336258" cy="10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800061" cy="3586410"/>
          </a:xfrm>
        </p:spPr>
        <p:txBody>
          <a:bodyPr>
            <a:normAutofit/>
          </a:bodyPr>
          <a:lstStyle/>
          <a:p>
            <a:r>
              <a:rPr lang="ru-RU" b="1" dirty="0" smtClean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err="1" smtClean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ыныптарға</a:t>
            </a:r>
            <a:r>
              <a:rPr lang="ru-RU" b="1" dirty="0" smtClean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арналған"Информатика</a:t>
            </a:r>
            <a:r>
              <a:rPr lang="ru-RU" b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b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b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жаңартылған</a:t>
            </a:r>
            <a:r>
              <a:rPr lang="ru-RU" b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бағдарламалардың</a:t>
            </a:r>
            <a:r>
              <a:rPr lang="ru-RU" b="1" dirty="0" smtClean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b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3" descr="D:\ФОТО  С ДЕТЬМИ\РИСУНКИ\3108910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2F1F6"/>
              </a:clrFrom>
              <a:clrTo>
                <a:srgbClr val="F2F1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8" r="23750" b="19101"/>
          <a:stretch>
            <a:fillRect/>
          </a:stretch>
        </p:blipFill>
        <p:spPr bwMode="auto">
          <a:xfrm>
            <a:off x="683568" y="4509120"/>
            <a:ext cx="2905125" cy="128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6715125"/>
              <a:ext cx="9144000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5400000" flipV="1">
              <a:off x="-3357562" y="3357562"/>
              <a:ext cx="6858000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 flipV="1">
              <a:off x="5643563" y="3357562"/>
              <a:ext cx="6858000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12" name="Picture 2" descr="D:\ФОТО  С ДЕТЬМИ\РИСУНКИ\open-book-with-inkwell-and-pen-dictionary-pixmac-photo-442781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8"/>
          <a:stretch>
            <a:fillRect/>
          </a:stretch>
        </p:blipFill>
        <p:spPr bwMode="auto">
          <a:xfrm>
            <a:off x="4309321" y="3208158"/>
            <a:ext cx="485775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15875"/>
            <a:ext cx="8229600" cy="1252538"/>
          </a:xfrm>
          <a:effectLst/>
        </p:spPr>
        <p:txBody>
          <a:bodyPr/>
          <a:lstStyle/>
          <a:p>
            <a:pPr marL="285750" indent="-285750" rtl="0"/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Зерттеу</a:t>
            </a:r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тәсілі</a:t>
            </a:r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950" y="1412875"/>
            <a:ext cx="9036050" cy="1008013"/>
          </a:xfrm>
          <a:effectLst/>
        </p:spPr>
        <p:txBody>
          <a:bodyPr rtlCol="0">
            <a:normAutofit fontScale="55000" lnSpcReduction="20000"/>
          </a:bodyPr>
          <a:lstStyle/>
          <a:p>
            <a:pPr marL="0" indent="0" rtl="0" eaLnBrk="1" fontAlgn="auto" hangingPunct="1">
              <a:spcAft>
                <a:spcPct val="0"/>
              </a:spcAft>
              <a:buNone/>
              <a:defRPr>
                <a:effectLst/>
              </a:defRPr>
            </a:pPr>
            <a:r>
              <a:rPr sz="6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мен не білемін, не білгім келеді, не үйрендім</a:t>
            </a:r>
          </a:p>
          <a:p>
            <a:pPr eaLnBrk="1" fontAlgn="auto" hangingPunct="1">
              <a:spcAft>
                <a:spcPct val="0"/>
              </a:spcAft>
              <a:buFont typeface="Arial" pitchFamily="34" charset="0"/>
              <a:buChar char="•"/>
              <a:defRPr>
                <a:effectLst/>
              </a:defRPr>
            </a:pPr>
            <a:endParaRPr lang="ru-RU">
              <a:solidFill>
                <a:srgbClr val="996633"/>
              </a:solidFill>
              <a:effectLst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436096" y="3555486"/>
            <a:ext cx="1008112" cy="882032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002" t="52600" r="30014" b="37736"/>
          <a:stretch/>
        </p:blipFill>
        <p:spPr>
          <a:xfrm>
            <a:off x="475719" y="4518404"/>
            <a:ext cx="7920880" cy="1164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2764" t="26569" r="34472" b="64057"/>
          <a:stretch/>
        </p:blipFill>
        <p:spPr>
          <a:xfrm>
            <a:off x="475719" y="2557313"/>
            <a:ext cx="6976601" cy="9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927" t="30595" r="36607" b="61323"/>
          <a:stretch/>
        </p:blipFill>
        <p:spPr>
          <a:xfrm>
            <a:off x="323528" y="1196752"/>
            <a:ext cx="6408712" cy="986310"/>
          </a:xfrm>
          <a:prstGeom prst="rect">
            <a:avLst/>
          </a:prstGeom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15875"/>
            <a:ext cx="8229600" cy="1252538"/>
          </a:xfrm>
          <a:effectLst/>
        </p:spPr>
        <p:txBody>
          <a:bodyPr/>
          <a:lstStyle/>
          <a:p>
            <a:pPr marL="285750" indent="-285750" rtl="0"/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Ойын</a:t>
            </a:r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түріндегі</a:t>
            </a:r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тапсырмаларды</a:t>
            </a:r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орындау</a:t>
            </a:r>
            <a:endParaRPr sz="3600" b="0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708920"/>
            <a:ext cx="2739040" cy="2654412"/>
          </a:xfrm>
          <a:prstGeom prst="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2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Ақпаратты өлшеу бірліктерін бекітуге бағытталған ойын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436096" y="1844824"/>
            <a:ext cx="694655" cy="338238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419872" y="3573016"/>
            <a:ext cx="634571" cy="576064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960" t="48934" r="49057" b="21232"/>
          <a:stretch/>
        </p:blipFill>
        <p:spPr>
          <a:xfrm>
            <a:off x="4139952" y="2275165"/>
            <a:ext cx="3346277" cy="37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15875"/>
            <a:ext cx="8229600" cy="1252538"/>
          </a:xfrm>
          <a:effectLst/>
        </p:spPr>
        <p:txBody>
          <a:bodyPr/>
          <a:lstStyle/>
          <a:p>
            <a:pPr marL="285750" indent="-285750" rtl="0"/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       </a:t>
            </a:r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</a:t>
            </a:r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үшін</a:t>
            </a:r>
            <a:r>
              <a:rPr sz="36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бағалау</a:t>
            </a:r>
            <a:endParaRPr sz="3600" b="0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4" y="2025960"/>
            <a:ext cx="1657840" cy="640720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Тәжірибелік тапсырма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785" y="2890056"/>
            <a:ext cx="1657840" cy="640720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Күрделі тапсырма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45" y="4258208"/>
            <a:ext cx="1657840" cy="2013692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Үй жұмысына немесе қалыптастырушы бағалауға арналған сұрақтар мен тапсырмалар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850068" y="2169976"/>
            <a:ext cx="432048" cy="360040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850068" y="3171701"/>
            <a:ext cx="432048" cy="360040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850068" y="4775331"/>
            <a:ext cx="432048" cy="360040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182" t="37739" r="4625" b="16062"/>
          <a:stretch/>
        </p:blipFill>
        <p:spPr>
          <a:xfrm>
            <a:off x="2312399" y="1841044"/>
            <a:ext cx="6724097" cy="4752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893" t="27658" r="41539" b="62292"/>
          <a:stretch/>
        </p:blipFill>
        <p:spPr>
          <a:xfrm>
            <a:off x="193885" y="1005594"/>
            <a:ext cx="4162091" cy="8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15875"/>
            <a:ext cx="8229600" cy="1252538"/>
          </a:xfrm>
          <a:effectLst/>
        </p:spPr>
        <p:txBody>
          <a:bodyPr/>
          <a:lstStyle/>
          <a:p>
            <a:pPr marL="285750" indent="-285750" rtl="0"/>
            <a:r>
              <a:rPr sz="36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</a:t>
            </a:r>
            <a:r>
              <a:rPr sz="36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үшін</a:t>
            </a:r>
            <a:r>
              <a:rPr sz="36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бағалау</a:t>
            </a:r>
            <a:endParaRPr sz="3600" b="1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271693"/>
            <a:ext cx="1657840" cy="640720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Бағалау өлшемдері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4721874"/>
            <a:ext cx="1657840" cy="640720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Қосымша тапсырмалар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720534" y="2414838"/>
            <a:ext cx="432048" cy="360040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707904" y="4865019"/>
            <a:ext cx="432048" cy="360040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93" t="38499" r="55325" b="29273"/>
          <a:stretch/>
        </p:blipFill>
        <p:spPr>
          <a:xfrm>
            <a:off x="4269160" y="1700808"/>
            <a:ext cx="3960440" cy="3762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331" t="36400" r="55293" b="54830"/>
          <a:stretch/>
        </p:blipFill>
        <p:spPr>
          <a:xfrm>
            <a:off x="611560" y="1016057"/>
            <a:ext cx="5256584" cy="6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7729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" y="116632"/>
            <a:ext cx="9120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15875"/>
            <a:ext cx="8229600" cy="1252538"/>
          </a:xfrm>
          <a:effectLst/>
        </p:spPr>
        <p:txBody>
          <a:bodyPr/>
          <a:lstStyle/>
          <a:p>
            <a:pPr marL="285750" indent="-285750" rtl="0"/>
            <a:r>
              <a:rPr sz="36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Өз</a:t>
            </a:r>
            <a:r>
              <a:rPr sz="36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бетімен</a:t>
            </a:r>
            <a:r>
              <a:rPr sz="36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жұмыс</a:t>
            </a:r>
            <a:r>
              <a:rPr sz="36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36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жасау</a:t>
            </a:r>
            <a:endParaRPr sz="3600" b="1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9036050" cy="936005"/>
          </a:xfrm>
          <a:effectLst/>
        </p:spPr>
        <p:txBody>
          <a:bodyPr rtlCol="0">
            <a:normAutofit fontScale="35000" lnSpcReduction="20000"/>
          </a:bodyPr>
          <a:lstStyle/>
          <a:p>
            <a:pPr marL="0" indent="0" rtl="0" eaLnBrk="1" fontAlgn="auto" hangingPunct="1">
              <a:spcAft>
                <a:spcPct val="0"/>
              </a:spcAft>
              <a:buNone/>
              <a:defRPr>
                <a:effectLst/>
              </a:defRPr>
            </a:pP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Оқушыларды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өзін-өзі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бағалауға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және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олардың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өз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даму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мүмкіндіктерін</a:t>
            </a:r>
            <a:r>
              <a:rPr sz="6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анықтауға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ынталандыратын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жағдайлар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64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жасау</a:t>
            </a:r>
            <a:r>
              <a:rPr sz="6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</a:p>
          <a:p>
            <a:pPr eaLnBrk="1" fontAlgn="auto" hangingPunct="1">
              <a:spcAft>
                <a:spcPct val="0"/>
              </a:spcAft>
              <a:buFont typeface="Arial" pitchFamily="34" charset="0"/>
              <a:buChar char="•"/>
              <a:defRPr>
                <a:effectLst/>
              </a:defRPr>
            </a:pPr>
            <a:endParaRPr lang="ru-RU" dirty="0">
              <a:solidFill>
                <a:srgbClr val="99663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52" y="3038841"/>
            <a:ext cx="1657840" cy="640720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Өзін-өзі бағалау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790" y="5484376"/>
            <a:ext cx="1657840" cy="640720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Өзін-өзі дамыту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848326" y="3038841"/>
            <a:ext cx="432048" cy="360040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835696" y="5489022"/>
            <a:ext cx="432048" cy="360040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350" t="42872" r="5828" b="20028"/>
          <a:stretch/>
        </p:blipFill>
        <p:spPr>
          <a:xfrm>
            <a:off x="2341227" y="2564904"/>
            <a:ext cx="6551253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6381" t="46924" r="3159" b="46536"/>
          <a:stretch/>
        </p:blipFill>
        <p:spPr>
          <a:xfrm>
            <a:off x="138790" y="1988790"/>
            <a:ext cx="5544616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3"/>
            <a:ext cx="7704667" cy="648072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sz="44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Кері</a:t>
            </a:r>
            <a:r>
              <a:rPr sz="4400" b="0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4400" b="0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байланыс</a:t>
            </a:r>
            <a:endParaRPr sz="4400" b="0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72608"/>
          </a:xfrm>
          <a:effectLst/>
        </p:spPr>
        <p:txBody>
          <a:bodyPr>
            <a:normAutofit/>
          </a:bodyPr>
          <a:lstStyle/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Информатика пәні бойынша жаңартылған оқу бағдарламасының қандай ерекшеліктерін байқадыңыз?</a:t>
            </a:r>
          </a:p>
          <a:p>
            <a:endParaRPr lang="ru-RU" sz="1600">
              <a:effectLst/>
            </a:endParaRPr>
          </a:p>
          <a:p>
            <a:pPr marL="0" indent="0">
              <a:buNone/>
            </a:pPr>
            <a:endParaRPr lang="ru-RU" sz="1600">
              <a:effectLst/>
            </a:endParaRPr>
          </a:p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 бағдарламасы қай дәрежеде Блум таксономиясына сәйкес оқытуды қолдайды?</a:t>
            </a:r>
          </a:p>
          <a:p>
            <a:endParaRPr lang="ru-RU" sz="1600">
              <a:effectLst/>
            </a:endParaRPr>
          </a:p>
          <a:p>
            <a:endParaRPr lang="ru-RU" sz="1600">
              <a:effectLst/>
            </a:endParaRPr>
          </a:p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 бағдарламасының қандай оқу мақсаттары оқушылардың функционалдық сауаттылығын қалыптастыруға себептеседі?</a:t>
            </a:r>
          </a:p>
          <a:p>
            <a:endParaRPr lang="ru-RU" sz="1600">
              <a:effectLst/>
            </a:endParaRPr>
          </a:p>
          <a:p>
            <a:endParaRPr lang="ru-RU" sz="1600">
              <a:effectLst/>
            </a:endParaRPr>
          </a:p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Сіздің ойыңызша информатиканы оқытуға жобалық қызметті енгізу АКТ сауаттылығын қалыптастыруға себептесе ме?</a:t>
            </a:r>
          </a:p>
          <a:p>
            <a:endParaRPr lang="ru-RU" sz="1600">
              <a:effectLst/>
            </a:endParaRPr>
          </a:p>
          <a:p>
            <a:endParaRPr lang="ru-RU" sz="160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53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ФОТО  С ДЕТЬМИ\РИСУНКИ\open-book-with-inkwell-and-pen-dictionary-pixmac-image-44741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8"/>
          <a:stretch>
            <a:fillRect/>
          </a:stretch>
        </p:blipFill>
        <p:spPr bwMode="auto">
          <a:xfrm>
            <a:off x="10510" y="53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1" y="980728"/>
            <a:ext cx="8001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Назарларыңызға рахмет 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6573837" cy="720080"/>
          </a:xfrm>
          <a:effectLst/>
        </p:spPr>
        <p:txBody>
          <a:bodyPr>
            <a:normAutofit fontScale="90000"/>
          </a:bodyPr>
          <a:lstStyle/>
          <a:p>
            <a:pPr rtl="0" eaLnBrk="1" hangingPunct="1"/>
            <a:r>
              <a:rPr sz="2400" b="1" i="0" u="sng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sz="2400" b="1" i="0" u="sng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0" u="sng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sz="2400" b="1" i="0" u="sng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0" u="sng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жаңартудың</a:t>
            </a:r>
            <a:r>
              <a:rPr sz="2400" b="1" i="0" u="sng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0" u="sng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sz="2400" b="1" i="0" u="sng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203" y="492125"/>
            <a:ext cx="8902068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285750" indent="-285750" algn="ctr" rtl="0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sz="2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sz="2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sz="2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sz="20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sz="20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sz="20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85371"/>
              </p:ext>
            </p:extLst>
          </p:nvPr>
        </p:nvGraphicFramePr>
        <p:xfrm>
          <a:off x="243203" y="1295872"/>
          <a:ext cx="8793294" cy="531831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9664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0000"/>
                    </a:ext>
                  </a:extLst>
                </a:gridCol>
                <a:gridCol w="4396647">
                  <a:extLst>
                    <a:ext uri="{9D8B030D-6E8A-4147-A177-3AD203B41FA5}">
                      <a16:colId xmlns:a16="http://schemas.microsoft.com/office/drawing/2014/main" xmlns="" xmlns:p15="http://schemas.microsoft.com/office/powerpoint/2012/main" xmlns:p14="http://schemas.microsoft.com/office/powerpoint/2010/main" val="20001"/>
                    </a:ext>
                  </a:extLst>
                </a:gridCol>
              </a:tblGrid>
              <a:tr h="1706807">
                <a:tc>
                  <a:txBody>
                    <a:bodyPr/>
                    <a:lstStyle/>
                    <a:p>
                      <a:pPr rtl="0"/>
                      <a:r>
                        <a:rPr sz="1800" b="1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sz="18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sz="18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бағдарлама</a:t>
                      </a:r>
                      <a:endParaRPr sz="1800" b="1" i="0" u="none" strike="noStrike" dirty="0" smtId="4294967295"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sz="1800" b="1" i="0" u="none" strike="noStrike" baseline="0" dirty="0" err="1" smtClean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Абстракті</a:t>
                      </a:r>
                      <a:r>
                        <a:rPr lang="kk-KZ" sz="1800" b="1" i="0" u="none" strike="noStrike" baseline="0" dirty="0" smtClean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</a:t>
                      </a:r>
                      <a:r>
                        <a:rPr sz="1800" b="1" i="0" u="none" strike="noStrike" baseline="0" dirty="0" smtClean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baseline="0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sz="1800" b="1" i="0" u="none" strike="noStrike" baseline="0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800" b="1" i="0" u="none" strike="noStrike" baseline="0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дағдылардың</a:t>
                      </a:r>
                      <a:r>
                        <a:rPr sz="1800" b="1" i="0" u="none" strike="noStrike" baseline="0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baseline="0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теоретикалық</a:t>
                      </a:r>
                      <a:r>
                        <a:rPr sz="1800" b="1" i="0" u="none" strike="noStrike" baseline="0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baseline="0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қосындысын</a:t>
                      </a:r>
                      <a:r>
                        <a:rPr sz="1800" b="1" i="0" u="none" strike="noStrike" baseline="0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baseline="0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меңгеру</a:t>
                      </a:r>
                      <a:r>
                        <a:rPr sz="1800" b="1" i="0" u="none" strike="noStrike" baseline="0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sz="1800" b="1" i="0" u="none" strike="noStrike" baseline="0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жеткізу</a:t>
                      </a:r>
                      <a:endParaRPr sz="1800" b="1" i="0" u="none" strike="noStrike" baseline="0" dirty="0" smtId="4294967295">
                        <a:solidFill>
                          <a:srgbClr val="002060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sz="1800" b="1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Жаңартылған</a:t>
                      </a:r>
                      <a:r>
                        <a:rPr sz="18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sz="1800" b="1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бағдарлама</a:t>
                      </a:r>
                      <a:endParaRPr sz="1800" b="1" i="0" u="none" strike="noStrike" dirty="0" smtId="4294967295"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берудің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практикалық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құрамдас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бөлігіне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Clean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бағдарлау</a:t>
                      </a:r>
                      <a:r>
                        <a:rPr sz="1800" b="1" i="0" u="none" strike="noStrike" dirty="0" smtClean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өйткені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жемісті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тіршілікті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қамтамасыз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етеді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өмірге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i="0" u="none" strike="noStrike" dirty="0" err="1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дайындық</a:t>
                      </a:r>
                      <a:r>
                        <a:rPr sz="1800" b="1" i="0" u="none" strike="noStrike" dirty="0" smtId="4294967295">
                          <a:solidFill>
                            <a:srgbClr val="00206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0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компьютердің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құрылғыларының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мүмкіндіктері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мақсатын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endParaRPr sz="1800" b="0" i="0" u="none" strike="noStrike" dirty="0" smtId="4294967295"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пайдаланушының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қажеттіліктеріне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компьютерлік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конфигурацияны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іріктеу</a:t>
                      </a:r>
                      <a:endParaRPr sz="1800" b="0" i="0" u="none" strike="noStrike" kern="1200" dirty="0" smtId="4294967295">
                        <a:solidFill>
                          <a:srgbClr val="000000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1"/>
                  </a:ext>
                </a:extLst>
              </a:tr>
              <a:tr h="1071715">
                <a:tc>
                  <a:txBody>
                    <a:bodyPr/>
                    <a:lstStyle/>
                    <a:p>
                      <a:pPr rtl="0"/>
                      <a:r>
                        <a:rPr lang="kk-KZ" sz="1800" b="0" i="0" u="none" strike="noStrike" dirty="0" smtClean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программалық</a:t>
                      </a:r>
                      <a:r>
                        <a:rPr sz="1800" b="0" i="0" u="none" strike="noStrike" dirty="0" smtClean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Clean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</a:t>
                      </a:r>
                      <a:r>
                        <a:rPr lang="kk-KZ" sz="1800" b="0" i="0" u="none" strike="noStrike" dirty="0" smtClean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бдықтаман</a:t>
                      </a:r>
                      <a:r>
                        <a:rPr sz="1800" b="0" i="0" u="none" strike="noStrike" dirty="0" err="1" smtClean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ың</a:t>
                      </a:r>
                      <a:r>
                        <a:rPr sz="1800" b="0" i="0" u="none" strike="noStrike" dirty="0" smtClean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мақсатын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endParaRPr sz="1800" b="0" i="0" u="none" strike="noStrike" dirty="0" smtId="4294967295"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Компьютер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конфигурациясы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пайдаланушының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қажеттіліктеріне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0" i="0" u="none" strike="noStrike" kern="1200" dirty="0" smtClean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программалық</a:t>
                      </a:r>
                      <a:r>
                        <a:rPr sz="1800" b="0" i="0" u="none" strike="noStrike" kern="1200" dirty="0" smtClean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Clean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</a:t>
                      </a:r>
                      <a:r>
                        <a:rPr lang="kk-KZ" sz="1800" b="0" i="0" u="none" strike="noStrike" kern="1200" dirty="0" smtClean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бдықта</a:t>
                      </a:r>
                      <a:r>
                        <a:rPr sz="1800" b="0" i="0" u="none" strike="noStrike" kern="1200" dirty="0" err="1" smtClean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маны</a:t>
                      </a:r>
                      <a:r>
                        <a:rPr sz="1800" b="0" i="0" u="none" strike="noStrike" kern="1200" dirty="0" smtClean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Clean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таңдау</a:t>
                      </a:r>
                      <a:r>
                        <a:rPr lang="kk-KZ" sz="1800" b="0" i="0" u="none" strike="noStrike" kern="1200" baseline="0" dirty="0" smtClean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және таңдауды </a:t>
                      </a:r>
                      <a:r>
                        <a:rPr sz="1800" b="0" i="0" u="none" strike="noStrike" kern="1200" dirty="0" err="1" smtClean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дәлелдеу</a:t>
                      </a:r>
                      <a:endParaRPr sz="1800" b="0" i="0" u="none" strike="noStrike" kern="1200" dirty="0" smtId="4294967295">
                        <a:solidFill>
                          <a:srgbClr val="000000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2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Интернетте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іздеу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тәсілдерін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endParaRPr sz="1800" b="0" i="0" u="none" strike="noStrike" dirty="0" smtId="4294967295"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желідегі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ақпаратты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іздеуге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тиімді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сауалдарды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құрастыру</a:t>
                      </a:r>
                      <a:endParaRPr sz="1800" b="0" i="0" u="none" strike="noStrike" kern="1200" dirty="0" smtId="4294967295">
                        <a:solidFill>
                          <a:srgbClr val="000000"/>
                        </a:solidFill>
                        <a:effectLst/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3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кестелермен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тәсілдерін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dirty="0" err="1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sz="1800" b="0" i="0" u="none" strike="noStrike" dirty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</a:t>
                      </a: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электронды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кестеде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функциялардың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графиктері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диаграммаларын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i="0" u="none" strike="noStrike" kern="1200" dirty="0" err="1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құрастыру</a:t>
                      </a:r>
                      <a:r>
                        <a:rPr sz="1800" b="0" i="0" u="none" strike="noStrike" kern="1200" dirty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9" marR="91439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xmlns:p15="http://schemas.microsoft.com/office/powerpoint/2012/main" xmlns:p14="http://schemas.microsoft.com/office/powerpoint/2010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457"/>
            <a:ext cx="7467600" cy="778098"/>
          </a:xfrm>
          <a:effectLst/>
        </p:spPr>
        <p:txBody>
          <a:bodyPr>
            <a:noAutofit/>
          </a:bodyPr>
          <a:lstStyle/>
          <a:p>
            <a:pPr rtl="0"/>
            <a:r>
              <a:rPr sz="2800" b="0" i="0" u="none" strike="noStrike" dirty="0" err="1" smtClean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Спиральд</a:t>
            </a:r>
            <a:r>
              <a:rPr lang="kk-KZ" sz="2800" b="0" i="0" u="none" strike="noStrike" dirty="0" smtClean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ық</a:t>
            </a:r>
            <a:r>
              <a:rPr sz="2800" b="0" i="0" u="none" strike="noStrike" dirty="0" smtClean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kk-KZ" sz="2800" dirty="0" smtClean="0" smtId="4294967295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принцип</a:t>
            </a:r>
            <a:endParaRPr sz="2800" b="0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2795" y="1412776"/>
            <a:ext cx="372771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ru-RU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0667" y="3933056"/>
            <a:ext cx="453650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ru-RU">
              <a:effectLst/>
            </a:endParaRPr>
          </a:p>
        </p:txBody>
      </p:sp>
      <p:pic>
        <p:nvPicPr>
          <p:cNvPr id="1026" name="Picture 2" descr="C:\Users\user\Pictures\спир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89542"/>
            <a:ext cx="8047037" cy="50482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427" y="1089542"/>
            <a:ext cx="1063323" cy="39663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2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Уақыт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4443" y="5805264"/>
            <a:ext cx="5550162" cy="39663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2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Күрделігі мен тереңдігі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0397" y="5135706"/>
            <a:ext cx="5110605" cy="3356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«</a:t>
            </a:r>
            <a:r>
              <a:rPr lang="ru-RU" sz="1600" dirty="0" err="1" smtClean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Программалық</a:t>
            </a:r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 </a:t>
            </a:r>
            <a:r>
              <a:rPr sz="16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</a:t>
            </a:r>
            <a:r>
              <a:rPr lang="kk-KZ"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бдық</a:t>
            </a:r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»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түсінігін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түсіндіру</a:t>
            </a:r>
            <a:endParaRPr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4867" y="4711950"/>
            <a:ext cx="4822162" cy="33561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Операциялық жүйенің негізгі атқарымдары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0668" y="3966155"/>
            <a:ext cx="4408965" cy="584775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«</a:t>
            </a:r>
            <a:r>
              <a:rPr lang="ru-RU" sz="16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программалау</a:t>
            </a:r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жүйесі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»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және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«</a:t>
            </a:r>
            <a:r>
              <a:rPr lang="ru-RU" sz="1600" dirty="0" err="1" smtClean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программалау</a:t>
            </a:r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тілдері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»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түсініктерін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ажырата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білу</a:t>
            </a:r>
            <a:endParaRPr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6751" y="2763506"/>
            <a:ext cx="3662807" cy="5796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Пайдаланушының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қажеттіліктеріне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байланысты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 </a:t>
            </a:r>
            <a:r>
              <a:rPr lang="kk-KZ"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</a:t>
            </a:r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таңдау</a:t>
            </a:r>
            <a:endParaRPr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348281"/>
            <a:ext cx="4003882" cy="5796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жүйелік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қолданбалы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kk-KZ"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</a:t>
            </a:r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және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kk-KZ" sz="1600" dirty="0" smtClean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программалау</a:t>
            </a:r>
            <a:r>
              <a:rPr sz="16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жүйелерін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ажырата</a:t>
            </a:r>
            <a:r>
              <a:rPr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білу</a:t>
            </a:r>
            <a:endParaRPr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954" y="627946"/>
            <a:ext cx="4180329" cy="155603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Бір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сыныптан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келесі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сыныпқа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өткен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кезде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тақырыптар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кеңейеді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</a:p>
          <a:p>
            <a:pPr rtl="0"/>
            <a:r>
              <a:rPr lang="ru-RU" sz="1600" i="1" dirty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</a:t>
            </a:r>
            <a:r>
              <a:rPr sz="1600" b="0" i="1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қу</a:t>
            </a:r>
            <a:r>
              <a:rPr sz="1600" b="0" i="1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жылы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бойы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бірнеше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тақырыптарда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бір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мақсат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қайталана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береді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Оқулық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сабақтарында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мақсаттары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спираль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бойынша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дами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6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береді</a:t>
            </a:r>
            <a:r>
              <a:rPr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4099" y="2176412"/>
            <a:ext cx="4091845" cy="457657"/>
          </a:xfrm>
          <a:prstGeom prst="rect">
            <a:avLst/>
          </a:prstGeom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kk-KZ" sz="2400" dirty="0" smtClean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Программалық</a:t>
            </a:r>
            <a:r>
              <a:rPr sz="2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4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жа</a:t>
            </a:r>
            <a:r>
              <a:rPr lang="kk-KZ" sz="2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бдықтама</a:t>
            </a:r>
            <a:r>
              <a:rPr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427" y="5161530"/>
            <a:ext cx="1207483" cy="3356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5 сынып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427" y="4787117"/>
            <a:ext cx="1207483" cy="33561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6 сынып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427" y="4303422"/>
            <a:ext cx="1207483" cy="335615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7 сынып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059" y="3471391"/>
            <a:ext cx="1207483" cy="3356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8 сынып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455" y="2658056"/>
            <a:ext cx="1207483" cy="3356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9 сынып</a:t>
            </a:r>
          </a:p>
        </p:txBody>
      </p:sp>
    </p:spTree>
    <p:extLst>
      <p:ext uri="{BB962C8B-B14F-4D97-AF65-F5344CB8AC3E}">
        <p14:creationId xmlns:p14="http://schemas.microsoft.com/office/powerpoint/2010/main" val="26424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8"/>
            <a:ext cx="7704667" cy="881664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sz="3600" b="1" i="1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sz="3600" b="1" i="1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</a:t>
            </a:r>
            <a:r>
              <a:rPr sz="3600" b="1" i="1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sz="3600" b="1" i="1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sz="3600" b="1" i="1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b="1" i="1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sz="3600" b="1" i="1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қамтылады</a:t>
            </a:r>
            <a:r>
              <a:rPr sz="3600" b="1" i="1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3139" y="2072028"/>
            <a:ext cx="4038600" cy="1036712"/>
          </a:xfrm>
          <a:effectLst/>
        </p:spPr>
        <p:txBody>
          <a:bodyPr>
            <a:normAutofit fontScale="25000" lnSpcReduction="20000"/>
          </a:bodyPr>
          <a:lstStyle/>
          <a:p>
            <a:pPr marL="0" indent="0" rtl="0">
              <a:buNone/>
            </a:pPr>
            <a:r>
              <a:rPr sz="8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Мысалы</a:t>
            </a:r>
            <a:r>
              <a:rPr sz="8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, 7 </a:t>
            </a:r>
            <a:r>
              <a:rPr sz="8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сыныпта</a:t>
            </a:r>
            <a:r>
              <a:rPr sz="8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«</a:t>
            </a:r>
            <a:r>
              <a:rPr sz="8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Электрондық</a:t>
            </a:r>
            <a:r>
              <a:rPr sz="8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8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кестелерде</a:t>
            </a:r>
            <a:r>
              <a:rPr sz="8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lang="kk-KZ" sz="8000" dirty="0" smtClean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процесстерді </a:t>
            </a:r>
            <a:r>
              <a:rPr sz="80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модельдеу</a:t>
            </a:r>
            <a:r>
              <a:rPr sz="8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» </a:t>
            </a:r>
            <a:r>
              <a:rPr sz="8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тақырыбы</a:t>
            </a:r>
            <a:r>
              <a:rPr sz="8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8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бойынша</a:t>
            </a:r>
            <a:r>
              <a:rPr sz="8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8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</a:t>
            </a:r>
            <a:r>
              <a:rPr sz="8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4 </a:t>
            </a:r>
            <a:r>
              <a:rPr sz="8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мақсатты</a:t>
            </a:r>
            <a:r>
              <a:rPr sz="8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 </a:t>
            </a:r>
            <a:r>
              <a:rPr lang="kk-KZ" sz="8000" dirty="0" smtClean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меңгереді</a:t>
            </a:r>
            <a:r>
              <a:rPr sz="8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. </a:t>
            </a:r>
            <a:endParaRPr sz="80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endParaRPr lang="ru-RU">
              <a:effectLst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355976" y="2122110"/>
            <a:ext cx="432048" cy="3683154"/>
          </a:xfrm>
          <a:prstGeom prst="leftBrace">
            <a:avLst/>
          </a:prstGeom>
          <a:ln w="762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122110"/>
            <a:ext cx="3816424" cy="34778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200" dirty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7.2.2.2 </a:t>
            </a:r>
            <a:r>
              <a:rPr lang="kk-KZ" sz="2200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электронды кесте элементтерін пішімдеу (форматтау)</a:t>
            </a:r>
            <a:endParaRPr sz="2200" dirty="0" smtId="4294967295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r>
              <a:rPr sz="2200" dirty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7.2.2.4 </a:t>
            </a:r>
            <a:r>
              <a:rPr lang="kk-KZ" sz="2200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электронды кестеде шартты форматтауды қолдану</a:t>
            </a:r>
          </a:p>
          <a:p>
            <a:r>
              <a:rPr sz="2200" dirty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7.2.2.3 </a:t>
            </a:r>
            <a:r>
              <a:rPr lang="kk-KZ" sz="2200" dirty="0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электронды кестеде диаграммалар құру </a:t>
            </a:r>
            <a:endParaRPr sz="2200" dirty="0" smtId="4294967295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  <a:p>
            <a:pPr rtl="0"/>
            <a:r>
              <a:rPr sz="2200" dirty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7.2.2.5 </a:t>
            </a:r>
            <a:r>
              <a:rPr sz="2200" dirty="0" err="1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электрондық</a:t>
            </a:r>
            <a:r>
              <a:rPr sz="2200" dirty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200" dirty="0" err="1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кестеде</a:t>
            </a:r>
            <a:r>
              <a:rPr sz="2200" dirty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200" dirty="0" err="1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автоматты</a:t>
            </a:r>
            <a:r>
              <a:rPr sz="2200" dirty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200" dirty="0" err="1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толтыруды</a:t>
            </a:r>
            <a:r>
              <a:rPr sz="2200" dirty="0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2200" dirty="0" err="1" smtId="4294967295"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пайдалану</a:t>
            </a:r>
            <a:endParaRPr sz="2200" dirty="0" smtId="4294967295"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225" y="3348096"/>
            <a:ext cx="3902675" cy="915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Осы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тақырып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бойынша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сабаққа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арналған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тапсырма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мысалын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келтіріңіз</a:t>
            </a:r>
            <a:endParaRPr sz="18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503" y="4373869"/>
            <a:ext cx="3902675" cy="366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Басқа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топтың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тапсырмасын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шешіңіз</a:t>
            </a:r>
            <a:endParaRPr sz="18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534" y="4922848"/>
            <a:ext cx="3902675" cy="640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Басқа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топтың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тапсырмасын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нығайтуға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тырысыңыз</a:t>
            </a:r>
            <a:endParaRPr sz="18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66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  <a:effectLst/>
        </p:spPr>
        <p:txBody>
          <a:bodyPr>
            <a:normAutofit/>
          </a:bodyPr>
          <a:lstStyle/>
          <a:p>
            <a:pPr rtl="0"/>
            <a:r>
              <a:rPr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</a:t>
            </a:r>
            <a:r>
              <a:rPr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endParaRPr b="1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6309320"/>
            <a:ext cx="3451416" cy="366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Оқулық, 7 сынып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2750" y="2508706"/>
            <a:ext cx="3902675" cy="366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Күрделі тапсырмалар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2751" y="1778890"/>
            <a:ext cx="3902675" cy="640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Бүкіл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оқушыларға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арналған</a:t>
            </a:r>
            <a:r>
              <a:rPr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 </a:t>
            </a:r>
            <a:r>
              <a:rPr sz="18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тапсырмалар</a:t>
            </a:r>
            <a:endParaRPr sz="18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3891936" y="2062575"/>
            <a:ext cx="638692" cy="184666"/>
          </a:xfrm>
          <a:prstGeom prst="lef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084168" y="2890904"/>
            <a:ext cx="381470" cy="322072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586" t="21951" r="27049" b="23883"/>
          <a:stretch/>
        </p:blipFill>
        <p:spPr>
          <a:xfrm>
            <a:off x="4211282" y="3184760"/>
            <a:ext cx="4508711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7587" t="25754" r="25902" b="12231"/>
          <a:stretch/>
        </p:blipFill>
        <p:spPr>
          <a:xfrm>
            <a:off x="0" y="1634624"/>
            <a:ext cx="3891935" cy="42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45671"/>
            <a:ext cx="9721080" cy="1617469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таксономиясында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1911861" y="2083173"/>
            <a:ext cx="5472545" cy="307711"/>
          </a:xfrm>
        </p:spPr>
        <p:txBody>
          <a:bodyPr>
            <a:noAutofit/>
          </a:bodyPr>
          <a:lstStyle/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63132" y="2610947"/>
            <a:ext cx="3525981" cy="423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Бағалайды, салыстырады, сәйкестендіреді, кеңес береді, таңдайды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59577" y="3114061"/>
            <a:ext cx="3525981" cy="423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синтездейді, жоспарлайды, құрастырады, дизайн жасайды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32759" y="3614211"/>
            <a:ext cx="3525981" cy="423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Талдайды, анализ жасайды, ұйымдастырады, салыстырады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90354" y="4162456"/>
            <a:ext cx="3525981" cy="470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қолданады, түсіндіреді, құрастырады, шешеді, иллюстациялайды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62787" y="4730295"/>
            <a:ext cx="3525981" cy="585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түсіндіреді, ойланады, сипаттайды, тұжырымдайды, іздейді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744586" y="2114367"/>
            <a:ext cx="978617" cy="92976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Трапеция 37"/>
          <p:cNvSpPr/>
          <p:nvPr/>
        </p:nvSpPr>
        <p:spPr>
          <a:xfrm>
            <a:off x="611560" y="3130539"/>
            <a:ext cx="1250144" cy="416629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Синтездейді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бъект 5"/>
          <p:cNvSpPr txBox="1">
            <a:spLocks/>
          </p:cNvSpPr>
          <p:nvPr/>
        </p:nvSpPr>
        <p:spPr>
          <a:xfrm>
            <a:off x="467544" y="3618718"/>
            <a:ext cx="1532705" cy="441053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350" dirty="0"/>
              <a:t>     </a:t>
            </a: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Трапеция 39"/>
          <p:cNvSpPr/>
          <p:nvPr/>
        </p:nvSpPr>
        <p:spPr>
          <a:xfrm>
            <a:off x="358486" y="4131320"/>
            <a:ext cx="1801091" cy="51766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Трапеция 40"/>
          <p:cNvSpPr/>
          <p:nvPr/>
        </p:nvSpPr>
        <p:spPr>
          <a:xfrm>
            <a:off x="164524" y="4740166"/>
            <a:ext cx="2168235" cy="569660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Трапеция 41"/>
          <p:cNvSpPr/>
          <p:nvPr/>
        </p:nvSpPr>
        <p:spPr>
          <a:xfrm>
            <a:off x="0" y="5401012"/>
            <a:ext cx="2490354" cy="49075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3598" y="2712243"/>
            <a:ext cx="1000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62787" y="5401011"/>
            <a:ext cx="3525981" cy="585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Атайды, сипаттайды, іздейді, анықтайды, есте сақтайды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68817"/>
              </p:ext>
            </p:extLst>
          </p:nvPr>
        </p:nvGraphicFramePr>
        <p:xfrm>
          <a:off x="6256503" y="2567118"/>
          <a:ext cx="2576946" cy="338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6946"/>
              </a:tblGrid>
              <a:tr h="564781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Программалардың күрделілігін ажыратады.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64781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Программалардың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дизайнын жасайды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64781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Программадағы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кодтарды салыстрады, оңтайландырады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64781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Программалауды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біледі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64781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Программалауды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түсіндіре алады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64781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Программалаудың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екенін біледі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7" name="Объект 29"/>
          <p:cNvSpPr txBox="1">
            <a:spLocks/>
          </p:cNvSpPr>
          <p:nvPr/>
        </p:nvSpPr>
        <p:spPr>
          <a:xfrm>
            <a:off x="6228184" y="2070827"/>
            <a:ext cx="2462110" cy="3077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864096"/>
          </a:xfrm>
          <a:effectLst/>
        </p:spPr>
        <p:txBody>
          <a:bodyPr>
            <a:normAutofit/>
          </a:bodyPr>
          <a:lstStyle/>
          <a:p>
            <a:pPr rtl="0"/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таксономиясына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жады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сыныпқа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sz="18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құрастырыңыз</a:t>
            </a:r>
            <a:endParaRPr sz="1800" b="1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0" indent="0">
              <a:buNone/>
            </a:pPr>
            <a:endParaRPr lang="ru-RU">
              <a:effectLst/>
            </a:endParaRPr>
          </a:p>
          <a:p>
            <a:pPr marL="0" indent="0">
              <a:buNone/>
            </a:pPr>
            <a:endParaRPr lang="ru-RU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38352"/>
              </p:ext>
            </p:extLst>
          </p:nvPr>
        </p:nvGraphicFramePr>
        <p:xfrm>
          <a:off x="1115616" y="908722"/>
          <a:ext cx="7776864" cy="54006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60799"/>
                <a:gridCol w="6016065"/>
              </a:tblGrid>
              <a:tr h="466717">
                <a:tc>
                  <a:txBody>
                    <a:bodyPr/>
                    <a:lstStyle/>
                    <a:p>
                      <a:pPr rtl="0"/>
                      <a:r>
                        <a:rPr sz="18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 panose="020F0502020204030204"/>
                        </a:rPr>
                        <a:t>Деңгей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sz="1800" b="1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 panose="020F0502020204030204"/>
                        </a:rPr>
                        <a:t>Тапсырма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22314"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Білім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14"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Түсіну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14"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Қолдану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14"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Саралау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14"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Синтездеу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14">
                <a:tc>
                  <a:txBody>
                    <a:bodyPr/>
                    <a:lstStyle/>
                    <a:p>
                      <a:pPr rtl="0"/>
                      <a:r>
                        <a:rPr sz="1800" b="0" i="0" u="none" strike="noStrike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Бағалау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1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  <a:effectLst/>
        </p:spPr>
        <p:txBody>
          <a:bodyPr>
            <a:normAutofit/>
          </a:bodyPr>
          <a:lstStyle/>
          <a:p>
            <a:pPr rtl="0"/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таксономиясына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жады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сыныпқа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Clean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sz="2000" b="1" i="0" u="none" strike="noStrike" dirty="0" smtClean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тапсырмаларының</a:t>
            </a:r>
            <a:r>
              <a:rPr sz="2000" b="1" i="0" u="none" strike="noStrike" dirty="0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0" u="none" strike="noStrike" dirty="0" err="1" smtId="4294967295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endParaRPr sz="2000" b="1" i="0" u="none" strike="noStrike" dirty="0" smtId="4294967295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446" y="1700808"/>
            <a:ext cx="3251273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Материалды меңгеру жағдайы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981" y="1700807"/>
            <a:ext cx="3251273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Қосарбеттің соңындағы сұрақтар мен тапсырмалар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3262569"/>
            <a:ext cx="2519976" cy="147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5652120" y="2347138"/>
            <a:ext cx="504056" cy="1014913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023973"/>
            <a:ext cx="216024" cy="348918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2872" t="27989" r="27100" b="61588"/>
          <a:stretch/>
        </p:blipFill>
        <p:spPr>
          <a:xfrm>
            <a:off x="683568" y="2409986"/>
            <a:ext cx="3406842" cy="796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8107" t="56737" r="27044" b="26411"/>
          <a:stretch/>
        </p:blipFill>
        <p:spPr>
          <a:xfrm>
            <a:off x="395536" y="4797152"/>
            <a:ext cx="3969690" cy="1203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8342" t="27817" r="27120" b="21798"/>
          <a:stretch/>
        </p:blipFill>
        <p:spPr>
          <a:xfrm>
            <a:off x="4389894" y="3376630"/>
            <a:ext cx="4464496" cy="28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17,04,2019</Template>
  <TotalTime>1242</TotalTime>
  <Words>800</Words>
  <Application>Microsoft Office PowerPoint</Application>
  <PresentationFormat>Экран (4:3)</PresentationFormat>
  <Paragraphs>138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Презентация PowerPoint</vt:lpstr>
      <vt:lpstr> Сыныптарға арналған"Информатика"  пәні бойынша  жаңартылған бағдарламалардың ерекшеліктері  </vt:lpstr>
      <vt:lpstr>Оқу бағдарламасын жаңартудың ерекшеліктері:</vt:lpstr>
      <vt:lpstr>Спиральдық принцип</vt:lpstr>
      <vt:lpstr>Бір сағатта бірнеше оқу  мақсаттары қамтылады </vt:lpstr>
      <vt:lpstr>Дифференциация мысалы</vt:lpstr>
      <vt:lpstr>Блум таксономиясында келтірілген ойлау қабілеттерін дамыту</vt:lpstr>
      <vt:lpstr>Блум таксономиясына сәйкес келетін  «Компьютердің ішкі жады» тақырыбы бойынша 7 сыныпқа арналған тапсырмаларды құрастырыңыз</vt:lpstr>
      <vt:lpstr>Блум таксономиясына сәйкес келетін  «Компьютердің ішкі жады» тақырыбы бойынша 7 сыныпқа арналған сабақ тапсырмаларының мысалы</vt:lpstr>
      <vt:lpstr>Жаңартылған оқу бағдарламасы бойынша сабақтарды құрастыру (оқушы іс-әрекеті)</vt:lpstr>
      <vt:lpstr>Ақпаратты біртұтас қабылдау</vt:lpstr>
      <vt:lpstr>Функционалдық сауаттылықты қалыптастыру</vt:lpstr>
      <vt:lpstr>Бөлімді оқуды аяқтау</vt:lpstr>
      <vt:lpstr>Жаңартылған оқу бағдарламасының мақсаттарын орындау үшін заманауи оқыту әдістерін қолдану </vt:lpstr>
      <vt:lpstr>Оқушының рөлі</vt:lpstr>
      <vt:lpstr>Мұғалімнің рөлі</vt:lpstr>
      <vt:lpstr>Проблемалық оқыту</vt:lpstr>
      <vt:lpstr>Тапсырма</vt:lpstr>
      <vt:lpstr>Бір-бірін оқыту</vt:lpstr>
      <vt:lpstr>Зерттеу тәсілі </vt:lpstr>
      <vt:lpstr>Ойын түріндегі тапсырмаларды орындау</vt:lpstr>
      <vt:lpstr>        Оқу үшін бағалау</vt:lpstr>
      <vt:lpstr>Оқу үшін бағалау</vt:lpstr>
      <vt:lpstr>Презентация PowerPoint</vt:lpstr>
      <vt:lpstr>Презентация PowerPoint</vt:lpstr>
      <vt:lpstr>Өз бетімен жұмыс жасау</vt:lpstr>
      <vt:lpstr>Кері байланыс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 программ по «Информатика», 5 и 7 классы</dc:title>
  <dc:creator>Gulzhanat Imangaliyeva</dc:creator>
  <cp:lastModifiedBy>Школа №25</cp:lastModifiedBy>
  <cp:revision>63</cp:revision>
  <cp:lastPrinted>2019-04-16T04:14:14Z</cp:lastPrinted>
  <dcterms:modified xsi:type="dcterms:W3CDTF">2019-12-05T06:13:39Z</dcterms:modified>
</cp:coreProperties>
</file>