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1" r:id="rId4"/>
    <p:sldId id="265" r:id="rId5"/>
    <p:sldId id="268" r:id="rId6"/>
    <p:sldId id="267" r:id="rId7"/>
    <p:sldId id="266" r:id="rId8"/>
    <p:sldId id="269" r:id="rId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429" autoAdjust="0"/>
  </p:normalViewPr>
  <p:slideViewPr>
    <p:cSldViewPr>
      <p:cViewPr>
        <p:scale>
          <a:sx n="75" d="100"/>
          <a:sy n="75" d="100"/>
        </p:scale>
        <p:origin x="-1014" y="-6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F2F67C-3048-4DBC-91CD-2BC50B77092B}" type="datetimeFigureOut">
              <a:rPr lang="ru-RU"/>
              <a:pPr>
                <a:defRPr/>
              </a:pPr>
              <a:t>05.12.2019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49B653-12A6-4CF4-91EF-85E223399E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A5DD9F-F350-4514-9FAE-CFC7065FF25F}" type="datetimeFigureOut">
              <a:rPr lang="ru-RU"/>
              <a:pPr>
                <a:defRPr/>
              </a:pPr>
              <a:t>05.12.2019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E2FC31-3DDF-493C-B19E-BB700E2737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D54371-B912-4A55-B53D-E21E1B2CD8A1}" type="datetimeFigureOut">
              <a:rPr lang="ru-RU"/>
              <a:pPr>
                <a:defRPr/>
              </a:pPr>
              <a:t>05.12.2019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B6B9CF-20CC-4FF4-A334-DEA42A40E1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F182D1-A395-4F84-9591-446D4488367A}" type="datetimeFigureOut">
              <a:rPr lang="ru-RU"/>
              <a:pPr>
                <a:defRPr/>
              </a:pPr>
              <a:t>05.12.2019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F6F533-7765-4523-BC0F-68937ACB4CF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3C9A99-5CE2-4ED0-8239-EB5C3260EFAA}" type="datetimeFigureOut">
              <a:rPr lang="ru-RU"/>
              <a:pPr>
                <a:defRPr/>
              </a:pPr>
              <a:t>05.12.2019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023CB9-EBB9-47BB-91C6-1CE7AAC53EB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311C09-E537-4B41-8EA6-014DC2C60E5D}" type="datetimeFigureOut">
              <a:rPr lang="ru-RU"/>
              <a:pPr>
                <a:defRPr/>
              </a:pPr>
              <a:t>05.12.2019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CABE5A-597D-4037-BB03-66274D4EC32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3C6004-34B7-4E1A-AAF6-4B8B0E392598}" type="datetimeFigureOut">
              <a:rPr lang="ru-RU"/>
              <a:pPr>
                <a:defRPr/>
              </a:pPr>
              <a:t>05.12.2019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34872B-8A31-4E67-BB06-07EF29C564F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79DDED-5098-413A-BD4A-293FC6F3BC68}" type="datetimeFigureOut">
              <a:rPr lang="ru-RU"/>
              <a:pPr>
                <a:defRPr/>
              </a:pPr>
              <a:t>05.12.2019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1A1074-EE32-489E-9117-39A476F4CD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0EBBE5-4F45-4BB8-90FF-6EBA81F65186}" type="datetimeFigureOut">
              <a:rPr lang="ru-RU"/>
              <a:pPr>
                <a:defRPr/>
              </a:pPr>
              <a:t>05.12.2019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2E075F-E2CA-4F4B-A2E7-D12486F135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780E0D-A42A-4751-843B-505D081B4CC7}" type="datetimeFigureOut">
              <a:rPr lang="ru-RU"/>
              <a:pPr>
                <a:defRPr/>
              </a:pPr>
              <a:t>05.12.2019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9D35E8-B32A-426A-895F-6EEE4AC8E75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DFBC3F-CF5C-4822-B53C-A4A307D3DBA0}" type="datetimeFigureOut">
              <a:rPr lang="ru-RU"/>
              <a:pPr>
                <a:defRPr/>
              </a:pPr>
              <a:t>05.12.2019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9AED9C-3F42-4BDB-BBE2-41128C7D0D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A88DC86-B02C-4E07-B30B-B7F14952F1E7}" type="datetimeFigureOut">
              <a:rPr lang="ru-RU"/>
              <a:pPr>
                <a:defRPr/>
              </a:pPr>
              <a:t>05.12.2019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6618E66-7FBC-4A04-978D-09B64B84BD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Блок-схема: несколько документов 8"/>
          <p:cNvSpPr/>
          <p:nvPr/>
        </p:nvSpPr>
        <p:spPr>
          <a:xfrm>
            <a:off x="331788" y="1947863"/>
            <a:ext cx="2743200" cy="4595812"/>
          </a:xfrm>
          <a:prstGeom prst="flowChartMultidocumen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Блок-схема: несколько документов 9"/>
          <p:cNvSpPr/>
          <p:nvPr/>
        </p:nvSpPr>
        <p:spPr>
          <a:xfrm>
            <a:off x="3275013" y="1885950"/>
            <a:ext cx="2935287" cy="4692650"/>
          </a:xfrm>
          <a:prstGeom prst="flowChartMultidocumen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altLang="ru-RU" sz="1400" b="1" dirty="0">
                <a:solidFill>
                  <a:srgbClr val="FF0000"/>
                </a:solidFill>
                <a:latin typeface="Times New Roman" pitchFamily="18" charset="0"/>
              </a:rPr>
              <a:t>Барлық оқушылар:</a:t>
            </a:r>
            <a:r>
              <a:rPr lang="kk-KZ" altLang="ru-RU" sz="14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kk-KZ" sz="1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Ежелгі Грекияның әлемге танылган философтарын атайды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altLang="ru-RU" sz="1400" b="1" dirty="0">
                <a:solidFill>
                  <a:srgbClr val="FF0000"/>
                </a:solidFill>
                <a:latin typeface="Times New Roman" pitchFamily="18" charset="0"/>
              </a:rPr>
              <a:t>Оқушылардың басым бөлігі::</a:t>
            </a:r>
            <a:endParaRPr lang="kk-KZ" altLang="ru-RU" sz="1400" u="sng" dirty="0">
              <a:solidFill>
                <a:srgbClr val="FF0000"/>
              </a:solidFill>
              <a:latin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altLang="ru-RU" sz="1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Философтардың көзқарастарындағы ортақтықты ажыратады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altLang="ru-RU" sz="1400" b="1" dirty="0">
                <a:solidFill>
                  <a:srgbClr val="FF0000"/>
                </a:solidFill>
                <a:latin typeface="Times New Roman" pitchFamily="18" charset="0"/>
              </a:rPr>
              <a:t>Кейбір оқушылар</a:t>
            </a:r>
            <a:r>
              <a:rPr lang="kk-KZ" altLang="ru-RU" sz="1400" b="1" dirty="0">
                <a:solidFill>
                  <a:srgbClr val="0070C0"/>
                </a:solidFill>
                <a:latin typeface="Times New Roman" pitchFamily="18" charset="0"/>
              </a:rPr>
              <a:t>:Ежелгі грек философтарының көзкарасына әсер еткен факторларды анықтайды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k-KZ" altLang="ru-RU" sz="14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1" name="Блок-схема: несколько документов 10"/>
          <p:cNvSpPr/>
          <p:nvPr/>
        </p:nvSpPr>
        <p:spPr>
          <a:xfrm>
            <a:off x="6384925" y="1943100"/>
            <a:ext cx="2552700" cy="4433888"/>
          </a:xfrm>
          <a:prstGeom prst="flowChartMultidocumen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5" name="Блок-схема: альтернативный процесс 14"/>
          <p:cNvSpPr/>
          <p:nvPr/>
        </p:nvSpPr>
        <p:spPr>
          <a:xfrm>
            <a:off x="2214563" y="142875"/>
            <a:ext cx="6632575" cy="641350"/>
          </a:xfrm>
          <a:prstGeom prst="flowChartAlternateProcess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altLang="ru-RU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№</a:t>
            </a:r>
            <a:r>
              <a:rPr lang="en-US" altLang="ru-RU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51</a:t>
            </a:r>
            <a:r>
              <a:rPr lang="kk-KZ" altLang="ru-RU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мектепің  тарих  пәнінің </a:t>
            </a:r>
            <a:r>
              <a:rPr lang="kk-KZ" altLang="ru-RU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мұғалімі</a:t>
            </a:r>
            <a:endParaRPr lang="kk-KZ" alt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alt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Оспанов Темірхан Тыныштықбайұлы</a:t>
            </a:r>
            <a:endParaRPr lang="kk-KZ" altLang="ru-RU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с двумя вырезанными противолежащими углами 18"/>
          <p:cNvSpPr/>
          <p:nvPr/>
        </p:nvSpPr>
        <p:spPr>
          <a:xfrm>
            <a:off x="428625" y="142875"/>
            <a:ext cx="1616075" cy="652463"/>
          </a:xfrm>
          <a:prstGeom prst="snip2Diag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k-KZ" altLang="ru-RU" sz="1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altLang="ru-RU" sz="1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5-сынып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altLang="ru-RU" sz="1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ҰМЖ</a:t>
            </a:r>
            <a:r>
              <a:rPr lang="en-US" altLang="ru-RU" sz="1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5.3</a:t>
            </a:r>
            <a:r>
              <a:rPr lang="kk-KZ" altLang="ru-RU" sz="1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С</a:t>
            </a:r>
            <a:endParaRPr lang="ru-RU" altLang="ru-RU" sz="1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graphicFrame>
        <p:nvGraphicFramePr>
          <p:cNvPr id="20" name="Таблица 19"/>
          <p:cNvGraphicFramePr>
            <a:graphicFrameLocks noGrp="1"/>
          </p:cNvGraphicFramePr>
          <p:nvPr/>
        </p:nvGraphicFramePr>
        <p:xfrm>
          <a:off x="463550" y="3278188"/>
          <a:ext cx="2149475" cy="1579563"/>
        </p:xfrm>
        <a:graphic>
          <a:graphicData uri="http://schemas.openxmlformats.org/drawingml/2006/table">
            <a:tbl>
              <a:tblPr/>
              <a:tblGrid>
                <a:gridCol w="2149475"/>
              </a:tblGrid>
              <a:tr h="15795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5.</a:t>
                      </a: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2.3.</a:t>
                      </a:r>
                      <a:r>
                        <a:rPr kumimoji="0" lang="kk-KZ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1Ежелгі философтардың көзқарасына қарапайым түсіндірме беру</a:t>
                      </a:r>
                    </a:p>
                  </a:txBody>
                  <a:tcPr marL="114300" marR="11430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3320" name="Прямоугольник 20"/>
          <p:cNvSpPr>
            <a:spLocks noChangeArrowheads="1"/>
          </p:cNvSpPr>
          <p:nvPr/>
        </p:nvSpPr>
        <p:spPr bwMode="auto">
          <a:xfrm>
            <a:off x="544513" y="1995488"/>
            <a:ext cx="236537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k-KZ" altLang="ru-RU" b="1">
                <a:solidFill>
                  <a:srgbClr val="C00000"/>
                </a:solidFill>
                <a:latin typeface="Times New Roman" pitchFamily="18" charset="0"/>
              </a:rPr>
              <a:t>ОҚУ  МАҚСАТТАРЫ</a:t>
            </a:r>
            <a:r>
              <a:rPr lang="kk-KZ" altLang="ru-RU" sz="1600" b="1">
                <a:solidFill>
                  <a:srgbClr val="800000"/>
                </a:solidFill>
                <a:latin typeface="Times New Roman" pitchFamily="18" charset="0"/>
              </a:rPr>
              <a:t>:</a:t>
            </a:r>
            <a:endParaRPr lang="ru-RU" altLang="ru-RU" sz="1600" b="1">
              <a:solidFill>
                <a:srgbClr val="800000"/>
              </a:solidFill>
              <a:latin typeface="Times New Roman" pitchFamily="18" charset="0"/>
            </a:endParaRPr>
          </a:p>
        </p:txBody>
      </p:sp>
      <p:sp>
        <p:nvSpPr>
          <p:cNvPr id="13321" name="Прямоугольник 21"/>
          <p:cNvSpPr>
            <a:spLocks noChangeArrowheads="1"/>
          </p:cNvSpPr>
          <p:nvPr/>
        </p:nvSpPr>
        <p:spPr bwMode="auto">
          <a:xfrm>
            <a:off x="3773488" y="1947863"/>
            <a:ext cx="1944687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k-KZ" altLang="ru-RU" b="1">
                <a:solidFill>
                  <a:srgbClr val="CC3300"/>
                </a:solidFill>
                <a:latin typeface="Times New Roman" pitchFamily="18" charset="0"/>
              </a:rPr>
              <a:t>САБАҚ </a:t>
            </a:r>
          </a:p>
          <a:p>
            <a:pPr algn="ctr"/>
            <a:r>
              <a:rPr lang="kk-KZ" altLang="ru-RU" b="1">
                <a:solidFill>
                  <a:srgbClr val="CC3300"/>
                </a:solidFill>
                <a:latin typeface="Times New Roman" pitchFamily="18" charset="0"/>
              </a:rPr>
              <a:t>МАҚСАТТАРЫ:</a:t>
            </a:r>
          </a:p>
        </p:txBody>
      </p:sp>
      <p:sp>
        <p:nvSpPr>
          <p:cNvPr id="13322" name="Прямоугольник 22"/>
          <p:cNvSpPr>
            <a:spLocks noChangeArrowheads="1"/>
          </p:cNvSpPr>
          <p:nvPr/>
        </p:nvSpPr>
        <p:spPr bwMode="auto">
          <a:xfrm>
            <a:off x="6738938" y="2009775"/>
            <a:ext cx="21717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 algn="ctr"/>
            <a:r>
              <a:rPr lang="kk-KZ" altLang="ru-RU" b="1">
                <a:solidFill>
                  <a:srgbClr val="CC3300"/>
                </a:solidFill>
                <a:latin typeface="Times New Roman" pitchFamily="18" charset="0"/>
              </a:rPr>
              <a:t>БАҒАЛАУ</a:t>
            </a:r>
          </a:p>
          <a:p>
            <a:pPr marL="342900" indent="-342900" algn="ctr"/>
            <a:r>
              <a:rPr lang="kk-KZ" altLang="ru-RU" b="1">
                <a:solidFill>
                  <a:srgbClr val="CC3300"/>
                </a:solidFill>
                <a:latin typeface="Times New Roman" pitchFamily="18" charset="0"/>
              </a:rPr>
              <a:t> КРИТЕРИЙЛЕРІ:</a:t>
            </a:r>
          </a:p>
        </p:txBody>
      </p:sp>
      <p:graphicFrame>
        <p:nvGraphicFramePr>
          <p:cNvPr id="26" name="Таблица 25"/>
          <p:cNvGraphicFramePr>
            <a:graphicFrameLocks noGrp="1"/>
          </p:cNvGraphicFramePr>
          <p:nvPr/>
        </p:nvGraphicFramePr>
        <p:xfrm>
          <a:off x="6424613" y="3028950"/>
          <a:ext cx="2149475" cy="2438400"/>
        </p:xfrm>
        <a:graphic>
          <a:graphicData uri="http://schemas.openxmlformats.org/drawingml/2006/table">
            <a:tbl>
              <a:tblPr/>
              <a:tblGrid>
                <a:gridCol w="2149475"/>
              </a:tblGrid>
              <a:tr h="2339975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Rockwell Condensed" pitchFamily="18" charset="0"/>
                        <a:buAutoNum type="arabicPeriod"/>
                        <a:tabLst/>
                      </a:pPr>
                      <a:r>
                        <a:rPr kumimoji="0" lang="ru-RU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Ежелгі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грекфилософтарды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аНЫҚТАЙДЫ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endParaRPr kumimoji="0" lang="kk-KZ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/>
                      </a:pP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/>
                      </a:pPr>
                      <a:r>
                        <a:rPr kumimoji="0" lang="kk-KZ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 Ежелгі грек философтарының  ғылыми жетістіктерін  сипаттайды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Rockwell Condensed" pitchFamily="18" charset="0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  <a:r>
                        <a:rPr kumimoji="0" lang="kk-KZ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философтардың көзқарастарының адамзат мәдениетірің дамуына әсерін  түсіндіреді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/>
                      </a:pP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114300" marR="11430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3" name="Скругленный прямоугольник 12"/>
          <p:cNvSpPr/>
          <p:nvPr/>
        </p:nvSpPr>
        <p:spPr>
          <a:xfrm>
            <a:off x="428625" y="928688"/>
            <a:ext cx="8429625" cy="8572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k-KZ" sz="8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k-KZ" sz="8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2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Тақырыбы:</a:t>
            </a:r>
            <a:r>
              <a:rPr lang="kk-KZ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kk-KZ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Ежелгі Грек философтары мінсіз қоғамды қалай елестетті?</a:t>
            </a:r>
            <a:endParaRPr lang="ru-RU" alt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214313" y="1428750"/>
            <a:ext cx="1714500" cy="857250"/>
          </a:xfrm>
          <a:prstGeom prst="round2Diag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k-KZ" b="1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Тілдік</a:t>
            </a:r>
          </a:p>
          <a:p>
            <a:pPr algn="ctr">
              <a:defRPr/>
            </a:pPr>
            <a:r>
              <a:rPr lang="kk-KZ" b="1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мақсаттары</a:t>
            </a:r>
            <a:endParaRPr lang="ru-RU" dirty="0">
              <a:solidFill>
                <a:srgbClr val="FF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214313" y="6000750"/>
            <a:ext cx="2071687" cy="571500"/>
          </a:xfrm>
          <a:prstGeom prst="round2Diag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k-KZ" b="1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Алдыңғы оқу </a:t>
            </a:r>
            <a:endParaRPr lang="ru-RU" dirty="0">
              <a:solidFill>
                <a:srgbClr val="FF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214313" y="5143500"/>
            <a:ext cx="2071687" cy="714375"/>
          </a:xfrm>
          <a:prstGeom prst="round2Diag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k-KZ" b="1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Пәнаралық байланыс</a:t>
            </a:r>
            <a:endParaRPr lang="ru-RU" dirty="0">
              <a:solidFill>
                <a:srgbClr val="FF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214313" y="3929063"/>
            <a:ext cx="2071687" cy="857250"/>
          </a:xfrm>
          <a:prstGeom prst="round2Diag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k-KZ" b="1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Құндылықтарға баулу</a:t>
            </a:r>
            <a:endParaRPr lang="ru-RU" dirty="0">
              <a:solidFill>
                <a:srgbClr val="FF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9" name="Выноска со стрелкой влево 8"/>
          <p:cNvSpPr/>
          <p:nvPr/>
        </p:nvSpPr>
        <p:spPr>
          <a:xfrm>
            <a:off x="2000250" y="214313"/>
            <a:ext cx="6929438" cy="3286125"/>
          </a:xfrm>
          <a:prstGeom prst="leftArrowCallout">
            <a:avLst>
              <a:gd name="adj1" fmla="val 20696"/>
              <a:gd name="adj2" fmla="val 25000"/>
              <a:gd name="adj3" fmla="val 11549"/>
              <a:gd name="adj4" fmla="val 9249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" name="Выноска со стрелкой влево 10"/>
          <p:cNvSpPr/>
          <p:nvPr/>
        </p:nvSpPr>
        <p:spPr>
          <a:xfrm>
            <a:off x="2357438" y="5286375"/>
            <a:ext cx="6572250" cy="571500"/>
          </a:xfrm>
          <a:prstGeom prst="leftArrowCallout">
            <a:avLst>
              <a:gd name="adj1" fmla="val 20696"/>
              <a:gd name="adj2" fmla="val 25000"/>
              <a:gd name="adj3" fmla="val 11549"/>
              <a:gd name="adj4" fmla="val 95662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kk-KZ" sz="2000" dirty="0">
                <a:solidFill>
                  <a:srgbClr val="0000CC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География</a:t>
            </a:r>
            <a:endParaRPr lang="ru-RU" sz="2000" dirty="0">
              <a:solidFill>
                <a:srgbClr val="0000CC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2" name="Выноска со стрелкой влево 11"/>
          <p:cNvSpPr/>
          <p:nvPr/>
        </p:nvSpPr>
        <p:spPr>
          <a:xfrm>
            <a:off x="2357438" y="3643313"/>
            <a:ext cx="6572250" cy="1500187"/>
          </a:xfrm>
          <a:prstGeom prst="leftArrowCallout">
            <a:avLst>
              <a:gd name="adj1" fmla="val 20696"/>
              <a:gd name="adj2" fmla="val 25000"/>
              <a:gd name="adj3" fmla="val 11549"/>
              <a:gd name="adj4" fmla="val 95205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Сын тұрғысынан ойлау, топтық жұмыста бір-бірін құрмет, ынтымақтастық және достық қарым-қатынастарын бойларына сіңіреді. Өзара бағалау бойынша өзгенің көзқарасына құрметпен қарау құндылығы қалыптасады.</a:t>
            </a:r>
            <a:endParaRPr lang="ru-RU" dirty="0"/>
          </a:p>
        </p:txBody>
      </p:sp>
      <p:sp>
        <p:nvSpPr>
          <p:cNvPr id="13" name="Выноска со стрелкой влево 12"/>
          <p:cNvSpPr/>
          <p:nvPr/>
        </p:nvSpPr>
        <p:spPr>
          <a:xfrm>
            <a:off x="2357438" y="5929313"/>
            <a:ext cx="6572250" cy="714375"/>
          </a:xfrm>
          <a:prstGeom prst="leftArrowCallout">
            <a:avLst>
              <a:gd name="adj1" fmla="val 20696"/>
              <a:gd name="adj2" fmla="val 25000"/>
              <a:gd name="adj3" fmla="val 11549"/>
              <a:gd name="adj4" fmla="val 94293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kk-KZ" sz="2000" dirty="0">
                <a:solidFill>
                  <a:srgbClr val="0000CC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Қоғам,,мемлекет туралы түсініктері қалыптасқан.</a:t>
            </a: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2500313" y="214313"/>
          <a:ext cx="6429420" cy="3472052"/>
        </p:xfrm>
        <a:graphic>
          <a:graphicData uri="http://schemas.openxmlformats.org/drawingml/2006/table">
            <a:tbl>
              <a:tblPr/>
              <a:tblGrid>
                <a:gridCol w="6429420"/>
              </a:tblGrid>
              <a:tr h="83844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Оқушылар:Ежелгі Грек философтардың көзкарасына тұжырымдама жасайды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Тақырыптағы жана сөздердің ұғымын түсінуге назар аударады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7328" marR="4732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918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Негізгі  сөздер  мен  тіркестер</a:t>
                      </a:r>
                      <a:r>
                        <a:rPr kumimoji="0" lang="kk-KZ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: </a:t>
                      </a:r>
                      <a:endParaRPr kumimoji="0" lang="ru-RU" sz="17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7328" marR="4732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14917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None/>
                        <a:tabLst/>
                      </a:pPr>
                      <a:r>
                        <a:rPr kumimoji="0" lang="kk-KZ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kk-KZ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Философ,полития,әділеттілік пен бейбітшілік 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None/>
                        <a:tabLst/>
                      </a:pPr>
                      <a:r>
                        <a:rPr kumimoji="0" lang="kk-KZ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үстемдік ететін қоғам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328" marR="4732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330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Сыныптағы диалог/ жазылым үшін пайдалы тілдік бірліктер</a:t>
                      </a:r>
                      <a:r>
                        <a:rPr kumimoji="0" lang="kk-KZ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:</a:t>
                      </a:r>
                      <a:endParaRPr kumimoji="0" lang="ru-RU" sz="17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7328" marR="4732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99766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Философтар</a:t>
                      </a: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деп</a:t>
                      </a: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кімдерді</a:t>
                      </a: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атаймыз</a:t>
                      </a: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?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Мінсіз</a:t>
                      </a: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қоғам</a:t>
                      </a: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дегеніміз</a:t>
                      </a: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не?Неліктен</a:t>
                      </a: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Аристотель </a:t>
                      </a:r>
                      <a:r>
                        <a:rPr kumimoji="0" lang="ru-RU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біріншіұстаз</a:t>
                      </a: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»,»</a:t>
                      </a:r>
                      <a:r>
                        <a:rPr kumimoji="0" lang="ru-RU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ғылымның</a:t>
                      </a: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атасы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» </a:t>
                      </a:r>
                      <a:r>
                        <a:rPr kumimoji="0" lang="ru-RU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атанған</a:t>
                      </a: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?</a:t>
                      </a:r>
                      <a:r>
                        <a:rPr kumimoji="0" lang="ru-RU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себебі</a:t>
                      </a: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……………………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None/>
                        <a:tabLst/>
                      </a:pP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7328" marR="4732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Прямоугольник 3"/>
          <p:cNvSpPr>
            <a:spLocks noChangeArrowheads="1"/>
          </p:cNvSpPr>
          <p:nvPr/>
        </p:nvSpPr>
        <p:spPr bwMode="auto">
          <a:xfrm>
            <a:off x="1643063" y="0"/>
            <a:ext cx="52863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k-KZ" altLang="ru-RU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Сабақтың    барысы</a:t>
            </a:r>
            <a:endParaRPr lang="ru-RU" altLang="ru-RU" sz="3200" b="1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357188" y="714375"/>
            <a:ext cx="3000375" cy="571500"/>
          </a:xfrm>
          <a:prstGeom prst="round2DiagRect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>
            <a:lvl1pPr marL="342900" indent="-342900">
              <a:defRPr>
                <a:solidFill>
                  <a:schemeClr val="tx1"/>
                </a:solidFill>
                <a:latin typeface="Impact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Impact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Impact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Impact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Impact" pitchFamily="34" charset="0"/>
              </a:defRPr>
            </a:lvl5pPr>
            <a:lvl6pPr marL="2628900" indent="-3429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pact" pitchFamily="34" charset="0"/>
              </a:defRPr>
            </a:lvl6pPr>
            <a:lvl7pPr marL="3086100" indent="-3429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pact" pitchFamily="34" charset="0"/>
              </a:defRPr>
            </a:lvl7pPr>
            <a:lvl8pPr marL="3543300" indent="-3429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pact" pitchFamily="34" charset="0"/>
              </a:defRPr>
            </a:lvl8pPr>
            <a:lvl9pPr marL="4000500" indent="-3429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pact" pitchFamily="34" charset="0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k-KZ" altLang="ru-RU" sz="1300" b="1" i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k-KZ" altLang="ru-RU" sz="1600" b="1" i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k-KZ" altLang="ru-RU" sz="1600" b="1" i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k-KZ" altLang="ru-RU" sz="1600" b="1" i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k-KZ" altLang="ru-RU" sz="1600" b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k-KZ" altLang="ru-RU" sz="1600" b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k-KZ" altLang="ru-RU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alt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Сабақтың  басы: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k-KZ" altLang="ru-RU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k-KZ" altLang="ru-RU" sz="1600" b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1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1600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kk-KZ" altLang="ru-RU" sz="1400" dirty="0" smtClean="0">
              <a:latin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k-KZ" altLang="ru-RU" sz="1300" b="1" dirty="0" smtClean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k-KZ" altLang="ru-RU" sz="13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altLang="ru-RU" sz="1300" b="1" dirty="0" smtClean="0">
              <a:solidFill>
                <a:srgbClr val="4E1610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altLang="ru-RU" sz="13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altLang="ru-RU" sz="13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257175" y="1428750"/>
            <a:ext cx="3144838" cy="2928938"/>
          </a:xfrm>
          <a:prstGeom prst="round2DiagRect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>
            <a:lvl1pPr marL="342900" indent="-342900">
              <a:defRPr>
                <a:solidFill>
                  <a:schemeClr val="tx1"/>
                </a:solidFill>
                <a:latin typeface="Impact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Impact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Impact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Impact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Impact" pitchFamily="34" charset="0"/>
              </a:defRPr>
            </a:lvl5pPr>
            <a:lvl6pPr marL="2628900" indent="-3429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pact" pitchFamily="34" charset="0"/>
              </a:defRPr>
            </a:lvl6pPr>
            <a:lvl7pPr marL="3086100" indent="-3429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pact" pitchFamily="34" charset="0"/>
              </a:defRPr>
            </a:lvl7pPr>
            <a:lvl8pPr marL="3543300" indent="-3429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pact" pitchFamily="34" charset="0"/>
              </a:defRPr>
            </a:lvl8pPr>
            <a:lvl9pPr marL="4000500" indent="-3429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pact" pitchFamily="34" charset="0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9E3611"/>
              </a:buClr>
              <a:defRPr/>
            </a:pPr>
            <a:endParaRPr lang="kk-KZ" alt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9E3611"/>
              </a:buClr>
              <a:defRPr/>
            </a:pPr>
            <a:r>
              <a:rPr lang="kk-KZ" alt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Ұйымдастыру  бөлімі: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9E3611"/>
              </a:buClr>
              <a:defRPr/>
            </a:pPr>
            <a:r>
              <a:rPr lang="ru-RU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"</a:t>
            </a:r>
            <a:r>
              <a:rPr lang="ru-RU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Жүрек</a:t>
            </a:r>
            <a:r>
              <a:rPr lang="ru-RU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жылуы</a:t>
            </a:r>
            <a:r>
              <a:rPr lang="ru-RU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".  </a:t>
            </a:r>
            <a:r>
              <a:rPr lang="ru-RU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Шаттық</a:t>
            </a:r>
            <a:r>
              <a:rPr lang="ru-RU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шеңбері</a:t>
            </a:r>
            <a:r>
              <a:rPr lang="ru-RU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.(</a:t>
            </a:r>
            <a:r>
              <a:rPr lang="ru-RU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Психолог. тренинг </a:t>
            </a:r>
            <a:endParaRPr lang="kk-KZ" altLang="ru-RU" sz="1400" dirty="0">
              <a:latin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k-KZ" altLang="ru-RU" sz="14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k-KZ" altLang="ru-RU" sz="1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k-KZ" altLang="ru-RU" sz="13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altLang="ru-RU" sz="1300" b="1" dirty="0" smtClean="0">
              <a:solidFill>
                <a:srgbClr val="4E1610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altLang="ru-RU" sz="13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altLang="ru-RU" sz="13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214313" y="4572000"/>
            <a:ext cx="3143250" cy="2000250"/>
          </a:xfrm>
          <a:prstGeom prst="round2DiagRect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>
            <a:lvl1pPr marL="342900" indent="-342900">
              <a:defRPr>
                <a:solidFill>
                  <a:schemeClr val="tx1"/>
                </a:solidFill>
                <a:latin typeface="Impact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Impact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Impact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Impact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Impact" pitchFamily="34" charset="0"/>
              </a:defRPr>
            </a:lvl5pPr>
            <a:lvl6pPr marL="2628900" indent="-3429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pact" pitchFamily="34" charset="0"/>
              </a:defRPr>
            </a:lvl6pPr>
            <a:lvl7pPr marL="3086100" indent="-3429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pact" pitchFamily="34" charset="0"/>
              </a:defRPr>
            </a:lvl7pPr>
            <a:lvl8pPr marL="3543300" indent="-3429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pact" pitchFamily="34" charset="0"/>
              </a:defRPr>
            </a:lvl8pPr>
            <a:lvl9pPr marL="4000500" indent="-3429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pact" pitchFamily="34" charset="0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k-KZ" altLang="ru-RU" sz="2000" b="1" i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k-KZ" altLang="ru-RU" sz="2000" b="1" i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altLang="ru-RU" sz="2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Ой қозғау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altLang="ru-RU" sz="2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Философтар деген кімдер?</a:t>
            </a:r>
            <a:endParaRPr lang="kk-KZ" altLang="ru-RU" sz="1600" b="1" i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k-KZ" altLang="ru-RU" sz="2000" b="1" i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k-KZ" altLang="ru-RU" sz="1600" b="1" i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k-KZ" altLang="ru-RU" sz="1600" b="1" i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altLang="ru-RU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Жаңа тақырыпқа байланысты тұлғалардың суреттерін таңдау түрлері бойынша 3  топқа бөлу.</a:t>
            </a:r>
            <a:endParaRPr lang="kk-KZ" altLang="ru-RU" sz="1600" b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k-KZ" altLang="ru-RU" sz="1600" b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k-KZ" sz="2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kk-KZ" altLang="ru-RU" sz="1400" dirty="0" smtClean="0">
              <a:latin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k-KZ" altLang="ru-RU" sz="1300" b="1" dirty="0" smtClean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k-KZ" altLang="ru-RU" sz="13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altLang="ru-RU" sz="1300" b="1" dirty="0" smtClean="0">
              <a:solidFill>
                <a:srgbClr val="4E1610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altLang="ru-RU" sz="13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altLang="ru-RU" sz="13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4929188" y="714375"/>
            <a:ext cx="3000375" cy="571500"/>
          </a:xfrm>
          <a:prstGeom prst="round2DiagRect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>
            <a:lvl1pPr marL="342900" indent="-342900">
              <a:defRPr>
                <a:solidFill>
                  <a:schemeClr val="tx1"/>
                </a:solidFill>
                <a:latin typeface="Impact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Impact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Impact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Impact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Impact" pitchFamily="34" charset="0"/>
              </a:defRPr>
            </a:lvl5pPr>
            <a:lvl6pPr marL="2628900" indent="-3429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pact" pitchFamily="34" charset="0"/>
              </a:defRPr>
            </a:lvl6pPr>
            <a:lvl7pPr marL="3086100" indent="-3429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pact" pitchFamily="34" charset="0"/>
              </a:defRPr>
            </a:lvl7pPr>
            <a:lvl8pPr marL="3543300" indent="-3429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pact" pitchFamily="34" charset="0"/>
              </a:defRPr>
            </a:lvl8pPr>
            <a:lvl9pPr marL="4000500" indent="-3429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pact" pitchFamily="34" charset="0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k-KZ" altLang="ru-RU" sz="1300" b="1" i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k-KZ" altLang="ru-RU" sz="1600" b="1" i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k-KZ" altLang="ru-RU" sz="1600" b="1" i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k-KZ" altLang="ru-RU" sz="1600" b="1" i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k-KZ" altLang="ru-RU" sz="1600" b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k-KZ" altLang="ru-RU" sz="1600" b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k-KZ" altLang="ru-RU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alt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Сабақтың  ортасы: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k-KZ" altLang="ru-RU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k-KZ" altLang="ru-RU" sz="1600" b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1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1600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kk-KZ" altLang="ru-RU" sz="1400" dirty="0" smtClean="0">
              <a:latin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k-KZ" altLang="ru-RU" sz="1300" b="1" dirty="0" smtClean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k-KZ" altLang="ru-RU" sz="13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altLang="ru-RU" sz="1300" b="1" dirty="0" smtClean="0">
              <a:solidFill>
                <a:srgbClr val="4E1610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altLang="ru-RU" sz="13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altLang="ru-RU" sz="13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с двумя скругленными противолежащими углами 13"/>
          <p:cNvSpPr/>
          <p:nvPr/>
        </p:nvSpPr>
        <p:spPr>
          <a:xfrm>
            <a:off x="3563938" y="3933825"/>
            <a:ext cx="5357812" cy="2786063"/>
          </a:xfrm>
          <a:prstGeom prst="round2DiagRect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>
            <a:lvl1pPr marL="342900" indent="-342900">
              <a:defRPr>
                <a:solidFill>
                  <a:schemeClr val="tx1"/>
                </a:solidFill>
                <a:latin typeface="Impac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Impac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Impac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Impac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Impac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pac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pac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pac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pact" pitchFamily="34" charset="0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altLang="ru-RU" sz="1600" b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k-KZ" altLang="ru-RU" sz="1600" b="1" i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k-KZ" altLang="ru-RU" b="1" i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k-KZ" altLang="ru-RU" b="1" i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k-KZ" altLang="ru-RU" b="1" i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k-KZ" altLang="ru-RU" b="1" i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k-KZ" altLang="ru-RU" b="1" i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k-KZ" altLang="ru-RU" b="1" i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k-KZ" altLang="ru-RU" b="1" i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k-KZ" altLang="ru-RU" b="1" i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k-KZ" altLang="ru-RU" b="1" i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alt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Жеке </a:t>
            </a:r>
            <a:r>
              <a:rPr lang="kk-KZ" altLang="ru-RU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жұмыс: «Сәйкестендіру»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altLang="ru-RU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Төменде берілген мәліметтерді Грек философтарының еңбектерімен </a:t>
            </a:r>
            <a:r>
              <a:rPr lang="kk-KZ" alt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сәйкестендіріңіз: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altLang="ru-RU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Дескриптор</a:t>
            </a:r>
            <a:endParaRPr lang="kk-KZ" altLang="ru-RU" b="1" i="1" dirty="0">
              <a:solidFill>
                <a:srgbClr val="0070C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altLang="ru-RU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Білім алушы  - Ежелгі Грек философтарын сурет арқылы атайды;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altLang="ru-RU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- Ежелгі Грек философтарының көзқарастарын </a:t>
            </a:r>
            <a:r>
              <a:rPr lang="kk-KZ" alt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,еңбектерін сәйкестендіреді</a:t>
            </a:r>
            <a:r>
              <a:rPr lang="kk-KZ" altLang="ru-RU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k-KZ" altLang="ru-RU" b="1" i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altLang="ru-RU" sz="1600" b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altLang="ru-RU" sz="1600" b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altLang="ru-RU" sz="1600" b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1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endParaRPr lang="kk-KZ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kk-KZ" alt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altLang="ru-RU" sz="1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kk-KZ" alt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kk-KZ" alt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k-KZ" altLang="ru-RU" sz="1200" b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kk-KZ" altLang="ru-RU" sz="1200" dirty="0" smtClean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kk-KZ" altLang="ru-RU" sz="1200" dirty="0" smtClean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kk-KZ" altLang="ru-RU" sz="1200" dirty="0" smtClean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kk-KZ" altLang="ru-RU" sz="1200" dirty="0" smtClean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kk-KZ" altLang="ru-RU" sz="11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4067175" y="1428750"/>
            <a:ext cx="4681538" cy="2287588"/>
          </a:xfrm>
          <a:prstGeom prst="round2DiagRect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>
            <a:lvl1pPr marL="342900" indent="-342900">
              <a:defRPr>
                <a:solidFill>
                  <a:schemeClr val="tx1"/>
                </a:solidFill>
                <a:latin typeface="Impact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Impact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Impact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Impact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Impact" pitchFamily="34" charset="0"/>
              </a:defRPr>
            </a:lvl5pPr>
            <a:lvl6pPr marL="2628900" indent="-3429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pact" pitchFamily="34" charset="0"/>
              </a:defRPr>
            </a:lvl6pPr>
            <a:lvl7pPr marL="3086100" indent="-3429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pact" pitchFamily="34" charset="0"/>
              </a:defRPr>
            </a:lvl7pPr>
            <a:lvl8pPr marL="3543300" indent="-3429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pact" pitchFamily="34" charset="0"/>
              </a:defRPr>
            </a:lvl8pPr>
            <a:lvl9pPr marL="4000500" indent="-3429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pact" pitchFamily="34" charset="0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k-KZ" altLang="ru-RU" sz="1300" b="1" i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k-KZ" altLang="ru-RU" sz="1600" b="1" i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k-KZ" altLang="ru-RU" sz="1600" b="1" i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k-KZ" altLang="ru-RU" sz="1600" b="1" i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k-KZ" altLang="ru-RU" sz="1600" b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altLang="ru-RU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Сабақтың мақсатымен таныстырамын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k-KZ" altLang="ru-RU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k-KZ" altLang="ru-RU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k-KZ" altLang="ru-RU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k-KZ" altLang="ru-RU" sz="1600" b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1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1600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kk-KZ" altLang="ru-RU" sz="1400" dirty="0" smtClean="0">
              <a:latin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k-KZ" altLang="ru-RU" sz="1300" b="1" dirty="0" smtClean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k-KZ" altLang="ru-RU" sz="13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altLang="ru-RU" sz="1300" b="1" dirty="0" smtClean="0">
              <a:solidFill>
                <a:srgbClr val="4E1610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altLang="ru-RU" sz="13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altLang="ru-RU" sz="13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8" name="Picture 3" descr="C:\Users\User\Desktop\Новая папка (4)\plat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41975" y="1989138"/>
            <a:ext cx="1408113" cy="1443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9" name="Picture 4" descr="C:\Users\User\Desktop\Новая папка (4)\1447407721-aristote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3075" y="1989138"/>
            <a:ext cx="1292225" cy="1443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0" name="Picture 5" descr="C:\Users\User\Desktop\Новая папка (4)\image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00888" y="1989138"/>
            <a:ext cx="1401762" cy="1443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скругленными противолежащими углами 1"/>
          <p:cNvSpPr/>
          <p:nvPr/>
        </p:nvSpPr>
        <p:spPr>
          <a:xfrm>
            <a:off x="395288" y="908050"/>
            <a:ext cx="4179887" cy="2932113"/>
          </a:xfrm>
          <a:prstGeom prst="round2DiagRect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>
            <a:lvl1pPr marL="342900" indent="-342900">
              <a:defRPr>
                <a:solidFill>
                  <a:schemeClr val="tx1"/>
                </a:solidFill>
                <a:latin typeface="Impact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Impact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Impact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Impact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Impact" pitchFamily="34" charset="0"/>
              </a:defRPr>
            </a:lvl5pPr>
            <a:lvl6pPr marL="2628900" indent="-3429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pact" pitchFamily="34" charset="0"/>
              </a:defRPr>
            </a:lvl6pPr>
            <a:lvl7pPr marL="3086100" indent="-3429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pact" pitchFamily="34" charset="0"/>
              </a:defRPr>
            </a:lvl7pPr>
            <a:lvl8pPr marL="3543300" indent="-3429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pact" pitchFamily="34" charset="0"/>
              </a:defRPr>
            </a:lvl8pPr>
            <a:lvl9pPr marL="4000500" indent="-3429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pact" pitchFamily="34" charset="0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k-KZ" sz="16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k-KZ" sz="16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k-KZ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с двумя скругленными противолежащими углами 2"/>
          <p:cNvSpPr/>
          <p:nvPr/>
        </p:nvSpPr>
        <p:spPr>
          <a:xfrm>
            <a:off x="714375" y="142875"/>
            <a:ext cx="3000375" cy="571500"/>
          </a:xfrm>
          <a:prstGeom prst="round2DiagRect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>
            <a:lvl1pPr marL="342900" indent="-342900">
              <a:defRPr>
                <a:solidFill>
                  <a:schemeClr val="tx1"/>
                </a:solidFill>
                <a:latin typeface="Impact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Impact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Impact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Impact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Impact" pitchFamily="34" charset="0"/>
              </a:defRPr>
            </a:lvl5pPr>
            <a:lvl6pPr marL="2628900" indent="-3429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pact" pitchFamily="34" charset="0"/>
              </a:defRPr>
            </a:lvl6pPr>
            <a:lvl7pPr marL="3086100" indent="-3429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pact" pitchFamily="34" charset="0"/>
              </a:defRPr>
            </a:lvl7pPr>
            <a:lvl8pPr marL="3543300" indent="-3429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pact" pitchFamily="34" charset="0"/>
              </a:defRPr>
            </a:lvl8pPr>
            <a:lvl9pPr marL="4000500" indent="-3429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pact" pitchFamily="34" charset="0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k-KZ" altLang="ru-RU" sz="1300" b="1" i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k-KZ" altLang="ru-RU" sz="1600" b="1" i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k-KZ" altLang="ru-RU" sz="1600" b="1" i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k-KZ" altLang="ru-RU" sz="1600" b="1" i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k-KZ" altLang="ru-RU" sz="1600" b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k-KZ" altLang="ru-RU" sz="1600" b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k-KZ" altLang="ru-RU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k-KZ" altLang="ru-RU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k-KZ" alt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k-KZ" altLang="ru-RU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k-KZ" altLang="ru-RU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k-KZ" alt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k-KZ" altLang="ru-RU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alt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Сабақтың  ортасы</a:t>
            </a:r>
            <a:endParaRPr lang="kk-KZ" alt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k-KZ" altLang="ru-RU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k-KZ" alt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1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kk-KZ" alt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Топтық </a:t>
            </a:r>
            <a:r>
              <a:rPr lang="kk-KZ" alt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жұмыс: </a:t>
            </a:r>
            <a:r>
              <a:rPr lang="kk-KZ" altLang="ru-RU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«Мінсіз қоғам дегеніміз не?»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alt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Мақсаты</a:t>
            </a:r>
            <a:r>
              <a:rPr lang="kk-KZ" altLang="ru-RU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:сабақтың негізгі түйінін пайымдау үшін графикалық органайзер әдісін пайдалану. </a:t>
            </a:r>
            <a:endParaRPr lang="kk-KZ" altLang="ru-RU" b="1" dirty="0" smtClean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altLang="ru-RU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Кері </a:t>
            </a:r>
            <a:r>
              <a:rPr lang="kk-KZ" altLang="ru-RU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байланыс орнату</a:t>
            </a:r>
            <a:endParaRPr lang="kk-KZ" altLang="ru-RU" sz="1300" b="1" dirty="0" smtClean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k-KZ" altLang="ru-RU" sz="13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altLang="ru-RU" sz="1300" b="1" dirty="0" smtClean="0">
              <a:solidFill>
                <a:srgbClr val="4E1610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altLang="ru-RU" sz="13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altLang="ru-RU" sz="13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214313" y="4000500"/>
            <a:ext cx="4179887" cy="2524125"/>
          </a:xfrm>
          <a:prstGeom prst="round2DiagRect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marL="342900" indent="-342900" algn="ctr"/>
            <a:endParaRPr lang="kk-KZ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4586288" y="142875"/>
            <a:ext cx="4260850" cy="2786063"/>
          </a:xfrm>
          <a:prstGeom prst="round2DiagRect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marL="342900" indent="-342900"/>
            <a:r>
              <a:rPr lang="kk-KZ" altLang="ru-RU" sz="1600">
                <a:solidFill>
                  <a:srgbClr val="FF0000"/>
                </a:solidFill>
                <a:latin typeface="Times New Roman" pitchFamily="18" charset="0"/>
              </a:rPr>
              <a:t>Жұптық  жұмыс</a:t>
            </a:r>
            <a:r>
              <a:rPr lang="kk-KZ" altLang="ru-RU" sz="1600">
                <a:solidFill>
                  <a:srgbClr val="00B0F0"/>
                </a:solidFill>
                <a:latin typeface="Times New Roman" pitchFamily="18" charset="0"/>
              </a:rPr>
              <a:t>:  «Ойлан, жұптас, бөліс»   әдісі бойынша мәтінді талдайды.</a:t>
            </a:r>
          </a:p>
          <a:p>
            <a:pPr marL="342900" indent="-342900"/>
            <a:r>
              <a:rPr lang="kk-KZ" altLang="ru-RU" sz="1600">
                <a:solidFill>
                  <a:srgbClr val="00B0F0"/>
                </a:solidFill>
                <a:latin typeface="Times New Roman" pitchFamily="18" charset="0"/>
              </a:rPr>
              <a:t> тапсырмасы:Ғылымның атасы»мәтінмен жұмыс Олар қысқаша жоспар құра алады,тірек сөздерді жазып,суреттей алады.философтардың көзқарасындағы ортақтықнеде екенін анықтайды.</a:t>
            </a:r>
          </a:p>
          <a:p>
            <a:pPr marL="342900" indent="-342900"/>
            <a:r>
              <a:rPr lang="kk-KZ" altLang="ru-RU" sz="1600">
                <a:solidFill>
                  <a:srgbClr val="00B0F0"/>
                </a:solidFill>
                <a:latin typeface="Times New Roman" pitchFamily="18" charset="0"/>
              </a:rPr>
              <a:t>          Жұптық бағалау:</a:t>
            </a:r>
          </a:p>
          <a:p>
            <a:pPr marL="342900" indent="-342900"/>
            <a:r>
              <a:rPr lang="ru-RU" altLang="ru-RU" sz="1600">
                <a:solidFill>
                  <a:srgbClr val="00B0F0"/>
                </a:solidFill>
                <a:latin typeface="Times New Roman" pitchFamily="18" charset="0"/>
              </a:rPr>
              <a:t>     </a:t>
            </a:r>
            <a:r>
              <a:rPr lang="kk-KZ" altLang="ru-RU" sz="1600">
                <a:solidFill>
                  <a:srgbClr val="00B0F0"/>
                </a:solidFill>
                <a:latin typeface="Times New Roman" pitchFamily="18" charset="0"/>
              </a:rPr>
              <a:t>Көршіңе бір пікір сыйла</a:t>
            </a:r>
          </a:p>
          <a:p>
            <a:pPr marL="342900" indent="-342900"/>
            <a:endParaRPr lang="kk-KZ" altLang="ru-RU" sz="1600">
              <a:solidFill>
                <a:srgbClr val="00B0F0"/>
              </a:solidFill>
              <a:latin typeface="Times New Roman" pitchFamily="18" charset="0"/>
            </a:endParaRPr>
          </a:p>
          <a:p>
            <a:pPr marL="342900" indent="-342900"/>
            <a:endParaRPr lang="kk-KZ" altLang="ru-RU" sz="1600">
              <a:solidFill>
                <a:srgbClr val="00B0F0"/>
              </a:solidFill>
              <a:latin typeface="Times New Roman" pitchFamily="18" charset="0"/>
            </a:endParaRPr>
          </a:p>
        </p:txBody>
      </p:sp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4586288" y="3929063"/>
            <a:ext cx="4557712" cy="2928937"/>
          </a:xfrm>
          <a:prstGeom prst="round2DiagRect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>
            <a:lvl1pPr marL="342900" indent="-342900">
              <a:defRPr>
                <a:solidFill>
                  <a:schemeClr val="tx1"/>
                </a:solidFill>
                <a:latin typeface="Impact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Impact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Impact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Impact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Impact" pitchFamily="34" charset="0"/>
              </a:defRPr>
            </a:lvl5pPr>
            <a:lvl6pPr marL="2628900" indent="-3429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pact" pitchFamily="34" charset="0"/>
              </a:defRPr>
            </a:lvl6pPr>
            <a:lvl7pPr marL="3086100" indent="-3429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pact" pitchFamily="34" charset="0"/>
              </a:defRPr>
            </a:lvl7pPr>
            <a:lvl8pPr marL="3543300" indent="-3429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pact" pitchFamily="34" charset="0"/>
              </a:defRPr>
            </a:lvl8pPr>
            <a:lvl9pPr marL="4000500" indent="-3429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pact" pitchFamily="34" charset="0"/>
              </a:defRPr>
            </a:lvl9pPr>
          </a:lstStyle>
          <a:p>
            <a:pPr marL="0" indent="0" fontAlgn="auto">
              <a:spcBef>
                <a:spcPts val="0"/>
              </a:spcBef>
              <a:spcAft>
                <a:spcPts val="0"/>
              </a:spcAft>
              <a:defRPr/>
            </a:pPr>
            <a:endParaRPr lang="kk-KZ" altLang="ru-RU" sz="1100" b="1" dirty="0" smtClean="0">
              <a:solidFill>
                <a:srgbClr val="000099"/>
              </a:solidFill>
              <a:latin typeface="Times New Roman" pitchFamily="18" charset="0"/>
            </a:endParaRPr>
          </a:p>
        </p:txBody>
      </p:sp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4932363" y="3068638"/>
            <a:ext cx="3298825" cy="571500"/>
          </a:xfrm>
          <a:prstGeom prst="round2DiagRect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marL="342900" indent="-342900" algn="ctr"/>
            <a:r>
              <a:rPr lang="kk-KZ" altLang="ru-RU" sz="280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Сабақтың соңы</a:t>
            </a:r>
            <a:endParaRPr lang="ru-RU" altLang="ru-RU" sz="280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92" name="Рисунок 5" descr="https://ds04.infourok.ru/uploads/ex/0a5d/0006c11c-39cc0195/img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4508500"/>
            <a:ext cx="3724275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3" name="Rectangle 9"/>
          <p:cNvSpPr>
            <a:spLocks noChangeArrowheads="1"/>
          </p:cNvSpPr>
          <p:nvPr/>
        </p:nvSpPr>
        <p:spPr bwMode="auto">
          <a:xfrm>
            <a:off x="4643438" y="4346575"/>
            <a:ext cx="4500562" cy="210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kk-KZ" sz="1200" b="1">
                <a:solidFill>
                  <a:schemeClr val="accent2"/>
                </a:solidFill>
              </a:rPr>
              <a:t>«Конверттегі сұрақ».</a:t>
            </a:r>
            <a:r>
              <a:rPr lang="kk-KZ" sz="1200"/>
              <a:t> </a:t>
            </a:r>
            <a:endParaRPr lang="ru-RU" sz="1200"/>
          </a:p>
          <a:p>
            <a:pPr algn="ctr"/>
            <a:r>
              <a:rPr lang="kk-KZ" sz="1200">
                <a:solidFill>
                  <a:schemeClr val="accent1"/>
                </a:solidFill>
              </a:rPr>
              <a:t>Әрбір оқушыға арнап конверт дайындап және оқу мақсатына сәйкес 2-3 сұрақ жазып, конвертке саламын. </a:t>
            </a:r>
            <a:endParaRPr lang="ru-RU" sz="1200">
              <a:solidFill>
                <a:schemeClr val="accent1"/>
              </a:solidFill>
            </a:endParaRPr>
          </a:p>
          <a:p>
            <a:pPr algn="ctr"/>
            <a:r>
              <a:rPr lang="kk-KZ" sz="1200">
                <a:solidFill>
                  <a:schemeClr val="accent1"/>
                </a:solidFill>
              </a:rPr>
              <a:t>Конвертті оқушыларға таратып 2 минут уақыт беремін: оқушы стикерде өз атын, сұрақтардың жауабын жазып конвертке салады және конвертті келесі оқушыға жібереді. Барлық оқушылар жауап бергенше конверттермен алмасады. Соңында стикерлерді жинап,бірнеше жауапты дауыстап оқимын (аттарын атамастан); сынып жауаптардың қаншалықты дұрыс болғанын талқылайды </a:t>
            </a:r>
          </a:p>
          <a:p>
            <a:pPr algn="ctr"/>
            <a:r>
              <a:rPr lang="kk-KZ" sz="1200"/>
              <a:t>«Алақан соғу» әдісімен бағалады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4856163" y="1416050"/>
            <a:ext cx="4179887" cy="2643188"/>
          </a:xfrm>
          <a:prstGeom prst="round2DiagRect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>
            <a:lvl1pPr marL="342900" indent="-342900">
              <a:defRPr>
                <a:solidFill>
                  <a:schemeClr val="tx1"/>
                </a:solidFill>
                <a:latin typeface="Impact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Impact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Impact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Impact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Impact" pitchFamily="34" charset="0"/>
              </a:defRPr>
            </a:lvl5pPr>
            <a:lvl6pPr marL="2628900" indent="-3429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pact" pitchFamily="34" charset="0"/>
              </a:defRPr>
            </a:lvl6pPr>
            <a:lvl7pPr marL="3086100" indent="-3429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pact" pitchFamily="34" charset="0"/>
              </a:defRPr>
            </a:lvl7pPr>
            <a:lvl8pPr marL="3543300" indent="-3429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pact" pitchFamily="34" charset="0"/>
              </a:defRPr>
            </a:lvl8pPr>
            <a:lvl9pPr marL="4000500" indent="-3429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pact" pitchFamily="34" charset="0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k-KZ" sz="16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k-KZ" sz="16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k-KZ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392113" y="2559050"/>
            <a:ext cx="4179887" cy="2878138"/>
          </a:xfrm>
          <a:prstGeom prst="round2DiagRect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>
            <a:lvl1pPr marL="342900" indent="-342900">
              <a:defRPr>
                <a:solidFill>
                  <a:schemeClr val="tx1"/>
                </a:solidFill>
                <a:latin typeface="Impact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Impact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Impact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Impact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Impact" pitchFamily="34" charset="0"/>
              </a:defRPr>
            </a:lvl5pPr>
            <a:lvl6pPr marL="2628900" indent="-3429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pact" pitchFamily="34" charset="0"/>
              </a:defRPr>
            </a:lvl6pPr>
            <a:lvl7pPr marL="3086100" indent="-3429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pact" pitchFamily="34" charset="0"/>
              </a:defRPr>
            </a:lvl7pPr>
            <a:lvl8pPr marL="3543300" indent="-3429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pact" pitchFamily="34" charset="0"/>
              </a:defRPr>
            </a:lvl8pPr>
            <a:lvl9pPr marL="4000500" indent="-3429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pact" pitchFamily="34" charset="0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k-KZ" sz="16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k-KZ" sz="16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k-KZ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411" name="Прямоугольник 1"/>
          <p:cNvSpPr>
            <a:spLocks noChangeArrowheads="1"/>
          </p:cNvSpPr>
          <p:nvPr/>
        </p:nvSpPr>
        <p:spPr bwMode="auto">
          <a:xfrm>
            <a:off x="684213" y="2708275"/>
            <a:ext cx="3887787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rgbClr val="0070C0"/>
                </a:solidFill>
                <a:latin typeface="Calibri" pitchFamily="34" charset="0"/>
              </a:rPr>
              <a:t>1.Топтық, жұптық жұмыстар арқылы оқушыларға өзара қолдау, көмек көрсету жүзеге асырылады.</a:t>
            </a:r>
          </a:p>
          <a:p>
            <a:r>
              <a:rPr lang="ru-RU">
                <a:solidFill>
                  <a:srgbClr val="0070C0"/>
                </a:solidFill>
                <a:latin typeface="Calibri" pitchFamily="34" charset="0"/>
              </a:rPr>
              <a:t>.2 РЕСУРС арқылы</a:t>
            </a:r>
          </a:p>
          <a:p>
            <a:r>
              <a:rPr lang="kk-KZ">
                <a:solidFill>
                  <a:srgbClr val="0070C0"/>
                </a:solidFill>
                <a:latin typeface="Calibri" pitchFamily="34" charset="0"/>
              </a:rPr>
              <a:t>Қосымша тапсырма беру арқылы</a:t>
            </a:r>
            <a:endParaRPr lang="ru-RU">
              <a:solidFill>
                <a:srgbClr val="0070C0"/>
              </a:solidFill>
              <a:latin typeface="Calibri" pitchFamily="34" charset="0"/>
            </a:endParaRPr>
          </a:p>
          <a:p>
            <a:r>
              <a:rPr lang="ru-RU">
                <a:solidFill>
                  <a:srgbClr val="0070C0"/>
                </a:solidFill>
                <a:latin typeface="Calibri" pitchFamily="34" charset="0"/>
              </a:rPr>
              <a:t>3 Барлық оқушыларға сұрақтар мен жұптық,жеке тапсырмалар беріледі</a:t>
            </a:r>
          </a:p>
        </p:txBody>
      </p:sp>
      <p:sp>
        <p:nvSpPr>
          <p:cNvPr id="17412" name="Прямоугольник 2"/>
          <p:cNvSpPr>
            <a:spLocks noChangeArrowheads="1"/>
          </p:cNvSpPr>
          <p:nvPr/>
        </p:nvSpPr>
        <p:spPr bwMode="auto">
          <a:xfrm>
            <a:off x="4932363" y="1416050"/>
            <a:ext cx="4103687" cy="2586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rgbClr val="0070C0"/>
                </a:solidFill>
                <a:latin typeface="Calibri" pitchFamily="34" charset="0"/>
              </a:rPr>
              <a:t>1. Оқушылардың қажетті білімдерін білу мақсатында тапсырмалар беріледі. </a:t>
            </a:r>
          </a:p>
          <a:p>
            <a:r>
              <a:rPr lang="ru-RU">
                <a:solidFill>
                  <a:srgbClr val="0070C0"/>
                </a:solidFill>
                <a:latin typeface="Calibri" pitchFamily="34" charset="0"/>
              </a:rPr>
              <a:t>2.Топтық жұмыс арқылы оқушылардың бірлескен әрекетін бақылау,   жетістіктерін айқындау.</a:t>
            </a:r>
          </a:p>
          <a:p>
            <a:r>
              <a:rPr lang="ru-RU">
                <a:solidFill>
                  <a:srgbClr val="0070C0"/>
                </a:solidFill>
                <a:latin typeface="Calibri" pitchFamily="34" charset="0"/>
              </a:rPr>
              <a:t>3. Кері байланыс: Табыс ағашы арқылы</a:t>
            </a:r>
          </a:p>
          <a:p>
            <a:r>
              <a:rPr lang="ru-RU">
                <a:solidFill>
                  <a:srgbClr val="0070C0"/>
                </a:solidFill>
                <a:latin typeface="Calibri" pitchFamily="34" charset="0"/>
              </a:rPr>
              <a:t>4. Әр оқушының ОМ жеткендігін анықтау үшін бағалау критерийлері мен дескрипторлар қолдану</a:t>
            </a:r>
          </a:p>
        </p:txBody>
      </p:sp>
      <p:sp>
        <p:nvSpPr>
          <p:cNvPr id="17413" name="Заголовок 5"/>
          <p:cNvSpPr>
            <a:spLocks noGrp="1"/>
          </p:cNvSpPr>
          <p:nvPr>
            <p:ph type="ctrTitle"/>
          </p:nvPr>
        </p:nvSpPr>
        <p:spPr>
          <a:xfrm>
            <a:off x="685800" y="549275"/>
            <a:ext cx="3598863" cy="1295400"/>
          </a:xfrm>
        </p:spPr>
        <p:txBody>
          <a:bodyPr/>
          <a:lstStyle/>
          <a:p>
            <a:r>
              <a:rPr lang="kk-KZ" smtClean="0">
                <a:solidFill>
                  <a:srgbClr val="FF0000"/>
                </a:solidFill>
              </a:rPr>
              <a:t>Саралау </a:t>
            </a:r>
            <a:r>
              <a:rPr lang="kk-KZ" smtClean="0"/>
              <a:t> </a:t>
            </a:r>
            <a:endParaRPr lang="ru-RU" smtClean="0"/>
          </a:p>
        </p:txBody>
      </p:sp>
      <p:sp>
        <p:nvSpPr>
          <p:cNvPr id="17414" name="Подзаголовок 6"/>
          <p:cNvSpPr>
            <a:spLocks noGrp="1"/>
          </p:cNvSpPr>
          <p:nvPr>
            <p:ph type="subTitle" idx="1"/>
          </p:nvPr>
        </p:nvSpPr>
        <p:spPr>
          <a:xfrm>
            <a:off x="4932363" y="188913"/>
            <a:ext cx="3455987" cy="1008062"/>
          </a:xfrm>
        </p:spPr>
        <p:txBody>
          <a:bodyPr/>
          <a:lstStyle/>
          <a:p>
            <a:r>
              <a:rPr lang="kk-KZ" smtClean="0">
                <a:solidFill>
                  <a:srgbClr val="FF0000"/>
                </a:solidFill>
              </a:rPr>
              <a:t>Бағалау</a:t>
            </a:r>
            <a:endParaRPr lang="ru-RU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1550" y="1844675"/>
            <a:ext cx="4140200" cy="381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Прямоугольник 1"/>
          <p:cNvSpPr>
            <a:spLocks noChangeArrowheads="1"/>
          </p:cNvSpPr>
          <p:nvPr/>
        </p:nvSpPr>
        <p:spPr bwMode="auto">
          <a:xfrm>
            <a:off x="484188" y="1885950"/>
            <a:ext cx="4249737" cy="4802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rgbClr val="FF0000"/>
                </a:solidFill>
                <a:latin typeface="Calibri" pitchFamily="34" charset="0"/>
              </a:rPr>
              <a:t>Рефлексия:   </a:t>
            </a:r>
          </a:p>
          <a:p>
            <a:r>
              <a:rPr lang="ru-RU">
                <a:solidFill>
                  <a:srgbClr val="002060"/>
                </a:solidFill>
                <a:latin typeface="Calibri" pitchFamily="34" charset="0"/>
              </a:rPr>
              <a:t>«Табыс» ағашын отырғызайық. </a:t>
            </a:r>
          </a:p>
          <a:p>
            <a:r>
              <a:rPr lang="ru-RU">
                <a:solidFill>
                  <a:srgbClr val="002060"/>
                </a:solidFill>
                <a:latin typeface="Calibri" pitchFamily="34" charset="0"/>
              </a:rPr>
              <a:t>Ағаш діні  жаңа сабақта өтілген тақырып, жасыл желек –сыныбымыздағы көңіл-күй, ал ағаштың жемістері - сіздердің білімдеріңіз.</a:t>
            </a:r>
          </a:p>
          <a:p>
            <a:r>
              <a:rPr lang="ru-RU">
                <a:solidFill>
                  <a:srgbClr val="00B050"/>
                </a:solidFill>
                <a:latin typeface="Calibri" pitchFamily="34" charset="0"/>
              </a:rPr>
              <a:t>Жасыл  алма</a:t>
            </a:r>
            <a:r>
              <a:rPr lang="ru-RU">
                <a:solidFill>
                  <a:srgbClr val="00B0F0"/>
                </a:solidFill>
                <a:latin typeface="Calibri" pitchFamily="34" charset="0"/>
              </a:rPr>
              <a:t>: </a:t>
            </a:r>
            <a:r>
              <a:rPr lang="ru-RU">
                <a:solidFill>
                  <a:srgbClr val="002060"/>
                </a:solidFill>
                <a:latin typeface="Calibri" pitchFamily="34" charset="0"/>
              </a:rPr>
              <a:t>Маған сабақ ұнады. Тақырыпты меңгердім</a:t>
            </a:r>
            <a:r>
              <a:rPr lang="ru-RU">
                <a:solidFill>
                  <a:srgbClr val="00B0F0"/>
                </a:solidFill>
                <a:latin typeface="Calibri" pitchFamily="34" charset="0"/>
              </a:rPr>
              <a:t>. </a:t>
            </a:r>
          </a:p>
          <a:p>
            <a:r>
              <a:rPr lang="ru-RU">
                <a:solidFill>
                  <a:srgbClr val="FFFF00"/>
                </a:solidFill>
                <a:latin typeface="Calibri" pitchFamily="34" charset="0"/>
              </a:rPr>
              <a:t>Сары  алма: </a:t>
            </a:r>
            <a:r>
              <a:rPr lang="ru-RU">
                <a:solidFill>
                  <a:srgbClr val="002060"/>
                </a:solidFill>
                <a:latin typeface="Calibri" pitchFamily="34" charset="0"/>
              </a:rPr>
              <a:t>Тақырыпты түсіндім, бірақталдаған кезде қиналдым</a:t>
            </a:r>
            <a:r>
              <a:rPr lang="ru-RU">
                <a:solidFill>
                  <a:srgbClr val="00B0F0"/>
                </a:solidFill>
                <a:latin typeface="Calibri" pitchFamily="34" charset="0"/>
              </a:rPr>
              <a:t>. </a:t>
            </a:r>
          </a:p>
          <a:p>
            <a:r>
              <a:rPr lang="ru-RU">
                <a:solidFill>
                  <a:srgbClr val="FF0000"/>
                </a:solidFill>
                <a:latin typeface="Calibri" pitchFamily="34" charset="0"/>
              </a:rPr>
              <a:t>Қызыл  алма</a:t>
            </a:r>
            <a:r>
              <a:rPr lang="ru-RU">
                <a:solidFill>
                  <a:srgbClr val="002060"/>
                </a:solidFill>
                <a:latin typeface="Calibri" pitchFamily="34" charset="0"/>
              </a:rPr>
              <a:t>: Сабақ маған түсініксіз.</a:t>
            </a:r>
          </a:p>
          <a:p>
            <a:r>
              <a:rPr lang="ru-RU">
                <a:solidFill>
                  <a:srgbClr val="002060"/>
                </a:solidFill>
                <a:latin typeface="Calibri" pitchFamily="34" charset="0"/>
              </a:rPr>
              <a:t>Оқушылар  алмаларға  «сабақты  менгердім»,  «қиналамын»,  «менгерген  жоқпын»  деп  жазып  жабыстырады</a:t>
            </a:r>
            <a:r>
              <a:rPr lang="ru-RU">
                <a:solidFill>
                  <a:srgbClr val="0070C0"/>
                </a:solidFill>
                <a:latin typeface="Calibri" pitchFamily="34" charset="0"/>
              </a:rPr>
              <a:t>.</a:t>
            </a:r>
          </a:p>
          <a:p>
            <a:endParaRPr lang="ru-RU">
              <a:solidFill>
                <a:srgbClr val="0070C0"/>
              </a:solidFill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</p:txBody>
      </p:sp>
      <p:sp>
        <p:nvSpPr>
          <p:cNvPr id="18435" name="Прямоугольник 2"/>
          <p:cNvSpPr>
            <a:spLocks noChangeArrowheads="1"/>
          </p:cNvSpPr>
          <p:nvPr/>
        </p:nvSpPr>
        <p:spPr bwMode="auto">
          <a:xfrm>
            <a:off x="484188" y="404813"/>
            <a:ext cx="5491162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Calibri" pitchFamily="34" charset="0"/>
              </a:rPr>
              <a:t>Үй тапсырмасы: Мінсіз қоғамды қалай елестетесің эссе жазу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Прямоугольник 1"/>
          <p:cNvSpPr>
            <a:spLocks noChangeArrowheads="1"/>
          </p:cNvSpPr>
          <p:nvPr/>
        </p:nvSpPr>
        <p:spPr bwMode="auto">
          <a:xfrm>
            <a:off x="1643063" y="2143125"/>
            <a:ext cx="612616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kk-KZ" sz="4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Назарларыңызға рахмет!</a:t>
            </a:r>
            <a:endParaRPr lang="ru-RU" sz="40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0"/>
            <a:ext cx="5688013" cy="3744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2" name="Рисунок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95738" y="2867025"/>
            <a:ext cx="5076825" cy="381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701</TotalTime>
  <Words>538</Words>
  <Application>Microsoft Office PowerPoint</Application>
  <PresentationFormat>Экран (4:3)</PresentationFormat>
  <Paragraphs>205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Слайд 1</vt:lpstr>
      <vt:lpstr>Слайд 2</vt:lpstr>
      <vt:lpstr>Слайд 3</vt:lpstr>
      <vt:lpstr>Слайд 4</vt:lpstr>
      <vt:lpstr>Саралау  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Zhanbo</dc:creator>
  <cp:lastModifiedBy>User</cp:lastModifiedBy>
  <cp:revision>61</cp:revision>
  <dcterms:created xsi:type="dcterms:W3CDTF">2017-06-01T05:23:45Z</dcterms:created>
  <dcterms:modified xsi:type="dcterms:W3CDTF">2019-12-05T06:52:55Z</dcterms:modified>
</cp:coreProperties>
</file>