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71" r:id="rId9"/>
    <p:sldId id="266" r:id="rId10"/>
    <p:sldId id="265" r:id="rId11"/>
    <p:sldId id="267" r:id="rId12"/>
    <p:sldId id="268" r:id="rId13"/>
    <p:sldId id="269" r:id="rId14"/>
    <p:sldId id="270" r:id="rId15"/>
    <p:sldId id="272" r:id="rId16"/>
    <p:sldId id="273" r:id="rId17"/>
    <p:sldId id="278" r:id="rId18"/>
    <p:sldId id="274" r:id="rId19"/>
    <p:sldId id="275" r:id="rId20"/>
    <p:sldId id="277" r:id="rId21"/>
    <p:sldId id="280" r:id="rId22"/>
    <p:sldId id="276" r:id="rId23"/>
    <p:sldId id="279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2" autoAdjust="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47F204-1826-4EE6-BDFB-D97BB1761A43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15A18D-9B55-45A5-B245-39E841E7C3A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7E1C4E-5D04-49C8-BDFB-D5E2BFA0C2B0}" type="slidenum">
              <a:rPr lang="ru-RU">
                <a:solidFill>
                  <a:prstClr val="black"/>
                </a:solidFill>
              </a:rPr>
              <a:pPr/>
              <a:t>20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3277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8F3E4A61-2AE5-4803-B405-3C94248909C6}" type="slidenum">
              <a:rPr lang="ru-RU" sz="1200">
                <a:solidFill>
                  <a:prstClr val="black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ru-RU" sz="1200">
              <a:solidFill>
                <a:prstClr val="black"/>
              </a:solidFill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AA78B-4947-47FE-A5C7-B0E7034C912D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9B0C9-614D-4F38-AAF0-8974F8E289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AA78B-4947-47FE-A5C7-B0E7034C912D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9B0C9-614D-4F38-AAF0-8974F8E289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AA78B-4947-47FE-A5C7-B0E7034C912D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9B0C9-614D-4F38-AAF0-8974F8E289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AA78B-4947-47FE-A5C7-B0E7034C912D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9B0C9-614D-4F38-AAF0-8974F8E289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AA78B-4947-47FE-A5C7-B0E7034C912D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9B0C9-614D-4F38-AAF0-8974F8E289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AA78B-4947-47FE-A5C7-B0E7034C912D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9B0C9-614D-4F38-AAF0-8974F8E289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AA78B-4947-47FE-A5C7-B0E7034C912D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9B0C9-614D-4F38-AAF0-8974F8E289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AA78B-4947-47FE-A5C7-B0E7034C912D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9B0C9-614D-4F38-AAF0-8974F8E289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AA78B-4947-47FE-A5C7-B0E7034C912D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9B0C9-614D-4F38-AAF0-8974F8E289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AA78B-4947-47FE-A5C7-B0E7034C912D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9B0C9-614D-4F38-AAF0-8974F8E289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AA78B-4947-47FE-A5C7-B0E7034C912D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9B0C9-614D-4F38-AAF0-8974F8E289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5AA78B-4947-47FE-A5C7-B0E7034C912D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B9B0C9-614D-4F38-AAF0-8974F8E2890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hyperlink" Target="http://s45.radikal.ru/i109/0810/e1/3f0610f33621.gif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2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12" Type="http://schemas.openxmlformats.org/officeDocument/2006/relationships/image" Target="../media/image21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11" Type="http://schemas.openxmlformats.org/officeDocument/2006/relationships/image" Target="../media/image20.jpeg"/><Relationship Id="rId5" Type="http://schemas.openxmlformats.org/officeDocument/2006/relationships/image" Target="../media/image14.jpeg"/><Relationship Id="rId15" Type="http://schemas.openxmlformats.org/officeDocument/2006/relationships/image" Target="../media/image24.jpe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Relationship Id="rId14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Karim_Gulsim\Desktop\&#1093;%20&#1076;&#1099;&#1073;&#1099;&#1089;&#1099;.mp4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Karim_Gulsim\Desktop\&#1061;&#1093;%20&#1076;&#1099;&#1073;&#1099;&#1089;&#1099;%202.mp4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1.jpeg"/><Relationship Id="rId7" Type="http://schemas.openxmlformats.org/officeDocument/2006/relationships/image" Target="../media/image48.jpeg"/><Relationship Id="rId12" Type="http://schemas.openxmlformats.org/officeDocument/2006/relationships/image" Target="../media/image5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11" Type="http://schemas.openxmlformats.org/officeDocument/2006/relationships/image" Target="../media/image52.jpeg"/><Relationship Id="rId5" Type="http://schemas.openxmlformats.org/officeDocument/2006/relationships/image" Target="../media/image46.png"/><Relationship Id="rId10" Type="http://schemas.openxmlformats.org/officeDocument/2006/relationships/image" Target="../media/image51.jpeg"/><Relationship Id="rId4" Type="http://schemas.openxmlformats.org/officeDocument/2006/relationships/image" Target="../media/image45.jpeg"/><Relationship Id="rId9" Type="http://schemas.openxmlformats.org/officeDocument/2006/relationships/image" Target="../media/image5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5" descr="Рисунок1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-242888"/>
            <a:ext cx="9539288" cy="7100888"/>
          </a:xfrm>
          <a:noFill/>
        </p:spPr>
      </p:pic>
      <p:sp>
        <p:nvSpPr>
          <p:cNvPr id="7" name="Прямоугольник 6"/>
          <p:cNvSpPr/>
          <p:nvPr/>
        </p:nvSpPr>
        <p:spPr>
          <a:xfrm>
            <a:off x="2771800" y="2060848"/>
            <a:ext cx="568863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Хх дыбысы мен әрпі</a:t>
            </a:r>
            <a:endParaRPr lang="kk-KZ" sz="48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11960" y="1268760"/>
            <a:ext cx="25394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600" dirty="0" smtClean="0"/>
              <a:t>Ашық сабақ</a:t>
            </a:r>
            <a:endParaRPr lang="ru-RU" sz="3600" dirty="0"/>
          </a:p>
        </p:txBody>
      </p:sp>
      <p:pic>
        <p:nvPicPr>
          <p:cNvPr id="11" name="Рисунок 8" descr="7174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42875" y="5877272"/>
            <a:ext cx="9286875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 descr="Картинка 130 из 427">
            <a:hlinkClick r:id="rId4"/>
          </p:cNvPr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464627">
            <a:off x="221900" y="-93158"/>
            <a:ext cx="2101226" cy="1718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1125538"/>
            <a:ext cx="8229600" cy="4525962"/>
          </a:xfrm>
        </p:spPr>
        <p:txBody>
          <a:bodyPr/>
          <a:lstStyle/>
          <a:p>
            <a:pPr marL="2209800" lvl="4" indent="-381000" eaLnBrk="1" hangingPunct="1">
              <a:buFontTx/>
              <a:buNone/>
            </a:pPr>
            <a:endParaRPr lang="kk-KZ" sz="2400" b="1" i="1" smtClean="0"/>
          </a:p>
        </p:txBody>
      </p:sp>
      <p:sp>
        <p:nvSpPr>
          <p:cNvPr id="15363" name="Rectangle 6"/>
          <p:cNvSpPr>
            <a:spLocks noChangeArrowheads="1"/>
          </p:cNvSpPr>
          <p:nvPr/>
        </p:nvSpPr>
        <p:spPr bwMode="auto">
          <a:xfrm>
            <a:off x="2916238" y="2060575"/>
            <a:ext cx="457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4" tIns="45717" rIns="91434" bIns="45717">
            <a:spAutoFit/>
          </a:bodyPr>
          <a:lstStyle/>
          <a:p>
            <a:pPr lvl="4"/>
            <a:endParaRPr lang="kk-KZ" b="1" i="1">
              <a:latin typeface="Arial" charset="0"/>
            </a:endParaRPr>
          </a:p>
        </p:txBody>
      </p:sp>
      <p:pic>
        <p:nvPicPr>
          <p:cNvPr id="15364" name="Picture 11" descr="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8" name="Rectangle 12"/>
          <p:cNvSpPr>
            <a:spLocks noChangeArrowheads="1"/>
          </p:cNvSpPr>
          <p:nvPr/>
        </p:nvSpPr>
        <p:spPr bwMode="auto">
          <a:xfrm>
            <a:off x="0" y="764704"/>
            <a:ext cx="8604448" cy="4339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34" tIns="45717" rIns="91434" bIns="45717">
            <a:spAutoFit/>
          </a:bodyPr>
          <a:lstStyle/>
          <a:p>
            <a:pPr lvl="4"/>
            <a:endParaRPr lang="kk-KZ" sz="2400" i="1" dirty="0">
              <a:solidFill>
                <a:schemeClr val="accent2"/>
              </a:solidFill>
              <a:latin typeface="Arial" charset="0"/>
            </a:endParaRPr>
          </a:p>
          <a:p>
            <a:pPr lvl="4"/>
            <a:r>
              <a:rPr lang="kk-KZ" sz="2800" b="1" i="1" dirty="0" smtClean="0">
                <a:solidFill>
                  <a:schemeClr val="tx2"/>
                </a:solidFill>
              </a:rPr>
              <a:t>Жалпы  мақсаты:</a:t>
            </a:r>
          </a:p>
          <a:p>
            <a:pPr lvl="4"/>
            <a:r>
              <a:rPr lang="kk-KZ" sz="2800" b="1" i="1" dirty="0" smtClean="0">
                <a:solidFill>
                  <a:schemeClr val="tx2"/>
                </a:solidFill>
              </a:rPr>
              <a:t>1.6  Хх дыбысы мен әрпін таныстыра отырып, талдау жасай білуге үйрету</a:t>
            </a:r>
            <a:endParaRPr lang="kk-KZ" sz="2800" b="1" i="1" dirty="0">
              <a:solidFill>
                <a:schemeClr val="tx2"/>
              </a:solidFill>
            </a:endParaRPr>
          </a:p>
          <a:p>
            <a:pPr lvl="4"/>
            <a:r>
              <a:rPr lang="kk-KZ" sz="2800" b="1" i="1" dirty="0">
                <a:solidFill>
                  <a:schemeClr val="tx2"/>
                </a:solidFill>
              </a:rPr>
              <a:t> </a:t>
            </a:r>
            <a:r>
              <a:rPr lang="kk-KZ" sz="2800" b="1" i="1" dirty="0" smtClean="0">
                <a:solidFill>
                  <a:schemeClr val="tx2"/>
                </a:solidFill>
              </a:rPr>
              <a:t>1.7 Тыңдалған материал бойынша өз пікірін айту </a:t>
            </a:r>
          </a:p>
          <a:p>
            <a:pPr lvl="4"/>
            <a:r>
              <a:rPr lang="kk-KZ" sz="2800" b="1" i="1" dirty="0" smtClean="0">
                <a:solidFill>
                  <a:schemeClr val="tx2"/>
                </a:solidFill>
              </a:rPr>
              <a:t>1.8 Берілген тақырыпқа әңгіме құрап айту</a:t>
            </a:r>
          </a:p>
          <a:p>
            <a:pPr lvl="4"/>
            <a:r>
              <a:rPr lang="kk-KZ" sz="2800" b="1" i="1" dirty="0" smtClean="0">
                <a:solidFill>
                  <a:schemeClr val="tx2"/>
                </a:solidFill>
              </a:rPr>
              <a:t>1.9 Сөздерді, дыбыстарды орфоэпиялық нормаларға сәйкес дұрыс айту</a:t>
            </a:r>
            <a:endParaRPr lang="kk-KZ" sz="2800" b="1" i="1" dirty="0">
              <a:solidFill>
                <a:schemeClr val="tx2"/>
              </a:solidFill>
            </a:endParaRPr>
          </a:p>
        </p:txBody>
      </p:sp>
      <p:pic>
        <p:nvPicPr>
          <p:cNvPr id="15366" name="Рисунок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337050"/>
            <a:ext cx="2268538" cy="223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Рисунок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12360" y="-243408"/>
            <a:ext cx="1331640" cy="1515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15" descr="Рисунок1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588"/>
            <a:ext cx="9144000" cy="6856412"/>
          </a:xfrm>
          <a:noFill/>
        </p:spPr>
      </p:pic>
      <p:sp>
        <p:nvSpPr>
          <p:cNvPr id="259091" name="Rectangle 1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b="1" i="1" smtClean="0"/>
              <a:t>                    </a:t>
            </a:r>
          </a:p>
        </p:txBody>
      </p:sp>
      <p:pic>
        <p:nvPicPr>
          <p:cNvPr id="30725" name="Picture 4" descr="C:\Documents and Settings\Admin\Рабочий стол\герои Диснея\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79702">
            <a:off x="6664297" y="2870171"/>
            <a:ext cx="2339975" cy="353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506553" y="260648"/>
            <a:ext cx="5621026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Сыныпта ынтымақтастық </a:t>
            </a:r>
          </a:p>
          <a:p>
            <a:pPr algn="ctr"/>
            <a:r>
              <a:rPr lang="kk-KZ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атмосферасын қалыптастыру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03848" y="1772816"/>
            <a:ext cx="54006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err="1" smtClean="0"/>
              <a:t>Амансың </a:t>
            </a:r>
            <a:r>
              <a:rPr lang="ru-RU" sz="3600" b="1" dirty="0" smtClean="0"/>
              <a:t>ба, алтын </a:t>
            </a:r>
            <a:r>
              <a:rPr lang="ru-RU" sz="3600" b="1" dirty="0" err="1" smtClean="0"/>
              <a:t>күн</a:t>
            </a:r>
            <a:r>
              <a:rPr lang="ru-RU" sz="3600" b="1" dirty="0" smtClean="0"/>
              <a:t>!</a:t>
            </a:r>
          </a:p>
          <a:p>
            <a:r>
              <a:rPr lang="ru-RU" sz="3600" b="1" dirty="0" err="1" smtClean="0"/>
              <a:t>Амансың </a:t>
            </a:r>
            <a:r>
              <a:rPr lang="ru-RU" sz="3600" b="1" dirty="0" smtClean="0"/>
              <a:t>ба, </a:t>
            </a:r>
            <a:r>
              <a:rPr lang="ru-RU" sz="3600" b="1" dirty="0" err="1" smtClean="0"/>
              <a:t>көк аспан</a:t>
            </a:r>
            <a:r>
              <a:rPr lang="ru-RU" sz="3600" b="1" dirty="0" smtClean="0"/>
              <a:t>!</a:t>
            </a:r>
          </a:p>
          <a:p>
            <a:r>
              <a:rPr lang="ru-RU" sz="3600" b="1" dirty="0" err="1" smtClean="0"/>
              <a:t>Амансың </a:t>
            </a:r>
            <a:r>
              <a:rPr lang="ru-RU" sz="3600" b="1" dirty="0" smtClean="0"/>
              <a:t>ба, </a:t>
            </a:r>
            <a:r>
              <a:rPr lang="ru-RU" sz="3600" b="1" dirty="0" err="1" smtClean="0"/>
              <a:t>ұстазым!</a:t>
            </a:r>
            <a:endParaRPr lang="ru-RU" sz="3600" b="1" dirty="0" smtClean="0"/>
          </a:p>
          <a:p>
            <a:r>
              <a:rPr lang="ru-RU" sz="3600" b="1" dirty="0" err="1" smtClean="0"/>
              <a:t>Амансың </a:t>
            </a:r>
            <a:r>
              <a:rPr lang="ru-RU" sz="3600" b="1" dirty="0" smtClean="0"/>
              <a:t>ба, </a:t>
            </a:r>
            <a:r>
              <a:rPr lang="ru-RU" sz="3600" b="1" dirty="0" err="1" smtClean="0"/>
              <a:t>достарым</a:t>
            </a:r>
            <a:r>
              <a:rPr lang="ru-RU" sz="3600" b="1" dirty="0" smtClean="0"/>
              <a:t>!</a:t>
            </a:r>
          </a:p>
          <a:p>
            <a:r>
              <a:rPr lang="ru-RU" sz="3600" b="1" dirty="0" err="1" smtClean="0"/>
              <a:t>Жалқаулықты тастайық,</a:t>
            </a:r>
            <a:endParaRPr lang="ru-RU" sz="3600" b="1" dirty="0" smtClean="0"/>
          </a:p>
          <a:p>
            <a:r>
              <a:rPr lang="ru-RU" sz="3600" b="1" dirty="0" err="1" smtClean="0"/>
              <a:t>Сабағымызды бастайық.</a:t>
            </a:r>
            <a:r>
              <a:rPr lang="ru-RU" sz="3600" dirty="0"/>
              <a:t> 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90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90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90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909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backgrounds_100023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68014" y="188641"/>
            <a:ext cx="9007979" cy="526297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Өткен сабақты пысықтау</a:t>
            </a:r>
          </a:p>
          <a:p>
            <a:pPr algn="ctr"/>
            <a:r>
              <a:rPr lang="kk-KZ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“Миға шабуыл” әдісі</a:t>
            </a:r>
          </a:p>
          <a:p>
            <a:r>
              <a:rPr lang="kk-KZ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І топ:</a:t>
            </a:r>
          </a:p>
          <a:p>
            <a:pPr marL="742950" indent="-742950">
              <a:buAutoNum type="arabicPeriod"/>
            </a:pPr>
            <a:r>
              <a:rPr lang="kk-KZ" sz="28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Дыбыс деген не?</a:t>
            </a:r>
          </a:p>
          <a:p>
            <a:pPr marL="742950" indent="-742950">
              <a:buAutoNum type="arabicPeriod"/>
            </a:pPr>
            <a:r>
              <a:rPr lang="kk-KZ" sz="28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Дыбыс нешеге бөлінеді?</a:t>
            </a:r>
          </a:p>
          <a:p>
            <a:pPr marL="742950" indent="-742950"/>
            <a:r>
              <a:rPr lang="kk-KZ" sz="2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ІІ топ:</a:t>
            </a:r>
          </a:p>
          <a:p>
            <a:pPr marL="742950" indent="-742950">
              <a:buAutoNum type="arabicPeriod"/>
            </a:pPr>
            <a:r>
              <a:rPr lang="kk-KZ" sz="28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Дауысты дыбыс нешеге бөлінеді?</a:t>
            </a:r>
          </a:p>
          <a:p>
            <a:pPr marL="742950" indent="-742950">
              <a:buAutoNum type="arabicPeriod"/>
            </a:pPr>
            <a:r>
              <a:rPr lang="kk-KZ" sz="28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Дауыссыз дыбыс нешеге бөлінеді?</a:t>
            </a:r>
          </a:p>
          <a:p>
            <a:pPr marL="742950" indent="-742950"/>
            <a:r>
              <a:rPr lang="kk-KZ" sz="28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ІІІ топ:</a:t>
            </a:r>
          </a:p>
          <a:p>
            <a:pPr marL="742950" indent="-742950">
              <a:buAutoNum type="arabicPeriod"/>
            </a:pPr>
            <a:r>
              <a:rPr lang="kk-KZ" sz="28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Әріп деген не?</a:t>
            </a:r>
          </a:p>
          <a:p>
            <a:pPr marL="742950" indent="-742950">
              <a:buAutoNum type="arabicPeriod"/>
            </a:pPr>
            <a:r>
              <a:rPr lang="kk-KZ" sz="28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Қазақ тілінде неше әріп, неше таңба бар?</a:t>
            </a:r>
          </a:p>
          <a:p>
            <a:pPr marL="742950" indent="-742950"/>
            <a:r>
              <a:rPr lang="kk-KZ" sz="28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</a:t>
            </a:r>
          </a:p>
        </p:txBody>
      </p:sp>
      <p:pic>
        <p:nvPicPr>
          <p:cNvPr id="8" name="Picture 10" descr="привет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38" y="6165304"/>
            <a:ext cx="6481762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2" descr="backgrounds_00043.g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316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0" name="Picture 2" descr="http://99px.ru/sstorage/56/2012/06/image_5629061216285017081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04664"/>
            <a:ext cx="1296144" cy="144016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115616" y="188640"/>
            <a:ext cx="633670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Сәйкесін тап</a:t>
            </a:r>
            <a:endParaRPr lang="ru-RU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1268" name="Picture 4" descr="https://fs00.infourok.ru/images/doc/162/187022/img7.jpg"/>
          <p:cNvPicPr>
            <a:picLocks noChangeAspect="1" noChangeArrowheads="1"/>
          </p:cNvPicPr>
          <p:nvPr/>
        </p:nvPicPr>
        <p:blipFill>
          <a:blip r:embed="rId4" cstate="print"/>
          <a:srcRect l="33750" t="25000" r="28750" b="10000"/>
          <a:stretch>
            <a:fillRect/>
          </a:stretch>
        </p:blipFill>
        <p:spPr bwMode="auto">
          <a:xfrm>
            <a:off x="2051720" y="908720"/>
            <a:ext cx="1152128" cy="1497766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395536" y="1844824"/>
            <a:ext cx="96372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6000" b="1" dirty="0" smtClean="0">
                <a:solidFill>
                  <a:srgbClr val="C00000"/>
                </a:solidFill>
              </a:rPr>
              <a:t>10</a:t>
            </a:r>
            <a:endParaRPr lang="ru-RU" sz="6000" b="1" dirty="0">
              <a:solidFill>
                <a:srgbClr val="C00000"/>
              </a:solidFill>
            </a:endParaRPr>
          </a:p>
        </p:txBody>
      </p:sp>
      <p:pic>
        <p:nvPicPr>
          <p:cNvPr id="11270" name="Picture 6" descr="http://usiter.com/uploads/20130422/morozhenoe+v+vafelnom+rozhke+morozhenoe+12139397211_797290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5856" y="980728"/>
            <a:ext cx="1008112" cy="1234371"/>
          </a:xfrm>
          <a:prstGeom prst="rect">
            <a:avLst/>
          </a:prstGeom>
          <a:noFill/>
        </p:spPr>
      </p:pic>
      <p:pic>
        <p:nvPicPr>
          <p:cNvPr id="11272" name="Picture 8" descr="http://belive.ru/wp-content/uploads/2015/07/%D1%85%D0%BB%D0%B5%D0%B1-arbuz_kz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2924944"/>
            <a:ext cx="1883286" cy="1224136"/>
          </a:xfrm>
          <a:prstGeom prst="rect">
            <a:avLst/>
          </a:prstGeom>
          <a:noFill/>
        </p:spPr>
      </p:pic>
      <p:pic>
        <p:nvPicPr>
          <p:cNvPr id="11274" name="Picture 10" descr="http://www.towcesterpestcontrol.co.uk/userimages/wasp.jpg"/>
          <p:cNvPicPr>
            <a:picLocks noChangeAspect="1" noChangeArrowheads="1"/>
          </p:cNvPicPr>
          <p:nvPr/>
        </p:nvPicPr>
        <p:blipFill>
          <a:blip r:embed="rId7" cstate="print"/>
          <a:srcRect l="9866" t="12000" r="4854" b="12000"/>
          <a:stretch>
            <a:fillRect/>
          </a:stretch>
        </p:blipFill>
        <p:spPr bwMode="auto">
          <a:xfrm>
            <a:off x="4355976" y="1052736"/>
            <a:ext cx="1800200" cy="1080120"/>
          </a:xfrm>
          <a:prstGeom prst="rect">
            <a:avLst/>
          </a:prstGeom>
          <a:noFill/>
        </p:spPr>
      </p:pic>
      <p:pic>
        <p:nvPicPr>
          <p:cNvPr id="11276" name="Picture 12" descr="http://www.teenstysovka.com/wp-content/uploads/2015/11/5684537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72200" y="260648"/>
            <a:ext cx="864097" cy="851732"/>
          </a:xfrm>
          <a:prstGeom prst="rect">
            <a:avLst/>
          </a:prstGeom>
          <a:noFill/>
        </p:spPr>
      </p:pic>
      <p:pic>
        <p:nvPicPr>
          <p:cNvPr id="11278" name="Picture 14" descr="http://photosflowery.ru/photo/01/0163f0446ddf0eb2755dc649e620643e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419872" y="2420888"/>
            <a:ext cx="1440160" cy="1180931"/>
          </a:xfrm>
          <a:prstGeom prst="rect">
            <a:avLst/>
          </a:prstGeom>
          <a:noFill/>
        </p:spPr>
      </p:pic>
      <p:pic>
        <p:nvPicPr>
          <p:cNvPr id="11280" name="Picture 16" descr="http://i.t30p.ru/LKA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524328" y="260648"/>
            <a:ext cx="1296144" cy="1620180"/>
          </a:xfrm>
          <a:prstGeom prst="rect">
            <a:avLst/>
          </a:prstGeom>
          <a:noFill/>
        </p:spPr>
      </p:pic>
      <p:pic>
        <p:nvPicPr>
          <p:cNvPr id="11282" name="Picture 18" descr="http://turkystan.kz/wp-content/uploads/2015/11/RFvVO3bGK0g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228184" y="1196752"/>
            <a:ext cx="1224136" cy="864096"/>
          </a:xfrm>
          <a:prstGeom prst="rect">
            <a:avLst/>
          </a:prstGeom>
          <a:noFill/>
        </p:spPr>
      </p:pic>
      <p:pic>
        <p:nvPicPr>
          <p:cNvPr id="11284" name="Picture 20" descr="http://1.bp.blogspot.com/-shRvpXu-f0Y/TnmLVoOHYxI/AAAAAAAAAGA/g7qZ2-TBCt8/s1600/12461022635axQsBj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004048" y="2204864"/>
            <a:ext cx="1920213" cy="1440160"/>
          </a:xfrm>
          <a:prstGeom prst="rect">
            <a:avLst/>
          </a:prstGeom>
          <a:noFill/>
        </p:spPr>
      </p:pic>
      <p:pic>
        <p:nvPicPr>
          <p:cNvPr id="11288" name="Picture 24" descr="http://olmea.ru/image/cache/data/f_4a34565be104e-500x500.jpg"/>
          <p:cNvPicPr>
            <a:picLocks noChangeAspect="1" noChangeArrowheads="1"/>
          </p:cNvPicPr>
          <p:nvPr/>
        </p:nvPicPr>
        <p:blipFill>
          <a:blip r:embed="rId13" cstate="print"/>
          <a:srcRect l="30240" t="3024" r="27425" b="27425"/>
          <a:stretch>
            <a:fillRect/>
          </a:stretch>
        </p:blipFill>
        <p:spPr bwMode="auto">
          <a:xfrm>
            <a:off x="7524328" y="1988840"/>
            <a:ext cx="1440160" cy="2016224"/>
          </a:xfrm>
          <a:prstGeom prst="rect">
            <a:avLst/>
          </a:prstGeom>
          <a:noFill/>
        </p:spPr>
      </p:pic>
      <p:pic>
        <p:nvPicPr>
          <p:cNvPr id="11290" name="Picture 26" descr="http://crosti.ru/patterns/00/10/67/fbb5fbe0b2/preview.jpg"/>
          <p:cNvPicPr>
            <a:picLocks noChangeAspect="1" noChangeArrowheads="1"/>
          </p:cNvPicPr>
          <p:nvPr/>
        </p:nvPicPr>
        <p:blipFill>
          <a:blip r:embed="rId14" cstate="print"/>
          <a:srcRect l="13363" r="13141"/>
          <a:stretch>
            <a:fillRect/>
          </a:stretch>
        </p:blipFill>
        <p:spPr bwMode="auto">
          <a:xfrm>
            <a:off x="2195736" y="2492896"/>
            <a:ext cx="1152128" cy="1152128"/>
          </a:xfrm>
          <a:prstGeom prst="rect">
            <a:avLst/>
          </a:prstGeom>
          <a:noFill/>
        </p:spPr>
      </p:pic>
      <p:pic>
        <p:nvPicPr>
          <p:cNvPr id="11292" name="Picture 28" descr="http://s017.radikal.ru/i426/1202/81/8a2eb65525de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27584" y="4941168"/>
            <a:ext cx="7848872" cy="2152650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2627784" y="6165304"/>
            <a:ext cx="1005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Буын</a:t>
            </a:r>
            <a:r>
              <a:rPr lang="kk-KZ" dirty="0" smtClean="0"/>
              <a:t> 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4427984" y="6027003"/>
            <a:ext cx="5131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8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868144" y="5934670"/>
            <a:ext cx="5357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5400" b="1" dirty="0" smtClean="0"/>
              <a:t>2</a:t>
            </a:r>
            <a:endParaRPr lang="ru-RU" sz="54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7452320" y="6021288"/>
            <a:ext cx="497252" cy="836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800" b="1" dirty="0" smtClean="0"/>
              <a:t>3</a:t>
            </a:r>
            <a:endParaRPr lang="ru-RU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04046E-6 L 0.41198 0.5028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6" y="2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50867E-6 L 0.34601 0.3514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" y="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58382E-6 L 0.19688 0.4090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" y="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722 0.03145 L -0.37014 0.4376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12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" y="2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1.84971E-6 L -0.38594 0.72115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3" y="3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2.71676E-6 L 0.40955 0.6670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" y="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2.48555E-6 L 0.11423 0.68693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" y="3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91329E-6 L -0.06302 0.79445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" y="3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56647E-6 L -0.07466 0.68161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" y="3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1.50289E-6 L 0.18906 0.43792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" y="2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1.15607E-6 L 0.44896 0.66543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" y="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2.25434E-6 L 0.18889 0.47977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112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" y="2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5.78035E-7 L 0.76389 0.75514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2" y="3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0" descr="backgrounds_100023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77050"/>
          </a:xfrm>
          <a:prstGeom prst="rect">
            <a:avLst/>
          </a:prstGeom>
          <a:noFill/>
        </p:spPr>
      </p:pic>
      <p:pic>
        <p:nvPicPr>
          <p:cNvPr id="7" name="Рисунок 6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 b="6835"/>
          <a:stretch/>
        </p:blipFill>
        <p:spPr bwMode="auto">
          <a:xfrm>
            <a:off x="827584" y="764704"/>
            <a:ext cx="7429500" cy="58326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/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23528" y="0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3600" b="1" noProof="0" dirty="0" smtClean="0">
                <a:solidFill>
                  <a:srgbClr val="FF0000"/>
                </a:solidFill>
                <a:latin typeface="Arial" charset="0"/>
                <a:ea typeface="+mj-ea"/>
                <a:cs typeface="+mj-cs"/>
              </a:rPr>
              <a:t>Жұмбақ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k-KZ" sz="3600" b="1" noProof="0" dirty="0" smtClean="0">
              <a:solidFill>
                <a:srgbClr val="FF0000"/>
              </a:solidFill>
              <a:latin typeface="Arial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charset="0"/>
              <a:ea typeface="+mj-ea"/>
              <a:cs typeface="+mj-cs"/>
            </a:endParaRPr>
          </a:p>
        </p:txBody>
      </p:sp>
      <p:pic>
        <p:nvPicPr>
          <p:cNvPr id="8194" name="Picture 2" descr="http://images.gofreedownload.net/3/thumps_middle/air-mail-envelope-background-1119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1052736"/>
            <a:ext cx="6840760" cy="41764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898437567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5363" name="Picture 4" descr="Gradient_alb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>
            <a:solidFill>
              <a:srgbClr val="0099FF"/>
            </a:solidFill>
          </a:ln>
        </p:spPr>
      </p:pic>
      <p:sp>
        <p:nvSpPr>
          <p:cNvPr id="15365" name="AutoShape 8"/>
          <p:cNvSpPr>
            <a:spLocks noChangeArrowheads="1"/>
          </p:cNvSpPr>
          <p:nvPr/>
        </p:nvSpPr>
        <p:spPr bwMode="auto">
          <a:xfrm rot="20141042">
            <a:off x="4735028" y="1914959"/>
            <a:ext cx="1499653" cy="503237"/>
          </a:xfrm>
          <a:prstGeom prst="curvedDownArrow">
            <a:avLst>
              <a:gd name="adj1" fmla="val 45804"/>
              <a:gd name="adj2" fmla="val 91609"/>
              <a:gd name="adj3" fmla="val 33333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66" name="AutoShape 9"/>
          <p:cNvSpPr>
            <a:spLocks noChangeArrowheads="1"/>
          </p:cNvSpPr>
          <p:nvPr/>
        </p:nvSpPr>
        <p:spPr bwMode="auto">
          <a:xfrm rot="-137340">
            <a:off x="5013527" y="3077631"/>
            <a:ext cx="1429002" cy="503237"/>
          </a:xfrm>
          <a:prstGeom prst="curvedDownArrow">
            <a:avLst>
              <a:gd name="adj1" fmla="val 37224"/>
              <a:gd name="adj2" fmla="val 74448"/>
              <a:gd name="adj3" fmla="val 33333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68" name="AutoShape 14"/>
          <p:cNvSpPr>
            <a:spLocks noChangeArrowheads="1"/>
          </p:cNvSpPr>
          <p:nvPr/>
        </p:nvSpPr>
        <p:spPr bwMode="auto">
          <a:xfrm>
            <a:off x="3851920" y="4653136"/>
            <a:ext cx="576263" cy="1008062"/>
          </a:xfrm>
          <a:prstGeom prst="curvedLeftArrow">
            <a:avLst>
              <a:gd name="adj1" fmla="val 34986"/>
              <a:gd name="adj2" fmla="val 69972"/>
              <a:gd name="adj3" fmla="val 33333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70" name="AutoShape 12"/>
          <p:cNvSpPr>
            <a:spLocks noChangeArrowheads="1"/>
          </p:cNvSpPr>
          <p:nvPr/>
        </p:nvSpPr>
        <p:spPr bwMode="auto">
          <a:xfrm rot="4957968">
            <a:off x="2609639" y="2794800"/>
            <a:ext cx="576263" cy="1606978"/>
          </a:xfrm>
          <a:prstGeom prst="curvedRightArrow">
            <a:avLst>
              <a:gd name="adj1" fmla="val 42479"/>
              <a:gd name="adj2" fmla="val 84959"/>
              <a:gd name="adj3" fmla="val 33333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71" name="AutoShape 11"/>
          <p:cNvSpPr>
            <a:spLocks noChangeArrowheads="1"/>
          </p:cNvSpPr>
          <p:nvPr/>
        </p:nvSpPr>
        <p:spPr bwMode="auto">
          <a:xfrm rot="5986511">
            <a:off x="2330854" y="1310788"/>
            <a:ext cx="693078" cy="1588787"/>
          </a:xfrm>
          <a:prstGeom prst="curvedRightArrow">
            <a:avLst>
              <a:gd name="adj1" fmla="val 42479"/>
              <a:gd name="adj2" fmla="val 84959"/>
              <a:gd name="adj3" fmla="val 33333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endParaRPr lang="ru-RU"/>
          </a:p>
        </p:txBody>
      </p:sp>
      <p:sp>
        <p:nvSpPr>
          <p:cNvPr id="15372" name="WordArt 6"/>
          <p:cNvSpPr>
            <a:spLocks noChangeArrowheads="1" noChangeShapeType="1" noTextEdit="1"/>
          </p:cNvSpPr>
          <p:nvPr/>
        </p:nvSpPr>
        <p:spPr bwMode="auto">
          <a:xfrm>
            <a:off x="3275856" y="1844824"/>
            <a:ext cx="1728912" cy="2663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k-KZ" sz="3600" b="1" kern="10" dirty="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Х</a:t>
            </a:r>
            <a:endParaRPr lang="ru-RU" sz="3600" b="1" kern="10" dirty="0">
              <a:ln w="9525">
                <a:solidFill>
                  <a:srgbClr val="0080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563972" dir="14049741" sx="125000" sy="125000" algn="tl" rotWithShape="0">
                  <a:srgbClr val="C7DFD3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48143" name="Text Box 15"/>
          <p:cNvSpPr txBox="1">
            <a:spLocks noChangeArrowheads="1"/>
          </p:cNvSpPr>
          <p:nvPr/>
        </p:nvSpPr>
        <p:spPr bwMode="auto">
          <a:xfrm>
            <a:off x="5868144" y="2132856"/>
            <a:ext cx="327585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kk-KZ" sz="2800" b="1" i="1" smtClean="0">
                <a:solidFill>
                  <a:srgbClr val="800000"/>
                </a:solidFill>
                <a:latin typeface="Comic Sans MS" pitchFamily="66" charset="0"/>
              </a:rPr>
              <a:t>қатаң </a:t>
            </a:r>
            <a:r>
              <a:rPr lang="kk-KZ" sz="2800" b="1" i="1" dirty="0" smtClean="0">
                <a:solidFill>
                  <a:srgbClr val="800000"/>
                </a:solidFill>
                <a:latin typeface="Comic Sans MS" pitchFamily="66" charset="0"/>
              </a:rPr>
              <a:t>дыбыс</a:t>
            </a:r>
            <a:endParaRPr lang="ru-RU" sz="2800" b="1" i="1" dirty="0">
              <a:solidFill>
                <a:srgbClr val="800000"/>
              </a:solidFill>
              <a:latin typeface="Comic Sans MS" pitchFamily="66" charset="0"/>
            </a:endParaRPr>
          </a:p>
        </p:txBody>
      </p:sp>
      <p:sp>
        <p:nvSpPr>
          <p:cNvPr id="48144" name="Text Box 16"/>
          <p:cNvSpPr txBox="1">
            <a:spLocks noChangeArrowheads="1"/>
          </p:cNvSpPr>
          <p:nvPr/>
        </p:nvSpPr>
        <p:spPr bwMode="auto">
          <a:xfrm>
            <a:off x="5580112" y="3573016"/>
            <a:ext cx="331241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kk-KZ" b="1" i="1" dirty="0">
                <a:solidFill>
                  <a:srgbClr val="0000FF"/>
                </a:solidFill>
                <a:latin typeface="Comic Sans MS" pitchFamily="66" charset="0"/>
              </a:rPr>
              <a:t> </a:t>
            </a:r>
            <a:r>
              <a:rPr lang="kk-KZ" sz="2800" b="1" i="1" dirty="0" smtClean="0">
                <a:solidFill>
                  <a:srgbClr val="800000"/>
                </a:solidFill>
                <a:latin typeface="Comic Sans MS" pitchFamily="66" charset="0"/>
              </a:rPr>
              <a:t>сөздің ортасында келеді</a:t>
            </a:r>
            <a:endParaRPr lang="ru-RU" sz="2800" b="1" i="1" dirty="0">
              <a:solidFill>
                <a:srgbClr val="800000"/>
              </a:solidFill>
              <a:latin typeface="Comic Sans MS" pitchFamily="66" charset="0"/>
            </a:endParaRPr>
          </a:p>
        </p:txBody>
      </p:sp>
      <p:sp>
        <p:nvSpPr>
          <p:cNvPr id="48148" name="Text Box 20"/>
          <p:cNvSpPr txBox="1">
            <a:spLocks noChangeArrowheads="1"/>
          </p:cNvSpPr>
          <p:nvPr/>
        </p:nvSpPr>
        <p:spPr bwMode="auto">
          <a:xfrm>
            <a:off x="395536" y="3861048"/>
            <a:ext cx="32403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kk-KZ" b="1" i="1" dirty="0">
                <a:solidFill>
                  <a:srgbClr val="0000FF"/>
                </a:solidFill>
                <a:latin typeface="Comic Sans MS" pitchFamily="66" charset="0"/>
              </a:rPr>
              <a:t> </a:t>
            </a:r>
            <a:r>
              <a:rPr lang="kk-KZ" b="1" i="1" dirty="0" smtClean="0">
                <a:solidFill>
                  <a:srgbClr val="0000FF"/>
                </a:solidFill>
                <a:latin typeface="Comic Sans MS" pitchFamily="66" charset="0"/>
              </a:rPr>
              <a:t>   </a:t>
            </a:r>
            <a:r>
              <a:rPr lang="kk-KZ" sz="2800" b="1" i="1" dirty="0" smtClean="0">
                <a:solidFill>
                  <a:srgbClr val="800000"/>
                </a:solidFill>
                <a:latin typeface="Comic Sans MS" pitchFamily="66" charset="0"/>
              </a:rPr>
              <a:t>сөздің басында келеді </a:t>
            </a:r>
            <a:endParaRPr lang="ru-RU" sz="2800" b="1" i="1" dirty="0">
              <a:solidFill>
                <a:srgbClr val="800000"/>
              </a:solidFill>
              <a:latin typeface="Comic Sans MS" pitchFamily="66" charset="0"/>
            </a:endParaRPr>
          </a:p>
        </p:txBody>
      </p:sp>
      <p:sp>
        <p:nvSpPr>
          <p:cNvPr id="48149" name="Text Box 21"/>
          <p:cNvSpPr txBox="1">
            <a:spLocks noChangeArrowheads="1"/>
          </p:cNvSpPr>
          <p:nvPr/>
        </p:nvSpPr>
        <p:spPr bwMode="auto">
          <a:xfrm>
            <a:off x="467544" y="2060848"/>
            <a:ext cx="237626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kk-KZ" sz="2800" b="1" i="1" dirty="0" smtClean="0">
                <a:solidFill>
                  <a:srgbClr val="800000"/>
                </a:solidFill>
                <a:latin typeface="Comic Sans MS" pitchFamily="66" charset="0"/>
              </a:rPr>
              <a:t>дауыссыз дыбыс</a:t>
            </a:r>
            <a:endParaRPr lang="ru-RU" sz="2800" b="1" i="1" dirty="0">
              <a:solidFill>
                <a:srgbClr val="800000"/>
              </a:solidFill>
              <a:latin typeface="Comic Sans MS" pitchFamily="66" charset="0"/>
            </a:endParaRPr>
          </a:p>
        </p:txBody>
      </p:sp>
      <p:sp>
        <p:nvSpPr>
          <p:cNvPr id="20" name="WordArt 7"/>
          <p:cNvSpPr>
            <a:spLocks noChangeArrowheads="1" noChangeShapeType="1" noTextEdit="1"/>
          </p:cNvSpPr>
          <p:nvPr/>
        </p:nvSpPr>
        <p:spPr bwMode="auto">
          <a:xfrm>
            <a:off x="1187624" y="188640"/>
            <a:ext cx="6858000" cy="914400"/>
          </a:xfrm>
          <a:prstGeom prst="rect">
            <a:avLst/>
          </a:prstGeom>
        </p:spPr>
        <p:txBody>
          <a:bodyPr wrap="none" fromWordArt="1">
            <a:prstTxWarp prst="textCanUp">
              <a:avLst>
                <a:gd name="adj" fmla="val 66667"/>
              </a:avLst>
            </a:prstTxWarp>
          </a:bodyPr>
          <a:lstStyle/>
          <a:p>
            <a:pPr algn="ctr"/>
            <a:r>
              <a:rPr lang="ru-RU" sz="3600" kern="10" dirty="0" smtClean="0">
                <a:ln w="9525">
                  <a:solidFill>
                    <a:srgbClr val="003300"/>
                  </a:solidFill>
                  <a:round/>
                  <a:headEnd/>
                  <a:tailEnd/>
                </a:ln>
                <a:solidFill>
                  <a:srgbClr val="00FF00"/>
                </a:solidFill>
                <a:latin typeface="Times New Roman"/>
                <a:cs typeface="Times New Roman"/>
              </a:rPr>
              <a:t>  </a:t>
            </a:r>
            <a:r>
              <a:rPr lang="ru-RU" sz="3600" kern="10" dirty="0" err="1">
                <a:ln w="9525">
                  <a:solidFill>
                    <a:srgbClr val="003300"/>
                  </a:solidFill>
                  <a:round/>
                  <a:headEnd/>
                  <a:tailEnd/>
                </a:ln>
                <a:solidFill>
                  <a:srgbClr val="00FF00"/>
                </a:solidFill>
                <a:latin typeface="Times New Roman"/>
                <a:cs typeface="Times New Roman"/>
              </a:rPr>
              <a:t>Жаңа  </a:t>
            </a:r>
            <a:r>
              <a:rPr lang="ru-RU" sz="3600" kern="10" dirty="0" err="1" smtClean="0">
                <a:ln w="9525">
                  <a:solidFill>
                    <a:srgbClr val="003300"/>
                  </a:solidFill>
                  <a:round/>
                  <a:headEnd/>
                  <a:tailEnd/>
                </a:ln>
                <a:solidFill>
                  <a:srgbClr val="00FF00"/>
                </a:solidFill>
                <a:latin typeface="Times New Roman"/>
                <a:cs typeface="Times New Roman"/>
              </a:rPr>
              <a:t>сабақ</a:t>
            </a:r>
            <a:endParaRPr lang="en-US" sz="3600" kern="10" dirty="0" smtClean="0">
              <a:ln w="9525">
                <a:solidFill>
                  <a:srgbClr val="003300"/>
                </a:solidFill>
                <a:round/>
                <a:headEnd/>
                <a:tailEnd/>
              </a:ln>
              <a:solidFill>
                <a:srgbClr val="00FF00"/>
              </a:solidFill>
              <a:latin typeface="Times New Roman"/>
              <a:cs typeface="Times New Roman"/>
            </a:endParaRPr>
          </a:p>
        </p:txBody>
      </p:sp>
      <p:sp>
        <p:nvSpPr>
          <p:cNvPr id="21" name="Text Box 17"/>
          <p:cNvSpPr txBox="1">
            <a:spLocks noChangeArrowheads="1"/>
          </p:cNvSpPr>
          <p:nvPr/>
        </p:nvSpPr>
        <p:spPr bwMode="auto">
          <a:xfrm>
            <a:off x="1835696" y="5661248"/>
            <a:ext cx="482453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kk-KZ" sz="2800" b="1" i="1" dirty="0" smtClean="0">
                <a:solidFill>
                  <a:srgbClr val="800000"/>
                </a:solidFill>
                <a:latin typeface="Comic Sans MS" pitchFamily="66" charset="0"/>
              </a:rPr>
              <a:t>жеке буын жасамайды</a:t>
            </a:r>
            <a:endParaRPr lang="ru-RU" sz="2800" b="1" i="1" dirty="0">
              <a:solidFill>
                <a:srgbClr val="80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kk-KZ" b="1" dirty="0" smtClean="0">
                <a:solidFill>
                  <a:srgbClr val="FF0000"/>
                </a:solidFill>
              </a:rPr>
              <a:t>Көрсетілім 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х дыбысы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323528" y="548680"/>
            <a:ext cx="8424936" cy="60932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Gradient_al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rgbClr val="0099FF"/>
            </a:solidFill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692696"/>
          </a:xfrm>
        </p:spPr>
        <p:txBody>
          <a:bodyPr>
            <a:normAutofit fontScale="90000"/>
          </a:bodyPr>
          <a:lstStyle/>
          <a:p>
            <a:r>
              <a:rPr lang="kk-KZ" b="1" dirty="0" smtClean="0">
                <a:solidFill>
                  <a:srgbClr val="FF0000"/>
                </a:solidFill>
              </a:rPr>
              <a:t>Оқылым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/>
          </a:bodyPr>
          <a:lstStyle/>
          <a:p>
            <a:r>
              <a:rPr lang="kk-KZ" sz="4000" b="1" dirty="0" smtClean="0"/>
              <a:t>хат                халат             хайуан              </a:t>
            </a:r>
          </a:p>
          <a:p>
            <a:r>
              <a:rPr lang="kk-KZ" sz="4000" b="1" dirty="0" smtClean="0"/>
              <a:t>хабар           шахмат         хайуанат        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2339752" y="1700808"/>
            <a:ext cx="0" cy="122413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7884368" y="1844824"/>
            <a:ext cx="0" cy="122413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5076056" y="1772816"/>
            <a:ext cx="0" cy="122413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5363" name="Picture 4" descr="Gradient_alb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>
            <a:solidFill>
              <a:srgbClr val="0099FF"/>
            </a:solidFill>
          </a:ln>
        </p:spPr>
      </p:pic>
      <p:sp>
        <p:nvSpPr>
          <p:cNvPr id="15364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kk-KZ" sz="2400" b="1" i="1" dirty="0">
                <a:solidFill>
                  <a:srgbClr val="FF0000"/>
                </a:solidFill>
                <a:latin typeface="Comic Sans MS" pitchFamily="66" charset="0"/>
              </a:rPr>
              <a:t>а</a:t>
            </a:r>
            <a:r>
              <a:rPr lang="kk-KZ" sz="2800" b="1" i="1" dirty="0">
                <a:solidFill>
                  <a:srgbClr val="FF0000"/>
                </a:solidFill>
                <a:latin typeface="Comic Sans MS" pitchFamily="66" charset="0"/>
              </a:rPr>
              <a:t>)</a:t>
            </a:r>
            <a:r>
              <a:rPr lang="kk-KZ" sz="2800" b="1" i="1" dirty="0">
                <a:solidFill>
                  <a:srgbClr val="660066"/>
                </a:solidFill>
                <a:latin typeface="Comic Sans MS" pitchFamily="66" charset="0"/>
              </a:rPr>
              <a:t> </a:t>
            </a:r>
            <a:r>
              <a:rPr lang="kk-KZ" sz="2800" b="1" i="1" dirty="0" smtClean="0">
                <a:solidFill>
                  <a:srgbClr val="660066"/>
                </a:solidFill>
                <a:latin typeface="Comic Sans MS" pitchFamily="66" charset="0"/>
              </a:rPr>
              <a:t>Хх </a:t>
            </a:r>
            <a:r>
              <a:rPr lang="kk-KZ" sz="2800" b="1" i="1" dirty="0">
                <a:solidFill>
                  <a:srgbClr val="660066"/>
                </a:solidFill>
                <a:latin typeface="Comic Sans MS" pitchFamily="66" charset="0"/>
              </a:rPr>
              <a:t>дыбысынан келетін сөздер айту: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kk-KZ" sz="2800" b="1" i="1" dirty="0">
                <a:solidFill>
                  <a:srgbClr val="FF0000"/>
                </a:solidFill>
                <a:latin typeface="Comic Sans MS" pitchFamily="66" charset="0"/>
              </a:rPr>
              <a:t>ә)</a:t>
            </a:r>
            <a:r>
              <a:rPr lang="kk-KZ" sz="2800" b="1" i="1" dirty="0">
                <a:solidFill>
                  <a:srgbClr val="660066"/>
                </a:solidFill>
                <a:latin typeface="Comic Sans MS" pitchFamily="66" charset="0"/>
              </a:rPr>
              <a:t> </a:t>
            </a:r>
            <a:r>
              <a:rPr lang="kk-KZ" sz="2800" b="1" i="1" dirty="0" smtClean="0">
                <a:solidFill>
                  <a:srgbClr val="660066"/>
                </a:solidFill>
                <a:latin typeface="Comic Sans MS" pitchFamily="66" charset="0"/>
              </a:rPr>
              <a:t>Хх дыбысы кездесетін </a:t>
            </a:r>
            <a:r>
              <a:rPr lang="kk-KZ" sz="2800" b="1" i="1" dirty="0">
                <a:solidFill>
                  <a:srgbClr val="660066"/>
                </a:solidFill>
                <a:latin typeface="Comic Sans MS" pitchFamily="66" charset="0"/>
              </a:rPr>
              <a:t>сөздерді </a:t>
            </a:r>
            <a:r>
              <a:rPr lang="kk-KZ" sz="2800" b="1" i="1" dirty="0" smtClean="0">
                <a:solidFill>
                  <a:srgbClr val="660066"/>
                </a:solidFill>
                <a:latin typeface="Comic Sans MS" pitchFamily="66" charset="0"/>
              </a:rPr>
              <a:t>буынға бөлу</a:t>
            </a:r>
            <a:r>
              <a:rPr lang="kk-KZ" sz="2800" b="1" i="1" dirty="0">
                <a:solidFill>
                  <a:srgbClr val="660066"/>
                </a:solidFill>
                <a:latin typeface="Comic Sans MS" pitchFamily="66" charset="0"/>
              </a:rPr>
              <a:t>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kk-KZ" sz="2400" b="1" i="1" dirty="0">
                <a:solidFill>
                  <a:srgbClr val="660066"/>
                </a:solidFill>
                <a:latin typeface="Comic Sans MS" pitchFamily="66" charset="0"/>
              </a:rPr>
              <a:t>  </a:t>
            </a:r>
            <a:endParaRPr lang="ru-RU" sz="2400" b="1" i="1" dirty="0">
              <a:solidFill>
                <a:srgbClr val="660066"/>
              </a:solidFill>
              <a:latin typeface="Comic Sans MS" pitchFamily="66" charset="0"/>
            </a:endParaRPr>
          </a:p>
        </p:txBody>
      </p:sp>
      <p:sp>
        <p:nvSpPr>
          <p:cNvPr id="15365" name="AutoShape 8"/>
          <p:cNvSpPr>
            <a:spLocks noChangeArrowheads="1"/>
          </p:cNvSpPr>
          <p:nvPr/>
        </p:nvSpPr>
        <p:spPr bwMode="auto">
          <a:xfrm rot="21065183">
            <a:off x="1016090" y="2227899"/>
            <a:ext cx="1458742" cy="517864"/>
          </a:xfrm>
          <a:prstGeom prst="curvedDownArrow">
            <a:avLst>
              <a:gd name="adj1" fmla="val 45804"/>
              <a:gd name="adj2" fmla="val 91609"/>
              <a:gd name="adj3" fmla="val 33333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66" name="AutoShape 9"/>
          <p:cNvSpPr>
            <a:spLocks noChangeArrowheads="1"/>
          </p:cNvSpPr>
          <p:nvPr/>
        </p:nvSpPr>
        <p:spPr bwMode="auto">
          <a:xfrm rot="-137340">
            <a:off x="1054243" y="3872514"/>
            <a:ext cx="1287977" cy="558357"/>
          </a:xfrm>
          <a:prstGeom prst="curvedDownArrow">
            <a:avLst>
              <a:gd name="adj1" fmla="val 37224"/>
              <a:gd name="adj2" fmla="val 74448"/>
              <a:gd name="adj3" fmla="val 31835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67" name="AutoShape 10"/>
          <p:cNvSpPr>
            <a:spLocks noChangeArrowheads="1"/>
          </p:cNvSpPr>
          <p:nvPr/>
        </p:nvSpPr>
        <p:spPr bwMode="auto">
          <a:xfrm rot="-137340">
            <a:off x="909268" y="4959672"/>
            <a:ext cx="936625" cy="503237"/>
          </a:xfrm>
          <a:prstGeom prst="curvedDownArrow">
            <a:avLst>
              <a:gd name="adj1" fmla="val 37224"/>
              <a:gd name="adj2" fmla="val 74448"/>
              <a:gd name="adj3" fmla="val 33333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68" name="AutoShape 14"/>
          <p:cNvSpPr>
            <a:spLocks noChangeArrowheads="1"/>
          </p:cNvSpPr>
          <p:nvPr/>
        </p:nvSpPr>
        <p:spPr bwMode="auto">
          <a:xfrm rot="11302828" flipH="1">
            <a:off x="4138249" y="5554911"/>
            <a:ext cx="590902" cy="1008062"/>
          </a:xfrm>
          <a:prstGeom prst="curvedLeftArrow">
            <a:avLst>
              <a:gd name="adj1" fmla="val 34986"/>
              <a:gd name="adj2" fmla="val 69972"/>
              <a:gd name="adj3" fmla="val 33333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69" name="AutoShape 13"/>
          <p:cNvSpPr>
            <a:spLocks noChangeArrowheads="1"/>
          </p:cNvSpPr>
          <p:nvPr/>
        </p:nvSpPr>
        <p:spPr bwMode="auto">
          <a:xfrm rot="5804776">
            <a:off x="6466920" y="5014294"/>
            <a:ext cx="509880" cy="1223962"/>
          </a:xfrm>
          <a:prstGeom prst="curvedRightArrow">
            <a:avLst>
              <a:gd name="adj1" fmla="val 42479"/>
              <a:gd name="adj2" fmla="val 84959"/>
              <a:gd name="adj3" fmla="val 33333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70" name="AutoShape 12"/>
          <p:cNvSpPr>
            <a:spLocks noChangeArrowheads="1"/>
          </p:cNvSpPr>
          <p:nvPr/>
        </p:nvSpPr>
        <p:spPr bwMode="auto">
          <a:xfrm rot="6783253">
            <a:off x="6493699" y="3714687"/>
            <a:ext cx="504847" cy="1223962"/>
          </a:xfrm>
          <a:prstGeom prst="curvedRightArrow">
            <a:avLst>
              <a:gd name="adj1" fmla="val 42479"/>
              <a:gd name="adj2" fmla="val 84959"/>
              <a:gd name="adj3" fmla="val 33333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71" name="AutoShape 11"/>
          <p:cNvSpPr>
            <a:spLocks noChangeArrowheads="1"/>
          </p:cNvSpPr>
          <p:nvPr/>
        </p:nvSpPr>
        <p:spPr bwMode="auto">
          <a:xfrm rot="6240348">
            <a:off x="6366741" y="2014626"/>
            <a:ext cx="576367" cy="1223962"/>
          </a:xfrm>
          <a:prstGeom prst="curvedRightArrow">
            <a:avLst>
              <a:gd name="adj1" fmla="val 42479"/>
              <a:gd name="adj2" fmla="val 84959"/>
              <a:gd name="adj3" fmla="val 33333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endParaRPr lang="ru-RU"/>
          </a:p>
        </p:txBody>
      </p:sp>
      <p:sp>
        <p:nvSpPr>
          <p:cNvPr id="15372" name="WordArt 6"/>
          <p:cNvSpPr>
            <a:spLocks noChangeArrowheads="1" noChangeShapeType="1" noTextEdit="1"/>
          </p:cNvSpPr>
          <p:nvPr/>
        </p:nvSpPr>
        <p:spPr bwMode="auto">
          <a:xfrm>
            <a:off x="2483768" y="2997200"/>
            <a:ext cx="3312368" cy="2663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хана</a:t>
            </a:r>
            <a:endParaRPr lang="ru-RU" sz="3600" b="1" kern="10" dirty="0">
              <a:ln w="9525">
                <a:solidFill>
                  <a:srgbClr val="0080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563972" dir="14049741" sx="125000" sy="125000" algn="tl" rotWithShape="0">
                  <a:srgbClr val="C7DFD3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48143" name="Text Box 15"/>
          <p:cNvSpPr txBox="1">
            <a:spLocks noChangeArrowheads="1"/>
          </p:cNvSpPr>
          <p:nvPr/>
        </p:nvSpPr>
        <p:spPr bwMode="auto">
          <a:xfrm>
            <a:off x="7020272" y="2780928"/>
            <a:ext cx="15843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 sz="3200" b="1" i="1" dirty="0" smtClean="0">
                <a:solidFill>
                  <a:srgbClr val="800000"/>
                </a:solidFill>
                <a:latin typeface="Comic Sans MS" pitchFamily="66" charset="0"/>
              </a:rPr>
              <a:t>ем</a:t>
            </a:r>
            <a:endParaRPr lang="ru-RU" sz="3200" b="1" i="1" dirty="0">
              <a:solidFill>
                <a:srgbClr val="800000"/>
              </a:solidFill>
              <a:latin typeface="Comic Sans MS" pitchFamily="66" charset="0"/>
            </a:endParaRPr>
          </a:p>
        </p:txBody>
      </p:sp>
      <p:sp>
        <p:nvSpPr>
          <p:cNvPr id="48144" name="Text Box 16"/>
          <p:cNvSpPr txBox="1">
            <a:spLocks noChangeArrowheads="1"/>
          </p:cNvSpPr>
          <p:nvPr/>
        </p:nvSpPr>
        <p:spPr bwMode="auto">
          <a:xfrm>
            <a:off x="7092280" y="4365104"/>
            <a:ext cx="15843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 b="1" i="1" dirty="0">
                <a:solidFill>
                  <a:srgbClr val="0000FF"/>
                </a:solidFill>
                <a:latin typeface="Comic Sans MS" pitchFamily="66" charset="0"/>
              </a:rPr>
              <a:t> </a:t>
            </a:r>
            <a:r>
              <a:rPr lang="kk-KZ" sz="3200" b="1" i="1" dirty="0" smtClean="0">
                <a:solidFill>
                  <a:srgbClr val="800000"/>
                </a:solidFill>
                <a:latin typeface="Comic Sans MS" pitchFamily="66" charset="0"/>
              </a:rPr>
              <a:t>дәрі</a:t>
            </a:r>
            <a:endParaRPr lang="ru-RU" sz="3200" b="1" i="1" dirty="0">
              <a:solidFill>
                <a:srgbClr val="800000"/>
              </a:solidFill>
              <a:latin typeface="Comic Sans MS" pitchFamily="66" charset="0"/>
            </a:endParaRPr>
          </a:p>
        </p:txBody>
      </p:sp>
      <p:sp>
        <p:nvSpPr>
          <p:cNvPr id="48145" name="Text Box 17"/>
          <p:cNvSpPr txBox="1">
            <a:spLocks noChangeArrowheads="1"/>
          </p:cNvSpPr>
          <p:nvPr/>
        </p:nvSpPr>
        <p:spPr bwMode="auto">
          <a:xfrm>
            <a:off x="7308304" y="5661248"/>
            <a:ext cx="15843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 sz="3200" b="1" i="1" dirty="0" smtClean="0">
                <a:solidFill>
                  <a:srgbClr val="800000"/>
                </a:solidFill>
                <a:latin typeface="Comic Sans MS" pitchFamily="66" charset="0"/>
              </a:rPr>
              <a:t>ұста</a:t>
            </a:r>
            <a:endParaRPr lang="ru-RU" sz="3200" b="1" i="1" dirty="0">
              <a:solidFill>
                <a:srgbClr val="800000"/>
              </a:solidFill>
              <a:latin typeface="Comic Sans MS" pitchFamily="66" charset="0"/>
            </a:endParaRPr>
          </a:p>
        </p:txBody>
      </p:sp>
      <p:sp>
        <p:nvSpPr>
          <p:cNvPr id="48146" name="Text Box 18"/>
          <p:cNvSpPr txBox="1">
            <a:spLocks noChangeArrowheads="1"/>
          </p:cNvSpPr>
          <p:nvPr/>
        </p:nvSpPr>
        <p:spPr bwMode="auto">
          <a:xfrm>
            <a:off x="2987824" y="6093296"/>
            <a:ext cx="15843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 b="1" i="1" dirty="0">
                <a:solidFill>
                  <a:srgbClr val="0000FF"/>
                </a:solidFill>
                <a:latin typeface="Comic Sans MS" pitchFamily="66" charset="0"/>
              </a:rPr>
              <a:t> </a:t>
            </a:r>
            <a:r>
              <a:rPr lang="kk-KZ" sz="3200" b="1" i="1" dirty="0" smtClean="0">
                <a:solidFill>
                  <a:srgbClr val="800000"/>
                </a:solidFill>
                <a:latin typeface="Comic Sans MS" pitchFamily="66" charset="0"/>
              </a:rPr>
              <a:t>шай</a:t>
            </a:r>
            <a:endParaRPr lang="ru-RU" sz="3200" b="1" i="1" dirty="0">
              <a:solidFill>
                <a:srgbClr val="800000"/>
              </a:solidFill>
              <a:latin typeface="Comic Sans MS" pitchFamily="66" charset="0"/>
            </a:endParaRPr>
          </a:p>
        </p:txBody>
      </p:sp>
      <p:sp>
        <p:nvSpPr>
          <p:cNvPr id="48147" name="Text Box 19"/>
          <p:cNvSpPr txBox="1">
            <a:spLocks noChangeArrowheads="1"/>
          </p:cNvSpPr>
          <p:nvPr/>
        </p:nvSpPr>
        <p:spPr bwMode="auto">
          <a:xfrm>
            <a:off x="0" y="5013176"/>
            <a:ext cx="1584325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kk-KZ" b="1" i="1" dirty="0">
                <a:solidFill>
                  <a:srgbClr val="0000FF"/>
                </a:solidFill>
                <a:latin typeface="Comic Sans MS" pitchFamily="66" charset="0"/>
              </a:rPr>
              <a:t>      </a:t>
            </a:r>
            <a:r>
              <a:rPr lang="kk-KZ" sz="3200" b="1" i="1" dirty="0" smtClean="0">
                <a:solidFill>
                  <a:srgbClr val="800000"/>
                </a:solidFill>
                <a:latin typeface="Comic Sans MS" pitchFamily="66" charset="0"/>
              </a:rPr>
              <a:t>ауру</a:t>
            </a:r>
            <a:endParaRPr lang="ru-RU" sz="3200" b="1" i="1" dirty="0">
              <a:solidFill>
                <a:srgbClr val="800000"/>
              </a:solidFill>
              <a:latin typeface="Comic Sans MS" pitchFamily="66" charset="0"/>
            </a:endParaRPr>
          </a:p>
        </p:txBody>
      </p:sp>
      <p:sp>
        <p:nvSpPr>
          <p:cNvPr id="48148" name="Text Box 20"/>
          <p:cNvSpPr txBox="1">
            <a:spLocks noChangeArrowheads="1"/>
          </p:cNvSpPr>
          <p:nvPr/>
        </p:nvSpPr>
        <p:spPr bwMode="auto">
          <a:xfrm>
            <a:off x="0" y="3861048"/>
            <a:ext cx="15843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kk-KZ" b="1" i="1" dirty="0">
                <a:solidFill>
                  <a:srgbClr val="0000FF"/>
                </a:solidFill>
                <a:latin typeface="Comic Sans MS" pitchFamily="66" charset="0"/>
              </a:rPr>
              <a:t>    </a:t>
            </a:r>
            <a:r>
              <a:rPr lang="kk-KZ" sz="3200" b="1" i="1" dirty="0" smtClean="0">
                <a:solidFill>
                  <a:srgbClr val="800000"/>
                </a:solidFill>
                <a:latin typeface="Comic Sans MS" pitchFamily="66" charset="0"/>
              </a:rPr>
              <a:t>ас</a:t>
            </a:r>
            <a:endParaRPr lang="ru-RU" sz="3200" b="1" i="1" dirty="0">
              <a:solidFill>
                <a:srgbClr val="800000"/>
              </a:solidFill>
              <a:latin typeface="Comic Sans MS" pitchFamily="66" charset="0"/>
            </a:endParaRPr>
          </a:p>
        </p:txBody>
      </p:sp>
      <p:sp>
        <p:nvSpPr>
          <p:cNvPr id="48149" name="Text Box 21"/>
          <p:cNvSpPr txBox="1">
            <a:spLocks noChangeArrowheads="1"/>
          </p:cNvSpPr>
          <p:nvPr/>
        </p:nvSpPr>
        <p:spPr bwMode="auto">
          <a:xfrm>
            <a:off x="0" y="2348880"/>
            <a:ext cx="151224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kk-KZ" b="1" i="1" dirty="0">
                <a:solidFill>
                  <a:srgbClr val="0000FF"/>
                </a:solidFill>
                <a:latin typeface="Comic Sans MS" pitchFamily="66" charset="0"/>
              </a:rPr>
              <a:t>     </a:t>
            </a:r>
            <a:r>
              <a:rPr lang="kk-KZ" sz="2800" b="1" i="1" dirty="0" smtClean="0">
                <a:solidFill>
                  <a:srgbClr val="800000"/>
                </a:solidFill>
                <a:latin typeface="Comic Sans MS" pitchFamily="66" charset="0"/>
              </a:rPr>
              <a:t>        </a:t>
            </a:r>
            <a:r>
              <a:rPr lang="kk-KZ" sz="3200" b="1" i="1" dirty="0" smtClean="0">
                <a:solidFill>
                  <a:srgbClr val="800000"/>
                </a:solidFill>
                <a:latin typeface="Comic Sans MS" pitchFamily="66" charset="0"/>
              </a:rPr>
              <a:t>шебер</a:t>
            </a:r>
            <a:endParaRPr lang="ru-RU" sz="3200" b="1" i="1" dirty="0">
              <a:solidFill>
                <a:srgbClr val="800000"/>
              </a:solidFill>
              <a:latin typeface="Comic Sans MS" pitchFamily="66" charset="0"/>
            </a:endParaRPr>
          </a:p>
        </p:txBody>
      </p:sp>
      <p:sp>
        <p:nvSpPr>
          <p:cNvPr id="21" name="AutoShape 14"/>
          <p:cNvSpPr>
            <a:spLocks noChangeArrowheads="1"/>
          </p:cNvSpPr>
          <p:nvPr/>
        </p:nvSpPr>
        <p:spPr bwMode="auto">
          <a:xfrm>
            <a:off x="4067944" y="1916832"/>
            <a:ext cx="576263" cy="1008062"/>
          </a:xfrm>
          <a:prstGeom prst="curvedLeftArrow">
            <a:avLst>
              <a:gd name="adj1" fmla="val 34986"/>
              <a:gd name="adj2" fmla="val 83167"/>
              <a:gd name="adj3" fmla="val 33333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" name="Text Box 18"/>
          <p:cNvSpPr txBox="1">
            <a:spLocks noChangeArrowheads="1"/>
          </p:cNvSpPr>
          <p:nvPr/>
        </p:nvSpPr>
        <p:spPr bwMode="auto">
          <a:xfrm>
            <a:off x="3275856" y="1340768"/>
            <a:ext cx="15843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 b="1" i="1" dirty="0">
                <a:solidFill>
                  <a:srgbClr val="0000FF"/>
                </a:solidFill>
                <a:latin typeface="Comic Sans MS" pitchFamily="66" charset="0"/>
              </a:rPr>
              <a:t> </a:t>
            </a:r>
            <a:r>
              <a:rPr lang="kk-KZ" sz="3200" b="1" i="1" dirty="0" smtClean="0">
                <a:solidFill>
                  <a:srgbClr val="800000"/>
                </a:solidFill>
                <a:latin typeface="Comic Sans MS" pitchFamily="66" charset="0"/>
              </a:rPr>
              <a:t>кітап</a:t>
            </a:r>
            <a:endParaRPr lang="ru-RU" sz="3200" b="1" i="1" dirty="0">
              <a:solidFill>
                <a:srgbClr val="80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 l="1" r="-3" b="7692"/>
          <a:stretch/>
        </p:blipFill>
        <p:spPr bwMode="auto">
          <a:xfrm>
            <a:off x="179512" y="0"/>
            <a:ext cx="8964487" cy="659735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/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 l="27439" t="8708" r="28205" b="11576"/>
          <a:stretch/>
        </p:blipFill>
        <p:spPr bwMode="auto">
          <a:xfrm>
            <a:off x="0" y="0"/>
            <a:ext cx="3203848" cy="36450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/>
            </a:ext>
          </a:extLst>
        </p:spPr>
      </p:pic>
      <p:pic>
        <p:nvPicPr>
          <p:cNvPr id="5" name="Рисунок 4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 l="22228" t="25501" r="25100" b="10655"/>
          <a:stretch/>
        </p:blipFill>
        <p:spPr bwMode="auto">
          <a:xfrm>
            <a:off x="3275856" y="0"/>
            <a:ext cx="5400600" cy="335699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/>
            </a:ext>
          </a:extLst>
        </p:spPr>
      </p:pic>
      <p:pic>
        <p:nvPicPr>
          <p:cNvPr id="6" name="Рисунок 5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 l="23813" t="29768" r="25405" b="10189"/>
          <a:stretch/>
        </p:blipFill>
        <p:spPr bwMode="auto">
          <a:xfrm>
            <a:off x="0" y="3789040"/>
            <a:ext cx="3816424" cy="30689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/>
            </a:ext>
          </a:extLst>
        </p:spPr>
      </p:pic>
      <p:pic>
        <p:nvPicPr>
          <p:cNvPr id="7" name="Рисунок 6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 l="21329" t="23749" r="26104" b="6624"/>
          <a:stretch/>
        </p:blipFill>
        <p:spPr bwMode="auto">
          <a:xfrm>
            <a:off x="3563888" y="3356992"/>
            <a:ext cx="5112568" cy="35010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/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 l="1" r="-3" b="5128"/>
          <a:stretch/>
        </p:blipFill>
        <p:spPr bwMode="auto">
          <a:xfrm>
            <a:off x="2051720" y="3501008"/>
            <a:ext cx="6449963" cy="31409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/>
            </a:ext>
          </a:extLst>
        </p:spPr>
      </p:pic>
      <p:pic>
        <p:nvPicPr>
          <p:cNvPr id="4" name="Рисунок 3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 l="21329" t="24177" r="23237" b="9556"/>
          <a:stretch/>
        </p:blipFill>
        <p:spPr bwMode="auto">
          <a:xfrm>
            <a:off x="0" y="0"/>
            <a:ext cx="4176464" cy="36450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/>
            </a:ext>
          </a:extLst>
        </p:spPr>
      </p:pic>
      <p:pic>
        <p:nvPicPr>
          <p:cNvPr id="5" name="Рисунок 4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 r="-2" b="16270"/>
          <a:stretch/>
        </p:blipFill>
        <p:spPr bwMode="auto">
          <a:xfrm>
            <a:off x="4355976" y="0"/>
            <a:ext cx="4464496" cy="36450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/>
            </a:ext>
          </a:extLst>
        </p:spPr>
      </p:pic>
      <p:sp>
        <p:nvSpPr>
          <p:cNvPr id="1026" name="Поле 19"/>
          <p:cNvSpPr txBox="1">
            <a:spLocks noChangeArrowheads="1"/>
          </p:cNvSpPr>
          <p:nvPr/>
        </p:nvSpPr>
        <p:spPr bwMode="auto">
          <a:xfrm>
            <a:off x="4499993" y="2780929"/>
            <a:ext cx="244827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4800" b="1" i="1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Хоккей 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20688"/>
          </a:xfrm>
        </p:spPr>
        <p:txBody>
          <a:bodyPr>
            <a:normAutofit fontScale="90000"/>
          </a:bodyPr>
          <a:lstStyle/>
          <a:p>
            <a:r>
              <a:rPr lang="kk-KZ" b="1" dirty="0" smtClean="0">
                <a:solidFill>
                  <a:srgbClr val="FF0000"/>
                </a:solidFill>
              </a:rPr>
              <a:t>Көрсетілім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6" name="Хх дыбысы 2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79512" y="548680"/>
            <a:ext cx="8712968" cy="61206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 l="1" r="-3" b="7692"/>
          <a:stretch/>
        </p:blipFill>
        <p:spPr bwMode="auto">
          <a:xfrm>
            <a:off x="1" y="0"/>
            <a:ext cx="4932040" cy="3789040"/>
          </a:xfrm>
          <a:prstGeom prst="rect">
            <a:avLst/>
          </a:prstGeom>
          <a:ln>
            <a:solidFill>
              <a:srgbClr val="FF0000"/>
            </a:solidFill>
          </a:ln>
          <a:extLst>
            <a:ext uri="{53640926-AAD7-44D8-BBD7-CCE9431645EC}">
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/>
            </a:ext>
          </a:extLst>
        </p:spPr>
      </p:pic>
      <p:sp>
        <p:nvSpPr>
          <p:cNvPr id="26626" name="Поле 35"/>
          <p:cNvSpPr txBox="1">
            <a:spLocks noChangeArrowheads="1"/>
          </p:cNvSpPr>
          <p:nvPr/>
        </p:nvSpPr>
        <p:spPr bwMode="auto">
          <a:xfrm>
            <a:off x="179512" y="3789040"/>
            <a:ext cx="3996952" cy="158417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kk-KZ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Arial" pitchFamily="34" charset="0"/>
              </a:rPr>
              <a:t>   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Arial" pitchFamily="34" charset="0"/>
              </a:rPr>
              <a:t>Көтерілген төменнен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Arial" pitchFamily="34" charset="0"/>
              </a:rPr>
              <a:t>   Екі семсер айқасты.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Arial" pitchFamily="34" charset="0"/>
              </a:rPr>
              <a:t>   Қолын соққан көрермен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Arial" pitchFamily="34" charset="0"/>
              </a:rPr>
              <a:t> «Х» әрпін байқасты</a:t>
            </a: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Arial" pitchFamily="34" charset="0"/>
              </a:rPr>
              <a:t>.</a:t>
            </a:r>
            <a:endParaRPr kumimoji="0" lang="kk-KZ" sz="1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 l="16647" t="5201" r="6781" b="17210"/>
          <a:stretch/>
        </p:blipFill>
        <p:spPr bwMode="auto">
          <a:xfrm>
            <a:off x="4716016" y="0"/>
            <a:ext cx="4427984" cy="3789040"/>
          </a:xfrm>
          <a:prstGeom prst="rect">
            <a:avLst/>
          </a:prstGeom>
          <a:ln>
            <a:solidFill>
              <a:srgbClr val="FF0000"/>
            </a:solidFill>
          </a:ln>
          <a:extLst>
            <a:ext uri="{53640926-AAD7-44D8-BBD7-CCE9431645EC}">
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/>
            </a:ext>
          </a:extLst>
        </p:spPr>
      </p:pic>
      <p:sp>
        <p:nvSpPr>
          <p:cNvPr id="26627" name="Поле 12"/>
          <p:cNvSpPr txBox="1">
            <a:spLocks noChangeArrowheads="1"/>
          </p:cNvSpPr>
          <p:nvPr/>
        </p:nvSpPr>
        <p:spPr bwMode="auto">
          <a:xfrm>
            <a:off x="5004048" y="4221088"/>
            <a:ext cx="4139952" cy="6667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kk-KZ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Arial" pitchFamily="34" charset="0"/>
              </a:rPr>
              <a:t>   </a:t>
            </a: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Arial" pitchFamily="34" charset="0"/>
              </a:rPr>
              <a:t>Қайшы ашасын ашса,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Arial" pitchFamily="34" charset="0"/>
              </a:rPr>
              <a:t>  «Х» әрпіне ұқсайды.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kk-KZ" sz="1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Arial" pitchFamily="34" charset="0"/>
              </a:rPr>
              <a:t>  </a:t>
            </a:r>
            <a:endParaRPr kumimoji="0" lang="kk-KZ" sz="1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 l="1" r="-3" b="8761"/>
          <a:stretch/>
        </p:blipFill>
        <p:spPr bwMode="auto">
          <a:xfrm>
            <a:off x="683568" y="836712"/>
            <a:ext cx="7736582" cy="5428575"/>
          </a:xfrm>
          <a:prstGeom prst="rect">
            <a:avLst/>
          </a:prstGeom>
          <a:ln>
            <a:solidFill>
              <a:srgbClr val="FF0000"/>
            </a:solidFill>
          </a:ln>
          <a:extLst>
            <a:ext uri="{53640926-AAD7-44D8-BBD7-CCE9431645EC}">
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/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771800" y="0"/>
            <a:ext cx="30909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4000" b="1" dirty="0" smtClean="0"/>
              <a:t>Көркем жазу</a:t>
            </a:r>
            <a:endParaRPr lang="ru-RU" sz="4000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5648948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foldedCorner">
            <a:avLst>
              <a:gd name="adj" fmla="val 23449"/>
            </a:avLst>
          </a:prstGeom>
          <a:blipFill dpi="0" rotWithShape="1">
            <a:blip r:embed="rId2" cstate="print"/>
            <a:srcRect/>
            <a:stretch>
              <a:fillRect/>
            </a:stretch>
          </a:blipFill>
          <a:ln w="19050">
            <a:solidFill>
              <a:schemeClr val="accent2"/>
            </a:solidFill>
            <a:round/>
            <a:headEnd/>
            <a:tailEnd/>
          </a:ln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 smtClean="0"/>
              <a:t>Өлеңді мәнерлеп оқу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75656" y="1600200"/>
            <a:ext cx="7211144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k-KZ" sz="4000" b="1" i="1" dirty="0" smtClean="0"/>
              <a:t>Халел қарап қалмайды,</a:t>
            </a:r>
          </a:p>
          <a:p>
            <a:pPr>
              <a:buNone/>
            </a:pPr>
            <a:r>
              <a:rPr lang="kk-KZ" sz="4000" b="1" i="1" dirty="0" smtClean="0"/>
              <a:t>Хамитқа хат арнайды.</a:t>
            </a:r>
          </a:p>
          <a:p>
            <a:pPr>
              <a:buNone/>
            </a:pPr>
            <a:r>
              <a:rPr lang="kk-KZ" sz="4000" b="1" i="1" dirty="0" smtClean="0"/>
              <a:t>“Хоккей добы керек!”-деп,</a:t>
            </a:r>
          </a:p>
          <a:p>
            <a:pPr>
              <a:buNone/>
            </a:pPr>
            <a:r>
              <a:rPr lang="kk-KZ" sz="4000" b="1" i="1" dirty="0" smtClean="0"/>
              <a:t>Хабарлайды хал-жайды.</a:t>
            </a:r>
            <a:endParaRPr lang="ru-RU" sz="4000" b="1" i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M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52400"/>
            <a:ext cx="9144000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-243408"/>
            <a:ext cx="8229600" cy="1143000"/>
          </a:xfrm>
        </p:spPr>
        <p:txBody>
          <a:bodyPr>
            <a:noAutofit/>
          </a:bodyPr>
          <a:lstStyle/>
          <a:p>
            <a:r>
              <a:rPr lang="kk-KZ" sz="2800" dirty="0" smtClean="0"/>
              <a:t>     </a:t>
            </a:r>
            <a:r>
              <a:rPr lang="kk-KZ" sz="2800" b="1" dirty="0" smtClean="0"/>
              <a:t>“Фишбоун” әдісі</a:t>
            </a:r>
            <a:endParaRPr lang="ru-RU" sz="2800" b="1" dirty="0"/>
          </a:p>
        </p:txBody>
      </p:sp>
      <p:pic>
        <p:nvPicPr>
          <p:cNvPr id="6" name="Picture 2" descr="https://ds01.infourok.ru/uploads/ex/116c/00009a23-c11f66ed/2/hello_html_m7eac70ab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764704"/>
            <a:ext cx="8532440" cy="1872208"/>
          </a:xfrm>
          <a:prstGeom prst="rect">
            <a:avLst/>
          </a:prstGeom>
          <a:noFill/>
        </p:spPr>
      </p:pic>
      <p:pic>
        <p:nvPicPr>
          <p:cNvPr id="9" name="Picture 2" descr="https://ds01.infourok.ru/uploads/ex/116c/00009a23-c11f66ed/2/hello_html_m7eac70ab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780928"/>
            <a:ext cx="8532440" cy="180020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1259632" y="1268760"/>
            <a:ext cx="9843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3200" b="1" dirty="0" smtClean="0">
                <a:solidFill>
                  <a:srgbClr val="FF0000"/>
                </a:solidFill>
              </a:rPr>
              <a:t>І топ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71600" y="3212976"/>
            <a:ext cx="1453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 smtClean="0">
                <a:solidFill>
                  <a:srgbClr val="FF0000"/>
                </a:solidFill>
              </a:rPr>
              <a:t>ІІ топ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14" name="Picture 2" descr="https://ds01.infourok.ru/uploads/ex/116c/00009a23-c11f66ed/2/hello_html_m7eac70ab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725144"/>
            <a:ext cx="8532440" cy="1800200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1115616" y="5229200"/>
            <a:ext cx="1453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 smtClean="0">
                <a:solidFill>
                  <a:srgbClr val="FF0000"/>
                </a:solidFill>
              </a:rPr>
              <a:t>ІІІ топ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64704"/>
          </a:xfrm>
        </p:spPr>
        <p:txBody>
          <a:bodyPr>
            <a:normAutofit fontScale="90000"/>
          </a:bodyPr>
          <a:lstStyle/>
          <a:p>
            <a:r>
              <a:rPr lang="kk-KZ" b="1" dirty="0" smtClean="0">
                <a:solidFill>
                  <a:srgbClr val="FF0000"/>
                </a:solidFill>
              </a:rPr>
              <a:t>Буындардан кісі аттарын құрастыр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 r="478" b="8547"/>
          <a:stretch/>
        </p:blipFill>
        <p:spPr bwMode="auto">
          <a:xfrm>
            <a:off x="0" y="862012"/>
            <a:ext cx="9143999" cy="5995988"/>
          </a:xfrm>
          <a:prstGeom prst="rect">
            <a:avLst/>
          </a:prstGeom>
          <a:ln>
            <a:solidFill>
              <a:srgbClr val="FF0000"/>
            </a:solidFill>
          </a:ln>
          <a:extLst>
            <a:ext uri="{53640926-AAD7-44D8-BBD7-CCE9431645EC}">
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/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2" descr="56489484"/>
          <p:cNvSpPr>
            <a:spLocks noChangeArrowheads="1"/>
          </p:cNvSpPr>
          <p:nvPr/>
        </p:nvSpPr>
        <p:spPr bwMode="auto">
          <a:xfrm>
            <a:off x="0" y="27384"/>
            <a:ext cx="9144000" cy="6858000"/>
          </a:xfrm>
          <a:prstGeom prst="foldedCorner">
            <a:avLst>
              <a:gd name="adj" fmla="val 2344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19050">
            <a:solidFill>
              <a:schemeClr val="accent2"/>
            </a:solidFill>
            <a:round/>
            <a:headEnd/>
            <a:tailEnd/>
          </a:ln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468313" y="2708275"/>
            <a:ext cx="3521075" cy="2025650"/>
            <a:chOff x="1786" y="384"/>
            <a:chExt cx="1765" cy="1276"/>
          </a:xfrm>
        </p:grpSpPr>
        <p:sp>
          <p:nvSpPr>
            <p:cNvPr id="31753" name="Freeform 9"/>
            <p:cNvSpPr>
              <a:spLocks/>
            </p:cNvSpPr>
            <p:nvPr/>
          </p:nvSpPr>
          <p:spPr bwMode="auto">
            <a:xfrm>
              <a:off x="2062" y="1418"/>
              <a:ext cx="100" cy="96"/>
            </a:xfrm>
            <a:custGeom>
              <a:avLst/>
              <a:gdLst>
                <a:gd name="T0" fmla="*/ 50 w 100"/>
                <a:gd name="T1" fmla="*/ 0 h 96"/>
                <a:gd name="T2" fmla="*/ 61 w 100"/>
                <a:gd name="T3" fmla="*/ 37 h 96"/>
                <a:gd name="T4" fmla="*/ 100 w 100"/>
                <a:gd name="T5" fmla="*/ 37 h 96"/>
                <a:gd name="T6" fmla="*/ 69 w 100"/>
                <a:gd name="T7" fmla="*/ 60 h 96"/>
                <a:gd name="T8" fmla="*/ 81 w 100"/>
                <a:gd name="T9" fmla="*/ 96 h 96"/>
                <a:gd name="T10" fmla="*/ 50 w 100"/>
                <a:gd name="T11" fmla="*/ 73 h 96"/>
                <a:gd name="T12" fmla="*/ 19 w 100"/>
                <a:gd name="T13" fmla="*/ 96 h 96"/>
                <a:gd name="T14" fmla="*/ 29 w 100"/>
                <a:gd name="T15" fmla="*/ 60 h 96"/>
                <a:gd name="T16" fmla="*/ 0 w 100"/>
                <a:gd name="T17" fmla="*/ 37 h 96"/>
                <a:gd name="T18" fmla="*/ 36 w 100"/>
                <a:gd name="T19" fmla="*/ 37 h 96"/>
                <a:gd name="T20" fmla="*/ 50 w 100"/>
                <a:gd name="T21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0" h="96">
                  <a:moveTo>
                    <a:pt x="50" y="0"/>
                  </a:moveTo>
                  <a:lnTo>
                    <a:pt x="61" y="37"/>
                  </a:lnTo>
                  <a:lnTo>
                    <a:pt x="100" y="37"/>
                  </a:lnTo>
                  <a:lnTo>
                    <a:pt x="69" y="60"/>
                  </a:lnTo>
                  <a:lnTo>
                    <a:pt x="81" y="96"/>
                  </a:lnTo>
                  <a:lnTo>
                    <a:pt x="50" y="73"/>
                  </a:lnTo>
                  <a:lnTo>
                    <a:pt x="19" y="96"/>
                  </a:lnTo>
                  <a:lnTo>
                    <a:pt x="29" y="60"/>
                  </a:lnTo>
                  <a:lnTo>
                    <a:pt x="0" y="37"/>
                  </a:lnTo>
                  <a:lnTo>
                    <a:pt x="36" y="37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754" name="Freeform 10"/>
            <p:cNvSpPr>
              <a:spLocks/>
            </p:cNvSpPr>
            <p:nvPr/>
          </p:nvSpPr>
          <p:spPr bwMode="auto">
            <a:xfrm>
              <a:off x="2285" y="1516"/>
              <a:ext cx="130" cy="129"/>
            </a:xfrm>
            <a:custGeom>
              <a:avLst/>
              <a:gdLst>
                <a:gd name="T0" fmla="*/ 36 w 130"/>
                <a:gd name="T1" fmla="*/ 0 h 129"/>
                <a:gd name="T2" fmla="*/ 72 w 130"/>
                <a:gd name="T3" fmla="*/ 35 h 129"/>
                <a:gd name="T4" fmla="*/ 117 w 130"/>
                <a:gd name="T5" fmla="*/ 12 h 129"/>
                <a:gd name="T6" fmla="*/ 95 w 130"/>
                <a:gd name="T7" fmla="*/ 58 h 129"/>
                <a:gd name="T8" fmla="*/ 130 w 130"/>
                <a:gd name="T9" fmla="*/ 92 h 129"/>
                <a:gd name="T10" fmla="*/ 80 w 130"/>
                <a:gd name="T11" fmla="*/ 86 h 129"/>
                <a:gd name="T12" fmla="*/ 59 w 130"/>
                <a:gd name="T13" fmla="*/ 129 h 129"/>
                <a:gd name="T14" fmla="*/ 49 w 130"/>
                <a:gd name="T15" fmla="*/ 81 h 129"/>
                <a:gd name="T16" fmla="*/ 0 w 130"/>
                <a:gd name="T17" fmla="*/ 73 h 129"/>
                <a:gd name="T18" fmla="*/ 44 w 130"/>
                <a:gd name="T19" fmla="*/ 50 h 129"/>
                <a:gd name="T20" fmla="*/ 36 w 130"/>
                <a:gd name="T2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0" h="129">
                  <a:moveTo>
                    <a:pt x="36" y="0"/>
                  </a:moveTo>
                  <a:lnTo>
                    <a:pt x="72" y="35"/>
                  </a:lnTo>
                  <a:lnTo>
                    <a:pt x="117" y="12"/>
                  </a:lnTo>
                  <a:lnTo>
                    <a:pt x="95" y="58"/>
                  </a:lnTo>
                  <a:lnTo>
                    <a:pt x="130" y="92"/>
                  </a:lnTo>
                  <a:lnTo>
                    <a:pt x="80" y="86"/>
                  </a:lnTo>
                  <a:lnTo>
                    <a:pt x="59" y="129"/>
                  </a:lnTo>
                  <a:lnTo>
                    <a:pt x="49" y="81"/>
                  </a:lnTo>
                  <a:lnTo>
                    <a:pt x="0" y="73"/>
                  </a:lnTo>
                  <a:lnTo>
                    <a:pt x="44" y="5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4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755" name="Freeform 11"/>
            <p:cNvSpPr>
              <a:spLocks/>
            </p:cNvSpPr>
            <p:nvPr/>
          </p:nvSpPr>
          <p:spPr bwMode="auto">
            <a:xfrm>
              <a:off x="2707" y="384"/>
              <a:ext cx="99" cy="96"/>
            </a:xfrm>
            <a:custGeom>
              <a:avLst/>
              <a:gdLst>
                <a:gd name="T0" fmla="*/ 50 w 99"/>
                <a:gd name="T1" fmla="*/ 0 h 96"/>
                <a:gd name="T2" fmla="*/ 61 w 99"/>
                <a:gd name="T3" fmla="*/ 35 h 96"/>
                <a:gd name="T4" fmla="*/ 99 w 99"/>
                <a:gd name="T5" fmla="*/ 36 h 96"/>
                <a:gd name="T6" fmla="*/ 71 w 99"/>
                <a:gd name="T7" fmla="*/ 59 h 96"/>
                <a:gd name="T8" fmla="*/ 80 w 99"/>
                <a:gd name="T9" fmla="*/ 96 h 96"/>
                <a:gd name="T10" fmla="*/ 50 w 99"/>
                <a:gd name="T11" fmla="*/ 73 h 96"/>
                <a:gd name="T12" fmla="*/ 19 w 99"/>
                <a:gd name="T13" fmla="*/ 96 h 96"/>
                <a:gd name="T14" fmla="*/ 30 w 99"/>
                <a:gd name="T15" fmla="*/ 59 h 96"/>
                <a:gd name="T16" fmla="*/ 0 w 99"/>
                <a:gd name="T17" fmla="*/ 36 h 96"/>
                <a:gd name="T18" fmla="*/ 38 w 99"/>
                <a:gd name="T19" fmla="*/ 35 h 96"/>
                <a:gd name="T20" fmla="*/ 50 w 99"/>
                <a:gd name="T21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96">
                  <a:moveTo>
                    <a:pt x="50" y="0"/>
                  </a:moveTo>
                  <a:lnTo>
                    <a:pt x="61" y="35"/>
                  </a:lnTo>
                  <a:lnTo>
                    <a:pt x="99" y="36"/>
                  </a:lnTo>
                  <a:lnTo>
                    <a:pt x="71" y="59"/>
                  </a:lnTo>
                  <a:lnTo>
                    <a:pt x="80" y="96"/>
                  </a:lnTo>
                  <a:lnTo>
                    <a:pt x="50" y="73"/>
                  </a:lnTo>
                  <a:lnTo>
                    <a:pt x="19" y="96"/>
                  </a:lnTo>
                  <a:lnTo>
                    <a:pt x="30" y="59"/>
                  </a:lnTo>
                  <a:lnTo>
                    <a:pt x="0" y="36"/>
                  </a:lnTo>
                  <a:lnTo>
                    <a:pt x="38" y="35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756" name="Freeform 12"/>
            <p:cNvSpPr>
              <a:spLocks/>
            </p:cNvSpPr>
            <p:nvPr/>
          </p:nvSpPr>
          <p:spPr bwMode="auto">
            <a:xfrm>
              <a:off x="3392" y="1265"/>
              <a:ext cx="69" cy="71"/>
            </a:xfrm>
            <a:custGeom>
              <a:avLst/>
              <a:gdLst>
                <a:gd name="T0" fmla="*/ 4 w 69"/>
                <a:gd name="T1" fmla="*/ 11 h 71"/>
                <a:gd name="T2" fmla="*/ 29 w 69"/>
                <a:gd name="T3" fmla="*/ 21 h 71"/>
                <a:gd name="T4" fmla="*/ 46 w 69"/>
                <a:gd name="T5" fmla="*/ 0 h 71"/>
                <a:gd name="T6" fmla="*/ 44 w 69"/>
                <a:gd name="T7" fmla="*/ 27 h 71"/>
                <a:gd name="T8" fmla="*/ 69 w 69"/>
                <a:gd name="T9" fmla="*/ 36 h 71"/>
                <a:gd name="T10" fmla="*/ 42 w 69"/>
                <a:gd name="T11" fmla="*/ 44 h 71"/>
                <a:gd name="T12" fmla="*/ 40 w 69"/>
                <a:gd name="T13" fmla="*/ 71 h 71"/>
                <a:gd name="T14" fmla="*/ 27 w 69"/>
                <a:gd name="T15" fmla="*/ 48 h 71"/>
                <a:gd name="T16" fmla="*/ 0 w 69"/>
                <a:gd name="T17" fmla="*/ 55 h 71"/>
                <a:gd name="T18" fmla="*/ 17 w 69"/>
                <a:gd name="T19" fmla="*/ 34 h 71"/>
                <a:gd name="T20" fmla="*/ 4 w 69"/>
                <a:gd name="T21" fmla="*/ 1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" h="71">
                  <a:moveTo>
                    <a:pt x="4" y="11"/>
                  </a:moveTo>
                  <a:lnTo>
                    <a:pt x="29" y="21"/>
                  </a:lnTo>
                  <a:lnTo>
                    <a:pt x="46" y="0"/>
                  </a:lnTo>
                  <a:lnTo>
                    <a:pt x="44" y="27"/>
                  </a:lnTo>
                  <a:lnTo>
                    <a:pt x="69" y="36"/>
                  </a:lnTo>
                  <a:lnTo>
                    <a:pt x="42" y="44"/>
                  </a:lnTo>
                  <a:lnTo>
                    <a:pt x="40" y="71"/>
                  </a:lnTo>
                  <a:lnTo>
                    <a:pt x="27" y="48"/>
                  </a:lnTo>
                  <a:lnTo>
                    <a:pt x="0" y="55"/>
                  </a:lnTo>
                  <a:lnTo>
                    <a:pt x="17" y="34"/>
                  </a:lnTo>
                  <a:lnTo>
                    <a:pt x="4" y="11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757" name="Freeform 13"/>
            <p:cNvSpPr>
              <a:spLocks/>
            </p:cNvSpPr>
            <p:nvPr/>
          </p:nvSpPr>
          <p:spPr bwMode="auto">
            <a:xfrm>
              <a:off x="3386" y="879"/>
              <a:ext cx="140" cy="134"/>
            </a:xfrm>
            <a:custGeom>
              <a:avLst/>
              <a:gdLst>
                <a:gd name="T0" fmla="*/ 69 w 140"/>
                <a:gd name="T1" fmla="*/ 0 h 134"/>
                <a:gd name="T2" fmla="*/ 86 w 140"/>
                <a:gd name="T3" fmla="*/ 50 h 134"/>
                <a:gd name="T4" fmla="*/ 140 w 140"/>
                <a:gd name="T5" fmla="*/ 52 h 134"/>
                <a:gd name="T6" fmla="*/ 98 w 140"/>
                <a:gd name="T7" fmla="*/ 83 h 134"/>
                <a:gd name="T8" fmla="*/ 113 w 140"/>
                <a:gd name="T9" fmla="*/ 134 h 134"/>
                <a:gd name="T10" fmla="*/ 69 w 140"/>
                <a:gd name="T11" fmla="*/ 104 h 134"/>
                <a:gd name="T12" fmla="*/ 27 w 140"/>
                <a:gd name="T13" fmla="*/ 134 h 134"/>
                <a:gd name="T14" fmla="*/ 42 w 140"/>
                <a:gd name="T15" fmla="*/ 83 h 134"/>
                <a:gd name="T16" fmla="*/ 0 w 140"/>
                <a:gd name="T17" fmla="*/ 52 h 134"/>
                <a:gd name="T18" fmla="*/ 52 w 140"/>
                <a:gd name="T19" fmla="*/ 50 h 134"/>
                <a:gd name="T20" fmla="*/ 69 w 140"/>
                <a:gd name="T21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0" h="134">
                  <a:moveTo>
                    <a:pt x="69" y="0"/>
                  </a:moveTo>
                  <a:lnTo>
                    <a:pt x="86" y="50"/>
                  </a:lnTo>
                  <a:lnTo>
                    <a:pt x="140" y="52"/>
                  </a:lnTo>
                  <a:lnTo>
                    <a:pt x="98" y="83"/>
                  </a:lnTo>
                  <a:lnTo>
                    <a:pt x="113" y="134"/>
                  </a:lnTo>
                  <a:lnTo>
                    <a:pt x="69" y="104"/>
                  </a:lnTo>
                  <a:lnTo>
                    <a:pt x="27" y="134"/>
                  </a:lnTo>
                  <a:lnTo>
                    <a:pt x="42" y="83"/>
                  </a:lnTo>
                  <a:lnTo>
                    <a:pt x="0" y="52"/>
                  </a:lnTo>
                  <a:lnTo>
                    <a:pt x="52" y="5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758" name="Freeform 14"/>
            <p:cNvSpPr>
              <a:spLocks/>
            </p:cNvSpPr>
            <p:nvPr/>
          </p:nvSpPr>
          <p:spPr bwMode="auto">
            <a:xfrm>
              <a:off x="1855" y="633"/>
              <a:ext cx="140" cy="135"/>
            </a:xfrm>
            <a:custGeom>
              <a:avLst/>
              <a:gdLst>
                <a:gd name="T0" fmla="*/ 69 w 140"/>
                <a:gd name="T1" fmla="*/ 0 h 135"/>
                <a:gd name="T2" fmla="*/ 86 w 140"/>
                <a:gd name="T3" fmla="*/ 50 h 135"/>
                <a:gd name="T4" fmla="*/ 140 w 140"/>
                <a:gd name="T5" fmla="*/ 52 h 135"/>
                <a:gd name="T6" fmla="*/ 98 w 140"/>
                <a:gd name="T7" fmla="*/ 83 h 135"/>
                <a:gd name="T8" fmla="*/ 113 w 140"/>
                <a:gd name="T9" fmla="*/ 135 h 135"/>
                <a:gd name="T10" fmla="*/ 69 w 140"/>
                <a:gd name="T11" fmla="*/ 104 h 135"/>
                <a:gd name="T12" fmla="*/ 27 w 140"/>
                <a:gd name="T13" fmla="*/ 135 h 135"/>
                <a:gd name="T14" fmla="*/ 40 w 140"/>
                <a:gd name="T15" fmla="*/ 83 h 135"/>
                <a:gd name="T16" fmla="*/ 0 w 140"/>
                <a:gd name="T17" fmla="*/ 52 h 135"/>
                <a:gd name="T18" fmla="*/ 51 w 140"/>
                <a:gd name="T19" fmla="*/ 50 h 135"/>
                <a:gd name="T20" fmla="*/ 69 w 140"/>
                <a:gd name="T21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0" h="135">
                  <a:moveTo>
                    <a:pt x="69" y="0"/>
                  </a:moveTo>
                  <a:lnTo>
                    <a:pt x="86" y="50"/>
                  </a:lnTo>
                  <a:lnTo>
                    <a:pt x="140" y="52"/>
                  </a:lnTo>
                  <a:lnTo>
                    <a:pt x="98" y="83"/>
                  </a:lnTo>
                  <a:lnTo>
                    <a:pt x="113" y="135"/>
                  </a:lnTo>
                  <a:lnTo>
                    <a:pt x="69" y="104"/>
                  </a:lnTo>
                  <a:lnTo>
                    <a:pt x="27" y="135"/>
                  </a:lnTo>
                  <a:lnTo>
                    <a:pt x="40" y="83"/>
                  </a:lnTo>
                  <a:lnTo>
                    <a:pt x="0" y="52"/>
                  </a:lnTo>
                  <a:lnTo>
                    <a:pt x="51" y="5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759" name="Freeform 15"/>
            <p:cNvSpPr>
              <a:spLocks/>
            </p:cNvSpPr>
            <p:nvPr/>
          </p:nvSpPr>
          <p:spPr bwMode="auto">
            <a:xfrm>
              <a:off x="3280" y="1242"/>
              <a:ext cx="104" cy="121"/>
            </a:xfrm>
            <a:custGeom>
              <a:avLst/>
              <a:gdLst>
                <a:gd name="T0" fmla="*/ 52 w 104"/>
                <a:gd name="T1" fmla="*/ 0 h 121"/>
                <a:gd name="T2" fmla="*/ 64 w 104"/>
                <a:gd name="T3" fmla="*/ 40 h 121"/>
                <a:gd name="T4" fmla="*/ 104 w 104"/>
                <a:gd name="T5" fmla="*/ 30 h 121"/>
                <a:gd name="T6" fmla="*/ 77 w 104"/>
                <a:gd name="T7" fmla="*/ 59 h 121"/>
                <a:gd name="T8" fmla="*/ 104 w 104"/>
                <a:gd name="T9" fmla="*/ 90 h 121"/>
                <a:gd name="T10" fmla="*/ 64 w 104"/>
                <a:gd name="T11" fmla="*/ 80 h 121"/>
                <a:gd name="T12" fmla="*/ 52 w 104"/>
                <a:gd name="T13" fmla="*/ 121 h 121"/>
                <a:gd name="T14" fmla="*/ 41 w 104"/>
                <a:gd name="T15" fmla="*/ 80 h 121"/>
                <a:gd name="T16" fmla="*/ 0 w 104"/>
                <a:gd name="T17" fmla="*/ 90 h 121"/>
                <a:gd name="T18" fmla="*/ 29 w 104"/>
                <a:gd name="T19" fmla="*/ 59 h 121"/>
                <a:gd name="T20" fmla="*/ 0 w 104"/>
                <a:gd name="T21" fmla="*/ 30 h 121"/>
                <a:gd name="T22" fmla="*/ 41 w 104"/>
                <a:gd name="T23" fmla="*/ 40 h 121"/>
                <a:gd name="T24" fmla="*/ 52 w 104"/>
                <a:gd name="T25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121">
                  <a:moveTo>
                    <a:pt x="52" y="0"/>
                  </a:moveTo>
                  <a:lnTo>
                    <a:pt x="64" y="40"/>
                  </a:lnTo>
                  <a:lnTo>
                    <a:pt x="104" y="30"/>
                  </a:lnTo>
                  <a:lnTo>
                    <a:pt x="77" y="59"/>
                  </a:lnTo>
                  <a:lnTo>
                    <a:pt x="104" y="90"/>
                  </a:lnTo>
                  <a:lnTo>
                    <a:pt x="64" y="80"/>
                  </a:lnTo>
                  <a:lnTo>
                    <a:pt x="52" y="121"/>
                  </a:lnTo>
                  <a:lnTo>
                    <a:pt x="41" y="80"/>
                  </a:lnTo>
                  <a:lnTo>
                    <a:pt x="0" y="90"/>
                  </a:lnTo>
                  <a:lnTo>
                    <a:pt x="29" y="59"/>
                  </a:lnTo>
                  <a:lnTo>
                    <a:pt x="0" y="30"/>
                  </a:lnTo>
                  <a:lnTo>
                    <a:pt x="41" y="4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760" name="Freeform 16"/>
            <p:cNvSpPr>
              <a:spLocks/>
            </p:cNvSpPr>
            <p:nvPr/>
          </p:nvSpPr>
          <p:spPr bwMode="auto">
            <a:xfrm>
              <a:off x="2096" y="541"/>
              <a:ext cx="75" cy="73"/>
            </a:xfrm>
            <a:custGeom>
              <a:avLst/>
              <a:gdLst>
                <a:gd name="T0" fmla="*/ 25 w 75"/>
                <a:gd name="T1" fmla="*/ 0 h 73"/>
                <a:gd name="T2" fmla="*/ 41 w 75"/>
                <a:gd name="T3" fmla="*/ 21 h 73"/>
                <a:gd name="T4" fmla="*/ 64 w 75"/>
                <a:gd name="T5" fmla="*/ 8 h 73"/>
                <a:gd name="T6" fmla="*/ 52 w 75"/>
                <a:gd name="T7" fmla="*/ 33 h 73"/>
                <a:gd name="T8" fmla="*/ 75 w 75"/>
                <a:gd name="T9" fmla="*/ 46 h 73"/>
                <a:gd name="T10" fmla="*/ 48 w 75"/>
                <a:gd name="T11" fmla="*/ 48 h 73"/>
                <a:gd name="T12" fmla="*/ 48 w 75"/>
                <a:gd name="T13" fmla="*/ 73 h 73"/>
                <a:gd name="T14" fmla="*/ 33 w 75"/>
                <a:gd name="T15" fmla="*/ 52 h 73"/>
                <a:gd name="T16" fmla="*/ 10 w 75"/>
                <a:gd name="T17" fmla="*/ 64 h 73"/>
                <a:gd name="T18" fmla="*/ 22 w 75"/>
                <a:gd name="T19" fmla="*/ 41 h 73"/>
                <a:gd name="T20" fmla="*/ 0 w 75"/>
                <a:gd name="T21" fmla="*/ 27 h 73"/>
                <a:gd name="T22" fmla="*/ 25 w 75"/>
                <a:gd name="T23" fmla="*/ 25 h 73"/>
                <a:gd name="T24" fmla="*/ 25 w 75"/>
                <a:gd name="T25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5" h="73">
                  <a:moveTo>
                    <a:pt x="25" y="0"/>
                  </a:moveTo>
                  <a:lnTo>
                    <a:pt x="41" y="21"/>
                  </a:lnTo>
                  <a:lnTo>
                    <a:pt x="64" y="8"/>
                  </a:lnTo>
                  <a:lnTo>
                    <a:pt x="52" y="33"/>
                  </a:lnTo>
                  <a:lnTo>
                    <a:pt x="75" y="46"/>
                  </a:lnTo>
                  <a:lnTo>
                    <a:pt x="48" y="48"/>
                  </a:lnTo>
                  <a:lnTo>
                    <a:pt x="48" y="73"/>
                  </a:lnTo>
                  <a:lnTo>
                    <a:pt x="33" y="52"/>
                  </a:lnTo>
                  <a:lnTo>
                    <a:pt x="10" y="64"/>
                  </a:lnTo>
                  <a:lnTo>
                    <a:pt x="22" y="41"/>
                  </a:lnTo>
                  <a:lnTo>
                    <a:pt x="0" y="27"/>
                  </a:lnTo>
                  <a:lnTo>
                    <a:pt x="25" y="25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761" name="Freeform 17"/>
            <p:cNvSpPr>
              <a:spLocks/>
            </p:cNvSpPr>
            <p:nvPr/>
          </p:nvSpPr>
          <p:spPr bwMode="auto">
            <a:xfrm>
              <a:off x="2599" y="434"/>
              <a:ext cx="113" cy="111"/>
            </a:xfrm>
            <a:custGeom>
              <a:avLst/>
              <a:gdLst>
                <a:gd name="T0" fmla="*/ 41 w 113"/>
                <a:gd name="T1" fmla="*/ 0 h 111"/>
                <a:gd name="T2" fmla="*/ 64 w 113"/>
                <a:gd name="T3" fmla="*/ 33 h 111"/>
                <a:gd name="T4" fmla="*/ 98 w 113"/>
                <a:gd name="T5" fmla="*/ 13 h 111"/>
                <a:gd name="T6" fmla="*/ 81 w 113"/>
                <a:gd name="T7" fmla="*/ 50 h 111"/>
                <a:gd name="T8" fmla="*/ 113 w 113"/>
                <a:gd name="T9" fmla="*/ 69 h 111"/>
                <a:gd name="T10" fmla="*/ 75 w 113"/>
                <a:gd name="T11" fmla="*/ 71 h 111"/>
                <a:gd name="T12" fmla="*/ 75 w 113"/>
                <a:gd name="T13" fmla="*/ 111 h 111"/>
                <a:gd name="T14" fmla="*/ 52 w 113"/>
                <a:gd name="T15" fmla="*/ 79 h 111"/>
                <a:gd name="T16" fmla="*/ 17 w 113"/>
                <a:gd name="T17" fmla="*/ 98 h 111"/>
                <a:gd name="T18" fmla="*/ 35 w 113"/>
                <a:gd name="T19" fmla="*/ 61 h 111"/>
                <a:gd name="T20" fmla="*/ 0 w 113"/>
                <a:gd name="T21" fmla="*/ 42 h 111"/>
                <a:gd name="T22" fmla="*/ 41 w 113"/>
                <a:gd name="T23" fmla="*/ 40 h 111"/>
                <a:gd name="T24" fmla="*/ 41 w 113"/>
                <a:gd name="T25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" h="111">
                  <a:moveTo>
                    <a:pt x="41" y="0"/>
                  </a:moveTo>
                  <a:lnTo>
                    <a:pt x="64" y="33"/>
                  </a:lnTo>
                  <a:lnTo>
                    <a:pt x="98" y="13"/>
                  </a:lnTo>
                  <a:lnTo>
                    <a:pt x="81" y="50"/>
                  </a:lnTo>
                  <a:lnTo>
                    <a:pt x="113" y="69"/>
                  </a:lnTo>
                  <a:lnTo>
                    <a:pt x="75" y="71"/>
                  </a:lnTo>
                  <a:lnTo>
                    <a:pt x="75" y="111"/>
                  </a:lnTo>
                  <a:lnTo>
                    <a:pt x="52" y="79"/>
                  </a:lnTo>
                  <a:lnTo>
                    <a:pt x="17" y="98"/>
                  </a:lnTo>
                  <a:lnTo>
                    <a:pt x="35" y="61"/>
                  </a:lnTo>
                  <a:lnTo>
                    <a:pt x="0" y="42"/>
                  </a:lnTo>
                  <a:lnTo>
                    <a:pt x="41" y="40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40F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762" name="Freeform 18"/>
            <p:cNvSpPr>
              <a:spLocks/>
            </p:cNvSpPr>
            <p:nvPr/>
          </p:nvSpPr>
          <p:spPr bwMode="auto">
            <a:xfrm>
              <a:off x="2808" y="1535"/>
              <a:ext cx="110" cy="119"/>
            </a:xfrm>
            <a:custGeom>
              <a:avLst/>
              <a:gdLst>
                <a:gd name="T0" fmla="*/ 62 w 110"/>
                <a:gd name="T1" fmla="*/ 0 h 119"/>
                <a:gd name="T2" fmla="*/ 69 w 110"/>
                <a:gd name="T3" fmla="*/ 41 h 119"/>
                <a:gd name="T4" fmla="*/ 110 w 110"/>
                <a:gd name="T5" fmla="*/ 37 h 119"/>
                <a:gd name="T6" fmla="*/ 79 w 110"/>
                <a:gd name="T7" fmla="*/ 64 h 119"/>
                <a:gd name="T8" fmla="*/ 102 w 110"/>
                <a:gd name="T9" fmla="*/ 96 h 119"/>
                <a:gd name="T10" fmla="*/ 64 w 110"/>
                <a:gd name="T11" fmla="*/ 81 h 119"/>
                <a:gd name="T12" fmla="*/ 46 w 110"/>
                <a:gd name="T13" fmla="*/ 119 h 119"/>
                <a:gd name="T14" fmla="*/ 41 w 110"/>
                <a:gd name="T15" fmla="*/ 79 h 119"/>
                <a:gd name="T16" fmla="*/ 0 w 110"/>
                <a:gd name="T17" fmla="*/ 83 h 119"/>
                <a:gd name="T18" fmla="*/ 31 w 110"/>
                <a:gd name="T19" fmla="*/ 56 h 119"/>
                <a:gd name="T20" fmla="*/ 6 w 110"/>
                <a:gd name="T21" fmla="*/ 23 h 119"/>
                <a:gd name="T22" fmla="*/ 45 w 110"/>
                <a:gd name="T23" fmla="*/ 37 h 119"/>
                <a:gd name="T24" fmla="*/ 62 w 110"/>
                <a:gd name="T25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0" h="119">
                  <a:moveTo>
                    <a:pt x="62" y="0"/>
                  </a:moveTo>
                  <a:lnTo>
                    <a:pt x="69" y="41"/>
                  </a:lnTo>
                  <a:lnTo>
                    <a:pt x="110" y="37"/>
                  </a:lnTo>
                  <a:lnTo>
                    <a:pt x="79" y="64"/>
                  </a:lnTo>
                  <a:lnTo>
                    <a:pt x="102" y="96"/>
                  </a:lnTo>
                  <a:lnTo>
                    <a:pt x="64" y="81"/>
                  </a:lnTo>
                  <a:lnTo>
                    <a:pt x="46" y="119"/>
                  </a:lnTo>
                  <a:lnTo>
                    <a:pt x="41" y="79"/>
                  </a:lnTo>
                  <a:lnTo>
                    <a:pt x="0" y="83"/>
                  </a:lnTo>
                  <a:lnTo>
                    <a:pt x="31" y="56"/>
                  </a:lnTo>
                  <a:lnTo>
                    <a:pt x="6" y="23"/>
                  </a:lnTo>
                  <a:lnTo>
                    <a:pt x="45" y="37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763" name="Freeform 19"/>
            <p:cNvSpPr>
              <a:spLocks/>
            </p:cNvSpPr>
            <p:nvPr/>
          </p:nvSpPr>
          <p:spPr bwMode="auto">
            <a:xfrm>
              <a:off x="3346" y="1098"/>
              <a:ext cx="71" cy="82"/>
            </a:xfrm>
            <a:custGeom>
              <a:avLst/>
              <a:gdLst>
                <a:gd name="T0" fmla="*/ 34 w 71"/>
                <a:gd name="T1" fmla="*/ 0 h 82"/>
                <a:gd name="T2" fmla="*/ 44 w 71"/>
                <a:gd name="T3" fmla="*/ 27 h 82"/>
                <a:gd name="T4" fmla="*/ 71 w 71"/>
                <a:gd name="T5" fmla="*/ 19 h 82"/>
                <a:gd name="T6" fmla="*/ 51 w 71"/>
                <a:gd name="T7" fmla="*/ 40 h 82"/>
                <a:gd name="T8" fmla="*/ 71 w 71"/>
                <a:gd name="T9" fmla="*/ 61 h 82"/>
                <a:gd name="T10" fmla="*/ 44 w 71"/>
                <a:gd name="T11" fmla="*/ 55 h 82"/>
                <a:gd name="T12" fmla="*/ 34 w 71"/>
                <a:gd name="T13" fmla="*/ 82 h 82"/>
                <a:gd name="T14" fmla="*/ 27 w 71"/>
                <a:gd name="T15" fmla="*/ 55 h 82"/>
                <a:gd name="T16" fmla="*/ 0 w 71"/>
                <a:gd name="T17" fmla="*/ 61 h 82"/>
                <a:gd name="T18" fmla="*/ 17 w 71"/>
                <a:gd name="T19" fmla="*/ 40 h 82"/>
                <a:gd name="T20" fmla="*/ 0 w 71"/>
                <a:gd name="T21" fmla="*/ 19 h 82"/>
                <a:gd name="T22" fmla="*/ 27 w 71"/>
                <a:gd name="T23" fmla="*/ 27 h 82"/>
                <a:gd name="T24" fmla="*/ 34 w 71"/>
                <a:gd name="T25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" h="82">
                  <a:moveTo>
                    <a:pt x="34" y="0"/>
                  </a:moveTo>
                  <a:lnTo>
                    <a:pt x="44" y="27"/>
                  </a:lnTo>
                  <a:lnTo>
                    <a:pt x="71" y="19"/>
                  </a:lnTo>
                  <a:lnTo>
                    <a:pt x="51" y="40"/>
                  </a:lnTo>
                  <a:lnTo>
                    <a:pt x="71" y="61"/>
                  </a:lnTo>
                  <a:lnTo>
                    <a:pt x="44" y="55"/>
                  </a:lnTo>
                  <a:lnTo>
                    <a:pt x="34" y="82"/>
                  </a:lnTo>
                  <a:lnTo>
                    <a:pt x="27" y="55"/>
                  </a:lnTo>
                  <a:lnTo>
                    <a:pt x="0" y="61"/>
                  </a:lnTo>
                  <a:lnTo>
                    <a:pt x="17" y="40"/>
                  </a:lnTo>
                  <a:lnTo>
                    <a:pt x="0" y="19"/>
                  </a:lnTo>
                  <a:lnTo>
                    <a:pt x="27" y="27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764" name="Freeform 20"/>
            <p:cNvSpPr>
              <a:spLocks/>
            </p:cNvSpPr>
            <p:nvPr/>
          </p:nvSpPr>
          <p:spPr bwMode="auto">
            <a:xfrm>
              <a:off x="3133" y="1286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0 w 50"/>
                <a:gd name="T3" fmla="*/ 11 h 50"/>
                <a:gd name="T4" fmla="*/ 42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2 h 50"/>
                <a:gd name="T14" fmla="*/ 30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5 w 50"/>
                <a:gd name="T21" fmla="*/ 42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19 h 50"/>
                <a:gd name="T28" fmla="*/ 5 w 50"/>
                <a:gd name="T29" fmla="*/ 8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0" y="11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30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5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5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765" name="Freeform 21"/>
            <p:cNvSpPr>
              <a:spLocks/>
            </p:cNvSpPr>
            <p:nvPr/>
          </p:nvSpPr>
          <p:spPr bwMode="auto">
            <a:xfrm>
              <a:off x="3409" y="1175"/>
              <a:ext cx="52" cy="49"/>
            </a:xfrm>
            <a:custGeom>
              <a:avLst/>
              <a:gdLst>
                <a:gd name="T0" fmla="*/ 27 w 52"/>
                <a:gd name="T1" fmla="*/ 0 h 49"/>
                <a:gd name="T2" fmla="*/ 33 w 52"/>
                <a:gd name="T3" fmla="*/ 11 h 49"/>
                <a:gd name="T4" fmla="*/ 44 w 52"/>
                <a:gd name="T5" fmla="*/ 7 h 49"/>
                <a:gd name="T6" fmla="*/ 40 w 52"/>
                <a:gd name="T7" fmla="*/ 19 h 49"/>
                <a:gd name="T8" fmla="*/ 52 w 52"/>
                <a:gd name="T9" fmla="*/ 24 h 49"/>
                <a:gd name="T10" fmla="*/ 40 w 52"/>
                <a:gd name="T11" fmla="*/ 30 h 49"/>
                <a:gd name="T12" fmla="*/ 44 w 52"/>
                <a:gd name="T13" fmla="*/ 42 h 49"/>
                <a:gd name="T14" fmla="*/ 33 w 52"/>
                <a:gd name="T15" fmla="*/ 38 h 49"/>
                <a:gd name="T16" fmla="*/ 27 w 52"/>
                <a:gd name="T17" fmla="*/ 49 h 49"/>
                <a:gd name="T18" fmla="*/ 21 w 52"/>
                <a:gd name="T19" fmla="*/ 38 h 49"/>
                <a:gd name="T20" fmla="*/ 8 w 52"/>
                <a:gd name="T21" fmla="*/ 42 h 49"/>
                <a:gd name="T22" fmla="*/ 12 w 52"/>
                <a:gd name="T23" fmla="*/ 30 h 49"/>
                <a:gd name="T24" fmla="*/ 0 w 52"/>
                <a:gd name="T25" fmla="*/ 24 h 49"/>
                <a:gd name="T26" fmla="*/ 12 w 52"/>
                <a:gd name="T27" fmla="*/ 19 h 49"/>
                <a:gd name="T28" fmla="*/ 8 w 52"/>
                <a:gd name="T29" fmla="*/ 7 h 49"/>
                <a:gd name="T30" fmla="*/ 21 w 52"/>
                <a:gd name="T31" fmla="*/ 11 h 49"/>
                <a:gd name="T32" fmla="*/ 27 w 52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49">
                  <a:moveTo>
                    <a:pt x="27" y="0"/>
                  </a:moveTo>
                  <a:lnTo>
                    <a:pt x="33" y="11"/>
                  </a:lnTo>
                  <a:lnTo>
                    <a:pt x="44" y="7"/>
                  </a:lnTo>
                  <a:lnTo>
                    <a:pt x="40" y="19"/>
                  </a:lnTo>
                  <a:lnTo>
                    <a:pt x="52" y="24"/>
                  </a:lnTo>
                  <a:lnTo>
                    <a:pt x="40" y="30"/>
                  </a:lnTo>
                  <a:lnTo>
                    <a:pt x="44" y="42"/>
                  </a:lnTo>
                  <a:lnTo>
                    <a:pt x="33" y="38"/>
                  </a:lnTo>
                  <a:lnTo>
                    <a:pt x="27" y="49"/>
                  </a:lnTo>
                  <a:lnTo>
                    <a:pt x="21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4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21" y="1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4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766" name="Freeform 22"/>
            <p:cNvSpPr>
              <a:spLocks/>
            </p:cNvSpPr>
            <p:nvPr/>
          </p:nvSpPr>
          <p:spPr bwMode="auto">
            <a:xfrm>
              <a:off x="3087" y="1474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0 w 50"/>
                <a:gd name="T3" fmla="*/ 11 h 50"/>
                <a:gd name="T4" fmla="*/ 42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2 h 50"/>
                <a:gd name="T14" fmla="*/ 30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7 w 50"/>
                <a:gd name="T21" fmla="*/ 42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19 h 50"/>
                <a:gd name="T28" fmla="*/ 7 w 50"/>
                <a:gd name="T29" fmla="*/ 8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0" y="11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30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7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767" name="Freeform 23"/>
            <p:cNvSpPr>
              <a:spLocks/>
            </p:cNvSpPr>
            <p:nvPr/>
          </p:nvSpPr>
          <p:spPr bwMode="auto">
            <a:xfrm>
              <a:off x="2960" y="1531"/>
              <a:ext cx="50" cy="52"/>
            </a:xfrm>
            <a:custGeom>
              <a:avLst/>
              <a:gdLst>
                <a:gd name="T0" fmla="*/ 27 w 50"/>
                <a:gd name="T1" fmla="*/ 0 h 52"/>
                <a:gd name="T2" fmla="*/ 33 w 50"/>
                <a:gd name="T3" fmla="*/ 12 h 52"/>
                <a:gd name="T4" fmla="*/ 44 w 50"/>
                <a:gd name="T5" fmla="*/ 8 h 52"/>
                <a:gd name="T6" fmla="*/ 40 w 50"/>
                <a:gd name="T7" fmla="*/ 22 h 52"/>
                <a:gd name="T8" fmla="*/ 50 w 50"/>
                <a:gd name="T9" fmla="*/ 27 h 52"/>
                <a:gd name="T10" fmla="*/ 40 w 50"/>
                <a:gd name="T11" fmla="*/ 33 h 52"/>
                <a:gd name="T12" fmla="*/ 44 w 50"/>
                <a:gd name="T13" fmla="*/ 45 h 52"/>
                <a:gd name="T14" fmla="*/ 33 w 50"/>
                <a:gd name="T15" fmla="*/ 41 h 52"/>
                <a:gd name="T16" fmla="*/ 27 w 50"/>
                <a:gd name="T17" fmla="*/ 52 h 52"/>
                <a:gd name="T18" fmla="*/ 21 w 50"/>
                <a:gd name="T19" fmla="*/ 41 h 52"/>
                <a:gd name="T20" fmla="*/ 8 w 50"/>
                <a:gd name="T21" fmla="*/ 45 h 52"/>
                <a:gd name="T22" fmla="*/ 11 w 50"/>
                <a:gd name="T23" fmla="*/ 33 h 52"/>
                <a:gd name="T24" fmla="*/ 0 w 50"/>
                <a:gd name="T25" fmla="*/ 27 h 52"/>
                <a:gd name="T26" fmla="*/ 11 w 50"/>
                <a:gd name="T27" fmla="*/ 22 h 52"/>
                <a:gd name="T28" fmla="*/ 8 w 50"/>
                <a:gd name="T29" fmla="*/ 8 h 52"/>
                <a:gd name="T30" fmla="*/ 21 w 50"/>
                <a:gd name="T31" fmla="*/ 12 h 52"/>
                <a:gd name="T32" fmla="*/ 27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7" y="0"/>
                  </a:moveTo>
                  <a:lnTo>
                    <a:pt x="33" y="12"/>
                  </a:lnTo>
                  <a:lnTo>
                    <a:pt x="44" y="8"/>
                  </a:lnTo>
                  <a:lnTo>
                    <a:pt x="40" y="22"/>
                  </a:lnTo>
                  <a:lnTo>
                    <a:pt x="50" y="27"/>
                  </a:lnTo>
                  <a:lnTo>
                    <a:pt x="40" y="33"/>
                  </a:lnTo>
                  <a:lnTo>
                    <a:pt x="44" y="45"/>
                  </a:lnTo>
                  <a:lnTo>
                    <a:pt x="33" y="41"/>
                  </a:lnTo>
                  <a:lnTo>
                    <a:pt x="27" y="52"/>
                  </a:lnTo>
                  <a:lnTo>
                    <a:pt x="21" y="41"/>
                  </a:lnTo>
                  <a:lnTo>
                    <a:pt x="8" y="45"/>
                  </a:lnTo>
                  <a:lnTo>
                    <a:pt x="11" y="33"/>
                  </a:lnTo>
                  <a:lnTo>
                    <a:pt x="0" y="27"/>
                  </a:lnTo>
                  <a:lnTo>
                    <a:pt x="11" y="22"/>
                  </a:lnTo>
                  <a:lnTo>
                    <a:pt x="8" y="8"/>
                  </a:lnTo>
                  <a:lnTo>
                    <a:pt x="21" y="1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768" name="Freeform 24"/>
            <p:cNvSpPr>
              <a:spLocks/>
            </p:cNvSpPr>
            <p:nvPr/>
          </p:nvSpPr>
          <p:spPr bwMode="auto">
            <a:xfrm>
              <a:off x="2993" y="1576"/>
              <a:ext cx="49" cy="51"/>
            </a:xfrm>
            <a:custGeom>
              <a:avLst/>
              <a:gdLst>
                <a:gd name="T0" fmla="*/ 25 w 49"/>
                <a:gd name="T1" fmla="*/ 0 h 51"/>
                <a:gd name="T2" fmla="*/ 30 w 49"/>
                <a:gd name="T3" fmla="*/ 11 h 51"/>
                <a:gd name="T4" fmla="*/ 42 w 49"/>
                <a:gd name="T5" fmla="*/ 7 h 51"/>
                <a:gd name="T6" fmla="*/ 38 w 49"/>
                <a:gd name="T7" fmla="*/ 21 h 51"/>
                <a:gd name="T8" fmla="*/ 49 w 49"/>
                <a:gd name="T9" fmla="*/ 26 h 51"/>
                <a:gd name="T10" fmla="*/ 38 w 49"/>
                <a:gd name="T11" fmla="*/ 32 h 51"/>
                <a:gd name="T12" fmla="*/ 42 w 49"/>
                <a:gd name="T13" fmla="*/ 44 h 51"/>
                <a:gd name="T14" fmla="*/ 30 w 49"/>
                <a:gd name="T15" fmla="*/ 40 h 51"/>
                <a:gd name="T16" fmla="*/ 25 w 49"/>
                <a:gd name="T17" fmla="*/ 51 h 51"/>
                <a:gd name="T18" fmla="*/ 19 w 49"/>
                <a:gd name="T19" fmla="*/ 40 h 51"/>
                <a:gd name="T20" fmla="*/ 7 w 49"/>
                <a:gd name="T21" fmla="*/ 44 h 51"/>
                <a:gd name="T22" fmla="*/ 11 w 49"/>
                <a:gd name="T23" fmla="*/ 32 h 51"/>
                <a:gd name="T24" fmla="*/ 0 w 49"/>
                <a:gd name="T25" fmla="*/ 26 h 51"/>
                <a:gd name="T26" fmla="*/ 11 w 49"/>
                <a:gd name="T27" fmla="*/ 21 h 51"/>
                <a:gd name="T28" fmla="*/ 7 w 49"/>
                <a:gd name="T29" fmla="*/ 7 h 51"/>
                <a:gd name="T30" fmla="*/ 19 w 49"/>
                <a:gd name="T31" fmla="*/ 11 h 51"/>
                <a:gd name="T32" fmla="*/ 25 w 49"/>
                <a:gd name="T3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1">
                  <a:moveTo>
                    <a:pt x="25" y="0"/>
                  </a:moveTo>
                  <a:lnTo>
                    <a:pt x="30" y="11"/>
                  </a:lnTo>
                  <a:lnTo>
                    <a:pt x="42" y="7"/>
                  </a:lnTo>
                  <a:lnTo>
                    <a:pt x="38" y="21"/>
                  </a:lnTo>
                  <a:lnTo>
                    <a:pt x="49" y="26"/>
                  </a:lnTo>
                  <a:lnTo>
                    <a:pt x="38" y="32"/>
                  </a:lnTo>
                  <a:lnTo>
                    <a:pt x="42" y="44"/>
                  </a:lnTo>
                  <a:lnTo>
                    <a:pt x="30" y="40"/>
                  </a:lnTo>
                  <a:lnTo>
                    <a:pt x="25" y="51"/>
                  </a:lnTo>
                  <a:lnTo>
                    <a:pt x="19" y="40"/>
                  </a:lnTo>
                  <a:lnTo>
                    <a:pt x="7" y="44"/>
                  </a:lnTo>
                  <a:lnTo>
                    <a:pt x="11" y="32"/>
                  </a:lnTo>
                  <a:lnTo>
                    <a:pt x="0" y="26"/>
                  </a:lnTo>
                  <a:lnTo>
                    <a:pt x="11" y="21"/>
                  </a:lnTo>
                  <a:lnTo>
                    <a:pt x="7" y="7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769" name="Freeform 25"/>
            <p:cNvSpPr>
              <a:spLocks/>
            </p:cNvSpPr>
            <p:nvPr/>
          </p:nvSpPr>
          <p:spPr bwMode="auto">
            <a:xfrm>
              <a:off x="3363" y="1522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2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4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6 w 50"/>
                <a:gd name="T21" fmla="*/ 44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19 h 50"/>
                <a:gd name="T28" fmla="*/ 6 w 50"/>
                <a:gd name="T29" fmla="*/ 8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4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6" y="44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6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770" name="Freeform 26"/>
            <p:cNvSpPr>
              <a:spLocks/>
            </p:cNvSpPr>
            <p:nvPr/>
          </p:nvSpPr>
          <p:spPr bwMode="auto">
            <a:xfrm>
              <a:off x="1987" y="1493"/>
              <a:ext cx="52" cy="50"/>
            </a:xfrm>
            <a:custGeom>
              <a:avLst/>
              <a:gdLst>
                <a:gd name="T0" fmla="*/ 27 w 52"/>
                <a:gd name="T1" fmla="*/ 0 h 50"/>
                <a:gd name="T2" fmla="*/ 33 w 52"/>
                <a:gd name="T3" fmla="*/ 12 h 50"/>
                <a:gd name="T4" fmla="*/ 44 w 52"/>
                <a:gd name="T5" fmla="*/ 8 h 50"/>
                <a:gd name="T6" fmla="*/ 40 w 52"/>
                <a:gd name="T7" fmla="*/ 19 h 50"/>
                <a:gd name="T8" fmla="*/ 52 w 52"/>
                <a:gd name="T9" fmla="*/ 25 h 50"/>
                <a:gd name="T10" fmla="*/ 40 w 52"/>
                <a:gd name="T11" fmla="*/ 31 h 50"/>
                <a:gd name="T12" fmla="*/ 44 w 52"/>
                <a:gd name="T13" fmla="*/ 42 h 50"/>
                <a:gd name="T14" fmla="*/ 33 w 52"/>
                <a:gd name="T15" fmla="*/ 38 h 50"/>
                <a:gd name="T16" fmla="*/ 27 w 52"/>
                <a:gd name="T17" fmla="*/ 50 h 50"/>
                <a:gd name="T18" fmla="*/ 21 w 52"/>
                <a:gd name="T19" fmla="*/ 38 h 50"/>
                <a:gd name="T20" fmla="*/ 8 w 52"/>
                <a:gd name="T21" fmla="*/ 42 h 50"/>
                <a:gd name="T22" fmla="*/ 12 w 52"/>
                <a:gd name="T23" fmla="*/ 31 h 50"/>
                <a:gd name="T24" fmla="*/ 0 w 52"/>
                <a:gd name="T25" fmla="*/ 25 h 50"/>
                <a:gd name="T26" fmla="*/ 12 w 52"/>
                <a:gd name="T27" fmla="*/ 19 h 50"/>
                <a:gd name="T28" fmla="*/ 8 w 52"/>
                <a:gd name="T29" fmla="*/ 8 h 50"/>
                <a:gd name="T30" fmla="*/ 21 w 52"/>
                <a:gd name="T31" fmla="*/ 12 h 50"/>
                <a:gd name="T32" fmla="*/ 27 w 52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0">
                  <a:moveTo>
                    <a:pt x="27" y="0"/>
                  </a:moveTo>
                  <a:lnTo>
                    <a:pt x="33" y="12"/>
                  </a:lnTo>
                  <a:lnTo>
                    <a:pt x="44" y="8"/>
                  </a:lnTo>
                  <a:lnTo>
                    <a:pt x="40" y="19"/>
                  </a:lnTo>
                  <a:lnTo>
                    <a:pt x="52" y="25"/>
                  </a:lnTo>
                  <a:lnTo>
                    <a:pt x="40" y="31"/>
                  </a:lnTo>
                  <a:lnTo>
                    <a:pt x="44" y="42"/>
                  </a:lnTo>
                  <a:lnTo>
                    <a:pt x="33" y="38"/>
                  </a:lnTo>
                  <a:lnTo>
                    <a:pt x="27" y="50"/>
                  </a:lnTo>
                  <a:lnTo>
                    <a:pt x="21" y="38"/>
                  </a:lnTo>
                  <a:lnTo>
                    <a:pt x="8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8"/>
                  </a:lnTo>
                  <a:lnTo>
                    <a:pt x="21" y="1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771" name="Freeform 27"/>
            <p:cNvSpPr>
              <a:spLocks/>
            </p:cNvSpPr>
            <p:nvPr/>
          </p:nvSpPr>
          <p:spPr bwMode="auto">
            <a:xfrm>
              <a:off x="2666" y="1601"/>
              <a:ext cx="50" cy="49"/>
            </a:xfrm>
            <a:custGeom>
              <a:avLst/>
              <a:gdLst>
                <a:gd name="T0" fmla="*/ 25 w 50"/>
                <a:gd name="T1" fmla="*/ 0 h 49"/>
                <a:gd name="T2" fmla="*/ 31 w 50"/>
                <a:gd name="T3" fmla="*/ 11 h 49"/>
                <a:gd name="T4" fmla="*/ 43 w 50"/>
                <a:gd name="T5" fmla="*/ 7 h 49"/>
                <a:gd name="T6" fmla="*/ 39 w 50"/>
                <a:gd name="T7" fmla="*/ 19 h 49"/>
                <a:gd name="T8" fmla="*/ 50 w 50"/>
                <a:gd name="T9" fmla="*/ 24 h 49"/>
                <a:gd name="T10" fmla="*/ 39 w 50"/>
                <a:gd name="T11" fmla="*/ 30 h 49"/>
                <a:gd name="T12" fmla="*/ 43 w 50"/>
                <a:gd name="T13" fmla="*/ 42 h 49"/>
                <a:gd name="T14" fmla="*/ 31 w 50"/>
                <a:gd name="T15" fmla="*/ 38 h 49"/>
                <a:gd name="T16" fmla="*/ 25 w 50"/>
                <a:gd name="T17" fmla="*/ 49 h 49"/>
                <a:gd name="T18" fmla="*/ 20 w 50"/>
                <a:gd name="T19" fmla="*/ 38 h 49"/>
                <a:gd name="T20" fmla="*/ 8 w 50"/>
                <a:gd name="T21" fmla="*/ 42 h 49"/>
                <a:gd name="T22" fmla="*/ 12 w 50"/>
                <a:gd name="T23" fmla="*/ 30 h 49"/>
                <a:gd name="T24" fmla="*/ 0 w 50"/>
                <a:gd name="T25" fmla="*/ 24 h 49"/>
                <a:gd name="T26" fmla="*/ 12 w 50"/>
                <a:gd name="T27" fmla="*/ 19 h 49"/>
                <a:gd name="T28" fmla="*/ 8 w 50"/>
                <a:gd name="T29" fmla="*/ 7 h 49"/>
                <a:gd name="T30" fmla="*/ 20 w 50"/>
                <a:gd name="T31" fmla="*/ 11 h 49"/>
                <a:gd name="T32" fmla="*/ 25 w 50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25" y="0"/>
                  </a:moveTo>
                  <a:lnTo>
                    <a:pt x="31" y="11"/>
                  </a:lnTo>
                  <a:lnTo>
                    <a:pt x="43" y="7"/>
                  </a:lnTo>
                  <a:lnTo>
                    <a:pt x="39" y="19"/>
                  </a:lnTo>
                  <a:lnTo>
                    <a:pt x="50" y="24"/>
                  </a:lnTo>
                  <a:lnTo>
                    <a:pt x="39" y="30"/>
                  </a:lnTo>
                  <a:lnTo>
                    <a:pt x="43" y="42"/>
                  </a:lnTo>
                  <a:lnTo>
                    <a:pt x="31" y="38"/>
                  </a:lnTo>
                  <a:lnTo>
                    <a:pt x="25" y="49"/>
                  </a:lnTo>
                  <a:lnTo>
                    <a:pt x="20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4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20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772" name="Freeform 28"/>
            <p:cNvSpPr>
              <a:spLocks/>
            </p:cNvSpPr>
            <p:nvPr/>
          </p:nvSpPr>
          <p:spPr bwMode="auto">
            <a:xfrm>
              <a:off x="2728" y="1591"/>
              <a:ext cx="52" cy="50"/>
            </a:xfrm>
            <a:custGeom>
              <a:avLst/>
              <a:gdLst>
                <a:gd name="T0" fmla="*/ 27 w 52"/>
                <a:gd name="T1" fmla="*/ 0 h 50"/>
                <a:gd name="T2" fmla="*/ 32 w 52"/>
                <a:gd name="T3" fmla="*/ 11 h 50"/>
                <a:gd name="T4" fmla="*/ 44 w 52"/>
                <a:gd name="T5" fmla="*/ 8 h 50"/>
                <a:gd name="T6" fmla="*/ 40 w 52"/>
                <a:gd name="T7" fmla="*/ 19 h 50"/>
                <a:gd name="T8" fmla="*/ 52 w 52"/>
                <a:gd name="T9" fmla="*/ 25 h 50"/>
                <a:gd name="T10" fmla="*/ 40 w 52"/>
                <a:gd name="T11" fmla="*/ 31 h 50"/>
                <a:gd name="T12" fmla="*/ 44 w 52"/>
                <a:gd name="T13" fmla="*/ 42 h 50"/>
                <a:gd name="T14" fmla="*/ 32 w 52"/>
                <a:gd name="T15" fmla="*/ 38 h 50"/>
                <a:gd name="T16" fmla="*/ 27 w 52"/>
                <a:gd name="T17" fmla="*/ 50 h 50"/>
                <a:gd name="T18" fmla="*/ 21 w 52"/>
                <a:gd name="T19" fmla="*/ 38 h 50"/>
                <a:gd name="T20" fmla="*/ 7 w 52"/>
                <a:gd name="T21" fmla="*/ 42 h 50"/>
                <a:gd name="T22" fmla="*/ 11 w 52"/>
                <a:gd name="T23" fmla="*/ 31 h 50"/>
                <a:gd name="T24" fmla="*/ 0 w 52"/>
                <a:gd name="T25" fmla="*/ 25 h 50"/>
                <a:gd name="T26" fmla="*/ 11 w 52"/>
                <a:gd name="T27" fmla="*/ 19 h 50"/>
                <a:gd name="T28" fmla="*/ 7 w 52"/>
                <a:gd name="T29" fmla="*/ 8 h 50"/>
                <a:gd name="T30" fmla="*/ 21 w 52"/>
                <a:gd name="T31" fmla="*/ 11 h 50"/>
                <a:gd name="T32" fmla="*/ 27 w 52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0">
                  <a:moveTo>
                    <a:pt x="27" y="0"/>
                  </a:moveTo>
                  <a:lnTo>
                    <a:pt x="32" y="11"/>
                  </a:lnTo>
                  <a:lnTo>
                    <a:pt x="44" y="8"/>
                  </a:lnTo>
                  <a:lnTo>
                    <a:pt x="40" y="19"/>
                  </a:lnTo>
                  <a:lnTo>
                    <a:pt x="52" y="25"/>
                  </a:lnTo>
                  <a:lnTo>
                    <a:pt x="40" y="31"/>
                  </a:lnTo>
                  <a:lnTo>
                    <a:pt x="44" y="42"/>
                  </a:lnTo>
                  <a:lnTo>
                    <a:pt x="32" y="38"/>
                  </a:lnTo>
                  <a:lnTo>
                    <a:pt x="27" y="50"/>
                  </a:lnTo>
                  <a:lnTo>
                    <a:pt x="21" y="38"/>
                  </a:lnTo>
                  <a:lnTo>
                    <a:pt x="7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8"/>
                  </a:lnTo>
                  <a:lnTo>
                    <a:pt x="21" y="1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773" name="Freeform 29"/>
            <p:cNvSpPr>
              <a:spLocks/>
            </p:cNvSpPr>
            <p:nvPr/>
          </p:nvSpPr>
          <p:spPr bwMode="auto">
            <a:xfrm>
              <a:off x="2444" y="1564"/>
              <a:ext cx="50" cy="52"/>
            </a:xfrm>
            <a:custGeom>
              <a:avLst/>
              <a:gdLst>
                <a:gd name="T0" fmla="*/ 25 w 50"/>
                <a:gd name="T1" fmla="*/ 0 h 52"/>
                <a:gd name="T2" fmla="*/ 30 w 50"/>
                <a:gd name="T3" fmla="*/ 12 h 52"/>
                <a:gd name="T4" fmla="*/ 42 w 50"/>
                <a:gd name="T5" fmla="*/ 8 h 52"/>
                <a:gd name="T6" fmla="*/ 38 w 50"/>
                <a:gd name="T7" fmla="*/ 21 h 52"/>
                <a:gd name="T8" fmla="*/ 50 w 50"/>
                <a:gd name="T9" fmla="*/ 27 h 52"/>
                <a:gd name="T10" fmla="*/ 38 w 50"/>
                <a:gd name="T11" fmla="*/ 33 h 52"/>
                <a:gd name="T12" fmla="*/ 42 w 50"/>
                <a:gd name="T13" fmla="*/ 44 h 52"/>
                <a:gd name="T14" fmla="*/ 30 w 50"/>
                <a:gd name="T15" fmla="*/ 40 h 52"/>
                <a:gd name="T16" fmla="*/ 25 w 50"/>
                <a:gd name="T17" fmla="*/ 52 h 52"/>
                <a:gd name="T18" fmla="*/ 19 w 50"/>
                <a:gd name="T19" fmla="*/ 40 h 52"/>
                <a:gd name="T20" fmla="*/ 6 w 50"/>
                <a:gd name="T21" fmla="*/ 44 h 52"/>
                <a:gd name="T22" fmla="*/ 11 w 50"/>
                <a:gd name="T23" fmla="*/ 33 h 52"/>
                <a:gd name="T24" fmla="*/ 0 w 50"/>
                <a:gd name="T25" fmla="*/ 27 h 52"/>
                <a:gd name="T26" fmla="*/ 11 w 50"/>
                <a:gd name="T27" fmla="*/ 21 h 52"/>
                <a:gd name="T28" fmla="*/ 6 w 50"/>
                <a:gd name="T29" fmla="*/ 8 h 52"/>
                <a:gd name="T30" fmla="*/ 19 w 50"/>
                <a:gd name="T31" fmla="*/ 12 h 52"/>
                <a:gd name="T32" fmla="*/ 25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5" y="0"/>
                  </a:moveTo>
                  <a:lnTo>
                    <a:pt x="30" y="12"/>
                  </a:lnTo>
                  <a:lnTo>
                    <a:pt x="42" y="8"/>
                  </a:lnTo>
                  <a:lnTo>
                    <a:pt x="38" y="21"/>
                  </a:lnTo>
                  <a:lnTo>
                    <a:pt x="50" y="27"/>
                  </a:lnTo>
                  <a:lnTo>
                    <a:pt x="38" y="33"/>
                  </a:lnTo>
                  <a:lnTo>
                    <a:pt x="42" y="44"/>
                  </a:lnTo>
                  <a:lnTo>
                    <a:pt x="30" y="40"/>
                  </a:lnTo>
                  <a:lnTo>
                    <a:pt x="25" y="52"/>
                  </a:lnTo>
                  <a:lnTo>
                    <a:pt x="19" y="40"/>
                  </a:lnTo>
                  <a:lnTo>
                    <a:pt x="6" y="44"/>
                  </a:lnTo>
                  <a:lnTo>
                    <a:pt x="11" y="33"/>
                  </a:lnTo>
                  <a:lnTo>
                    <a:pt x="0" y="27"/>
                  </a:lnTo>
                  <a:lnTo>
                    <a:pt x="11" y="21"/>
                  </a:lnTo>
                  <a:lnTo>
                    <a:pt x="6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774" name="Freeform 30"/>
            <p:cNvSpPr>
              <a:spLocks/>
            </p:cNvSpPr>
            <p:nvPr/>
          </p:nvSpPr>
          <p:spPr bwMode="auto">
            <a:xfrm>
              <a:off x="2499" y="1610"/>
              <a:ext cx="52" cy="50"/>
            </a:xfrm>
            <a:custGeom>
              <a:avLst/>
              <a:gdLst>
                <a:gd name="T0" fmla="*/ 25 w 52"/>
                <a:gd name="T1" fmla="*/ 0 h 50"/>
                <a:gd name="T2" fmla="*/ 31 w 52"/>
                <a:gd name="T3" fmla="*/ 12 h 50"/>
                <a:gd name="T4" fmla="*/ 45 w 52"/>
                <a:gd name="T5" fmla="*/ 6 h 50"/>
                <a:gd name="T6" fmla="*/ 41 w 52"/>
                <a:gd name="T7" fmla="*/ 19 h 50"/>
                <a:gd name="T8" fmla="*/ 52 w 52"/>
                <a:gd name="T9" fmla="*/ 25 h 50"/>
                <a:gd name="T10" fmla="*/ 41 w 52"/>
                <a:gd name="T11" fmla="*/ 31 h 50"/>
                <a:gd name="T12" fmla="*/ 45 w 52"/>
                <a:gd name="T13" fmla="*/ 42 h 50"/>
                <a:gd name="T14" fmla="*/ 31 w 52"/>
                <a:gd name="T15" fmla="*/ 38 h 50"/>
                <a:gd name="T16" fmla="*/ 25 w 52"/>
                <a:gd name="T17" fmla="*/ 50 h 50"/>
                <a:gd name="T18" fmla="*/ 20 w 52"/>
                <a:gd name="T19" fmla="*/ 38 h 50"/>
                <a:gd name="T20" fmla="*/ 8 w 52"/>
                <a:gd name="T21" fmla="*/ 42 h 50"/>
                <a:gd name="T22" fmla="*/ 12 w 52"/>
                <a:gd name="T23" fmla="*/ 31 h 50"/>
                <a:gd name="T24" fmla="*/ 0 w 52"/>
                <a:gd name="T25" fmla="*/ 25 h 50"/>
                <a:gd name="T26" fmla="*/ 12 w 52"/>
                <a:gd name="T27" fmla="*/ 19 h 50"/>
                <a:gd name="T28" fmla="*/ 8 w 52"/>
                <a:gd name="T29" fmla="*/ 6 h 50"/>
                <a:gd name="T30" fmla="*/ 20 w 52"/>
                <a:gd name="T31" fmla="*/ 12 h 50"/>
                <a:gd name="T32" fmla="*/ 25 w 52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0">
                  <a:moveTo>
                    <a:pt x="25" y="0"/>
                  </a:moveTo>
                  <a:lnTo>
                    <a:pt x="31" y="12"/>
                  </a:lnTo>
                  <a:lnTo>
                    <a:pt x="45" y="6"/>
                  </a:lnTo>
                  <a:lnTo>
                    <a:pt x="41" y="19"/>
                  </a:lnTo>
                  <a:lnTo>
                    <a:pt x="52" y="25"/>
                  </a:lnTo>
                  <a:lnTo>
                    <a:pt x="41" y="31"/>
                  </a:lnTo>
                  <a:lnTo>
                    <a:pt x="45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20" y="38"/>
                  </a:lnTo>
                  <a:lnTo>
                    <a:pt x="8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6"/>
                  </a:lnTo>
                  <a:lnTo>
                    <a:pt x="20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775" name="Freeform 31"/>
            <p:cNvSpPr>
              <a:spLocks/>
            </p:cNvSpPr>
            <p:nvPr/>
          </p:nvSpPr>
          <p:spPr bwMode="auto">
            <a:xfrm>
              <a:off x="2549" y="1579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3 w 50"/>
                <a:gd name="T5" fmla="*/ 8 h 50"/>
                <a:gd name="T6" fmla="*/ 39 w 50"/>
                <a:gd name="T7" fmla="*/ 20 h 50"/>
                <a:gd name="T8" fmla="*/ 50 w 50"/>
                <a:gd name="T9" fmla="*/ 25 h 50"/>
                <a:gd name="T10" fmla="*/ 39 w 50"/>
                <a:gd name="T11" fmla="*/ 31 h 50"/>
                <a:gd name="T12" fmla="*/ 43 w 50"/>
                <a:gd name="T13" fmla="*/ 43 h 50"/>
                <a:gd name="T14" fmla="*/ 31 w 50"/>
                <a:gd name="T15" fmla="*/ 39 h 50"/>
                <a:gd name="T16" fmla="*/ 25 w 50"/>
                <a:gd name="T17" fmla="*/ 50 h 50"/>
                <a:gd name="T18" fmla="*/ 20 w 50"/>
                <a:gd name="T19" fmla="*/ 39 h 50"/>
                <a:gd name="T20" fmla="*/ 8 w 50"/>
                <a:gd name="T21" fmla="*/ 43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20 h 50"/>
                <a:gd name="T28" fmla="*/ 8 w 50"/>
                <a:gd name="T29" fmla="*/ 8 h 50"/>
                <a:gd name="T30" fmla="*/ 20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3" y="8"/>
                  </a:lnTo>
                  <a:lnTo>
                    <a:pt x="39" y="20"/>
                  </a:lnTo>
                  <a:lnTo>
                    <a:pt x="50" y="25"/>
                  </a:lnTo>
                  <a:lnTo>
                    <a:pt x="39" y="31"/>
                  </a:lnTo>
                  <a:lnTo>
                    <a:pt x="43" y="43"/>
                  </a:lnTo>
                  <a:lnTo>
                    <a:pt x="31" y="39"/>
                  </a:lnTo>
                  <a:lnTo>
                    <a:pt x="25" y="50"/>
                  </a:lnTo>
                  <a:lnTo>
                    <a:pt x="20" y="39"/>
                  </a:lnTo>
                  <a:lnTo>
                    <a:pt x="8" y="43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20"/>
                  </a:lnTo>
                  <a:lnTo>
                    <a:pt x="8" y="8"/>
                  </a:lnTo>
                  <a:lnTo>
                    <a:pt x="20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776" name="Freeform 32"/>
            <p:cNvSpPr>
              <a:spLocks/>
            </p:cNvSpPr>
            <p:nvPr/>
          </p:nvSpPr>
          <p:spPr bwMode="auto">
            <a:xfrm>
              <a:off x="2225" y="1587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2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6 w 50"/>
                <a:gd name="T21" fmla="*/ 42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19 h 50"/>
                <a:gd name="T28" fmla="*/ 6 w 50"/>
                <a:gd name="T29" fmla="*/ 8 h 50"/>
                <a:gd name="T30" fmla="*/ 19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6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6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777" name="Freeform 33"/>
            <p:cNvSpPr>
              <a:spLocks/>
            </p:cNvSpPr>
            <p:nvPr/>
          </p:nvSpPr>
          <p:spPr bwMode="auto">
            <a:xfrm>
              <a:off x="2192" y="1503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5 w 50"/>
                <a:gd name="T5" fmla="*/ 7 h 50"/>
                <a:gd name="T6" fmla="*/ 39 w 50"/>
                <a:gd name="T7" fmla="*/ 21 h 50"/>
                <a:gd name="T8" fmla="*/ 50 w 50"/>
                <a:gd name="T9" fmla="*/ 27 h 50"/>
                <a:gd name="T10" fmla="*/ 39 w 50"/>
                <a:gd name="T11" fmla="*/ 30 h 50"/>
                <a:gd name="T12" fmla="*/ 45 w 50"/>
                <a:gd name="T13" fmla="*/ 44 h 50"/>
                <a:gd name="T14" fmla="*/ 31 w 50"/>
                <a:gd name="T15" fmla="*/ 38 h 50"/>
                <a:gd name="T16" fmla="*/ 25 w 50"/>
                <a:gd name="T17" fmla="*/ 50 h 50"/>
                <a:gd name="T18" fmla="*/ 20 w 50"/>
                <a:gd name="T19" fmla="*/ 38 h 50"/>
                <a:gd name="T20" fmla="*/ 8 w 50"/>
                <a:gd name="T21" fmla="*/ 44 h 50"/>
                <a:gd name="T22" fmla="*/ 12 w 50"/>
                <a:gd name="T23" fmla="*/ 30 h 50"/>
                <a:gd name="T24" fmla="*/ 0 w 50"/>
                <a:gd name="T25" fmla="*/ 27 h 50"/>
                <a:gd name="T26" fmla="*/ 12 w 50"/>
                <a:gd name="T27" fmla="*/ 21 h 50"/>
                <a:gd name="T28" fmla="*/ 8 w 50"/>
                <a:gd name="T29" fmla="*/ 7 h 50"/>
                <a:gd name="T30" fmla="*/ 20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5" y="7"/>
                  </a:lnTo>
                  <a:lnTo>
                    <a:pt x="39" y="21"/>
                  </a:lnTo>
                  <a:lnTo>
                    <a:pt x="50" y="27"/>
                  </a:lnTo>
                  <a:lnTo>
                    <a:pt x="39" y="30"/>
                  </a:lnTo>
                  <a:lnTo>
                    <a:pt x="45" y="44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20" y="38"/>
                  </a:lnTo>
                  <a:lnTo>
                    <a:pt x="8" y="44"/>
                  </a:lnTo>
                  <a:lnTo>
                    <a:pt x="12" y="30"/>
                  </a:lnTo>
                  <a:lnTo>
                    <a:pt x="0" y="27"/>
                  </a:lnTo>
                  <a:lnTo>
                    <a:pt x="12" y="21"/>
                  </a:lnTo>
                  <a:lnTo>
                    <a:pt x="8" y="7"/>
                  </a:lnTo>
                  <a:lnTo>
                    <a:pt x="20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778" name="Freeform 34"/>
            <p:cNvSpPr>
              <a:spLocks/>
            </p:cNvSpPr>
            <p:nvPr/>
          </p:nvSpPr>
          <p:spPr bwMode="auto">
            <a:xfrm>
              <a:off x="2342" y="1472"/>
              <a:ext cx="50" cy="52"/>
            </a:xfrm>
            <a:custGeom>
              <a:avLst/>
              <a:gdLst>
                <a:gd name="T0" fmla="*/ 25 w 50"/>
                <a:gd name="T1" fmla="*/ 0 h 52"/>
                <a:gd name="T2" fmla="*/ 31 w 50"/>
                <a:gd name="T3" fmla="*/ 11 h 52"/>
                <a:gd name="T4" fmla="*/ 42 w 50"/>
                <a:gd name="T5" fmla="*/ 8 h 52"/>
                <a:gd name="T6" fmla="*/ 38 w 50"/>
                <a:gd name="T7" fmla="*/ 19 h 52"/>
                <a:gd name="T8" fmla="*/ 50 w 50"/>
                <a:gd name="T9" fmla="*/ 25 h 52"/>
                <a:gd name="T10" fmla="*/ 38 w 50"/>
                <a:gd name="T11" fmla="*/ 31 h 52"/>
                <a:gd name="T12" fmla="*/ 42 w 50"/>
                <a:gd name="T13" fmla="*/ 44 h 52"/>
                <a:gd name="T14" fmla="*/ 31 w 50"/>
                <a:gd name="T15" fmla="*/ 40 h 52"/>
                <a:gd name="T16" fmla="*/ 25 w 50"/>
                <a:gd name="T17" fmla="*/ 52 h 52"/>
                <a:gd name="T18" fmla="*/ 19 w 50"/>
                <a:gd name="T19" fmla="*/ 40 h 52"/>
                <a:gd name="T20" fmla="*/ 8 w 50"/>
                <a:gd name="T21" fmla="*/ 44 h 52"/>
                <a:gd name="T22" fmla="*/ 12 w 50"/>
                <a:gd name="T23" fmla="*/ 31 h 52"/>
                <a:gd name="T24" fmla="*/ 0 w 50"/>
                <a:gd name="T25" fmla="*/ 25 h 52"/>
                <a:gd name="T26" fmla="*/ 12 w 50"/>
                <a:gd name="T27" fmla="*/ 19 h 52"/>
                <a:gd name="T28" fmla="*/ 8 w 50"/>
                <a:gd name="T29" fmla="*/ 8 h 52"/>
                <a:gd name="T30" fmla="*/ 19 w 50"/>
                <a:gd name="T31" fmla="*/ 11 h 52"/>
                <a:gd name="T32" fmla="*/ 25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5" y="0"/>
                  </a:moveTo>
                  <a:lnTo>
                    <a:pt x="31" y="11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4"/>
                  </a:lnTo>
                  <a:lnTo>
                    <a:pt x="31" y="40"/>
                  </a:lnTo>
                  <a:lnTo>
                    <a:pt x="25" y="52"/>
                  </a:lnTo>
                  <a:lnTo>
                    <a:pt x="19" y="40"/>
                  </a:lnTo>
                  <a:lnTo>
                    <a:pt x="8" y="44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779" name="Freeform 35"/>
            <p:cNvSpPr>
              <a:spLocks/>
            </p:cNvSpPr>
            <p:nvPr/>
          </p:nvSpPr>
          <p:spPr bwMode="auto">
            <a:xfrm>
              <a:off x="1914" y="1223"/>
              <a:ext cx="52" cy="49"/>
            </a:xfrm>
            <a:custGeom>
              <a:avLst/>
              <a:gdLst>
                <a:gd name="T0" fmla="*/ 27 w 52"/>
                <a:gd name="T1" fmla="*/ 0 h 49"/>
                <a:gd name="T2" fmla="*/ 33 w 52"/>
                <a:gd name="T3" fmla="*/ 11 h 49"/>
                <a:gd name="T4" fmla="*/ 44 w 52"/>
                <a:gd name="T5" fmla="*/ 7 h 49"/>
                <a:gd name="T6" fmla="*/ 40 w 52"/>
                <a:gd name="T7" fmla="*/ 19 h 49"/>
                <a:gd name="T8" fmla="*/ 52 w 52"/>
                <a:gd name="T9" fmla="*/ 24 h 49"/>
                <a:gd name="T10" fmla="*/ 40 w 52"/>
                <a:gd name="T11" fmla="*/ 30 h 49"/>
                <a:gd name="T12" fmla="*/ 44 w 52"/>
                <a:gd name="T13" fmla="*/ 42 h 49"/>
                <a:gd name="T14" fmla="*/ 33 w 52"/>
                <a:gd name="T15" fmla="*/ 38 h 49"/>
                <a:gd name="T16" fmla="*/ 27 w 52"/>
                <a:gd name="T17" fmla="*/ 49 h 49"/>
                <a:gd name="T18" fmla="*/ 21 w 52"/>
                <a:gd name="T19" fmla="*/ 38 h 49"/>
                <a:gd name="T20" fmla="*/ 8 w 52"/>
                <a:gd name="T21" fmla="*/ 42 h 49"/>
                <a:gd name="T22" fmla="*/ 12 w 52"/>
                <a:gd name="T23" fmla="*/ 30 h 49"/>
                <a:gd name="T24" fmla="*/ 0 w 52"/>
                <a:gd name="T25" fmla="*/ 24 h 49"/>
                <a:gd name="T26" fmla="*/ 12 w 52"/>
                <a:gd name="T27" fmla="*/ 19 h 49"/>
                <a:gd name="T28" fmla="*/ 8 w 52"/>
                <a:gd name="T29" fmla="*/ 7 h 49"/>
                <a:gd name="T30" fmla="*/ 21 w 52"/>
                <a:gd name="T31" fmla="*/ 11 h 49"/>
                <a:gd name="T32" fmla="*/ 27 w 52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49">
                  <a:moveTo>
                    <a:pt x="27" y="0"/>
                  </a:moveTo>
                  <a:lnTo>
                    <a:pt x="33" y="11"/>
                  </a:lnTo>
                  <a:lnTo>
                    <a:pt x="44" y="7"/>
                  </a:lnTo>
                  <a:lnTo>
                    <a:pt x="40" y="19"/>
                  </a:lnTo>
                  <a:lnTo>
                    <a:pt x="52" y="24"/>
                  </a:lnTo>
                  <a:lnTo>
                    <a:pt x="40" y="30"/>
                  </a:lnTo>
                  <a:lnTo>
                    <a:pt x="44" y="42"/>
                  </a:lnTo>
                  <a:lnTo>
                    <a:pt x="33" y="38"/>
                  </a:lnTo>
                  <a:lnTo>
                    <a:pt x="27" y="49"/>
                  </a:lnTo>
                  <a:lnTo>
                    <a:pt x="21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4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21" y="1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780" name="Freeform 36"/>
            <p:cNvSpPr>
              <a:spLocks/>
            </p:cNvSpPr>
            <p:nvPr/>
          </p:nvSpPr>
          <p:spPr bwMode="auto">
            <a:xfrm>
              <a:off x="1876" y="1407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0 w 50"/>
                <a:gd name="T3" fmla="*/ 11 h 50"/>
                <a:gd name="T4" fmla="*/ 42 w 50"/>
                <a:gd name="T5" fmla="*/ 7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0 h 50"/>
                <a:gd name="T12" fmla="*/ 42 w 50"/>
                <a:gd name="T13" fmla="*/ 42 h 50"/>
                <a:gd name="T14" fmla="*/ 30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7 w 50"/>
                <a:gd name="T21" fmla="*/ 42 h 50"/>
                <a:gd name="T22" fmla="*/ 11 w 50"/>
                <a:gd name="T23" fmla="*/ 30 h 50"/>
                <a:gd name="T24" fmla="*/ 0 w 50"/>
                <a:gd name="T25" fmla="*/ 25 h 50"/>
                <a:gd name="T26" fmla="*/ 11 w 50"/>
                <a:gd name="T27" fmla="*/ 19 h 50"/>
                <a:gd name="T28" fmla="*/ 7 w 50"/>
                <a:gd name="T29" fmla="*/ 7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0" y="11"/>
                  </a:lnTo>
                  <a:lnTo>
                    <a:pt x="42" y="7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0"/>
                  </a:lnTo>
                  <a:lnTo>
                    <a:pt x="42" y="42"/>
                  </a:lnTo>
                  <a:lnTo>
                    <a:pt x="30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7" y="42"/>
                  </a:lnTo>
                  <a:lnTo>
                    <a:pt x="11" y="30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7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781" name="Freeform 37"/>
            <p:cNvSpPr>
              <a:spLocks/>
            </p:cNvSpPr>
            <p:nvPr/>
          </p:nvSpPr>
          <p:spPr bwMode="auto">
            <a:xfrm>
              <a:off x="1860" y="1159"/>
              <a:ext cx="52" cy="50"/>
            </a:xfrm>
            <a:custGeom>
              <a:avLst/>
              <a:gdLst>
                <a:gd name="T0" fmla="*/ 25 w 52"/>
                <a:gd name="T1" fmla="*/ 0 h 50"/>
                <a:gd name="T2" fmla="*/ 31 w 52"/>
                <a:gd name="T3" fmla="*/ 12 h 50"/>
                <a:gd name="T4" fmla="*/ 45 w 52"/>
                <a:gd name="T5" fmla="*/ 8 h 50"/>
                <a:gd name="T6" fmla="*/ 41 w 52"/>
                <a:gd name="T7" fmla="*/ 19 h 50"/>
                <a:gd name="T8" fmla="*/ 52 w 52"/>
                <a:gd name="T9" fmla="*/ 25 h 50"/>
                <a:gd name="T10" fmla="*/ 41 w 52"/>
                <a:gd name="T11" fmla="*/ 31 h 50"/>
                <a:gd name="T12" fmla="*/ 45 w 52"/>
                <a:gd name="T13" fmla="*/ 42 h 50"/>
                <a:gd name="T14" fmla="*/ 31 w 52"/>
                <a:gd name="T15" fmla="*/ 39 h 50"/>
                <a:gd name="T16" fmla="*/ 25 w 52"/>
                <a:gd name="T17" fmla="*/ 50 h 50"/>
                <a:gd name="T18" fmla="*/ 20 w 52"/>
                <a:gd name="T19" fmla="*/ 39 h 50"/>
                <a:gd name="T20" fmla="*/ 8 w 52"/>
                <a:gd name="T21" fmla="*/ 42 h 50"/>
                <a:gd name="T22" fmla="*/ 12 w 52"/>
                <a:gd name="T23" fmla="*/ 31 h 50"/>
                <a:gd name="T24" fmla="*/ 0 w 52"/>
                <a:gd name="T25" fmla="*/ 25 h 50"/>
                <a:gd name="T26" fmla="*/ 12 w 52"/>
                <a:gd name="T27" fmla="*/ 19 h 50"/>
                <a:gd name="T28" fmla="*/ 8 w 52"/>
                <a:gd name="T29" fmla="*/ 8 h 50"/>
                <a:gd name="T30" fmla="*/ 20 w 52"/>
                <a:gd name="T31" fmla="*/ 12 h 50"/>
                <a:gd name="T32" fmla="*/ 25 w 52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0">
                  <a:moveTo>
                    <a:pt x="25" y="0"/>
                  </a:moveTo>
                  <a:lnTo>
                    <a:pt x="31" y="12"/>
                  </a:lnTo>
                  <a:lnTo>
                    <a:pt x="45" y="8"/>
                  </a:lnTo>
                  <a:lnTo>
                    <a:pt x="41" y="19"/>
                  </a:lnTo>
                  <a:lnTo>
                    <a:pt x="52" y="25"/>
                  </a:lnTo>
                  <a:lnTo>
                    <a:pt x="41" y="31"/>
                  </a:lnTo>
                  <a:lnTo>
                    <a:pt x="45" y="42"/>
                  </a:lnTo>
                  <a:lnTo>
                    <a:pt x="31" y="39"/>
                  </a:lnTo>
                  <a:lnTo>
                    <a:pt x="25" y="50"/>
                  </a:lnTo>
                  <a:lnTo>
                    <a:pt x="20" y="39"/>
                  </a:lnTo>
                  <a:lnTo>
                    <a:pt x="8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8"/>
                  </a:lnTo>
                  <a:lnTo>
                    <a:pt x="20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782" name="Freeform 38"/>
            <p:cNvSpPr>
              <a:spLocks/>
            </p:cNvSpPr>
            <p:nvPr/>
          </p:nvSpPr>
          <p:spPr bwMode="auto">
            <a:xfrm>
              <a:off x="1824" y="1223"/>
              <a:ext cx="50" cy="49"/>
            </a:xfrm>
            <a:custGeom>
              <a:avLst/>
              <a:gdLst>
                <a:gd name="T0" fmla="*/ 25 w 50"/>
                <a:gd name="T1" fmla="*/ 0 h 49"/>
                <a:gd name="T2" fmla="*/ 31 w 50"/>
                <a:gd name="T3" fmla="*/ 11 h 49"/>
                <a:gd name="T4" fmla="*/ 42 w 50"/>
                <a:gd name="T5" fmla="*/ 7 h 49"/>
                <a:gd name="T6" fmla="*/ 38 w 50"/>
                <a:gd name="T7" fmla="*/ 19 h 49"/>
                <a:gd name="T8" fmla="*/ 50 w 50"/>
                <a:gd name="T9" fmla="*/ 24 h 49"/>
                <a:gd name="T10" fmla="*/ 38 w 50"/>
                <a:gd name="T11" fmla="*/ 30 h 49"/>
                <a:gd name="T12" fmla="*/ 42 w 50"/>
                <a:gd name="T13" fmla="*/ 42 h 49"/>
                <a:gd name="T14" fmla="*/ 31 w 50"/>
                <a:gd name="T15" fmla="*/ 38 h 49"/>
                <a:gd name="T16" fmla="*/ 25 w 50"/>
                <a:gd name="T17" fmla="*/ 49 h 49"/>
                <a:gd name="T18" fmla="*/ 19 w 50"/>
                <a:gd name="T19" fmla="*/ 38 h 49"/>
                <a:gd name="T20" fmla="*/ 8 w 50"/>
                <a:gd name="T21" fmla="*/ 42 h 49"/>
                <a:gd name="T22" fmla="*/ 11 w 50"/>
                <a:gd name="T23" fmla="*/ 30 h 49"/>
                <a:gd name="T24" fmla="*/ 0 w 50"/>
                <a:gd name="T25" fmla="*/ 24 h 49"/>
                <a:gd name="T26" fmla="*/ 11 w 50"/>
                <a:gd name="T27" fmla="*/ 19 h 49"/>
                <a:gd name="T28" fmla="*/ 8 w 50"/>
                <a:gd name="T29" fmla="*/ 7 h 49"/>
                <a:gd name="T30" fmla="*/ 19 w 50"/>
                <a:gd name="T31" fmla="*/ 11 h 49"/>
                <a:gd name="T32" fmla="*/ 25 w 50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25" y="0"/>
                  </a:moveTo>
                  <a:lnTo>
                    <a:pt x="31" y="11"/>
                  </a:lnTo>
                  <a:lnTo>
                    <a:pt x="42" y="7"/>
                  </a:lnTo>
                  <a:lnTo>
                    <a:pt x="38" y="19"/>
                  </a:lnTo>
                  <a:lnTo>
                    <a:pt x="50" y="24"/>
                  </a:lnTo>
                  <a:lnTo>
                    <a:pt x="38" y="30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49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1" y="30"/>
                  </a:lnTo>
                  <a:lnTo>
                    <a:pt x="0" y="24"/>
                  </a:lnTo>
                  <a:lnTo>
                    <a:pt x="11" y="19"/>
                  </a:lnTo>
                  <a:lnTo>
                    <a:pt x="8" y="7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783" name="Freeform 39"/>
            <p:cNvSpPr>
              <a:spLocks/>
            </p:cNvSpPr>
            <p:nvPr/>
          </p:nvSpPr>
          <p:spPr bwMode="auto">
            <a:xfrm>
              <a:off x="1883" y="1305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3 w 50"/>
                <a:gd name="T5" fmla="*/ 8 h 50"/>
                <a:gd name="T6" fmla="*/ 39 w 50"/>
                <a:gd name="T7" fmla="*/ 19 h 50"/>
                <a:gd name="T8" fmla="*/ 50 w 50"/>
                <a:gd name="T9" fmla="*/ 25 h 50"/>
                <a:gd name="T10" fmla="*/ 39 w 50"/>
                <a:gd name="T11" fmla="*/ 31 h 50"/>
                <a:gd name="T12" fmla="*/ 43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20 w 50"/>
                <a:gd name="T19" fmla="*/ 38 h 50"/>
                <a:gd name="T20" fmla="*/ 6 w 50"/>
                <a:gd name="T21" fmla="*/ 42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19 h 50"/>
                <a:gd name="T28" fmla="*/ 6 w 50"/>
                <a:gd name="T29" fmla="*/ 8 h 50"/>
                <a:gd name="T30" fmla="*/ 20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3" y="8"/>
                  </a:lnTo>
                  <a:lnTo>
                    <a:pt x="39" y="19"/>
                  </a:lnTo>
                  <a:lnTo>
                    <a:pt x="50" y="25"/>
                  </a:lnTo>
                  <a:lnTo>
                    <a:pt x="39" y="31"/>
                  </a:lnTo>
                  <a:lnTo>
                    <a:pt x="43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20" y="38"/>
                  </a:lnTo>
                  <a:lnTo>
                    <a:pt x="6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6" y="8"/>
                  </a:lnTo>
                  <a:lnTo>
                    <a:pt x="20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784" name="Freeform 40"/>
            <p:cNvSpPr>
              <a:spLocks/>
            </p:cNvSpPr>
            <p:nvPr/>
          </p:nvSpPr>
          <p:spPr bwMode="auto">
            <a:xfrm>
              <a:off x="1837" y="933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5 w 50"/>
                <a:gd name="T5" fmla="*/ 7 h 50"/>
                <a:gd name="T6" fmla="*/ 39 w 50"/>
                <a:gd name="T7" fmla="*/ 19 h 50"/>
                <a:gd name="T8" fmla="*/ 50 w 50"/>
                <a:gd name="T9" fmla="*/ 25 h 50"/>
                <a:gd name="T10" fmla="*/ 39 w 50"/>
                <a:gd name="T11" fmla="*/ 30 h 50"/>
                <a:gd name="T12" fmla="*/ 45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20 w 50"/>
                <a:gd name="T19" fmla="*/ 38 h 50"/>
                <a:gd name="T20" fmla="*/ 8 w 50"/>
                <a:gd name="T21" fmla="*/ 42 h 50"/>
                <a:gd name="T22" fmla="*/ 12 w 50"/>
                <a:gd name="T23" fmla="*/ 30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7 h 50"/>
                <a:gd name="T30" fmla="*/ 20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5" y="7"/>
                  </a:lnTo>
                  <a:lnTo>
                    <a:pt x="39" y="19"/>
                  </a:lnTo>
                  <a:lnTo>
                    <a:pt x="50" y="25"/>
                  </a:lnTo>
                  <a:lnTo>
                    <a:pt x="39" y="30"/>
                  </a:lnTo>
                  <a:lnTo>
                    <a:pt x="45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20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20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785" name="Freeform 41"/>
            <p:cNvSpPr>
              <a:spLocks/>
            </p:cNvSpPr>
            <p:nvPr/>
          </p:nvSpPr>
          <p:spPr bwMode="auto">
            <a:xfrm>
              <a:off x="1849" y="1010"/>
              <a:ext cx="50" cy="49"/>
            </a:xfrm>
            <a:custGeom>
              <a:avLst/>
              <a:gdLst>
                <a:gd name="T0" fmla="*/ 25 w 50"/>
                <a:gd name="T1" fmla="*/ 0 h 49"/>
                <a:gd name="T2" fmla="*/ 31 w 50"/>
                <a:gd name="T3" fmla="*/ 11 h 49"/>
                <a:gd name="T4" fmla="*/ 42 w 50"/>
                <a:gd name="T5" fmla="*/ 5 h 49"/>
                <a:gd name="T6" fmla="*/ 38 w 50"/>
                <a:gd name="T7" fmla="*/ 19 h 49"/>
                <a:gd name="T8" fmla="*/ 50 w 50"/>
                <a:gd name="T9" fmla="*/ 24 h 49"/>
                <a:gd name="T10" fmla="*/ 38 w 50"/>
                <a:gd name="T11" fmla="*/ 30 h 49"/>
                <a:gd name="T12" fmla="*/ 42 w 50"/>
                <a:gd name="T13" fmla="*/ 42 h 49"/>
                <a:gd name="T14" fmla="*/ 31 w 50"/>
                <a:gd name="T15" fmla="*/ 38 h 49"/>
                <a:gd name="T16" fmla="*/ 25 w 50"/>
                <a:gd name="T17" fmla="*/ 49 h 49"/>
                <a:gd name="T18" fmla="*/ 19 w 50"/>
                <a:gd name="T19" fmla="*/ 38 h 49"/>
                <a:gd name="T20" fmla="*/ 6 w 50"/>
                <a:gd name="T21" fmla="*/ 42 h 49"/>
                <a:gd name="T22" fmla="*/ 11 w 50"/>
                <a:gd name="T23" fmla="*/ 30 h 49"/>
                <a:gd name="T24" fmla="*/ 0 w 50"/>
                <a:gd name="T25" fmla="*/ 24 h 49"/>
                <a:gd name="T26" fmla="*/ 11 w 50"/>
                <a:gd name="T27" fmla="*/ 19 h 49"/>
                <a:gd name="T28" fmla="*/ 6 w 50"/>
                <a:gd name="T29" fmla="*/ 5 h 49"/>
                <a:gd name="T30" fmla="*/ 19 w 50"/>
                <a:gd name="T31" fmla="*/ 11 h 49"/>
                <a:gd name="T32" fmla="*/ 25 w 50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25" y="0"/>
                  </a:moveTo>
                  <a:lnTo>
                    <a:pt x="31" y="11"/>
                  </a:lnTo>
                  <a:lnTo>
                    <a:pt x="42" y="5"/>
                  </a:lnTo>
                  <a:lnTo>
                    <a:pt x="38" y="19"/>
                  </a:lnTo>
                  <a:lnTo>
                    <a:pt x="50" y="24"/>
                  </a:lnTo>
                  <a:lnTo>
                    <a:pt x="38" y="30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49"/>
                  </a:lnTo>
                  <a:lnTo>
                    <a:pt x="19" y="38"/>
                  </a:lnTo>
                  <a:lnTo>
                    <a:pt x="6" y="42"/>
                  </a:lnTo>
                  <a:lnTo>
                    <a:pt x="11" y="30"/>
                  </a:lnTo>
                  <a:lnTo>
                    <a:pt x="0" y="24"/>
                  </a:lnTo>
                  <a:lnTo>
                    <a:pt x="11" y="19"/>
                  </a:lnTo>
                  <a:lnTo>
                    <a:pt x="6" y="5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786" name="Freeform 42"/>
            <p:cNvSpPr>
              <a:spLocks/>
            </p:cNvSpPr>
            <p:nvPr/>
          </p:nvSpPr>
          <p:spPr bwMode="auto">
            <a:xfrm>
              <a:off x="1786" y="977"/>
              <a:ext cx="49" cy="52"/>
            </a:xfrm>
            <a:custGeom>
              <a:avLst/>
              <a:gdLst>
                <a:gd name="T0" fmla="*/ 25 w 49"/>
                <a:gd name="T1" fmla="*/ 0 h 52"/>
                <a:gd name="T2" fmla="*/ 30 w 49"/>
                <a:gd name="T3" fmla="*/ 11 h 52"/>
                <a:gd name="T4" fmla="*/ 42 w 49"/>
                <a:gd name="T5" fmla="*/ 8 h 52"/>
                <a:gd name="T6" fmla="*/ 38 w 49"/>
                <a:gd name="T7" fmla="*/ 21 h 52"/>
                <a:gd name="T8" fmla="*/ 49 w 49"/>
                <a:gd name="T9" fmla="*/ 27 h 52"/>
                <a:gd name="T10" fmla="*/ 38 w 49"/>
                <a:gd name="T11" fmla="*/ 33 h 52"/>
                <a:gd name="T12" fmla="*/ 42 w 49"/>
                <a:gd name="T13" fmla="*/ 44 h 52"/>
                <a:gd name="T14" fmla="*/ 30 w 49"/>
                <a:gd name="T15" fmla="*/ 40 h 52"/>
                <a:gd name="T16" fmla="*/ 25 w 49"/>
                <a:gd name="T17" fmla="*/ 52 h 52"/>
                <a:gd name="T18" fmla="*/ 19 w 49"/>
                <a:gd name="T19" fmla="*/ 40 h 52"/>
                <a:gd name="T20" fmla="*/ 7 w 49"/>
                <a:gd name="T21" fmla="*/ 44 h 52"/>
                <a:gd name="T22" fmla="*/ 11 w 49"/>
                <a:gd name="T23" fmla="*/ 33 h 52"/>
                <a:gd name="T24" fmla="*/ 0 w 49"/>
                <a:gd name="T25" fmla="*/ 27 h 52"/>
                <a:gd name="T26" fmla="*/ 11 w 49"/>
                <a:gd name="T27" fmla="*/ 21 h 52"/>
                <a:gd name="T28" fmla="*/ 7 w 49"/>
                <a:gd name="T29" fmla="*/ 8 h 52"/>
                <a:gd name="T30" fmla="*/ 19 w 49"/>
                <a:gd name="T31" fmla="*/ 11 h 52"/>
                <a:gd name="T32" fmla="*/ 25 w 49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2">
                  <a:moveTo>
                    <a:pt x="25" y="0"/>
                  </a:moveTo>
                  <a:lnTo>
                    <a:pt x="30" y="11"/>
                  </a:lnTo>
                  <a:lnTo>
                    <a:pt x="42" y="8"/>
                  </a:lnTo>
                  <a:lnTo>
                    <a:pt x="38" y="21"/>
                  </a:lnTo>
                  <a:lnTo>
                    <a:pt x="49" y="27"/>
                  </a:lnTo>
                  <a:lnTo>
                    <a:pt x="38" y="33"/>
                  </a:lnTo>
                  <a:lnTo>
                    <a:pt x="42" y="44"/>
                  </a:lnTo>
                  <a:lnTo>
                    <a:pt x="30" y="40"/>
                  </a:lnTo>
                  <a:lnTo>
                    <a:pt x="25" y="52"/>
                  </a:lnTo>
                  <a:lnTo>
                    <a:pt x="19" y="40"/>
                  </a:lnTo>
                  <a:lnTo>
                    <a:pt x="7" y="44"/>
                  </a:lnTo>
                  <a:lnTo>
                    <a:pt x="11" y="33"/>
                  </a:lnTo>
                  <a:lnTo>
                    <a:pt x="0" y="27"/>
                  </a:lnTo>
                  <a:lnTo>
                    <a:pt x="11" y="21"/>
                  </a:lnTo>
                  <a:lnTo>
                    <a:pt x="7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787" name="Freeform 43"/>
            <p:cNvSpPr>
              <a:spLocks/>
            </p:cNvSpPr>
            <p:nvPr/>
          </p:nvSpPr>
          <p:spPr bwMode="auto">
            <a:xfrm>
              <a:off x="1826" y="779"/>
              <a:ext cx="52" cy="52"/>
            </a:xfrm>
            <a:custGeom>
              <a:avLst/>
              <a:gdLst>
                <a:gd name="T0" fmla="*/ 27 w 52"/>
                <a:gd name="T1" fmla="*/ 0 h 52"/>
                <a:gd name="T2" fmla="*/ 33 w 52"/>
                <a:gd name="T3" fmla="*/ 12 h 52"/>
                <a:gd name="T4" fmla="*/ 44 w 52"/>
                <a:gd name="T5" fmla="*/ 8 h 52"/>
                <a:gd name="T6" fmla="*/ 40 w 52"/>
                <a:gd name="T7" fmla="*/ 21 h 52"/>
                <a:gd name="T8" fmla="*/ 52 w 52"/>
                <a:gd name="T9" fmla="*/ 27 h 52"/>
                <a:gd name="T10" fmla="*/ 40 w 52"/>
                <a:gd name="T11" fmla="*/ 31 h 52"/>
                <a:gd name="T12" fmla="*/ 44 w 52"/>
                <a:gd name="T13" fmla="*/ 44 h 52"/>
                <a:gd name="T14" fmla="*/ 33 w 52"/>
                <a:gd name="T15" fmla="*/ 41 h 52"/>
                <a:gd name="T16" fmla="*/ 27 w 52"/>
                <a:gd name="T17" fmla="*/ 52 h 52"/>
                <a:gd name="T18" fmla="*/ 21 w 52"/>
                <a:gd name="T19" fmla="*/ 41 h 52"/>
                <a:gd name="T20" fmla="*/ 8 w 52"/>
                <a:gd name="T21" fmla="*/ 44 h 52"/>
                <a:gd name="T22" fmla="*/ 11 w 52"/>
                <a:gd name="T23" fmla="*/ 31 h 52"/>
                <a:gd name="T24" fmla="*/ 0 w 52"/>
                <a:gd name="T25" fmla="*/ 27 h 52"/>
                <a:gd name="T26" fmla="*/ 11 w 52"/>
                <a:gd name="T27" fmla="*/ 21 h 52"/>
                <a:gd name="T28" fmla="*/ 8 w 52"/>
                <a:gd name="T29" fmla="*/ 8 h 52"/>
                <a:gd name="T30" fmla="*/ 21 w 52"/>
                <a:gd name="T31" fmla="*/ 12 h 52"/>
                <a:gd name="T32" fmla="*/ 27 w 52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2">
                  <a:moveTo>
                    <a:pt x="27" y="0"/>
                  </a:moveTo>
                  <a:lnTo>
                    <a:pt x="33" y="12"/>
                  </a:lnTo>
                  <a:lnTo>
                    <a:pt x="44" y="8"/>
                  </a:lnTo>
                  <a:lnTo>
                    <a:pt x="40" y="21"/>
                  </a:lnTo>
                  <a:lnTo>
                    <a:pt x="52" y="27"/>
                  </a:lnTo>
                  <a:lnTo>
                    <a:pt x="40" y="31"/>
                  </a:lnTo>
                  <a:lnTo>
                    <a:pt x="44" y="44"/>
                  </a:lnTo>
                  <a:lnTo>
                    <a:pt x="33" y="41"/>
                  </a:lnTo>
                  <a:lnTo>
                    <a:pt x="27" y="52"/>
                  </a:lnTo>
                  <a:lnTo>
                    <a:pt x="21" y="41"/>
                  </a:lnTo>
                  <a:lnTo>
                    <a:pt x="8" y="44"/>
                  </a:lnTo>
                  <a:lnTo>
                    <a:pt x="11" y="31"/>
                  </a:lnTo>
                  <a:lnTo>
                    <a:pt x="0" y="27"/>
                  </a:lnTo>
                  <a:lnTo>
                    <a:pt x="11" y="21"/>
                  </a:lnTo>
                  <a:lnTo>
                    <a:pt x="8" y="8"/>
                  </a:lnTo>
                  <a:lnTo>
                    <a:pt x="21" y="1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788" name="Freeform 44"/>
            <p:cNvSpPr>
              <a:spLocks/>
            </p:cNvSpPr>
            <p:nvPr/>
          </p:nvSpPr>
          <p:spPr bwMode="auto">
            <a:xfrm>
              <a:off x="1935" y="561"/>
              <a:ext cx="50" cy="49"/>
            </a:xfrm>
            <a:custGeom>
              <a:avLst/>
              <a:gdLst>
                <a:gd name="T0" fmla="*/ 25 w 50"/>
                <a:gd name="T1" fmla="*/ 0 h 49"/>
                <a:gd name="T2" fmla="*/ 31 w 50"/>
                <a:gd name="T3" fmla="*/ 11 h 49"/>
                <a:gd name="T4" fmla="*/ 42 w 50"/>
                <a:gd name="T5" fmla="*/ 5 h 49"/>
                <a:gd name="T6" fmla="*/ 39 w 50"/>
                <a:gd name="T7" fmla="*/ 17 h 49"/>
                <a:gd name="T8" fmla="*/ 50 w 50"/>
                <a:gd name="T9" fmla="*/ 23 h 49"/>
                <a:gd name="T10" fmla="*/ 39 w 50"/>
                <a:gd name="T11" fmla="*/ 28 h 49"/>
                <a:gd name="T12" fmla="*/ 42 w 50"/>
                <a:gd name="T13" fmla="*/ 42 h 49"/>
                <a:gd name="T14" fmla="*/ 31 w 50"/>
                <a:gd name="T15" fmla="*/ 38 h 49"/>
                <a:gd name="T16" fmla="*/ 25 w 50"/>
                <a:gd name="T17" fmla="*/ 49 h 49"/>
                <a:gd name="T18" fmla="*/ 19 w 50"/>
                <a:gd name="T19" fmla="*/ 38 h 49"/>
                <a:gd name="T20" fmla="*/ 8 w 50"/>
                <a:gd name="T21" fmla="*/ 42 h 49"/>
                <a:gd name="T22" fmla="*/ 12 w 50"/>
                <a:gd name="T23" fmla="*/ 28 h 49"/>
                <a:gd name="T24" fmla="*/ 0 w 50"/>
                <a:gd name="T25" fmla="*/ 23 h 49"/>
                <a:gd name="T26" fmla="*/ 12 w 50"/>
                <a:gd name="T27" fmla="*/ 17 h 49"/>
                <a:gd name="T28" fmla="*/ 8 w 50"/>
                <a:gd name="T29" fmla="*/ 5 h 49"/>
                <a:gd name="T30" fmla="*/ 19 w 50"/>
                <a:gd name="T31" fmla="*/ 11 h 49"/>
                <a:gd name="T32" fmla="*/ 25 w 50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25" y="0"/>
                  </a:moveTo>
                  <a:lnTo>
                    <a:pt x="31" y="11"/>
                  </a:lnTo>
                  <a:lnTo>
                    <a:pt x="42" y="5"/>
                  </a:lnTo>
                  <a:lnTo>
                    <a:pt x="39" y="17"/>
                  </a:lnTo>
                  <a:lnTo>
                    <a:pt x="50" y="23"/>
                  </a:lnTo>
                  <a:lnTo>
                    <a:pt x="39" y="28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49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2" y="28"/>
                  </a:lnTo>
                  <a:lnTo>
                    <a:pt x="0" y="23"/>
                  </a:lnTo>
                  <a:lnTo>
                    <a:pt x="12" y="17"/>
                  </a:lnTo>
                  <a:lnTo>
                    <a:pt x="8" y="5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789" name="Freeform 45"/>
            <p:cNvSpPr>
              <a:spLocks/>
            </p:cNvSpPr>
            <p:nvPr/>
          </p:nvSpPr>
          <p:spPr bwMode="auto">
            <a:xfrm>
              <a:off x="1981" y="750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4 w 50"/>
                <a:gd name="T5" fmla="*/ 8 h 50"/>
                <a:gd name="T6" fmla="*/ 39 w 50"/>
                <a:gd name="T7" fmla="*/ 20 h 50"/>
                <a:gd name="T8" fmla="*/ 50 w 50"/>
                <a:gd name="T9" fmla="*/ 25 h 50"/>
                <a:gd name="T10" fmla="*/ 39 w 50"/>
                <a:gd name="T11" fmla="*/ 31 h 50"/>
                <a:gd name="T12" fmla="*/ 44 w 50"/>
                <a:gd name="T13" fmla="*/ 43 h 50"/>
                <a:gd name="T14" fmla="*/ 31 w 50"/>
                <a:gd name="T15" fmla="*/ 39 h 50"/>
                <a:gd name="T16" fmla="*/ 25 w 50"/>
                <a:gd name="T17" fmla="*/ 50 h 50"/>
                <a:gd name="T18" fmla="*/ 20 w 50"/>
                <a:gd name="T19" fmla="*/ 39 h 50"/>
                <a:gd name="T20" fmla="*/ 8 w 50"/>
                <a:gd name="T21" fmla="*/ 43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20 h 50"/>
                <a:gd name="T28" fmla="*/ 8 w 50"/>
                <a:gd name="T29" fmla="*/ 8 h 50"/>
                <a:gd name="T30" fmla="*/ 20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4" y="8"/>
                  </a:lnTo>
                  <a:lnTo>
                    <a:pt x="39" y="20"/>
                  </a:lnTo>
                  <a:lnTo>
                    <a:pt x="50" y="25"/>
                  </a:lnTo>
                  <a:lnTo>
                    <a:pt x="39" y="31"/>
                  </a:lnTo>
                  <a:lnTo>
                    <a:pt x="44" y="43"/>
                  </a:lnTo>
                  <a:lnTo>
                    <a:pt x="31" y="39"/>
                  </a:lnTo>
                  <a:lnTo>
                    <a:pt x="25" y="50"/>
                  </a:lnTo>
                  <a:lnTo>
                    <a:pt x="20" y="39"/>
                  </a:lnTo>
                  <a:lnTo>
                    <a:pt x="8" y="43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20"/>
                  </a:lnTo>
                  <a:lnTo>
                    <a:pt x="8" y="8"/>
                  </a:lnTo>
                  <a:lnTo>
                    <a:pt x="20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790" name="Freeform 46"/>
            <p:cNvSpPr>
              <a:spLocks/>
            </p:cNvSpPr>
            <p:nvPr/>
          </p:nvSpPr>
          <p:spPr bwMode="auto">
            <a:xfrm>
              <a:off x="2304" y="480"/>
              <a:ext cx="50" cy="52"/>
            </a:xfrm>
            <a:custGeom>
              <a:avLst/>
              <a:gdLst>
                <a:gd name="T0" fmla="*/ 25 w 50"/>
                <a:gd name="T1" fmla="*/ 0 h 52"/>
                <a:gd name="T2" fmla="*/ 30 w 50"/>
                <a:gd name="T3" fmla="*/ 11 h 52"/>
                <a:gd name="T4" fmla="*/ 44 w 50"/>
                <a:gd name="T5" fmla="*/ 8 h 52"/>
                <a:gd name="T6" fmla="*/ 40 w 50"/>
                <a:gd name="T7" fmla="*/ 21 h 52"/>
                <a:gd name="T8" fmla="*/ 50 w 50"/>
                <a:gd name="T9" fmla="*/ 27 h 52"/>
                <a:gd name="T10" fmla="*/ 40 w 50"/>
                <a:gd name="T11" fmla="*/ 33 h 52"/>
                <a:gd name="T12" fmla="*/ 44 w 50"/>
                <a:gd name="T13" fmla="*/ 44 h 52"/>
                <a:gd name="T14" fmla="*/ 30 w 50"/>
                <a:gd name="T15" fmla="*/ 40 h 52"/>
                <a:gd name="T16" fmla="*/ 25 w 50"/>
                <a:gd name="T17" fmla="*/ 52 h 52"/>
                <a:gd name="T18" fmla="*/ 19 w 50"/>
                <a:gd name="T19" fmla="*/ 40 h 52"/>
                <a:gd name="T20" fmla="*/ 7 w 50"/>
                <a:gd name="T21" fmla="*/ 44 h 52"/>
                <a:gd name="T22" fmla="*/ 11 w 50"/>
                <a:gd name="T23" fmla="*/ 33 h 52"/>
                <a:gd name="T24" fmla="*/ 0 w 50"/>
                <a:gd name="T25" fmla="*/ 27 h 52"/>
                <a:gd name="T26" fmla="*/ 11 w 50"/>
                <a:gd name="T27" fmla="*/ 21 h 52"/>
                <a:gd name="T28" fmla="*/ 7 w 50"/>
                <a:gd name="T29" fmla="*/ 8 h 52"/>
                <a:gd name="T30" fmla="*/ 19 w 50"/>
                <a:gd name="T31" fmla="*/ 11 h 52"/>
                <a:gd name="T32" fmla="*/ 25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5" y="0"/>
                  </a:moveTo>
                  <a:lnTo>
                    <a:pt x="30" y="11"/>
                  </a:lnTo>
                  <a:lnTo>
                    <a:pt x="44" y="8"/>
                  </a:lnTo>
                  <a:lnTo>
                    <a:pt x="40" y="21"/>
                  </a:lnTo>
                  <a:lnTo>
                    <a:pt x="50" y="27"/>
                  </a:lnTo>
                  <a:lnTo>
                    <a:pt x="40" y="33"/>
                  </a:lnTo>
                  <a:lnTo>
                    <a:pt x="44" y="44"/>
                  </a:lnTo>
                  <a:lnTo>
                    <a:pt x="30" y="40"/>
                  </a:lnTo>
                  <a:lnTo>
                    <a:pt x="25" y="52"/>
                  </a:lnTo>
                  <a:lnTo>
                    <a:pt x="19" y="40"/>
                  </a:lnTo>
                  <a:lnTo>
                    <a:pt x="7" y="44"/>
                  </a:lnTo>
                  <a:lnTo>
                    <a:pt x="11" y="33"/>
                  </a:lnTo>
                  <a:lnTo>
                    <a:pt x="0" y="27"/>
                  </a:lnTo>
                  <a:lnTo>
                    <a:pt x="11" y="21"/>
                  </a:lnTo>
                  <a:lnTo>
                    <a:pt x="7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791" name="Freeform 47"/>
            <p:cNvSpPr>
              <a:spLocks/>
            </p:cNvSpPr>
            <p:nvPr/>
          </p:nvSpPr>
          <p:spPr bwMode="auto">
            <a:xfrm>
              <a:off x="2565" y="407"/>
              <a:ext cx="51" cy="50"/>
            </a:xfrm>
            <a:custGeom>
              <a:avLst/>
              <a:gdLst>
                <a:gd name="T0" fmla="*/ 27 w 51"/>
                <a:gd name="T1" fmla="*/ 0 h 50"/>
                <a:gd name="T2" fmla="*/ 30 w 51"/>
                <a:gd name="T3" fmla="*/ 12 h 50"/>
                <a:gd name="T4" fmla="*/ 44 w 51"/>
                <a:gd name="T5" fmla="*/ 8 h 50"/>
                <a:gd name="T6" fmla="*/ 40 w 51"/>
                <a:gd name="T7" fmla="*/ 19 h 50"/>
                <a:gd name="T8" fmla="*/ 51 w 51"/>
                <a:gd name="T9" fmla="*/ 25 h 50"/>
                <a:gd name="T10" fmla="*/ 40 w 51"/>
                <a:gd name="T11" fmla="*/ 31 h 50"/>
                <a:gd name="T12" fmla="*/ 44 w 51"/>
                <a:gd name="T13" fmla="*/ 42 h 50"/>
                <a:gd name="T14" fmla="*/ 30 w 51"/>
                <a:gd name="T15" fmla="*/ 38 h 50"/>
                <a:gd name="T16" fmla="*/ 27 w 51"/>
                <a:gd name="T17" fmla="*/ 50 h 50"/>
                <a:gd name="T18" fmla="*/ 21 w 51"/>
                <a:gd name="T19" fmla="*/ 38 h 50"/>
                <a:gd name="T20" fmla="*/ 7 w 51"/>
                <a:gd name="T21" fmla="*/ 42 h 50"/>
                <a:gd name="T22" fmla="*/ 11 w 51"/>
                <a:gd name="T23" fmla="*/ 31 h 50"/>
                <a:gd name="T24" fmla="*/ 0 w 51"/>
                <a:gd name="T25" fmla="*/ 25 h 50"/>
                <a:gd name="T26" fmla="*/ 11 w 51"/>
                <a:gd name="T27" fmla="*/ 19 h 50"/>
                <a:gd name="T28" fmla="*/ 7 w 51"/>
                <a:gd name="T29" fmla="*/ 8 h 50"/>
                <a:gd name="T30" fmla="*/ 21 w 51"/>
                <a:gd name="T31" fmla="*/ 12 h 50"/>
                <a:gd name="T32" fmla="*/ 27 w 51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1" h="50">
                  <a:moveTo>
                    <a:pt x="27" y="0"/>
                  </a:moveTo>
                  <a:lnTo>
                    <a:pt x="30" y="12"/>
                  </a:lnTo>
                  <a:lnTo>
                    <a:pt x="44" y="8"/>
                  </a:lnTo>
                  <a:lnTo>
                    <a:pt x="40" y="19"/>
                  </a:lnTo>
                  <a:lnTo>
                    <a:pt x="51" y="25"/>
                  </a:lnTo>
                  <a:lnTo>
                    <a:pt x="40" y="31"/>
                  </a:lnTo>
                  <a:lnTo>
                    <a:pt x="44" y="42"/>
                  </a:lnTo>
                  <a:lnTo>
                    <a:pt x="30" y="38"/>
                  </a:lnTo>
                  <a:lnTo>
                    <a:pt x="27" y="50"/>
                  </a:lnTo>
                  <a:lnTo>
                    <a:pt x="21" y="38"/>
                  </a:lnTo>
                  <a:lnTo>
                    <a:pt x="7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8"/>
                  </a:lnTo>
                  <a:lnTo>
                    <a:pt x="21" y="1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792" name="Freeform 48"/>
            <p:cNvSpPr>
              <a:spLocks/>
            </p:cNvSpPr>
            <p:nvPr/>
          </p:nvSpPr>
          <p:spPr bwMode="auto">
            <a:xfrm>
              <a:off x="1906" y="795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3 w 50"/>
                <a:gd name="T5" fmla="*/ 7 h 50"/>
                <a:gd name="T6" fmla="*/ 39 w 50"/>
                <a:gd name="T7" fmla="*/ 19 h 50"/>
                <a:gd name="T8" fmla="*/ 50 w 50"/>
                <a:gd name="T9" fmla="*/ 25 h 50"/>
                <a:gd name="T10" fmla="*/ 39 w 50"/>
                <a:gd name="T11" fmla="*/ 30 h 50"/>
                <a:gd name="T12" fmla="*/ 43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20 w 50"/>
                <a:gd name="T19" fmla="*/ 38 h 50"/>
                <a:gd name="T20" fmla="*/ 8 w 50"/>
                <a:gd name="T21" fmla="*/ 42 h 50"/>
                <a:gd name="T22" fmla="*/ 12 w 50"/>
                <a:gd name="T23" fmla="*/ 30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7 h 50"/>
                <a:gd name="T30" fmla="*/ 20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3" y="7"/>
                  </a:lnTo>
                  <a:lnTo>
                    <a:pt x="39" y="19"/>
                  </a:lnTo>
                  <a:lnTo>
                    <a:pt x="50" y="25"/>
                  </a:lnTo>
                  <a:lnTo>
                    <a:pt x="39" y="30"/>
                  </a:lnTo>
                  <a:lnTo>
                    <a:pt x="43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20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20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793" name="Freeform 49"/>
            <p:cNvSpPr>
              <a:spLocks/>
            </p:cNvSpPr>
            <p:nvPr/>
          </p:nvSpPr>
          <p:spPr bwMode="auto">
            <a:xfrm>
              <a:off x="1828" y="864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2 w 50"/>
                <a:gd name="T5" fmla="*/ 7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0 h 50"/>
                <a:gd name="T12" fmla="*/ 42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7 w 50"/>
                <a:gd name="T21" fmla="*/ 42 h 50"/>
                <a:gd name="T22" fmla="*/ 11 w 50"/>
                <a:gd name="T23" fmla="*/ 30 h 50"/>
                <a:gd name="T24" fmla="*/ 0 w 50"/>
                <a:gd name="T25" fmla="*/ 25 h 50"/>
                <a:gd name="T26" fmla="*/ 11 w 50"/>
                <a:gd name="T27" fmla="*/ 19 h 50"/>
                <a:gd name="T28" fmla="*/ 7 w 50"/>
                <a:gd name="T29" fmla="*/ 7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2" y="7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0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7" y="42"/>
                  </a:lnTo>
                  <a:lnTo>
                    <a:pt x="11" y="30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7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794" name="Freeform 50"/>
            <p:cNvSpPr>
              <a:spLocks/>
            </p:cNvSpPr>
            <p:nvPr/>
          </p:nvSpPr>
          <p:spPr bwMode="auto">
            <a:xfrm>
              <a:off x="2242" y="524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3 w 50"/>
                <a:gd name="T5" fmla="*/ 8 h 50"/>
                <a:gd name="T6" fmla="*/ 39 w 50"/>
                <a:gd name="T7" fmla="*/ 19 h 50"/>
                <a:gd name="T8" fmla="*/ 50 w 50"/>
                <a:gd name="T9" fmla="*/ 25 h 50"/>
                <a:gd name="T10" fmla="*/ 39 w 50"/>
                <a:gd name="T11" fmla="*/ 31 h 50"/>
                <a:gd name="T12" fmla="*/ 43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8 w 50"/>
                <a:gd name="T21" fmla="*/ 42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8 h 50"/>
                <a:gd name="T30" fmla="*/ 19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3" y="8"/>
                  </a:lnTo>
                  <a:lnTo>
                    <a:pt x="39" y="19"/>
                  </a:lnTo>
                  <a:lnTo>
                    <a:pt x="50" y="25"/>
                  </a:lnTo>
                  <a:lnTo>
                    <a:pt x="39" y="31"/>
                  </a:lnTo>
                  <a:lnTo>
                    <a:pt x="43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795" name="Freeform 51"/>
            <p:cNvSpPr>
              <a:spLocks/>
            </p:cNvSpPr>
            <p:nvPr/>
          </p:nvSpPr>
          <p:spPr bwMode="auto">
            <a:xfrm>
              <a:off x="2402" y="491"/>
              <a:ext cx="49" cy="50"/>
            </a:xfrm>
            <a:custGeom>
              <a:avLst/>
              <a:gdLst>
                <a:gd name="T0" fmla="*/ 25 w 49"/>
                <a:gd name="T1" fmla="*/ 0 h 50"/>
                <a:gd name="T2" fmla="*/ 30 w 49"/>
                <a:gd name="T3" fmla="*/ 12 h 50"/>
                <a:gd name="T4" fmla="*/ 42 w 49"/>
                <a:gd name="T5" fmla="*/ 6 h 50"/>
                <a:gd name="T6" fmla="*/ 38 w 49"/>
                <a:gd name="T7" fmla="*/ 20 h 50"/>
                <a:gd name="T8" fmla="*/ 49 w 49"/>
                <a:gd name="T9" fmla="*/ 23 h 50"/>
                <a:gd name="T10" fmla="*/ 38 w 49"/>
                <a:gd name="T11" fmla="*/ 29 h 50"/>
                <a:gd name="T12" fmla="*/ 42 w 49"/>
                <a:gd name="T13" fmla="*/ 43 h 50"/>
                <a:gd name="T14" fmla="*/ 30 w 49"/>
                <a:gd name="T15" fmla="*/ 39 h 50"/>
                <a:gd name="T16" fmla="*/ 25 w 49"/>
                <a:gd name="T17" fmla="*/ 50 h 50"/>
                <a:gd name="T18" fmla="*/ 19 w 49"/>
                <a:gd name="T19" fmla="*/ 39 h 50"/>
                <a:gd name="T20" fmla="*/ 7 w 49"/>
                <a:gd name="T21" fmla="*/ 43 h 50"/>
                <a:gd name="T22" fmla="*/ 11 w 49"/>
                <a:gd name="T23" fmla="*/ 29 h 50"/>
                <a:gd name="T24" fmla="*/ 0 w 49"/>
                <a:gd name="T25" fmla="*/ 23 h 50"/>
                <a:gd name="T26" fmla="*/ 11 w 49"/>
                <a:gd name="T27" fmla="*/ 20 h 50"/>
                <a:gd name="T28" fmla="*/ 7 w 49"/>
                <a:gd name="T29" fmla="*/ 6 h 50"/>
                <a:gd name="T30" fmla="*/ 19 w 49"/>
                <a:gd name="T31" fmla="*/ 12 h 50"/>
                <a:gd name="T32" fmla="*/ 25 w 49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0">
                  <a:moveTo>
                    <a:pt x="25" y="0"/>
                  </a:moveTo>
                  <a:lnTo>
                    <a:pt x="30" y="12"/>
                  </a:lnTo>
                  <a:lnTo>
                    <a:pt x="42" y="6"/>
                  </a:lnTo>
                  <a:lnTo>
                    <a:pt x="38" y="20"/>
                  </a:lnTo>
                  <a:lnTo>
                    <a:pt x="49" y="23"/>
                  </a:lnTo>
                  <a:lnTo>
                    <a:pt x="38" y="29"/>
                  </a:lnTo>
                  <a:lnTo>
                    <a:pt x="42" y="43"/>
                  </a:lnTo>
                  <a:lnTo>
                    <a:pt x="30" y="39"/>
                  </a:lnTo>
                  <a:lnTo>
                    <a:pt x="25" y="50"/>
                  </a:lnTo>
                  <a:lnTo>
                    <a:pt x="19" y="39"/>
                  </a:lnTo>
                  <a:lnTo>
                    <a:pt x="7" y="43"/>
                  </a:lnTo>
                  <a:lnTo>
                    <a:pt x="11" y="29"/>
                  </a:lnTo>
                  <a:lnTo>
                    <a:pt x="0" y="23"/>
                  </a:lnTo>
                  <a:lnTo>
                    <a:pt x="11" y="20"/>
                  </a:lnTo>
                  <a:lnTo>
                    <a:pt x="7" y="6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796" name="Freeform 52"/>
            <p:cNvSpPr>
              <a:spLocks/>
            </p:cNvSpPr>
            <p:nvPr/>
          </p:nvSpPr>
          <p:spPr bwMode="auto">
            <a:xfrm>
              <a:off x="2492" y="461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0 w 50"/>
                <a:gd name="T3" fmla="*/ 11 h 50"/>
                <a:gd name="T4" fmla="*/ 42 w 50"/>
                <a:gd name="T5" fmla="*/ 7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0 h 50"/>
                <a:gd name="T12" fmla="*/ 42 w 50"/>
                <a:gd name="T13" fmla="*/ 42 h 50"/>
                <a:gd name="T14" fmla="*/ 30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7 w 50"/>
                <a:gd name="T21" fmla="*/ 42 h 50"/>
                <a:gd name="T22" fmla="*/ 11 w 50"/>
                <a:gd name="T23" fmla="*/ 30 h 50"/>
                <a:gd name="T24" fmla="*/ 0 w 50"/>
                <a:gd name="T25" fmla="*/ 25 h 50"/>
                <a:gd name="T26" fmla="*/ 11 w 50"/>
                <a:gd name="T27" fmla="*/ 19 h 50"/>
                <a:gd name="T28" fmla="*/ 7 w 50"/>
                <a:gd name="T29" fmla="*/ 7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0" y="11"/>
                  </a:lnTo>
                  <a:lnTo>
                    <a:pt x="42" y="7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0"/>
                  </a:lnTo>
                  <a:lnTo>
                    <a:pt x="42" y="42"/>
                  </a:lnTo>
                  <a:lnTo>
                    <a:pt x="30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7" y="42"/>
                  </a:lnTo>
                  <a:lnTo>
                    <a:pt x="11" y="30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7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797" name="Freeform 53"/>
            <p:cNvSpPr>
              <a:spLocks/>
            </p:cNvSpPr>
            <p:nvPr/>
          </p:nvSpPr>
          <p:spPr bwMode="auto">
            <a:xfrm>
              <a:off x="2791" y="467"/>
              <a:ext cx="52" cy="49"/>
            </a:xfrm>
            <a:custGeom>
              <a:avLst/>
              <a:gdLst>
                <a:gd name="T0" fmla="*/ 27 w 52"/>
                <a:gd name="T1" fmla="*/ 0 h 49"/>
                <a:gd name="T2" fmla="*/ 31 w 52"/>
                <a:gd name="T3" fmla="*/ 11 h 49"/>
                <a:gd name="T4" fmla="*/ 44 w 52"/>
                <a:gd name="T5" fmla="*/ 7 h 49"/>
                <a:gd name="T6" fmla="*/ 40 w 52"/>
                <a:gd name="T7" fmla="*/ 19 h 49"/>
                <a:gd name="T8" fmla="*/ 52 w 52"/>
                <a:gd name="T9" fmla="*/ 24 h 49"/>
                <a:gd name="T10" fmla="*/ 40 w 52"/>
                <a:gd name="T11" fmla="*/ 30 h 49"/>
                <a:gd name="T12" fmla="*/ 44 w 52"/>
                <a:gd name="T13" fmla="*/ 42 h 49"/>
                <a:gd name="T14" fmla="*/ 31 w 52"/>
                <a:gd name="T15" fmla="*/ 38 h 49"/>
                <a:gd name="T16" fmla="*/ 27 w 52"/>
                <a:gd name="T17" fmla="*/ 49 h 49"/>
                <a:gd name="T18" fmla="*/ 21 w 52"/>
                <a:gd name="T19" fmla="*/ 38 h 49"/>
                <a:gd name="T20" fmla="*/ 8 w 52"/>
                <a:gd name="T21" fmla="*/ 42 h 49"/>
                <a:gd name="T22" fmla="*/ 12 w 52"/>
                <a:gd name="T23" fmla="*/ 30 h 49"/>
                <a:gd name="T24" fmla="*/ 0 w 52"/>
                <a:gd name="T25" fmla="*/ 24 h 49"/>
                <a:gd name="T26" fmla="*/ 12 w 52"/>
                <a:gd name="T27" fmla="*/ 19 h 49"/>
                <a:gd name="T28" fmla="*/ 8 w 52"/>
                <a:gd name="T29" fmla="*/ 7 h 49"/>
                <a:gd name="T30" fmla="*/ 21 w 52"/>
                <a:gd name="T31" fmla="*/ 11 h 49"/>
                <a:gd name="T32" fmla="*/ 27 w 52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49">
                  <a:moveTo>
                    <a:pt x="27" y="0"/>
                  </a:moveTo>
                  <a:lnTo>
                    <a:pt x="31" y="11"/>
                  </a:lnTo>
                  <a:lnTo>
                    <a:pt x="44" y="7"/>
                  </a:lnTo>
                  <a:lnTo>
                    <a:pt x="40" y="19"/>
                  </a:lnTo>
                  <a:lnTo>
                    <a:pt x="52" y="24"/>
                  </a:lnTo>
                  <a:lnTo>
                    <a:pt x="40" y="30"/>
                  </a:lnTo>
                  <a:lnTo>
                    <a:pt x="44" y="42"/>
                  </a:lnTo>
                  <a:lnTo>
                    <a:pt x="31" y="38"/>
                  </a:lnTo>
                  <a:lnTo>
                    <a:pt x="27" y="49"/>
                  </a:lnTo>
                  <a:lnTo>
                    <a:pt x="21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4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21" y="1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798" name="Freeform 54"/>
            <p:cNvSpPr>
              <a:spLocks/>
            </p:cNvSpPr>
            <p:nvPr/>
          </p:nvSpPr>
          <p:spPr bwMode="auto">
            <a:xfrm>
              <a:off x="3501" y="950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2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8 w 50"/>
                <a:gd name="T21" fmla="*/ 42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8 h 50"/>
                <a:gd name="T30" fmla="*/ 19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799" name="Freeform 55"/>
            <p:cNvSpPr>
              <a:spLocks/>
            </p:cNvSpPr>
            <p:nvPr/>
          </p:nvSpPr>
          <p:spPr bwMode="auto">
            <a:xfrm>
              <a:off x="3254" y="1182"/>
              <a:ext cx="49" cy="50"/>
            </a:xfrm>
            <a:custGeom>
              <a:avLst/>
              <a:gdLst>
                <a:gd name="T0" fmla="*/ 25 w 49"/>
                <a:gd name="T1" fmla="*/ 0 h 50"/>
                <a:gd name="T2" fmla="*/ 30 w 49"/>
                <a:gd name="T3" fmla="*/ 12 h 50"/>
                <a:gd name="T4" fmla="*/ 42 w 49"/>
                <a:gd name="T5" fmla="*/ 8 h 50"/>
                <a:gd name="T6" fmla="*/ 38 w 49"/>
                <a:gd name="T7" fmla="*/ 19 h 50"/>
                <a:gd name="T8" fmla="*/ 49 w 49"/>
                <a:gd name="T9" fmla="*/ 25 h 50"/>
                <a:gd name="T10" fmla="*/ 38 w 49"/>
                <a:gd name="T11" fmla="*/ 31 h 50"/>
                <a:gd name="T12" fmla="*/ 42 w 49"/>
                <a:gd name="T13" fmla="*/ 42 h 50"/>
                <a:gd name="T14" fmla="*/ 30 w 49"/>
                <a:gd name="T15" fmla="*/ 39 h 50"/>
                <a:gd name="T16" fmla="*/ 25 w 49"/>
                <a:gd name="T17" fmla="*/ 50 h 50"/>
                <a:gd name="T18" fmla="*/ 19 w 49"/>
                <a:gd name="T19" fmla="*/ 39 h 50"/>
                <a:gd name="T20" fmla="*/ 5 w 49"/>
                <a:gd name="T21" fmla="*/ 42 h 50"/>
                <a:gd name="T22" fmla="*/ 11 w 49"/>
                <a:gd name="T23" fmla="*/ 31 h 50"/>
                <a:gd name="T24" fmla="*/ 0 w 49"/>
                <a:gd name="T25" fmla="*/ 25 h 50"/>
                <a:gd name="T26" fmla="*/ 11 w 49"/>
                <a:gd name="T27" fmla="*/ 19 h 50"/>
                <a:gd name="T28" fmla="*/ 5 w 49"/>
                <a:gd name="T29" fmla="*/ 8 h 50"/>
                <a:gd name="T30" fmla="*/ 19 w 49"/>
                <a:gd name="T31" fmla="*/ 12 h 50"/>
                <a:gd name="T32" fmla="*/ 25 w 49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0">
                  <a:moveTo>
                    <a:pt x="25" y="0"/>
                  </a:moveTo>
                  <a:lnTo>
                    <a:pt x="30" y="12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49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30" y="39"/>
                  </a:lnTo>
                  <a:lnTo>
                    <a:pt x="25" y="50"/>
                  </a:lnTo>
                  <a:lnTo>
                    <a:pt x="19" y="39"/>
                  </a:lnTo>
                  <a:lnTo>
                    <a:pt x="5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5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00" name="Freeform 56"/>
            <p:cNvSpPr>
              <a:spLocks/>
            </p:cNvSpPr>
            <p:nvPr/>
          </p:nvSpPr>
          <p:spPr bwMode="auto">
            <a:xfrm>
              <a:off x="3340" y="1203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2 w 50"/>
                <a:gd name="T5" fmla="*/ 8 h 50"/>
                <a:gd name="T6" fmla="*/ 38 w 50"/>
                <a:gd name="T7" fmla="*/ 20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4 h 50"/>
                <a:gd name="T14" fmla="*/ 31 w 50"/>
                <a:gd name="T15" fmla="*/ 39 h 50"/>
                <a:gd name="T16" fmla="*/ 25 w 50"/>
                <a:gd name="T17" fmla="*/ 50 h 50"/>
                <a:gd name="T18" fmla="*/ 19 w 50"/>
                <a:gd name="T19" fmla="*/ 39 h 50"/>
                <a:gd name="T20" fmla="*/ 8 w 50"/>
                <a:gd name="T21" fmla="*/ 44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20 h 50"/>
                <a:gd name="T28" fmla="*/ 8 w 50"/>
                <a:gd name="T29" fmla="*/ 8 h 50"/>
                <a:gd name="T30" fmla="*/ 19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2" y="8"/>
                  </a:lnTo>
                  <a:lnTo>
                    <a:pt x="38" y="20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4"/>
                  </a:lnTo>
                  <a:lnTo>
                    <a:pt x="31" y="39"/>
                  </a:lnTo>
                  <a:lnTo>
                    <a:pt x="25" y="50"/>
                  </a:lnTo>
                  <a:lnTo>
                    <a:pt x="19" y="39"/>
                  </a:lnTo>
                  <a:lnTo>
                    <a:pt x="8" y="44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20"/>
                  </a:lnTo>
                  <a:lnTo>
                    <a:pt x="8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01" name="Freeform 57"/>
            <p:cNvSpPr>
              <a:spLocks/>
            </p:cNvSpPr>
            <p:nvPr/>
          </p:nvSpPr>
          <p:spPr bwMode="auto">
            <a:xfrm>
              <a:off x="3194" y="578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2 w 50"/>
                <a:gd name="T5" fmla="*/ 6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29 h 50"/>
                <a:gd name="T12" fmla="*/ 42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8 w 50"/>
                <a:gd name="T21" fmla="*/ 42 h 50"/>
                <a:gd name="T22" fmla="*/ 12 w 50"/>
                <a:gd name="T23" fmla="*/ 29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6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2" y="6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29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2" y="29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6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02" name="Freeform 58"/>
            <p:cNvSpPr>
              <a:spLocks/>
            </p:cNvSpPr>
            <p:nvPr/>
          </p:nvSpPr>
          <p:spPr bwMode="auto">
            <a:xfrm>
              <a:off x="3426" y="1088"/>
              <a:ext cx="50" cy="52"/>
            </a:xfrm>
            <a:custGeom>
              <a:avLst/>
              <a:gdLst>
                <a:gd name="T0" fmla="*/ 23 w 50"/>
                <a:gd name="T1" fmla="*/ 0 h 52"/>
                <a:gd name="T2" fmla="*/ 29 w 50"/>
                <a:gd name="T3" fmla="*/ 12 h 52"/>
                <a:gd name="T4" fmla="*/ 42 w 50"/>
                <a:gd name="T5" fmla="*/ 8 h 52"/>
                <a:gd name="T6" fmla="*/ 39 w 50"/>
                <a:gd name="T7" fmla="*/ 21 h 52"/>
                <a:gd name="T8" fmla="*/ 50 w 50"/>
                <a:gd name="T9" fmla="*/ 27 h 52"/>
                <a:gd name="T10" fmla="*/ 39 w 50"/>
                <a:gd name="T11" fmla="*/ 33 h 52"/>
                <a:gd name="T12" fmla="*/ 42 w 50"/>
                <a:gd name="T13" fmla="*/ 44 h 52"/>
                <a:gd name="T14" fmla="*/ 29 w 50"/>
                <a:gd name="T15" fmla="*/ 40 h 52"/>
                <a:gd name="T16" fmla="*/ 23 w 50"/>
                <a:gd name="T17" fmla="*/ 52 h 52"/>
                <a:gd name="T18" fmla="*/ 19 w 50"/>
                <a:gd name="T19" fmla="*/ 40 h 52"/>
                <a:gd name="T20" fmla="*/ 6 w 50"/>
                <a:gd name="T21" fmla="*/ 44 h 52"/>
                <a:gd name="T22" fmla="*/ 12 w 50"/>
                <a:gd name="T23" fmla="*/ 33 h 52"/>
                <a:gd name="T24" fmla="*/ 0 w 50"/>
                <a:gd name="T25" fmla="*/ 27 h 52"/>
                <a:gd name="T26" fmla="*/ 12 w 50"/>
                <a:gd name="T27" fmla="*/ 21 h 52"/>
                <a:gd name="T28" fmla="*/ 6 w 50"/>
                <a:gd name="T29" fmla="*/ 8 h 52"/>
                <a:gd name="T30" fmla="*/ 19 w 50"/>
                <a:gd name="T31" fmla="*/ 12 h 52"/>
                <a:gd name="T32" fmla="*/ 23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3" y="0"/>
                  </a:moveTo>
                  <a:lnTo>
                    <a:pt x="29" y="12"/>
                  </a:lnTo>
                  <a:lnTo>
                    <a:pt x="42" y="8"/>
                  </a:lnTo>
                  <a:lnTo>
                    <a:pt x="39" y="21"/>
                  </a:lnTo>
                  <a:lnTo>
                    <a:pt x="50" y="27"/>
                  </a:lnTo>
                  <a:lnTo>
                    <a:pt x="39" y="33"/>
                  </a:lnTo>
                  <a:lnTo>
                    <a:pt x="42" y="44"/>
                  </a:lnTo>
                  <a:lnTo>
                    <a:pt x="29" y="40"/>
                  </a:lnTo>
                  <a:lnTo>
                    <a:pt x="23" y="52"/>
                  </a:lnTo>
                  <a:lnTo>
                    <a:pt x="19" y="40"/>
                  </a:lnTo>
                  <a:lnTo>
                    <a:pt x="6" y="44"/>
                  </a:lnTo>
                  <a:lnTo>
                    <a:pt x="12" y="33"/>
                  </a:lnTo>
                  <a:lnTo>
                    <a:pt x="0" y="27"/>
                  </a:lnTo>
                  <a:lnTo>
                    <a:pt x="12" y="21"/>
                  </a:lnTo>
                  <a:lnTo>
                    <a:pt x="6" y="8"/>
                  </a:lnTo>
                  <a:lnTo>
                    <a:pt x="19" y="12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03" name="Freeform 59"/>
            <p:cNvSpPr>
              <a:spLocks/>
            </p:cNvSpPr>
            <p:nvPr/>
          </p:nvSpPr>
          <p:spPr bwMode="auto">
            <a:xfrm>
              <a:off x="3340" y="877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2 w 50"/>
                <a:gd name="T5" fmla="*/ 6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2 h 50"/>
                <a:gd name="T14" fmla="*/ 31 w 50"/>
                <a:gd name="T15" fmla="*/ 39 h 50"/>
                <a:gd name="T16" fmla="*/ 25 w 50"/>
                <a:gd name="T17" fmla="*/ 50 h 50"/>
                <a:gd name="T18" fmla="*/ 19 w 50"/>
                <a:gd name="T19" fmla="*/ 39 h 50"/>
                <a:gd name="T20" fmla="*/ 6 w 50"/>
                <a:gd name="T21" fmla="*/ 42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19 h 50"/>
                <a:gd name="T28" fmla="*/ 6 w 50"/>
                <a:gd name="T29" fmla="*/ 6 h 50"/>
                <a:gd name="T30" fmla="*/ 19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2" y="6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31" y="39"/>
                  </a:lnTo>
                  <a:lnTo>
                    <a:pt x="25" y="50"/>
                  </a:lnTo>
                  <a:lnTo>
                    <a:pt x="19" y="39"/>
                  </a:lnTo>
                  <a:lnTo>
                    <a:pt x="6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6" y="6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04" name="Freeform 60"/>
            <p:cNvSpPr>
              <a:spLocks/>
            </p:cNvSpPr>
            <p:nvPr/>
          </p:nvSpPr>
          <p:spPr bwMode="auto">
            <a:xfrm>
              <a:off x="3056" y="520"/>
              <a:ext cx="50" cy="52"/>
            </a:xfrm>
            <a:custGeom>
              <a:avLst/>
              <a:gdLst>
                <a:gd name="T0" fmla="*/ 25 w 50"/>
                <a:gd name="T1" fmla="*/ 0 h 52"/>
                <a:gd name="T2" fmla="*/ 31 w 50"/>
                <a:gd name="T3" fmla="*/ 12 h 52"/>
                <a:gd name="T4" fmla="*/ 42 w 50"/>
                <a:gd name="T5" fmla="*/ 8 h 52"/>
                <a:gd name="T6" fmla="*/ 38 w 50"/>
                <a:gd name="T7" fmla="*/ 21 h 52"/>
                <a:gd name="T8" fmla="*/ 50 w 50"/>
                <a:gd name="T9" fmla="*/ 25 h 52"/>
                <a:gd name="T10" fmla="*/ 38 w 50"/>
                <a:gd name="T11" fmla="*/ 31 h 52"/>
                <a:gd name="T12" fmla="*/ 42 w 50"/>
                <a:gd name="T13" fmla="*/ 44 h 52"/>
                <a:gd name="T14" fmla="*/ 31 w 50"/>
                <a:gd name="T15" fmla="*/ 41 h 52"/>
                <a:gd name="T16" fmla="*/ 25 w 50"/>
                <a:gd name="T17" fmla="*/ 52 h 52"/>
                <a:gd name="T18" fmla="*/ 19 w 50"/>
                <a:gd name="T19" fmla="*/ 41 h 52"/>
                <a:gd name="T20" fmla="*/ 8 w 50"/>
                <a:gd name="T21" fmla="*/ 44 h 52"/>
                <a:gd name="T22" fmla="*/ 11 w 50"/>
                <a:gd name="T23" fmla="*/ 31 h 52"/>
                <a:gd name="T24" fmla="*/ 0 w 50"/>
                <a:gd name="T25" fmla="*/ 25 h 52"/>
                <a:gd name="T26" fmla="*/ 11 w 50"/>
                <a:gd name="T27" fmla="*/ 21 h 52"/>
                <a:gd name="T28" fmla="*/ 8 w 50"/>
                <a:gd name="T29" fmla="*/ 8 h 52"/>
                <a:gd name="T30" fmla="*/ 19 w 50"/>
                <a:gd name="T31" fmla="*/ 12 h 52"/>
                <a:gd name="T32" fmla="*/ 25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5" y="0"/>
                  </a:moveTo>
                  <a:lnTo>
                    <a:pt x="31" y="12"/>
                  </a:lnTo>
                  <a:lnTo>
                    <a:pt x="42" y="8"/>
                  </a:lnTo>
                  <a:lnTo>
                    <a:pt x="38" y="21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4"/>
                  </a:lnTo>
                  <a:lnTo>
                    <a:pt x="31" y="41"/>
                  </a:lnTo>
                  <a:lnTo>
                    <a:pt x="25" y="52"/>
                  </a:lnTo>
                  <a:lnTo>
                    <a:pt x="19" y="41"/>
                  </a:lnTo>
                  <a:lnTo>
                    <a:pt x="8" y="44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21"/>
                  </a:lnTo>
                  <a:lnTo>
                    <a:pt x="8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05" name="Freeform 61"/>
            <p:cNvSpPr>
              <a:spLocks/>
            </p:cNvSpPr>
            <p:nvPr/>
          </p:nvSpPr>
          <p:spPr bwMode="auto">
            <a:xfrm>
              <a:off x="2893" y="488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2 w 50"/>
                <a:gd name="T5" fmla="*/ 5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0 h 50"/>
                <a:gd name="T12" fmla="*/ 42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7 w 50"/>
                <a:gd name="T21" fmla="*/ 42 h 50"/>
                <a:gd name="T22" fmla="*/ 11 w 50"/>
                <a:gd name="T23" fmla="*/ 30 h 50"/>
                <a:gd name="T24" fmla="*/ 0 w 50"/>
                <a:gd name="T25" fmla="*/ 25 h 50"/>
                <a:gd name="T26" fmla="*/ 11 w 50"/>
                <a:gd name="T27" fmla="*/ 19 h 50"/>
                <a:gd name="T28" fmla="*/ 7 w 50"/>
                <a:gd name="T29" fmla="*/ 5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2" y="5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0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7" y="42"/>
                  </a:lnTo>
                  <a:lnTo>
                    <a:pt x="11" y="30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5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06" name="Freeform 62"/>
            <p:cNvSpPr>
              <a:spLocks/>
            </p:cNvSpPr>
            <p:nvPr/>
          </p:nvSpPr>
          <p:spPr bwMode="auto">
            <a:xfrm>
              <a:off x="3357" y="674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2 w 50"/>
                <a:gd name="T5" fmla="*/ 7 h 50"/>
                <a:gd name="T6" fmla="*/ 39 w 50"/>
                <a:gd name="T7" fmla="*/ 19 h 50"/>
                <a:gd name="T8" fmla="*/ 50 w 50"/>
                <a:gd name="T9" fmla="*/ 25 h 50"/>
                <a:gd name="T10" fmla="*/ 39 w 50"/>
                <a:gd name="T11" fmla="*/ 30 h 50"/>
                <a:gd name="T12" fmla="*/ 42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8 w 50"/>
                <a:gd name="T21" fmla="*/ 42 h 50"/>
                <a:gd name="T22" fmla="*/ 12 w 50"/>
                <a:gd name="T23" fmla="*/ 30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7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2" y="7"/>
                  </a:lnTo>
                  <a:lnTo>
                    <a:pt x="39" y="19"/>
                  </a:lnTo>
                  <a:lnTo>
                    <a:pt x="50" y="25"/>
                  </a:lnTo>
                  <a:lnTo>
                    <a:pt x="39" y="30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07" name="Freeform 63"/>
            <p:cNvSpPr>
              <a:spLocks/>
            </p:cNvSpPr>
            <p:nvPr/>
          </p:nvSpPr>
          <p:spPr bwMode="auto">
            <a:xfrm>
              <a:off x="3342" y="760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4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4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8 w 50"/>
                <a:gd name="T21" fmla="*/ 42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19 h 50"/>
                <a:gd name="T28" fmla="*/ 8 w 50"/>
                <a:gd name="T29" fmla="*/ 8 h 50"/>
                <a:gd name="T30" fmla="*/ 19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4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4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8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08" name="Freeform 64"/>
            <p:cNvSpPr>
              <a:spLocks/>
            </p:cNvSpPr>
            <p:nvPr/>
          </p:nvSpPr>
          <p:spPr bwMode="auto">
            <a:xfrm>
              <a:off x="3104" y="595"/>
              <a:ext cx="50" cy="52"/>
            </a:xfrm>
            <a:custGeom>
              <a:avLst/>
              <a:gdLst>
                <a:gd name="T0" fmla="*/ 25 w 50"/>
                <a:gd name="T1" fmla="*/ 0 h 52"/>
                <a:gd name="T2" fmla="*/ 31 w 50"/>
                <a:gd name="T3" fmla="*/ 12 h 52"/>
                <a:gd name="T4" fmla="*/ 44 w 50"/>
                <a:gd name="T5" fmla="*/ 8 h 52"/>
                <a:gd name="T6" fmla="*/ 40 w 50"/>
                <a:gd name="T7" fmla="*/ 19 h 52"/>
                <a:gd name="T8" fmla="*/ 50 w 50"/>
                <a:gd name="T9" fmla="*/ 25 h 52"/>
                <a:gd name="T10" fmla="*/ 40 w 50"/>
                <a:gd name="T11" fmla="*/ 31 h 52"/>
                <a:gd name="T12" fmla="*/ 44 w 50"/>
                <a:gd name="T13" fmla="*/ 44 h 52"/>
                <a:gd name="T14" fmla="*/ 31 w 50"/>
                <a:gd name="T15" fmla="*/ 40 h 52"/>
                <a:gd name="T16" fmla="*/ 25 w 50"/>
                <a:gd name="T17" fmla="*/ 52 h 52"/>
                <a:gd name="T18" fmla="*/ 19 w 50"/>
                <a:gd name="T19" fmla="*/ 40 h 52"/>
                <a:gd name="T20" fmla="*/ 8 w 50"/>
                <a:gd name="T21" fmla="*/ 44 h 52"/>
                <a:gd name="T22" fmla="*/ 11 w 50"/>
                <a:gd name="T23" fmla="*/ 31 h 52"/>
                <a:gd name="T24" fmla="*/ 0 w 50"/>
                <a:gd name="T25" fmla="*/ 25 h 52"/>
                <a:gd name="T26" fmla="*/ 11 w 50"/>
                <a:gd name="T27" fmla="*/ 19 h 52"/>
                <a:gd name="T28" fmla="*/ 8 w 50"/>
                <a:gd name="T29" fmla="*/ 8 h 52"/>
                <a:gd name="T30" fmla="*/ 19 w 50"/>
                <a:gd name="T31" fmla="*/ 12 h 52"/>
                <a:gd name="T32" fmla="*/ 25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5" y="0"/>
                  </a:moveTo>
                  <a:lnTo>
                    <a:pt x="31" y="12"/>
                  </a:lnTo>
                  <a:lnTo>
                    <a:pt x="44" y="8"/>
                  </a:lnTo>
                  <a:lnTo>
                    <a:pt x="40" y="19"/>
                  </a:lnTo>
                  <a:lnTo>
                    <a:pt x="50" y="25"/>
                  </a:lnTo>
                  <a:lnTo>
                    <a:pt x="40" y="31"/>
                  </a:lnTo>
                  <a:lnTo>
                    <a:pt x="44" y="44"/>
                  </a:lnTo>
                  <a:lnTo>
                    <a:pt x="31" y="40"/>
                  </a:lnTo>
                  <a:lnTo>
                    <a:pt x="25" y="52"/>
                  </a:lnTo>
                  <a:lnTo>
                    <a:pt x="19" y="40"/>
                  </a:lnTo>
                  <a:lnTo>
                    <a:pt x="8" y="44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8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09" name="Freeform 65"/>
            <p:cNvSpPr>
              <a:spLocks/>
            </p:cNvSpPr>
            <p:nvPr/>
          </p:nvSpPr>
          <p:spPr bwMode="auto">
            <a:xfrm>
              <a:off x="2964" y="524"/>
              <a:ext cx="50" cy="50"/>
            </a:xfrm>
            <a:custGeom>
              <a:avLst/>
              <a:gdLst>
                <a:gd name="T0" fmla="*/ 23 w 50"/>
                <a:gd name="T1" fmla="*/ 0 h 50"/>
                <a:gd name="T2" fmla="*/ 29 w 50"/>
                <a:gd name="T3" fmla="*/ 12 h 50"/>
                <a:gd name="T4" fmla="*/ 42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2 h 50"/>
                <a:gd name="T14" fmla="*/ 29 w 50"/>
                <a:gd name="T15" fmla="*/ 38 h 50"/>
                <a:gd name="T16" fmla="*/ 23 w 50"/>
                <a:gd name="T17" fmla="*/ 50 h 50"/>
                <a:gd name="T18" fmla="*/ 19 w 50"/>
                <a:gd name="T19" fmla="*/ 38 h 50"/>
                <a:gd name="T20" fmla="*/ 6 w 50"/>
                <a:gd name="T21" fmla="*/ 42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19 h 50"/>
                <a:gd name="T28" fmla="*/ 6 w 50"/>
                <a:gd name="T29" fmla="*/ 8 h 50"/>
                <a:gd name="T30" fmla="*/ 19 w 50"/>
                <a:gd name="T31" fmla="*/ 12 h 50"/>
                <a:gd name="T32" fmla="*/ 23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3" y="0"/>
                  </a:moveTo>
                  <a:lnTo>
                    <a:pt x="29" y="12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29" y="38"/>
                  </a:lnTo>
                  <a:lnTo>
                    <a:pt x="23" y="50"/>
                  </a:lnTo>
                  <a:lnTo>
                    <a:pt x="19" y="38"/>
                  </a:lnTo>
                  <a:lnTo>
                    <a:pt x="6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6" y="8"/>
                  </a:lnTo>
                  <a:lnTo>
                    <a:pt x="19" y="12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40F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10" name="Freeform 66"/>
            <p:cNvSpPr>
              <a:spLocks/>
            </p:cNvSpPr>
            <p:nvPr/>
          </p:nvSpPr>
          <p:spPr bwMode="auto">
            <a:xfrm>
              <a:off x="3421" y="1023"/>
              <a:ext cx="49" cy="50"/>
            </a:xfrm>
            <a:custGeom>
              <a:avLst/>
              <a:gdLst>
                <a:gd name="T0" fmla="*/ 24 w 49"/>
                <a:gd name="T1" fmla="*/ 0 h 50"/>
                <a:gd name="T2" fmla="*/ 30 w 49"/>
                <a:gd name="T3" fmla="*/ 11 h 50"/>
                <a:gd name="T4" fmla="*/ 44 w 49"/>
                <a:gd name="T5" fmla="*/ 8 h 50"/>
                <a:gd name="T6" fmla="*/ 38 w 49"/>
                <a:gd name="T7" fmla="*/ 19 h 50"/>
                <a:gd name="T8" fmla="*/ 49 w 49"/>
                <a:gd name="T9" fmla="*/ 25 h 50"/>
                <a:gd name="T10" fmla="*/ 38 w 49"/>
                <a:gd name="T11" fmla="*/ 31 h 50"/>
                <a:gd name="T12" fmla="*/ 44 w 49"/>
                <a:gd name="T13" fmla="*/ 42 h 50"/>
                <a:gd name="T14" fmla="*/ 30 w 49"/>
                <a:gd name="T15" fmla="*/ 38 h 50"/>
                <a:gd name="T16" fmla="*/ 24 w 49"/>
                <a:gd name="T17" fmla="*/ 50 h 50"/>
                <a:gd name="T18" fmla="*/ 19 w 49"/>
                <a:gd name="T19" fmla="*/ 38 h 50"/>
                <a:gd name="T20" fmla="*/ 7 w 49"/>
                <a:gd name="T21" fmla="*/ 42 h 50"/>
                <a:gd name="T22" fmla="*/ 11 w 49"/>
                <a:gd name="T23" fmla="*/ 31 h 50"/>
                <a:gd name="T24" fmla="*/ 0 w 49"/>
                <a:gd name="T25" fmla="*/ 25 h 50"/>
                <a:gd name="T26" fmla="*/ 11 w 49"/>
                <a:gd name="T27" fmla="*/ 19 h 50"/>
                <a:gd name="T28" fmla="*/ 7 w 49"/>
                <a:gd name="T29" fmla="*/ 8 h 50"/>
                <a:gd name="T30" fmla="*/ 19 w 49"/>
                <a:gd name="T31" fmla="*/ 11 h 50"/>
                <a:gd name="T32" fmla="*/ 24 w 49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0">
                  <a:moveTo>
                    <a:pt x="24" y="0"/>
                  </a:moveTo>
                  <a:lnTo>
                    <a:pt x="30" y="11"/>
                  </a:lnTo>
                  <a:lnTo>
                    <a:pt x="44" y="8"/>
                  </a:lnTo>
                  <a:lnTo>
                    <a:pt x="38" y="19"/>
                  </a:lnTo>
                  <a:lnTo>
                    <a:pt x="49" y="25"/>
                  </a:lnTo>
                  <a:lnTo>
                    <a:pt x="38" y="31"/>
                  </a:lnTo>
                  <a:lnTo>
                    <a:pt x="44" y="42"/>
                  </a:lnTo>
                  <a:lnTo>
                    <a:pt x="30" y="38"/>
                  </a:lnTo>
                  <a:lnTo>
                    <a:pt x="24" y="50"/>
                  </a:lnTo>
                  <a:lnTo>
                    <a:pt x="19" y="38"/>
                  </a:lnTo>
                  <a:lnTo>
                    <a:pt x="7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8"/>
                  </a:lnTo>
                  <a:lnTo>
                    <a:pt x="19" y="11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11" name="Freeform 67"/>
            <p:cNvSpPr>
              <a:spLocks/>
            </p:cNvSpPr>
            <p:nvPr/>
          </p:nvSpPr>
          <p:spPr bwMode="auto">
            <a:xfrm>
              <a:off x="3244" y="678"/>
              <a:ext cx="52" cy="49"/>
            </a:xfrm>
            <a:custGeom>
              <a:avLst/>
              <a:gdLst>
                <a:gd name="T0" fmla="*/ 27 w 52"/>
                <a:gd name="T1" fmla="*/ 0 h 49"/>
                <a:gd name="T2" fmla="*/ 33 w 52"/>
                <a:gd name="T3" fmla="*/ 11 h 49"/>
                <a:gd name="T4" fmla="*/ 44 w 52"/>
                <a:gd name="T5" fmla="*/ 7 h 49"/>
                <a:gd name="T6" fmla="*/ 40 w 52"/>
                <a:gd name="T7" fmla="*/ 21 h 49"/>
                <a:gd name="T8" fmla="*/ 52 w 52"/>
                <a:gd name="T9" fmla="*/ 25 h 49"/>
                <a:gd name="T10" fmla="*/ 40 w 52"/>
                <a:gd name="T11" fmla="*/ 30 h 49"/>
                <a:gd name="T12" fmla="*/ 44 w 52"/>
                <a:gd name="T13" fmla="*/ 44 h 49"/>
                <a:gd name="T14" fmla="*/ 33 w 52"/>
                <a:gd name="T15" fmla="*/ 38 h 49"/>
                <a:gd name="T16" fmla="*/ 27 w 52"/>
                <a:gd name="T17" fmla="*/ 49 h 49"/>
                <a:gd name="T18" fmla="*/ 21 w 52"/>
                <a:gd name="T19" fmla="*/ 38 h 49"/>
                <a:gd name="T20" fmla="*/ 8 w 52"/>
                <a:gd name="T21" fmla="*/ 44 h 49"/>
                <a:gd name="T22" fmla="*/ 11 w 52"/>
                <a:gd name="T23" fmla="*/ 30 h 49"/>
                <a:gd name="T24" fmla="*/ 0 w 52"/>
                <a:gd name="T25" fmla="*/ 25 h 49"/>
                <a:gd name="T26" fmla="*/ 11 w 52"/>
                <a:gd name="T27" fmla="*/ 21 h 49"/>
                <a:gd name="T28" fmla="*/ 8 w 52"/>
                <a:gd name="T29" fmla="*/ 7 h 49"/>
                <a:gd name="T30" fmla="*/ 21 w 52"/>
                <a:gd name="T31" fmla="*/ 11 h 49"/>
                <a:gd name="T32" fmla="*/ 27 w 52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49">
                  <a:moveTo>
                    <a:pt x="27" y="0"/>
                  </a:moveTo>
                  <a:lnTo>
                    <a:pt x="33" y="11"/>
                  </a:lnTo>
                  <a:lnTo>
                    <a:pt x="44" y="7"/>
                  </a:lnTo>
                  <a:lnTo>
                    <a:pt x="40" y="21"/>
                  </a:lnTo>
                  <a:lnTo>
                    <a:pt x="52" y="25"/>
                  </a:lnTo>
                  <a:lnTo>
                    <a:pt x="40" y="30"/>
                  </a:lnTo>
                  <a:lnTo>
                    <a:pt x="44" y="44"/>
                  </a:lnTo>
                  <a:lnTo>
                    <a:pt x="33" y="38"/>
                  </a:lnTo>
                  <a:lnTo>
                    <a:pt x="27" y="49"/>
                  </a:lnTo>
                  <a:lnTo>
                    <a:pt x="21" y="38"/>
                  </a:lnTo>
                  <a:lnTo>
                    <a:pt x="8" y="44"/>
                  </a:lnTo>
                  <a:lnTo>
                    <a:pt x="11" y="30"/>
                  </a:lnTo>
                  <a:lnTo>
                    <a:pt x="0" y="25"/>
                  </a:lnTo>
                  <a:lnTo>
                    <a:pt x="11" y="21"/>
                  </a:lnTo>
                  <a:lnTo>
                    <a:pt x="8" y="7"/>
                  </a:lnTo>
                  <a:lnTo>
                    <a:pt x="21" y="1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12" name="Freeform 68"/>
            <p:cNvSpPr>
              <a:spLocks/>
            </p:cNvSpPr>
            <p:nvPr/>
          </p:nvSpPr>
          <p:spPr bwMode="auto">
            <a:xfrm>
              <a:off x="3467" y="764"/>
              <a:ext cx="49" cy="50"/>
            </a:xfrm>
            <a:custGeom>
              <a:avLst/>
              <a:gdLst>
                <a:gd name="T0" fmla="*/ 25 w 49"/>
                <a:gd name="T1" fmla="*/ 0 h 50"/>
                <a:gd name="T2" fmla="*/ 30 w 49"/>
                <a:gd name="T3" fmla="*/ 11 h 50"/>
                <a:gd name="T4" fmla="*/ 42 w 49"/>
                <a:gd name="T5" fmla="*/ 8 h 50"/>
                <a:gd name="T6" fmla="*/ 38 w 49"/>
                <a:gd name="T7" fmla="*/ 19 h 50"/>
                <a:gd name="T8" fmla="*/ 49 w 49"/>
                <a:gd name="T9" fmla="*/ 25 h 50"/>
                <a:gd name="T10" fmla="*/ 38 w 49"/>
                <a:gd name="T11" fmla="*/ 31 h 50"/>
                <a:gd name="T12" fmla="*/ 42 w 49"/>
                <a:gd name="T13" fmla="*/ 44 h 50"/>
                <a:gd name="T14" fmla="*/ 30 w 49"/>
                <a:gd name="T15" fmla="*/ 38 h 50"/>
                <a:gd name="T16" fmla="*/ 25 w 49"/>
                <a:gd name="T17" fmla="*/ 50 h 50"/>
                <a:gd name="T18" fmla="*/ 19 w 49"/>
                <a:gd name="T19" fmla="*/ 38 h 50"/>
                <a:gd name="T20" fmla="*/ 5 w 49"/>
                <a:gd name="T21" fmla="*/ 44 h 50"/>
                <a:gd name="T22" fmla="*/ 11 w 49"/>
                <a:gd name="T23" fmla="*/ 31 h 50"/>
                <a:gd name="T24" fmla="*/ 0 w 49"/>
                <a:gd name="T25" fmla="*/ 25 h 50"/>
                <a:gd name="T26" fmla="*/ 11 w 49"/>
                <a:gd name="T27" fmla="*/ 19 h 50"/>
                <a:gd name="T28" fmla="*/ 5 w 49"/>
                <a:gd name="T29" fmla="*/ 8 h 50"/>
                <a:gd name="T30" fmla="*/ 19 w 49"/>
                <a:gd name="T31" fmla="*/ 11 h 50"/>
                <a:gd name="T32" fmla="*/ 25 w 49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0">
                  <a:moveTo>
                    <a:pt x="25" y="0"/>
                  </a:moveTo>
                  <a:lnTo>
                    <a:pt x="30" y="11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49" y="25"/>
                  </a:lnTo>
                  <a:lnTo>
                    <a:pt x="38" y="31"/>
                  </a:lnTo>
                  <a:lnTo>
                    <a:pt x="42" y="44"/>
                  </a:lnTo>
                  <a:lnTo>
                    <a:pt x="30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5" y="44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5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13" name="Freeform 69"/>
            <p:cNvSpPr>
              <a:spLocks/>
            </p:cNvSpPr>
            <p:nvPr/>
          </p:nvSpPr>
          <p:spPr bwMode="auto">
            <a:xfrm>
              <a:off x="3388" y="821"/>
              <a:ext cx="52" cy="50"/>
            </a:xfrm>
            <a:custGeom>
              <a:avLst/>
              <a:gdLst>
                <a:gd name="T0" fmla="*/ 27 w 52"/>
                <a:gd name="T1" fmla="*/ 0 h 50"/>
                <a:gd name="T2" fmla="*/ 33 w 52"/>
                <a:gd name="T3" fmla="*/ 12 h 50"/>
                <a:gd name="T4" fmla="*/ 44 w 52"/>
                <a:gd name="T5" fmla="*/ 8 h 50"/>
                <a:gd name="T6" fmla="*/ 40 w 52"/>
                <a:gd name="T7" fmla="*/ 22 h 50"/>
                <a:gd name="T8" fmla="*/ 52 w 52"/>
                <a:gd name="T9" fmla="*/ 25 h 50"/>
                <a:gd name="T10" fmla="*/ 40 w 52"/>
                <a:gd name="T11" fmla="*/ 31 h 50"/>
                <a:gd name="T12" fmla="*/ 44 w 52"/>
                <a:gd name="T13" fmla="*/ 45 h 50"/>
                <a:gd name="T14" fmla="*/ 33 w 52"/>
                <a:gd name="T15" fmla="*/ 39 h 50"/>
                <a:gd name="T16" fmla="*/ 27 w 52"/>
                <a:gd name="T17" fmla="*/ 50 h 50"/>
                <a:gd name="T18" fmla="*/ 21 w 52"/>
                <a:gd name="T19" fmla="*/ 39 h 50"/>
                <a:gd name="T20" fmla="*/ 8 w 52"/>
                <a:gd name="T21" fmla="*/ 45 h 50"/>
                <a:gd name="T22" fmla="*/ 11 w 52"/>
                <a:gd name="T23" fmla="*/ 31 h 50"/>
                <a:gd name="T24" fmla="*/ 0 w 52"/>
                <a:gd name="T25" fmla="*/ 25 h 50"/>
                <a:gd name="T26" fmla="*/ 11 w 52"/>
                <a:gd name="T27" fmla="*/ 22 h 50"/>
                <a:gd name="T28" fmla="*/ 8 w 52"/>
                <a:gd name="T29" fmla="*/ 8 h 50"/>
                <a:gd name="T30" fmla="*/ 21 w 52"/>
                <a:gd name="T31" fmla="*/ 12 h 50"/>
                <a:gd name="T32" fmla="*/ 27 w 52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0">
                  <a:moveTo>
                    <a:pt x="27" y="0"/>
                  </a:moveTo>
                  <a:lnTo>
                    <a:pt x="33" y="12"/>
                  </a:lnTo>
                  <a:lnTo>
                    <a:pt x="44" y="8"/>
                  </a:lnTo>
                  <a:lnTo>
                    <a:pt x="40" y="22"/>
                  </a:lnTo>
                  <a:lnTo>
                    <a:pt x="52" y="25"/>
                  </a:lnTo>
                  <a:lnTo>
                    <a:pt x="40" y="31"/>
                  </a:lnTo>
                  <a:lnTo>
                    <a:pt x="44" y="45"/>
                  </a:lnTo>
                  <a:lnTo>
                    <a:pt x="33" y="39"/>
                  </a:lnTo>
                  <a:lnTo>
                    <a:pt x="27" y="50"/>
                  </a:lnTo>
                  <a:lnTo>
                    <a:pt x="21" y="39"/>
                  </a:lnTo>
                  <a:lnTo>
                    <a:pt x="8" y="45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22"/>
                  </a:lnTo>
                  <a:lnTo>
                    <a:pt x="8" y="8"/>
                  </a:lnTo>
                  <a:lnTo>
                    <a:pt x="21" y="1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14" name="Freeform 70"/>
            <p:cNvSpPr>
              <a:spLocks/>
            </p:cNvSpPr>
            <p:nvPr/>
          </p:nvSpPr>
          <p:spPr bwMode="auto">
            <a:xfrm>
              <a:off x="3303" y="708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3 w 50"/>
                <a:gd name="T5" fmla="*/ 8 h 50"/>
                <a:gd name="T6" fmla="*/ 39 w 50"/>
                <a:gd name="T7" fmla="*/ 19 h 50"/>
                <a:gd name="T8" fmla="*/ 50 w 50"/>
                <a:gd name="T9" fmla="*/ 25 h 50"/>
                <a:gd name="T10" fmla="*/ 39 w 50"/>
                <a:gd name="T11" fmla="*/ 31 h 50"/>
                <a:gd name="T12" fmla="*/ 43 w 50"/>
                <a:gd name="T13" fmla="*/ 42 h 50"/>
                <a:gd name="T14" fmla="*/ 31 w 50"/>
                <a:gd name="T15" fmla="*/ 39 h 50"/>
                <a:gd name="T16" fmla="*/ 25 w 50"/>
                <a:gd name="T17" fmla="*/ 50 h 50"/>
                <a:gd name="T18" fmla="*/ 20 w 50"/>
                <a:gd name="T19" fmla="*/ 39 h 50"/>
                <a:gd name="T20" fmla="*/ 8 w 50"/>
                <a:gd name="T21" fmla="*/ 42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8 h 50"/>
                <a:gd name="T30" fmla="*/ 20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3" y="8"/>
                  </a:lnTo>
                  <a:lnTo>
                    <a:pt x="39" y="19"/>
                  </a:lnTo>
                  <a:lnTo>
                    <a:pt x="50" y="25"/>
                  </a:lnTo>
                  <a:lnTo>
                    <a:pt x="39" y="31"/>
                  </a:lnTo>
                  <a:lnTo>
                    <a:pt x="43" y="42"/>
                  </a:lnTo>
                  <a:lnTo>
                    <a:pt x="31" y="39"/>
                  </a:lnTo>
                  <a:lnTo>
                    <a:pt x="25" y="50"/>
                  </a:lnTo>
                  <a:lnTo>
                    <a:pt x="20" y="39"/>
                  </a:lnTo>
                  <a:lnTo>
                    <a:pt x="8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8"/>
                  </a:lnTo>
                  <a:lnTo>
                    <a:pt x="20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</p:grpSp>
      <p:grpSp>
        <p:nvGrpSpPr>
          <p:cNvPr id="3" name="Group 71"/>
          <p:cNvGrpSpPr>
            <a:grpSpLocks/>
          </p:cNvGrpSpPr>
          <p:nvPr/>
        </p:nvGrpSpPr>
        <p:grpSpPr bwMode="auto">
          <a:xfrm>
            <a:off x="1403350" y="2924175"/>
            <a:ext cx="2801938" cy="2025650"/>
            <a:chOff x="1786" y="384"/>
            <a:chExt cx="1765" cy="1276"/>
          </a:xfrm>
        </p:grpSpPr>
        <p:sp>
          <p:nvSpPr>
            <p:cNvPr id="31816" name="Freeform 72"/>
            <p:cNvSpPr>
              <a:spLocks/>
            </p:cNvSpPr>
            <p:nvPr/>
          </p:nvSpPr>
          <p:spPr bwMode="auto">
            <a:xfrm>
              <a:off x="2062" y="1418"/>
              <a:ext cx="100" cy="96"/>
            </a:xfrm>
            <a:custGeom>
              <a:avLst/>
              <a:gdLst>
                <a:gd name="T0" fmla="*/ 50 w 100"/>
                <a:gd name="T1" fmla="*/ 0 h 96"/>
                <a:gd name="T2" fmla="*/ 61 w 100"/>
                <a:gd name="T3" fmla="*/ 37 h 96"/>
                <a:gd name="T4" fmla="*/ 100 w 100"/>
                <a:gd name="T5" fmla="*/ 37 h 96"/>
                <a:gd name="T6" fmla="*/ 69 w 100"/>
                <a:gd name="T7" fmla="*/ 60 h 96"/>
                <a:gd name="T8" fmla="*/ 81 w 100"/>
                <a:gd name="T9" fmla="*/ 96 h 96"/>
                <a:gd name="T10" fmla="*/ 50 w 100"/>
                <a:gd name="T11" fmla="*/ 73 h 96"/>
                <a:gd name="T12" fmla="*/ 19 w 100"/>
                <a:gd name="T13" fmla="*/ 96 h 96"/>
                <a:gd name="T14" fmla="*/ 29 w 100"/>
                <a:gd name="T15" fmla="*/ 60 h 96"/>
                <a:gd name="T16" fmla="*/ 0 w 100"/>
                <a:gd name="T17" fmla="*/ 37 h 96"/>
                <a:gd name="T18" fmla="*/ 36 w 100"/>
                <a:gd name="T19" fmla="*/ 37 h 96"/>
                <a:gd name="T20" fmla="*/ 50 w 100"/>
                <a:gd name="T21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0" h="96">
                  <a:moveTo>
                    <a:pt x="50" y="0"/>
                  </a:moveTo>
                  <a:lnTo>
                    <a:pt x="61" y="37"/>
                  </a:lnTo>
                  <a:lnTo>
                    <a:pt x="100" y="37"/>
                  </a:lnTo>
                  <a:lnTo>
                    <a:pt x="69" y="60"/>
                  </a:lnTo>
                  <a:lnTo>
                    <a:pt x="81" y="96"/>
                  </a:lnTo>
                  <a:lnTo>
                    <a:pt x="50" y="73"/>
                  </a:lnTo>
                  <a:lnTo>
                    <a:pt x="19" y="96"/>
                  </a:lnTo>
                  <a:lnTo>
                    <a:pt x="29" y="60"/>
                  </a:lnTo>
                  <a:lnTo>
                    <a:pt x="0" y="37"/>
                  </a:lnTo>
                  <a:lnTo>
                    <a:pt x="36" y="37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17" name="Freeform 73"/>
            <p:cNvSpPr>
              <a:spLocks/>
            </p:cNvSpPr>
            <p:nvPr/>
          </p:nvSpPr>
          <p:spPr bwMode="auto">
            <a:xfrm>
              <a:off x="2285" y="1516"/>
              <a:ext cx="130" cy="129"/>
            </a:xfrm>
            <a:custGeom>
              <a:avLst/>
              <a:gdLst>
                <a:gd name="T0" fmla="*/ 36 w 130"/>
                <a:gd name="T1" fmla="*/ 0 h 129"/>
                <a:gd name="T2" fmla="*/ 72 w 130"/>
                <a:gd name="T3" fmla="*/ 35 h 129"/>
                <a:gd name="T4" fmla="*/ 117 w 130"/>
                <a:gd name="T5" fmla="*/ 12 h 129"/>
                <a:gd name="T6" fmla="*/ 95 w 130"/>
                <a:gd name="T7" fmla="*/ 58 h 129"/>
                <a:gd name="T8" fmla="*/ 130 w 130"/>
                <a:gd name="T9" fmla="*/ 92 h 129"/>
                <a:gd name="T10" fmla="*/ 80 w 130"/>
                <a:gd name="T11" fmla="*/ 86 h 129"/>
                <a:gd name="T12" fmla="*/ 59 w 130"/>
                <a:gd name="T13" fmla="*/ 129 h 129"/>
                <a:gd name="T14" fmla="*/ 49 w 130"/>
                <a:gd name="T15" fmla="*/ 81 h 129"/>
                <a:gd name="T16" fmla="*/ 0 w 130"/>
                <a:gd name="T17" fmla="*/ 73 h 129"/>
                <a:gd name="T18" fmla="*/ 44 w 130"/>
                <a:gd name="T19" fmla="*/ 50 h 129"/>
                <a:gd name="T20" fmla="*/ 36 w 130"/>
                <a:gd name="T2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0" h="129">
                  <a:moveTo>
                    <a:pt x="36" y="0"/>
                  </a:moveTo>
                  <a:lnTo>
                    <a:pt x="72" y="35"/>
                  </a:lnTo>
                  <a:lnTo>
                    <a:pt x="117" y="12"/>
                  </a:lnTo>
                  <a:lnTo>
                    <a:pt x="95" y="58"/>
                  </a:lnTo>
                  <a:lnTo>
                    <a:pt x="130" y="92"/>
                  </a:lnTo>
                  <a:lnTo>
                    <a:pt x="80" y="86"/>
                  </a:lnTo>
                  <a:lnTo>
                    <a:pt x="59" y="129"/>
                  </a:lnTo>
                  <a:lnTo>
                    <a:pt x="49" y="81"/>
                  </a:lnTo>
                  <a:lnTo>
                    <a:pt x="0" y="73"/>
                  </a:lnTo>
                  <a:lnTo>
                    <a:pt x="44" y="5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4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18" name="Freeform 74"/>
            <p:cNvSpPr>
              <a:spLocks/>
            </p:cNvSpPr>
            <p:nvPr/>
          </p:nvSpPr>
          <p:spPr bwMode="auto">
            <a:xfrm>
              <a:off x="2707" y="384"/>
              <a:ext cx="99" cy="96"/>
            </a:xfrm>
            <a:custGeom>
              <a:avLst/>
              <a:gdLst>
                <a:gd name="T0" fmla="*/ 50 w 99"/>
                <a:gd name="T1" fmla="*/ 0 h 96"/>
                <a:gd name="T2" fmla="*/ 61 w 99"/>
                <a:gd name="T3" fmla="*/ 35 h 96"/>
                <a:gd name="T4" fmla="*/ 99 w 99"/>
                <a:gd name="T5" fmla="*/ 36 h 96"/>
                <a:gd name="T6" fmla="*/ 71 w 99"/>
                <a:gd name="T7" fmla="*/ 59 h 96"/>
                <a:gd name="T8" fmla="*/ 80 w 99"/>
                <a:gd name="T9" fmla="*/ 96 h 96"/>
                <a:gd name="T10" fmla="*/ 50 w 99"/>
                <a:gd name="T11" fmla="*/ 73 h 96"/>
                <a:gd name="T12" fmla="*/ 19 w 99"/>
                <a:gd name="T13" fmla="*/ 96 h 96"/>
                <a:gd name="T14" fmla="*/ 30 w 99"/>
                <a:gd name="T15" fmla="*/ 59 h 96"/>
                <a:gd name="T16" fmla="*/ 0 w 99"/>
                <a:gd name="T17" fmla="*/ 36 h 96"/>
                <a:gd name="T18" fmla="*/ 38 w 99"/>
                <a:gd name="T19" fmla="*/ 35 h 96"/>
                <a:gd name="T20" fmla="*/ 50 w 99"/>
                <a:gd name="T21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96">
                  <a:moveTo>
                    <a:pt x="50" y="0"/>
                  </a:moveTo>
                  <a:lnTo>
                    <a:pt x="61" y="35"/>
                  </a:lnTo>
                  <a:lnTo>
                    <a:pt x="99" y="36"/>
                  </a:lnTo>
                  <a:lnTo>
                    <a:pt x="71" y="59"/>
                  </a:lnTo>
                  <a:lnTo>
                    <a:pt x="80" y="96"/>
                  </a:lnTo>
                  <a:lnTo>
                    <a:pt x="50" y="73"/>
                  </a:lnTo>
                  <a:lnTo>
                    <a:pt x="19" y="96"/>
                  </a:lnTo>
                  <a:lnTo>
                    <a:pt x="30" y="59"/>
                  </a:lnTo>
                  <a:lnTo>
                    <a:pt x="0" y="36"/>
                  </a:lnTo>
                  <a:lnTo>
                    <a:pt x="38" y="35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19" name="Freeform 75"/>
            <p:cNvSpPr>
              <a:spLocks/>
            </p:cNvSpPr>
            <p:nvPr/>
          </p:nvSpPr>
          <p:spPr bwMode="auto">
            <a:xfrm>
              <a:off x="3392" y="1265"/>
              <a:ext cx="69" cy="71"/>
            </a:xfrm>
            <a:custGeom>
              <a:avLst/>
              <a:gdLst>
                <a:gd name="T0" fmla="*/ 4 w 69"/>
                <a:gd name="T1" fmla="*/ 11 h 71"/>
                <a:gd name="T2" fmla="*/ 29 w 69"/>
                <a:gd name="T3" fmla="*/ 21 h 71"/>
                <a:gd name="T4" fmla="*/ 46 w 69"/>
                <a:gd name="T5" fmla="*/ 0 h 71"/>
                <a:gd name="T6" fmla="*/ 44 w 69"/>
                <a:gd name="T7" fmla="*/ 27 h 71"/>
                <a:gd name="T8" fmla="*/ 69 w 69"/>
                <a:gd name="T9" fmla="*/ 36 h 71"/>
                <a:gd name="T10" fmla="*/ 42 w 69"/>
                <a:gd name="T11" fmla="*/ 44 h 71"/>
                <a:gd name="T12" fmla="*/ 40 w 69"/>
                <a:gd name="T13" fmla="*/ 71 h 71"/>
                <a:gd name="T14" fmla="*/ 27 w 69"/>
                <a:gd name="T15" fmla="*/ 48 h 71"/>
                <a:gd name="T16" fmla="*/ 0 w 69"/>
                <a:gd name="T17" fmla="*/ 55 h 71"/>
                <a:gd name="T18" fmla="*/ 17 w 69"/>
                <a:gd name="T19" fmla="*/ 34 h 71"/>
                <a:gd name="T20" fmla="*/ 4 w 69"/>
                <a:gd name="T21" fmla="*/ 1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" h="71">
                  <a:moveTo>
                    <a:pt x="4" y="11"/>
                  </a:moveTo>
                  <a:lnTo>
                    <a:pt x="29" y="21"/>
                  </a:lnTo>
                  <a:lnTo>
                    <a:pt x="46" y="0"/>
                  </a:lnTo>
                  <a:lnTo>
                    <a:pt x="44" y="27"/>
                  </a:lnTo>
                  <a:lnTo>
                    <a:pt x="69" y="36"/>
                  </a:lnTo>
                  <a:lnTo>
                    <a:pt x="42" y="44"/>
                  </a:lnTo>
                  <a:lnTo>
                    <a:pt x="40" y="71"/>
                  </a:lnTo>
                  <a:lnTo>
                    <a:pt x="27" y="48"/>
                  </a:lnTo>
                  <a:lnTo>
                    <a:pt x="0" y="55"/>
                  </a:lnTo>
                  <a:lnTo>
                    <a:pt x="17" y="34"/>
                  </a:lnTo>
                  <a:lnTo>
                    <a:pt x="4" y="11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20" name="Freeform 76"/>
            <p:cNvSpPr>
              <a:spLocks/>
            </p:cNvSpPr>
            <p:nvPr/>
          </p:nvSpPr>
          <p:spPr bwMode="auto">
            <a:xfrm>
              <a:off x="3386" y="879"/>
              <a:ext cx="140" cy="134"/>
            </a:xfrm>
            <a:custGeom>
              <a:avLst/>
              <a:gdLst>
                <a:gd name="T0" fmla="*/ 69 w 140"/>
                <a:gd name="T1" fmla="*/ 0 h 134"/>
                <a:gd name="T2" fmla="*/ 86 w 140"/>
                <a:gd name="T3" fmla="*/ 50 h 134"/>
                <a:gd name="T4" fmla="*/ 140 w 140"/>
                <a:gd name="T5" fmla="*/ 52 h 134"/>
                <a:gd name="T6" fmla="*/ 98 w 140"/>
                <a:gd name="T7" fmla="*/ 83 h 134"/>
                <a:gd name="T8" fmla="*/ 113 w 140"/>
                <a:gd name="T9" fmla="*/ 134 h 134"/>
                <a:gd name="T10" fmla="*/ 69 w 140"/>
                <a:gd name="T11" fmla="*/ 104 h 134"/>
                <a:gd name="T12" fmla="*/ 27 w 140"/>
                <a:gd name="T13" fmla="*/ 134 h 134"/>
                <a:gd name="T14" fmla="*/ 42 w 140"/>
                <a:gd name="T15" fmla="*/ 83 h 134"/>
                <a:gd name="T16" fmla="*/ 0 w 140"/>
                <a:gd name="T17" fmla="*/ 52 h 134"/>
                <a:gd name="T18" fmla="*/ 52 w 140"/>
                <a:gd name="T19" fmla="*/ 50 h 134"/>
                <a:gd name="T20" fmla="*/ 69 w 140"/>
                <a:gd name="T21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0" h="134">
                  <a:moveTo>
                    <a:pt x="69" y="0"/>
                  </a:moveTo>
                  <a:lnTo>
                    <a:pt x="86" y="50"/>
                  </a:lnTo>
                  <a:lnTo>
                    <a:pt x="140" y="52"/>
                  </a:lnTo>
                  <a:lnTo>
                    <a:pt x="98" y="83"/>
                  </a:lnTo>
                  <a:lnTo>
                    <a:pt x="113" y="134"/>
                  </a:lnTo>
                  <a:lnTo>
                    <a:pt x="69" y="104"/>
                  </a:lnTo>
                  <a:lnTo>
                    <a:pt x="27" y="134"/>
                  </a:lnTo>
                  <a:lnTo>
                    <a:pt x="42" y="83"/>
                  </a:lnTo>
                  <a:lnTo>
                    <a:pt x="0" y="52"/>
                  </a:lnTo>
                  <a:lnTo>
                    <a:pt x="52" y="5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21" name="Freeform 77"/>
            <p:cNvSpPr>
              <a:spLocks/>
            </p:cNvSpPr>
            <p:nvPr/>
          </p:nvSpPr>
          <p:spPr bwMode="auto">
            <a:xfrm>
              <a:off x="1855" y="633"/>
              <a:ext cx="140" cy="135"/>
            </a:xfrm>
            <a:custGeom>
              <a:avLst/>
              <a:gdLst>
                <a:gd name="T0" fmla="*/ 69 w 140"/>
                <a:gd name="T1" fmla="*/ 0 h 135"/>
                <a:gd name="T2" fmla="*/ 86 w 140"/>
                <a:gd name="T3" fmla="*/ 50 h 135"/>
                <a:gd name="T4" fmla="*/ 140 w 140"/>
                <a:gd name="T5" fmla="*/ 52 h 135"/>
                <a:gd name="T6" fmla="*/ 98 w 140"/>
                <a:gd name="T7" fmla="*/ 83 h 135"/>
                <a:gd name="T8" fmla="*/ 113 w 140"/>
                <a:gd name="T9" fmla="*/ 135 h 135"/>
                <a:gd name="T10" fmla="*/ 69 w 140"/>
                <a:gd name="T11" fmla="*/ 104 h 135"/>
                <a:gd name="T12" fmla="*/ 27 w 140"/>
                <a:gd name="T13" fmla="*/ 135 h 135"/>
                <a:gd name="T14" fmla="*/ 40 w 140"/>
                <a:gd name="T15" fmla="*/ 83 h 135"/>
                <a:gd name="T16" fmla="*/ 0 w 140"/>
                <a:gd name="T17" fmla="*/ 52 h 135"/>
                <a:gd name="T18" fmla="*/ 51 w 140"/>
                <a:gd name="T19" fmla="*/ 50 h 135"/>
                <a:gd name="T20" fmla="*/ 69 w 140"/>
                <a:gd name="T21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0" h="135">
                  <a:moveTo>
                    <a:pt x="69" y="0"/>
                  </a:moveTo>
                  <a:lnTo>
                    <a:pt x="86" y="50"/>
                  </a:lnTo>
                  <a:lnTo>
                    <a:pt x="140" y="52"/>
                  </a:lnTo>
                  <a:lnTo>
                    <a:pt x="98" y="83"/>
                  </a:lnTo>
                  <a:lnTo>
                    <a:pt x="113" y="135"/>
                  </a:lnTo>
                  <a:lnTo>
                    <a:pt x="69" y="104"/>
                  </a:lnTo>
                  <a:lnTo>
                    <a:pt x="27" y="135"/>
                  </a:lnTo>
                  <a:lnTo>
                    <a:pt x="40" y="83"/>
                  </a:lnTo>
                  <a:lnTo>
                    <a:pt x="0" y="52"/>
                  </a:lnTo>
                  <a:lnTo>
                    <a:pt x="51" y="5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22" name="Freeform 78"/>
            <p:cNvSpPr>
              <a:spLocks/>
            </p:cNvSpPr>
            <p:nvPr/>
          </p:nvSpPr>
          <p:spPr bwMode="auto">
            <a:xfrm>
              <a:off x="3280" y="1242"/>
              <a:ext cx="104" cy="121"/>
            </a:xfrm>
            <a:custGeom>
              <a:avLst/>
              <a:gdLst>
                <a:gd name="T0" fmla="*/ 52 w 104"/>
                <a:gd name="T1" fmla="*/ 0 h 121"/>
                <a:gd name="T2" fmla="*/ 64 w 104"/>
                <a:gd name="T3" fmla="*/ 40 h 121"/>
                <a:gd name="T4" fmla="*/ 104 w 104"/>
                <a:gd name="T5" fmla="*/ 30 h 121"/>
                <a:gd name="T6" fmla="*/ 77 w 104"/>
                <a:gd name="T7" fmla="*/ 59 h 121"/>
                <a:gd name="T8" fmla="*/ 104 w 104"/>
                <a:gd name="T9" fmla="*/ 90 h 121"/>
                <a:gd name="T10" fmla="*/ 64 w 104"/>
                <a:gd name="T11" fmla="*/ 80 h 121"/>
                <a:gd name="T12" fmla="*/ 52 w 104"/>
                <a:gd name="T13" fmla="*/ 121 h 121"/>
                <a:gd name="T14" fmla="*/ 41 w 104"/>
                <a:gd name="T15" fmla="*/ 80 h 121"/>
                <a:gd name="T16" fmla="*/ 0 w 104"/>
                <a:gd name="T17" fmla="*/ 90 h 121"/>
                <a:gd name="T18" fmla="*/ 29 w 104"/>
                <a:gd name="T19" fmla="*/ 59 h 121"/>
                <a:gd name="T20" fmla="*/ 0 w 104"/>
                <a:gd name="T21" fmla="*/ 30 h 121"/>
                <a:gd name="T22" fmla="*/ 41 w 104"/>
                <a:gd name="T23" fmla="*/ 40 h 121"/>
                <a:gd name="T24" fmla="*/ 52 w 104"/>
                <a:gd name="T25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121">
                  <a:moveTo>
                    <a:pt x="52" y="0"/>
                  </a:moveTo>
                  <a:lnTo>
                    <a:pt x="64" y="40"/>
                  </a:lnTo>
                  <a:lnTo>
                    <a:pt x="104" y="30"/>
                  </a:lnTo>
                  <a:lnTo>
                    <a:pt x="77" y="59"/>
                  </a:lnTo>
                  <a:lnTo>
                    <a:pt x="104" y="90"/>
                  </a:lnTo>
                  <a:lnTo>
                    <a:pt x="64" y="80"/>
                  </a:lnTo>
                  <a:lnTo>
                    <a:pt x="52" y="121"/>
                  </a:lnTo>
                  <a:lnTo>
                    <a:pt x="41" y="80"/>
                  </a:lnTo>
                  <a:lnTo>
                    <a:pt x="0" y="90"/>
                  </a:lnTo>
                  <a:lnTo>
                    <a:pt x="29" y="59"/>
                  </a:lnTo>
                  <a:lnTo>
                    <a:pt x="0" y="30"/>
                  </a:lnTo>
                  <a:lnTo>
                    <a:pt x="41" y="4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23" name="Freeform 79"/>
            <p:cNvSpPr>
              <a:spLocks/>
            </p:cNvSpPr>
            <p:nvPr/>
          </p:nvSpPr>
          <p:spPr bwMode="auto">
            <a:xfrm>
              <a:off x="2096" y="541"/>
              <a:ext cx="75" cy="73"/>
            </a:xfrm>
            <a:custGeom>
              <a:avLst/>
              <a:gdLst>
                <a:gd name="T0" fmla="*/ 25 w 75"/>
                <a:gd name="T1" fmla="*/ 0 h 73"/>
                <a:gd name="T2" fmla="*/ 41 w 75"/>
                <a:gd name="T3" fmla="*/ 21 h 73"/>
                <a:gd name="T4" fmla="*/ 64 w 75"/>
                <a:gd name="T5" fmla="*/ 8 h 73"/>
                <a:gd name="T6" fmla="*/ 52 w 75"/>
                <a:gd name="T7" fmla="*/ 33 h 73"/>
                <a:gd name="T8" fmla="*/ 75 w 75"/>
                <a:gd name="T9" fmla="*/ 46 h 73"/>
                <a:gd name="T10" fmla="*/ 48 w 75"/>
                <a:gd name="T11" fmla="*/ 48 h 73"/>
                <a:gd name="T12" fmla="*/ 48 w 75"/>
                <a:gd name="T13" fmla="*/ 73 h 73"/>
                <a:gd name="T14" fmla="*/ 33 w 75"/>
                <a:gd name="T15" fmla="*/ 52 h 73"/>
                <a:gd name="T16" fmla="*/ 10 w 75"/>
                <a:gd name="T17" fmla="*/ 64 h 73"/>
                <a:gd name="T18" fmla="*/ 22 w 75"/>
                <a:gd name="T19" fmla="*/ 41 h 73"/>
                <a:gd name="T20" fmla="*/ 0 w 75"/>
                <a:gd name="T21" fmla="*/ 27 h 73"/>
                <a:gd name="T22" fmla="*/ 25 w 75"/>
                <a:gd name="T23" fmla="*/ 25 h 73"/>
                <a:gd name="T24" fmla="*/ 25 w 75"/>
                <a:gd name="T25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5" h="73">
                  <a:moveTo>
                    <a:pt x="25" y="0"/>
                  </a:moveTo>
                  <a:lnTo>
                    <a:pt x="41" y="21"/>
                  </a:lnTo>
                  <a:lnTo>
                    <a:pt x="64" y="8"/>
                  </a:lnTo>
                  <a:lnTo>
                    <a:pt x="52" y="33"/>
                  </a:lnTo>
                  <a:lnTo>
                    <a:pt x="75" y="46"/>
                  </a:lnTo>
                  <a:lnTo>
                    <a:pt x="48" y="48"/>
                  </a:lnTo>
                  <a:lnTo>
                    <a:pt x="48" y="73"/>
                  </a:lnTo>
                  <a:lnTo>
                    <a:pt x="33" y="52"/>
                  </a:lnTo>
                  <a:lnTo>
                    <a:pt x="10" y="64"/>
                  </a:lnTo>
                  <a:lnTo>
                    <a:pt x="22" y="41"/>
                  </a:lnTo>
                  <a:lnTo>
                    <a:pt x="0" y="27"/>
                  </a:lnTo>
                  <a:lnTo>
                    <a:pt x="25" y="25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24" name="Freeform 80"/>
            <p:cNvSpPr>
              <a:spLocks/>
            </p:cNvSpPr>
            <p:nvPr/>
          </p:nvSpPr>
          <p:spPr bwMode="auto">
            <a:xfrm>
              <a:off x="2599" y="434"/>
              <a:ext cx="113" cy="111"/>
            </a:xfrm>
            <a:custGeom>
              <a:avLst/>
              <a:gdLst>
                <a:gd name="T0" fmla="*/ 41 w 113"/>
                <a:gd name="T1" fmla="*/ 0 h 111"/>
                <a:gd name="T2" fmla="*/ 64 w 113"/>
                <a:gd name="T3" fmla="*/ 33 h 111"/>
                <a:gd name="T4" fmla="*/ 98 w 113"/>
                <a:gd name="T5" fmla="*/ 13 h 111"/>
                <a:gd name="T6" fmla="*/ 81 w 113"/>
                <a:gd name="T7" fmla="*/ 50 h 111"/>
                <a:gd name="T8" fmla="*/ 113 w 113"/>
                <a:gd name="T9" fmla="*/ 69 h 111"/>
                <a:gd name="T10" fmla="*/ 75 w 113"/>
                <a:gd name="T11" fmla="*/ 71 h 111"/>
                <a:gd name="T12" fmla="*/ 75 w 113"/>
                <a:gd name="T13" fmla="*/ 111 h 111"/>
                <a:gd name="T14" fmla="*/ 52 w 113"/>
                <a:gd name="T15" fmla="*/ 79 h 111"/>
                <a:gd name="T16" fmla="*/ 17 w 113"/>
                <a:gd name="T17" fmla="*/ 98 h 111"/>
                <a:gd name="T18" fmla="*/ 35 w 113"/>
                <a:gd name="T19" fmla="*/ 61 h 111"/>
                <a:gd name="T20" fmla="*/ 0 w 113"/>
                <a:gd name="T21" fmla="*/ 42 h 111"/>
                <a:gd name="T22" fmla="*/ 41 w 113"/>
                <a:gd name="T23" fmla="*/ 40 h 111"/>
                <a:gd name="T24" fmla="*/ 41 w 113"/>
                <a:gd name="T25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" h="111">
                  <a:moveTo>
                    <a:pt x="41" y="0"/>
                  </a:moveTo>
                  <a:lnTo>
                    <a:pt x="64" y="33"/>
                  </a:lnTo>
                  <a:lnTo>
                    <a:pt x="98" y="13"/>
                  </a:lnTo>
                  <a:lnTo>
                    <a:pt x="81" y="50"/>
                  </a:lnTo>
                  <a:lnTo>
                    <a:pt x="113" y="69"/>
                  </a:lnTo>
                  <a:lnTo>
                    <a:pt x="75" y="71"/>
                  </a:lnTo>
                  <a:lnTo>
                    <a:pt x="75" y="111"/>
                  </a:lnTo>
                  <a:lnTo>
                    <a:pt x="52" y="79"/>
                  </a:lnTo>
                  <a:lnTo>
                    <a:pt x="17" y="98"/>
                  </a:lnTo>
                  <a:lnTo>
                    <a:pt x="35" y="61"/>
                  </a:lnTo>
                  <a:lnTo>
                    <a:pt x="0" y="42"/>
                  </a:lnTo>
                  <a:lnTo>
                    <a:pt x="41" y="40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40F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25" name="Freeform 81"/>
            <p:cNvSpPr>
              <a:spLocks/>
            </p:cNvSpPr>
            <p:nvPr/>
          </p:nvSpPr>
          <p:spPr bwMode="auto">
            <a:xfrm>
              <a:off x="2808" y="1535"/>
              <a:ext cx="110" cy="119"/>
            </a:xfrm>
            <a:custGeom>
              <a:avLst/>
              <a:gdLst>
                <a:gd name="T0" fmla="*/ 62 w 110"/>
                <a:gd name="T1" fmla="*/ 0 h 119"/>
                <a:gd name="T2" fmla="*/ 69 w 110"/>
                <a:gd name="T3" fmla="*/ 41 h 119"/>
                <a:gd name="T4" fmla="*/ 110 w 110"/>
                <a:gd name="T5" fmla="*/ 37 h 119"/>
                <a:gd name="T6" fmla="*/ 79 w 110"/>
                <a:gd name="T7" fmla="*/ 64 h 119"/>
                <a:gd name="T8" fmla="*/ 102 w 110"/>
                <a:gd name="T9" fmla="*/ 96 h 119"/>
                <a:gd name="T10" fmla="*/ 64 w 110"/>
                <a:gd name="T11" fmla="*/ 81 h 119"/>
                <a:gd name="T12" fmla="*/ 46 w 110"/>
                <a:gd name="T13" fmla="*/ 119 h 119"/>
                <a:gd name="T14" fmla="*/ 41 w 110"/>
                <a:gd name="T15" fmla="*/ 79 h 119"/>
                <a:gd name="T16" fmla="*/ 0 w 110"/>
                <a:gd name="T17" fmla="*/ 83 h 119"/>
                <a:gd name="T18" fmla="*/ 31 w 110"/>
                <a:gd name="T19" fmla="*/ 56 h 119"/>
                <a:gd name="T20" fmla="*/ 6 w 110"/>
                <a:gd name="T21" fmla="*/ 23 h 119"/>
                <a:gd name="T22" fmla="*/ 45 w 110"/>
                <a:gd name="T23" fmla="*/ 37 h 119"/>
                <a:gd name="T24" fmla="*/ 62 w 110"/>
                <a:gd name="T25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0" h="119">
                  <a:moveTo>
                    <a:pt x="62" y="0"/>
                  </a:moveTo>
                  <a:lnTo>
                    <a:pt x="69" y="41"/>
                  </a:lnTo>
                  <a:lnTo>
                    <a:pt x="110" y="37"/>
                  </a:lnTo>
                  <a:lnTo>
                    <a:pt x="79" y="64"/>
                  </a:lnTo>
                  <a:lnTo>
                    <a:pt x="102" y="96"/>
                  </a:lnTo>
                  <a:lnTo>
                    <a:pt x="64" y="81"/>
                  </a:lnTo>
                  <a:lnTo>
                    <a:pt x="46" y="119"/>
                  </a:lnTo>
                  <a:lnTo>
                    <a:pt x="41" y="79"/>
                  </a:lnTo>
                  <a:lnTo>
                    <a:pt x="0" y="83"/>
                  </a:lnTo>
                  <a:lnTo>
                    <a:pt x="31" y="56"/>
                  </a:lnTo>
                  <a:lnTo>
                    <a:pt x="6" y="23"/>
                  </a:lnTo>
                  <a:lnTo>
                    <a:pt x="45" y="37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26" name="Freeform 82"/>
            <p:cNvSpPr>
              <a:spLocks/>
            </p:cNvSpPr>
            <p:nvPr/>
          </p:nvSpPr>
          <p:spPr bwMode="auto">
            <a:xfrm>
              <a:off x="3346" y="1098"/>
              <a:ext cx="71" cy="82"/>
            </a:xfrm>
            <a:custGeom>
              <a:avLst/>
              <a:gdLst>
                <a:gd name="T0" fmla="*/ 34 w 71"/>
                <a:gd name="T1" fmla="*/ 0 h 82"/>
                <a:gd name="T2" fmla="*/ 44 w 71"/>
                <a:gd name="T3" fmla="*/ 27 h 82"/>
                <a:gd name="T4" fmla="*/ 71 w 71"/>
                <a:gd name="T5" fmla="*/ 19 h 82"/>
                <a:gd name="T6" fmla="*/ 51 w 71"/>
                <a:gd name="T7" fmla="*/ 40 h 82"/>
                <a:gd name="T8" fmla="*/ 71 w 71"/>
                <a:gd name="T9" fmla="*/ 61 h 82"/>
                <a:gd name="T10" fmla="*/ 44 w 71"/>
                <a:gd name="T11" fmla="*/ 55 h 82"/>
                <a:gd name="T12" fmla="*/ 34 w 71"/>
                <a:gd name="T13" fmla="*/ 82 h 82"/>
                <a:gd name="T14" fmla="*/ 27 w 71"/>
                <a:gd name="T15" fmla="*/ 55 h 82"/>
                <a:gd name="T16" fmla="*/ 0 w 71"/>
                <a:gd name="T17" fmla="*/ 61 h 82"/>
                <a:gd name="T18" fmla="*/ 17 w 71"/>
                <a:gd name="T19" fmla="*/ 40 h 82"/>
                <a:gd name="T20" fmla="*/ 0 w 71"/>
                <a:gd name="T21" fmla="*/ 19 h 82"/>
                <a:gd name="T22" fmla="*/ 27 w 71"/>
                <a:gd name="T23" fmla="*/ 27 h 82"/>
                <a:gd name="T24" fmla="*/ 34 w 71"/>
                <a:gd name="T25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" h="82">
                  <a:moveTo>
                    <a:pt x="34" y="0"/>
                  </a:moveTo>
                  <a:lnTo>
                    <a:pt x="44" y="27"/>
                  </a:lnTo>
                  <a:lnTo>
                    <a:pt x="71" y="19"/>
                  </a:lnTo>
                  <a:lnTo>
                    <a:pt x="51" y="40"/>
                  </a:lnTo>
                  <a:lnTo>
                    <a:pt x="71" y="61"/>
                  </a:lnTo>
                  <a:lnTo>
                    <a:pt x="44" y="55"/>
                  </a:lnTo>
                  <a:lnTo>
                    <a:pt x="34" y="82"/>
                  </a:lnTo>
                  <a:lnTo>
                    <a:pt x="27" y="55"/>
                  </a:lnTo>
                  <a:lnTo>
                    <a:pt x="0" y="61"/>
                  </a:lnTo>
                  <a:lnTo>
                    <a:pt x="17" y="40"/>
                  </a:lnTo>
                  <a:lnTo>
                    <a:pt x="0" y="19"/>
                  </a:lnTo>
                  <a:lnTo>
                    <a:pt x="27" y="27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27" name="Freeform 83"/>
            <p:cNvSpPr>
              <a:spLocks/>
            </p:cNvSpPr>
            <p:nvPr/>
          </p:nvSpPr>
          <p:spPr bwMode="auto">
            <a:xfrm>
              <a:off x="3133" y="1286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0 w 50"/>
                <a:gd name="T3" fmla="*/ 11 h 50"/>
                <a:gd name="T4" fmla="*/ 42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2 h 50"/>
                <a:gd name="T14" fmla="*/ 30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5 w 50"/>
                <a:gd name="T21" fmla="*/ 42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19 h 50"/>
                <a:gd name="T28" fmla="*/ 5 w 50"/>
                <a:gd name="T29" fmla="*/ 8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0" y="11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30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5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5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28" name="Freeform 84"/>
            <p:cNvSpPr>
              <a:spLocks/>
            </p:cNvSpPr>
            <p:nvPr/>
          </p:nvSpPr>
          <p:spPr bwMode="auto">
            <a:xfrm>
              <a:off x="3409" y="1175"/>
              <a:ext cx="52" cy="49"/>
            </a:xfrm>
            <a:custGeom>
              <a:avLst/>
              <a:gdLst>
                <a:gd name="T0" fmla="*/ 27 w 52"/>
                <a:gd name="T1" fmla="*/ 0 h 49"/>
                <a:gd name="T2" fmla="*/ 33 w 52"/>
                <a:gd name="T3" fmla="*/ 11 h 49"/>
                <a:gd name="T4" fmla="*/ 44 w 52"/>
                <a:gd name="T5" fmla="*/ 7 h 49"/>
                <a:gd name="T6" fmla="*/ 40 w 52"/>
                <a:gd name="T7" fmla="*/ 19 h 49"/>
                <a:gd name="T8" fmla="*/ 52 w 52"/>
                <a:gd name="T9" fmla="*/ 24 h 49"/>
                <a:gd name="T10" fmla="*/ 40 w 52"/>
                <a:gd name="T11" fmla="*/ 30 h 49"/>
                <a:gd name="T12" fmla="*/ 44 w 52"/>
                <a:gd name="T13" fmla="*/ 42 h 49"/>
                <a:gd name="T14" fmla="*/ 33 w 52"/>
                <a:gd name="T15" fmla="*/ 38 h 49"/>
                <a:gd name="T16" fmla="*/ 27 w 52"/>
                <a:gd name="T17" fmla="*/ 49 h 49"/>
                <a:gd name="T18" fmla="*/ 21 w 52"/>
                <a:gd name="T19" fmla="*/ 38 h 49"/>
                <a:gd name="T20" fmla="*/ 8 w 52"/>
                <a:gd name="T21" fmla="*/ 42 h 49"/>
                <a:gd name="T22" fmla="*/ 12 w 52"/>
                <a:gd name="T23" fmla="*/ 30 h 49"/>
                <a:gd name="T24" fmla="*/ 0 w 52"/>
                <a:gd name="T25" fmla="*/ 24 h 49"/>
                <a:gd name="T26" fmla="*/ 12 w 52"/>
                <a:gd name="T27" fmla="*/ 19 h 49"/>
                <a:gd name="T28" fmla="*/ 8 w 52"/>
                <a:gd name="T29" fmla="*/ 7 h 49"/>
                <a:gd name="T30" fmla="*/ 21 w 52"/>
                <a:gd name="T31" fmla="*/ 11 h 49"/>
                <a:gd name="T32" fmla="*/ 27 w 52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49">
                  <a:moveTo>
                    <a:pt x="27" y="0"/>
                  </a:moveTo>
                  <a:lnTo>
                    <a:pt x="33" y="11"/>
                  </a:lnTo>
                  <a:lnTo>
                    <a:pt x="44" y="7"/>
                  </a:lnTo>
                  <a:lnTo>
                    <a:pt x="40" y="19"/>
                  </a:lnTo>
                  <a:lnTo>
                    <a:pt x="52" y="24"/>
                  </a:lnTo>
                  <a:lnTo>
                    <a:pt x="40" y="30"/>
                  </a:lnTo>
                  <a:lnTo>
                    <a:pt x="44" y="42"/>
                  </a:lnTo>
                  <a:lnTo>
                    <a:pt x="33" y="38"/>
                  </a:lnTo>
                  <a:lnTo>
                    <a:pt x="27" y="49"/>
                  </a:lnTo>
                  <a:lnTo>
                    <a:pt x="21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4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21" y="1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4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29" name="Freeform 85"/>
            <p:cNvSpPr>
              <a:spLocks/>
            </p:cNvSpPr>
            <p:nvPr/>
          </p:nvSpPr>
          <p:spPr bwMode="auto">
            <a:xfrm>
              <a:off x="3087" y="1474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0 w 50"/>
                <a:gd name="T3" fmla="*/ 11 h 50"/>
                <a:gd name="T4" fmla="*/ 42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2 h 50"/>
                <a:gd name="T14" fmla="*/ 30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7 w 50"/>
                <a:gd name="T21" fmla="*/ 42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19 h 50"/>
                <a:gd name="T28" fmla="*/ 7 w 50"/>
                <a:gd name="T29" fmla="*/ 8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0" y="11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30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7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30" name="Freeform 86"/>
            <p:cNvSpPr>
              <a:spLocks/>
            </p:cNvSpPr>
            <p:nvPr/>
          </p:nvSpPr>
          <p:spPr bwMode="auto">
            <a:xfrm>
              <a:off x="2960" y="1531"/>
              <a:ext cx="50" cy="52"/>
            </a:xfrm>
            <a:custGeom>
              <a:avLst/>
              <a:gdLst>
                <a:gd name="T0" fmla="*/ 27 w 50"/>
                <a:gd name="T1" fmla="*/ 0 h 52"/>
                <a:gd name="T2" fmla="*/ 33 w 50"/>
                <a:gd name="T3" fmla="*/ 12 h 52"/>
                <a:gd name="T4" fmla="*/ 44 w 50"/>
                <a:gd name="T5" fmla="*/ 8 h 52"/>
                <a:gd name="T6" fmla="*/ 40 w 50"/>
                <a:gd name="T7" fmla="*/ 22 h 52"/>
                <a:gd name="T8" fmla="*/ 50 w 50"/>
                <a:gd name="T9" fmla="*/ 27 h 52"/>
                <a:gd name="T10" fmla="*/ 40 w 50"/>
                <a:gd name="T11" fmla="*/ 33 h 52"/>
                <a:gd name="T12" fmla="*/ 44 w 50"/>
                <a:gd name="T13" fmla="*/ 45 h 52"/>
                <a:gd name="T14" fmla="*/ 33 w 50"/>
                <a:gd name="T15" fmla="*/ 41 h 52"/>
                <a:gd name="T16" fmla="*/ 27 w 50"/>
                <a:gd name="T17" fmla="*/ 52 h 52"/>
                <a:gd name="T18" fmla="*/ 21 w 50"/>
                <a:gd name="T19" fmla="*/ 41 h 52"/>
                <a:gd name="T20" fmla="*/ 8 w 50"/>
                <a:gd name="T21" fmla="*/ 45 h 52"/>
                <a:gd name="T22" fmla="*/ 11 w 50"/>
                <a:gd name="T23" fmla="*/ 33 h 52"/>
                <a:gd name="T24" fmla="*/ 0 w 50"/>
                <a:gd name="T25" fmla="*/ 27 h 52"/>
                <a:gd name="T26" fmla="*/ 11 w 50"/>
                <a:gd name="T27" fmla="*/ 22 h 52"/>
                <a:gd name="T28" fmla="*/ 8 w 50"/>
                <a:gd name="T29" fmla="*/ 8 h 52"/>
                <a:gd name="T30" fmla="*/ 21 w 50"/>
                <a:gd name="T31" fmla="*/ 12 h 52"/>
                <a:gd name="T32" fmla="*/ 27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7" y="0"/>
                  </a:moveTo>
                  <a:lnTo>
                    <a:pt x="33" y="12"/>
                  </a:lnTo>
                  <a:lnTo>
                    <a:pt x="44" y="8"/>
                  </a:lnTo>
                  <a:lnTo>
                    <a:pt x="40" y="22"/>
                  </a:lnTo>
                  <a:lnTo>
                    <a:pt x="50" y="27"/>
                  </a:lnTo>
                  <a:lnTo>
                    <a:pt x="40" y="33"/>
                  </a:lnTo>
                  <a:lnTo>
                    <a:pt x="44" y="45"/>
                  </a:lnTo>
                  <a:lnTo>
                    <a:pt x="33" y="41"/>
                  </a:lnTo>
                  <a:lnTo>
                    <a:pt x="27" y="52"/>
                  </a:lnTo>
                  <a:lnTo>
                    <a:pt x="21" y="41"/>
                  </a:lnTo>
                  <a:lnTo>
                    <a:pt x="8" y="45"/>
                  </a:lnTo>
                  <a:lnTo>
                    <a:pt x="11" y="33"/>
                  </a:lnTo>
                  <a:lnTo>
                    <a:pt x="0" y="27"/>
                  </a:lnTo>
                  <a:lnTo>
                    <a:pt x="11" y="22"/>
                  </a:lnTo>
                  <a:lnTo>
                    <a:pt x="8" y="8"/>
                  </a:lnTo>
                  <a:lnTo>
                    <a:pt x="21" y="1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31" name="Freeform 87"/>
            <p:cNvSpPr>
              <a:spLocks/>
            </p:cNvSpPr>
            <p:nvPr/>
          </p:nvSpPr>
          <p:spPr bwMode="auto">
            <a:xfrm>
              <a:off x="2993" y="1576"/>
              <a:ext cx="49" cy="51"/>
            </a:xfrm>
            <a:custGeom>
              <a:avLst/>
              <a:gdLst>
                <a:gd name="T0" fmla="*/ 25 w 49"/>
                <a:gd name="T1" fmla="*/ 0 h 51"/>
                <a:gd name="T2" fmla="*/ 30 w 49"/>
                <a:gd name="T3" fmla="*/ 11 h 51"/>
                <a:gd name="T4" fmla="*/ 42 w 49"/>
                <a:gd name="T5" fmla="*/ 7 h 51"/>
                <a:gd name="T6" fmla="*/ 38 w 49"/>
                <a:gd name="T7" fmla="*/ 21 h 51"/>
                <a:gd name="T8" fmla="*/ 49 w 49"/>
                <a:gd name="T9" fmla="*/ 26 h 51"/>
                <a:gd name="T10" fmla="*/ 38 w 49"/>
                <a:gd name="T11" fmla="*/ 32 h 51"/>
                <a:gd name="T12" fmla="*/ 42 w 49"/>
                <a:gd name="T13" fmla="*/ 44 h 51"/>
                <a:gd name="T14" fmla="*/ 30 w 49"/>
                <a:gd name="T15" fmla="*/ 40 h 51"/>
                <a:gd name="T16" fmla="*/ 25 w 49"/>
                <a:gd name="T17" fmla="*/ 51 h 51"/>
                <a:gd name="T18" fmla="*/ 19 w 49"/>
                <a:gd name="T19" fmla="*/ 40 h 51"/>
                <a:gd name="T20" fmla="*/ 7 w 49"/>
                <a:gd name="T21" fmla="*/ 44 h 51"/>
                <a:gd name="T22" fmla="*/ 11 w 49"/>
                <a:gd name="T23" fmla="*/ 32 h 51"/>
                <a:gd name="T24" fmla="*/ 0 w 49"/>
                <a:gd name="T25" fmla="*/ 26 h 51"/>
                <a:gd name="T26" fmla="*/ 11 w 49"/>
                <a:gd name="T27" fmla="*/ 21 h 51"/>
                <a:gd name="T28" fmla="*/ 7 w 49"/>
                <a:gd name="T29" fmla="*/ 7 h 51"/>
                <a:gd name="T30" fmla="*/ 19 w 49"/>
                <a:gd name="T31" fmla="*/ 11 h 51"/>
                <a:gd name="T32" fmla="*/ 25 w 49"/>
                <a:gd name="T3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1">
                  <a:moveTo>
                    <a:pt x="25" y="0"/>
                  </a:moveTo>
                  <a:lnTo>
                    <a:pt x="30" y="11"/>
                  </a:lnTo>
                  <a:lnTo>
                    <a:pt x="42" y="7"/>
                  </a:lnTo>
                  <a:lnTo>
                    <a:pt x="38" y="21"/>
                  </a:lnTo>
                  <a:lnTo>
                    <a:pt x="49" y="26"/>
                  </a:lnTo>
                  <a:lnTo>
                    <a:pt x="38" y="32"/>
                  </a:lnTo>
                  <a:lnTo>
                    <a:pt x="42" y="44"/>
                  </a:lnTo>
                  <a:lnTo>
                    <a:pt x="30" y="40"/>
                  </a:lnTo>
                  <a:lnTo>
                    <a:pt x="25" y="51"/>
                  </a:lnTo>
                  <a:lnTo>
                    <a:pt x="19" y="40"/>
                  </a:lnTo>
                  <a:lnTo>
                    <a:pt x="7" y="44"/>
                  </a:lnTo>
                  <a:lnTo>
                    <a:pt x="11" y="32"/>
                  </a:lnTo>
                  <a:lnTo>
                    <a:pt x="0" y="26"/>
                  </a:lnTo>
                  <a:lnTo>
                    <a:pt x="11" y="21"/>
                  </a:lnTo>
                  <a:lnTo>
                    <a:pt x="7" y="7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32" name="Freeform 88"/>
            <p:cNvSpPr>
              <a:spLocks/>
            </p:cNvSpPr>
            <p:nvPr/>
          </p:nvSpPr>
          <p:spPr bwMode="auto">
            <a:xfrm>
              <a:off x="3363" y="1522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2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4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6 w 50"/>
                <a:gd name="T21" fmla="*/ 44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19 h 50"/>
                <a:gd name="T28" fmla="*/ 6 w 50"/>
                <a:gd name="T29" fmla="*/ 8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4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6" y="44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6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33" name="Freeform 89"/>
            <p:cNvSpPr>
              <a:spLocks/>
            </p:cNvSpPr>
            <p:nvPr/>
          </p:nvSpPr>
          <p:spPr bwMode="auto">
            <a:xfrm>
              <a:off x="1987" y="1493"/>
              <a:ext cx="52" cy="50"/>
            </a:xfrm>
            <a:custGeom>
              <a:avLst/>
              <a:gdLst>
                <a:gd name="T0" fmla="*/ 27 w 52"/>
                <a:gd name="T1" fmla="*/ 0 h 50"/>
                <a:gd name="T2" fmla="*/ 33 w 52"/>
                <a:gd name="T3" fmla="*/ 12 h 50"/>
                <a:gd name="T4" fmla="*/ 44 w 52"/>
                <a:gd name="T5" fmla="*/ 8 h 50"/>
                <a:gd name="T6" fmla="*/ 40 w 52"/>
                <a:gd name="T7" fmla="*/ 19 h 50"/>
                <a:gd name="T8" fmla="*/ 52 w 52"/>
                <a:gd name="T9" fmla="*/ 25 h 50"/>
                <a:gd name="T10" fmla="*/ 40 w 52"/>
                <a:gd name="T11" fmla="*/ 31 h 50"/>
                <a:gd name="T12" fmla="*/ 44 w 52"/>
                <a:gd name="T13" fmla="*/ 42 h 50"/>
                <a:gd name="T14" fmla="*/ 33 w 52"/>
                <a:gd name="T15" fmla="*/ 38 h 50"/>
                <a:gd name="T16" fmla="*/ 27 w 52"/>
                <a:gd name="T17" fmla="*/ 50 h 50"/>
                <a:gd name="T18" fmla="*/ 21 w 52"/>
                <a:gd name="T19" fmla="*/ 38 h 50"/>
                <a:gd name="T20" fmla="*/ 8 w 52"/>
                <a:gd name="T21" fmla="*/ 42 h 50"/>
                <a:gd name="T22" fmla="*/ 12 w 52"/>
                <a:gd name="T23" fmla="*/ 31 h 50"/>
                <a:gd name="T24" fmla="*/ 0 w 52"/>
                <a:gd name="T25" fmla="*/ 25 h 50"/>
                <a:gd name="T26" fmla="*/ 12 w 52"/>
                <a:gd name="T27" fmla="*/ 19 h 50"/>
                <a:gd name="T28" fmla="*/ 8 w 52"/>
                <a:gd name="T29" fmla="*/ 8 h 50"/>
                <a:gd name="T30" fmla="*/ 21 w 52"/>
                <a:gd name="T31" fmla="*/ 12 h 50"/>
                <a:gd name="T32" fmla="*/ 27 w 52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0">
                  <a:moveTo>
                    <a:pt x="27" y="0"/>
                  </a:moveTo>
                  <a:lnTo>
                    <a:pt x="33" y="12"/>
                  </a:lnTo>
                  <a:lnTo>
                    <a:pt x="44" y="8"/>
                  </a:lnTo>
                  <a:lnTo>
                    <a:pt x="40" y="19"/>
                  </a:lnTo>
                  <a:lnTo>
                    <a:pt x="52" y="25"/>
                  </a:lnTo>
                  <a:lnTo>
                    <a:pt x="40" y="31"/>
                  </a:lnTo>
                  <a:lnTo>
                    <a:pt x="44" y="42"/>
                  </a:lnTo>
                  <a:lnTo>
                    <a:pt x="33" y="38"/>
                  </a:lnTo>
                  <a:lnTo>
                    <a:pt x="27" y="50"/>
                  </a:lnTo>
                  <a:lnTo>
                    <a:pt x="21" y="38"/>
                  </a:lnTo>
                  <a:lnTo>
                    <a:pt x="8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8"/>
                  </a:lnTo>
                  <a:lnTo>
                    <a:pt x="21" y="1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34" name="Freeform 90"/>
            <p:cNvSpPr>
              <a:spLocks/>
            </p:cNvSpPr>
            <p:nvPr/>
          </p:nvSpPr>
          <p:spPr bwMode="auto">
            <a:xfrm>
              <a:off x="2666" y="1601"/>
              <a:ext cx="50" cy="49"/>
            </a:xfrm>
            <a:custGeom>
              <a:avLst/>
              <a:gdLst>
                <a:gd name="T0" fmla="*/ 25 w 50"/>
                <a:gd name="T1" fmla="*/ 0 h 49"/>
                <a:gd name="T2" fmla="*/ 31 w 50"/>
                <a:gd name="T3" fmla="*/ 11 h 49"/>
                <a:gd name="T4" fmla="*/ 43 w 50"/>
                <a:gd name="T5" fmla="*/ 7 h 49"/>
                <a:gd name="T6" fmla="*/ 39 w 50"/>
                <a:gd name="T7" fmla="*/ 19 h 49"/>
                <a:gd name="T8" fmla="*/ 50 w 50"/>
                <a:gd name="T9" fmla="*/ 24 h 49"/>
                <a:gd name="T10" fmla="*/ 39 w 50"/>
                <a:gd name="T11" fmla="*/ 30 h 49"/>
                <a:gd name="T12" fmla="*/ 43 w 50"/>
                <a:gd name="T13" fmla="*/ 42 h 49"/>
                <a:gd name="T14" fmla="*/ 31 w 50"/>
                <a:gd name="T15" fmla="*/ 38 h 49"/>
                <a:gd name="T16" fmla="*/ 25 w 50"/>
                <a:gd name="T17" fmla="*/ 49 h 49"/>
                <a:gd name="T18" fmla="*/ 20 w 50"/>
                <a:gd name="T19" fmla="*/ 38 h 49"/>
                <a:gd name="T20" fmla="*/ 8 w 50"/>
                <a:gd name="T21" fmla="*/ 42 h 49"/>
                <a:gd name="T22" fmla="*/ 12 w 50"/>
                <a:gd name="T23" fmla="*/ 30 h 49"/>
                <a:gd name="T24" fmla="*/ 0 w 50"/>
                <a:gd name="T25" fmla="*/ 24 h 49"/>
                <a:gd name="T26" fmla="*/ 12 w 50"/>
                <a:gd name="T27" fmla="*/ 19 h 49"/>
                <a:gd name="T28" fmla="*/ 8 w 50"/>
                <a:gd name="T29" fmla="*/ 7 h 49"/>
                <a:gd name="T30" fmla="*/ 20 w 50"/>
                <a:gd name="T31" fmla="*/ 11 h 49"/>
                <a:gd name="T32" fmla="*/ 25 w 50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25" y="0"/>
                  </a:moveTo>
                  <a:lnTo>
                    <a:pt x="31" y="11"/>
                  </a:lnTo>
                  <a:lnTo>
                    <a:pt x="43" y="7"/>
                  </a:lnTo>
                  <a:lnTo>
                    <a:pt x="39" y="19"/>
                  </a:lnTo>
                  <a:lnTo>
                    <a:pt x="50" y="24"/>
                  </a:lnTo>
                  <a:lnTo>
                    <a:pt x="39" y="30"/>
                  </a:lnTo>
                  <a:lnTo>
                    <a:pt x="43" y="42"/>
                  </a:lnTo>
                  <a:lnTo>
                    <a:pt x="31" y="38"/>
                  </a:lnTo>
                  <a:lnTo>
                    <a:pt x="25" y="49"/>
                  </a:lnTo>
                  <a:lnTo>
                    <a:pt x="20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4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20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35" name="Freeform 91"/>
            <p:cNvSpPr>
              <a:spLocks/>
            </p:cNvSpPr>
            <p:nvPr/>
          </p:nvSpPr>
          <p:spPr bwMode="auto">
            <a:xfrm>
              <a:off x="2728" y="1591"/>
              <a:ext cx="52" cy="50"/>
            </a:xfrm>
            <a:custGeom>
              <a:avLst/>
              <a:gdLst>
                <a:gd name="T0" fmla="*/ 27 w 52"/>
                <a:gd name="T1" fmla="*/ 0 h 50"/>
                <a:gd name="T2" fmla="*/ 32 w 52"/>
                <a:gd name="T3" fmla="*/ 11 h 50"/>
                <a:gd name="T4" fmla="*/ 44 w 52"/>
                <a:gd name="T5" fmla="*/ 8 h 50"/>
                <a:gd name="T6" fmla="*/ 40 w 52"/>
                <a:gd name="T7" fmla="*/ 19 h 50"/>
                <a:gd name="T8" fmla="*/ 52 w 52"/>
                <a:gd name="T9" fmla="*/ 25 h 50"/>
                <a:gd name="T10" fmla="*/ 40 w 52"/>
                <a:gd name="T11" fmla="*/ 31 h 50"/>
                <a:gd name="T12" fmla="*/ 44 w 52"/>
                <a:gd name="T13" fmla="*/ 42 h 50"/>
                <a:gd name="T14" fmla="*/ 32 w 52"/>
                <a:gd name="T15" fmla="*/ 38 h 50"/>
                <a:gd name="T16" fmla="*/ 27 w 52"/>
                <a:gd name="T17" fmla="*/ 50 h 50"/>
                <a:gd name="T18" fmla="*/ 21 w 52"/>
                <a:gd name="T19" fmla="*/ 38 h 50"/>
                <a:gd name="T20" fmla="*/ 7 w 52"/>
                <a:gd name="T21" fmla="*/ 42 h 50"/>
                <a:gd name="T22" fmla="*/ 11 w 52"/>
                <a:gd name="T23" fmla="*/ 31 h 50"/>
                <a:gd name="T24" fmla="*/ 0 w 52"/>
                <a:gd name="T25" fmla="*/ 25 h 50"/>
                <a:gd name="T26" fmla="*/ 11 w 52"/>
                <a:gd name="T27" fmla="*/ 19 h 50"/>
                <a:gd name="T28" fmla="*/ 7 w 52"/>
                <a:gd name="T29" fmla="*/ 8 h 50"/>
                <a:gd name="T30" fmla="*/ 21 w 52"/>
                <a:gd name="T31" fmla="*/ 11 h 50"/>
                <a:gd name="T32" fmla="*/ 27 w 52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0">
                  <a:moveTo>
                    <a:pt x="27" y="0"/>
                  </a:moveTo>
                  <a:lnTo>
                    <a:pt x="32" y="11"/>
                  </a:lnTo>
                  <a:lnTo>
                    <a:pt x="44" y="8"/>
                  </a:lnTo>
                  <a:lnTo>
                    <a:pt x="40" y="19"/>
                  </a:lnTo>
                  <a:lnTo>
                    <a:pt x="52" y="25"/>
                  </a:lnTo>
                  <a:lnTo>
                    <a:pt x="40" y="31"/>
                  </a:lnTo>
                  <a:lnTo>
                    <a:pt x="44" y="42"/>
                  </a:lnTo>
                  <a:lnTo>
                    <a:pt x="32" y="38"/>
                  </a:lnTo>
                  <a:lnTo>
                    <a:pt x="27" y="50"/>
                  </a:lnTo>
                  <a:lnTo>
                    <a:pt x="21" y="38"/>
                  </a:lnTo>
                  <a:lnTo>
                    <a:pt x="7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8"/>
                  </a:lnTo>
                  <a:lnTo>
                    <a:pt x="21" y="1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36" name="Freeform 92"/>
            <p:cNvSpPr>
              <a:spLocks/>
            </p:cNvSpPr>
            <p:nvPr/>
          </p:nvSpPr>
          <p:spPr bwMode="auto">
            <a:xfrm>
              <a:off x="2444" y="1564"/>
              <a:ext cx="50" cy="52"/>
            </a:xfrm>
            <a:custGeom>
              <a:avLst/>
              <a:gdLst>
                <a:gd name="T0" fmla="*/ 25 w 50"/>
                <a:gd name="T1" fmla="*/ 0 h 52"/>
                <a:gd name="T2" fmla="*/ 30 w 50"/>
                <a:gd name="T3" fmla="*/ 12 h 52"/>
                <a:gd name="T4" fmla="*/ 42 w 50"/>
                <a:gd name="T5" fmla="*/ 8 h 52"/>
                <a:gd name="T6" fmla="*/ 38 w 50"/>
                <a:gd name="T7" fmla="*/ 21 h 52"/>
                <a:gd name="T8" fmla="*/ 50 w 50"/>
                <a:gd name="T9" fmla="*/ 27 h 52"/>
                <a:gd name="T10" fmla="*/ 38 w 50"/>
                <a:gd name="T11" fmla="*/ 33 h 52"/>
                <a:gd name="T12" fmla="*/ 42 w 50"/>
                <a:gd name="T13" fmla="*/ 44 h 52"/>
                <a:gd name="T14" fmla="*/ 30 w 50"/>
                <a:gd name="T15" fmla="*/ 40 h 52"/>
                <a:gd name="T16" fmla="*/ 25 w 50"/>
                <a:gd name="T17" fmla="*/ 52 h 52"/>
                <a:gd name="T18" fmla="*/ 19 w 50"/>
                <a:gd name="T19" fmla="*/ 40 h 52"/>
                <a:gd name="T20" fmla="*/ 6 w 50"/>
                <a:gd name="T21" fmla="*/ 44 h 52"/>
                <a:gd name="T22" fmla="*/ 11 w 50"/>
                <a:gd name="T23" fmla="*/ 33 h 52"/>
                <a:gd name="T24" fmla="*/ 0 w 50"/>
                <a:gd name="T25" fmla="*/ 27 h 52"/>
                <a:gd name="T26" fmla="*/ 11 w 50"/>
                <a:gd name="T27" fmla="*/ 21 h 52"/>
                <a:gd name="T28" fmla="*/ 6 w 50"/>
                <a:gd name="T29" fmla="*/ 8 h 52"/>
                <a:gd name="T30" fmla="*/ 19 w 50"/>
                <a:gd name="T31" fmla="*/ 12 h 52"/>
                <a:gd name="T32" fmla="*/ 25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5" y="0"/>
                  </a:moveTo>
                  <a:lnTo>
                    <a:pt x="30" y="12"/>
                  </a:lnTo>
                  <a:lnTo>
                    <a:pt x="42" y="8"/>
                  </a:lnTo>
                  <a:lnTo>
                    <a:pt x="38" y="21"/>
                  </a:lnTo>
                  <a:lnTo>
                    <a:pt x="50" y="27"/>
                  </a:lnTo>
                  <a:lnTo>
                    <a:pt x="38" y="33"/>
                  </a:lnTo>
                  <a:lnTo>
                    <a:pt x="42" y="44"/>
                  </a:lnTo>
                  <a:lnTo>
                    <a:pt x="30" y="40"/>
                  </a:lnTo>
                  <a:lnTo>
                    <a:pt x="25" y="52"/>
                  </a:lnTo>
                  <a:lnTo>
                    <a:pt x="19" y="40"/>
                  </a:lnTo>
                  <a:lnTo>
                    <a:pt x="6" y="44"/>
                  </a:lnTo>
                  <a:lnTo>
                    <a:pt x="11" y="33"/>
                  </a:lnTo>
                  <a:lnTo>
                    <a:pt x="0" y="27"/>
                  </a:lnTo>
                  <a:lnTo>
                    <a:pt x="11" y="21"/>
                  </a:lnTo>
                  <a:lnTo>
                    <a:pt x="6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37" name="Freeform 93"/>
            <p:cNvSpPr>
              <a:spLocks/>
            </p:cNvSpPr>
            <p:nvPr/>
          </p:nvSpPr>
          <p:spPr bwMode="auto">
            <a:xfrm>
              <a:off x="2499" y="1610"/>
              <a:ext cx="52" cy="50"/>
            </a:xfrm>
            <a:custGeom>
              <a:avLst/>
              <a:gdLst>
                <a:gd name="T0" fmla="*/ 25 w 52"/>
                <a:gd name="T1" fmla="*/ 0 h 50"/>
                <a:gd name="T2" fmla="*/ 31 w 52"/>
                <a:gd name="T3" fmla="*/ 12 h 50"/>
                <a:gd name="T4" fmla="*/ 45 w 52"/>
                <a:gd name="T5" fmla="*/ 6 h 50"/>
                <a:gd name="T6" fmla="*/ 41 w 52"/>
                <a:gd name="T7" fmla="*/ 19 h 50"/>
                <a:gd name="T8" fmla="*/ 52 w 52"/>
                <a:gd name="T9" fmla="*/ 25 h 50"/>
                <a:gd name="T10" fmla="*/ 41 w 52"/>
                <a:gd name="T11" fmla="*/ 31 h 50"/>
                <a:gd name="T12" fmla="*/ 45 w 52"/>
                <a:gd name="T13" fmla="*/ 42 h 50"/>
                <a:gd name="T14" fmla="*/ 31 w 52"/>
                <a:gd name="T15" fmla="*/ 38 h 50"/>
                <a:gd name="T16" fmla="*/ 25 w 52"/>
                <a:gd name="T17" fmla="*/ 50 h 50"/>
                <a:gd name="T18" fmla="*/ 20 w 52"/>
                <a:gd name="T19" fmla="*/ 38 h 50"/>
                <a:gd name="T20" fmla="*/ 8 w 52"/>
                <a:gd name="T21" fmla="*/ 42 h 50"/>
                <a:gd name="T22" fmla="*/ 12 w 52"/>
                <a:gd name="T23" fmla="*/ 31 h 50"/>
                <a:gd name="T24" fmla="*/ 0 w 52"/>
                <a:gd name="T25" fmla="*/ 25 h 50"/>
                <a:gd name="T26" fmla="*/ 12 w 52"/>
                <a:gd name="T27" fmla="*/ 19 h 50"/>
                <a:gd name="T28" fmla="*/ 8 w 52"/>
                <a:gd name="T29" fmla="*/ 6 h 50"/>
                <a:gd name="T30" fmla="*/ 20 w 52"/>
                <a:gd name="T31" fmla="*/ 12 h 50"/>
                <a:gd name="T32" fmla="*/ 25 w 52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0">
                  <a:moveTo>
                    <a:pt x="25" y="0"/>
                  </a:moveTo>
                  <a:lnTo>
                    <a:pt x="31" y="12"/>
                  </a:lnTo>
                  <a:lnTo>
                    <a:pt x="45" y="6"/>
                  </a:lnTo>
                  <a:lnTo>
                    <a:pt x="41" y="19"/>
                  </a:lnTo>
                  <a:lnTo>
                    <a:pt x="52" y="25"/>
                  </a:lnTo>
                  <a:lnTo>
                    <a:pt x="41" y="31"/>
                  </a:lnTo>
                  <a:lnTo>
                    <a:pt x="45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20" y="38"/>
                  </a:lnTo>
                  <a:lnTo>
                    <a:pt x="8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6"/>
                  </a:lnTo>
                  <a:lnTo>
                    <a:pt x="20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38" name="Freeform 94"/>
            <p:cNvSpPr>
              <a:spLocks/>
            </p:cNvSpPr>
            <p:nvPr/>
          </p:nvSpPr>
          <p:spPr bwMode="auto">
            <a:xfrm>
              <a:off x="2549" y="1579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3 w 50"/>
                <a:gd name="T5" fmla="*/ 8 h 50"/>
                <a:gd name="T6" fmla="*/ 39 w 50"/>
                <a:gd name="T7" fmla="*/ 20 h 50"/>
                <a:gd name="T8" fmla="*/ 50 w 50"/>
                <a:gd name="T9" fmla="*/ 25 h 50"/>
                <a:gd name="T10" fmla="*/ 39 w 50"/>
                <a:gd name="T11" fmla="*/ 31 h 50"/>
                <a:gd name="T12" fmla="*/ 43 w 50"/>
                <a:gd name="T13" fmla="*/ 43 h 50"/>
                <a:gd name="T14" fmla="*/ 31 w 50"/>
                <a:gd name="T15" fmla="*/ 39 h 50"/>
                <a:gd name="T16" fmla="*/ 25 w 50"/>
                <a:gd name="T17" fmla="*/ 50 h 50"/>
                <a:gd name="T18" fmla="*/ 20 w 50"/>
                <a:gd name="T19" fmla="*/ 39 h 50"/>
                <a:gd name="T20" fmla="*/ 8 w 50"/>
                <a:gd name="T21" fmla="*/ 43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20 h 50"/>
                <a:gd name="T28" fmla="*/ 8 w 50"/>
                <a:gd name="T29" fmla="*/ 8 h 50"/>
                <a:gd name="T30" fmla="*/ 20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3" y="8"/>
                  </a:lnTo>
                  <a:lnTo>
                    <a:pt x="39" y="20"/>
                  </a:lnTo>
                  <a:lnTo>
                    <a:pt x="50" y="25"/>
                  </a:lnTo>
                  <a:lnTo>
                    <a:pt x="39" y="31"/>
                  </a:lnTo>
                  <a:lnTo>
                    <a:pt x="43" y="43"/>
                  </a:lnTo>
                  <a:lnTo>
                    <a:pt x="31" y="39"/>
                  </a:lnTo>
                  <a:lnTo>
                    <a:pt x="25" y="50"/>
                  </a:lnTo>
                  <a:lnTo>
                    <a:pt x="20" y="39"/>
                  </a:lnTo>
                  <a:lnTo>
                    <a:pt x="8" y="43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20"/>
                  </a:lnTo>
                  <a:lnTo>
                    <a:pt x="8" y="8"/>
                  </a:lnTo>
                  <a:lnTo>
                    <a:pt x="20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39" name="Freeform 95"/>
            <p:cNvSpPr>
              <a:spLocks/>
            </p:cNvSpPr>
            <p:nvPr/>
          </p:nvSpPr>
          <p:spPr bwMode="auto">
            <a:xfrm>
              <a:off x="2225" y="1587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2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6 w 50"/>
                <a:gd name="T21" fmla="*/ 42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19 h 50"/>
                <a:gd name="T28" fmla="*/ 6 w 50"/>
                <a:gd name="T29" fmla="*/ 8 h 50"/>
                <a:gd name="T30" fmla="*/ 19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6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6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40" name="Freeform 96"/>
            <p:cNvSpPr>
              <a:spLocks/>
            </p:cNvSpPr>
            <p:nvPr/>
          </p:nvSpPr>
          <p:spPr bwMode="auto">
            <a:xfrm>
              <a:off x="2192" y="1503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5 w 50"/>
                <a:gd name="T5" fmla="*/ 7 h 50"/>
                <a:gd name="T6" fmla="*/ 39 w 50"/>
                <a:gd name="T7" fmla="*/ 21 h 50"/>
                <a:gd name="T8" fmla="*/ 50 w 50"/>
                <a:gd name="T9" fmla="*/ 27 h 50"/>
                <a:gd name="T10" fmla="*/ 39 w 50"/>
                <a:gd name="T11" fmla="*/ 30 h 50"/>
                <a:gd name="T12" fmla="*/ 45 w 50"/>
                <a:gd name="T13" fmla="*/ 44 h 50"/>
                <a:gd name="T14" fmla="*/ 31 w 50"/>
                <a:gd name="T15" fmla="*/ 38 h 50"/>
                <a:gd name="T16" fmla="*/ 25 w 50"/>
                <a:gd name="T17" fmla="*/ 50 h 50"/>
                <a:gd name="T18" fmla="*/ 20 w 50"/>
                <a:gd name="T19" fmla="*/ 38 h 50"/>
                <a:gd name="T20" fmla="*/ 8 w 50"/>
                <a:gd name="T21" fmla="*/ 44 h 50"/>
                <a:gd name="T22" fmla="*/ 12 w 50"/>
                <a:gd name="T23" fmla="*/ 30 h 50"/>
                <a:gd name="T24" fmla="*/ 0 w 50"/>
                <a:gd name="T25" fmla="*/ 27 h 50"/>
                <a:gd name="T26" fmla="*/ 12 w 50"/>
                <a:gd name="T27" fmla="*/ 21 h 50"/>
                <a:gd name="T28" fmla="*/ 8 w 50"/>
                <a:gd name="T29" fmla="*/ 7 h 50"/>
                <a:gd name="T30" fmla="*/ 20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5" y="7"/>
                  </a:lnTo>
                  <a:lnTo>
                    <a:pt x="39" y="21"/>
                  </a:lnTo>
                  <a:lnTo>
                    <a:pt x="50" y="27"/>
                  </a:lnTo>
                  <a:lnTo>
                    <a:pt x="39" y="30"/>
                  </a:lnTo>
                  <a:lnTo>
                    <a:pt x="45" y="44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20" y="38"/>
                  </a:lnTo>
                  <a:lnTo>
                    <a:pt x="8" y="44"/>
                  </a:lnTo>
                  <a:lnTo>
                    <a:pt x="12" y="30"/>
                  </a:lnTo>
                  <a:lnTo>
                    <a:pt x="0" y="27"/>
                  </a:lnTo>
                  <a:lnTo>
                    <a:pt x="12" y="21"/>
                  </a:lnTo>
                  <a:lnTo>
                    <a:pt x="8" y="7"/>
                  </a:lnTo>
                  <a:lnTo>
                    <a:pt x="20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41" name="Freeform 97"/>
            <p:cNvSpPr>
              <a:spLocks/>
            </p:cNvSpPr>
            <p:nvPr/>
          </p:nvSpPr>
          <p:spPr bwMode="auto">
            <a:xfrm>
              <a:off x="2342" y="1472"/>
              <a:ext cx="50" cy="52"/>
            </a:xfrm>
            <a:custGeom>
              <a:avLst/>
              <a:gdLst>
                <a:gd name="T0" fmla="*/ 25 w 50"/>
                <a:gd name="T1" fmla="*/ 0 h 52"/>
                <a:gd name="T2" fmla="*/ 31 w 50"/>
                <a:gd name="T3" fmla="*/ 11 h 52"/>
                <a:gd name="T4" fmla="*/ 42 w 50"/>
                <a:gd name="T5" fmla="*/ 8 h 52"/>
                <a:gd name="T6" fmla="*/ 38 w 50"/>
                <a:gd name="T7" fmla="*/ 19 h 52"/>
                <a:gd name="T8" fmla="*/ 50 w 50"/>
                <a:gd name="T9" fmla="*/ 25 h 52"/>
                <a:gd name="T10" fmla="*/ 38 w 50"/>
                <a:gd name="T11" fmla="*/ 31 h 52"/>
                <a:gd name="T12" fmla="*/ 42 w 50"/>
                <a:gd name="T13" fmla="*/ 44 h 52"/>
                <a:gd name="T14" fmla="*/ 31 w 50"/>
                <a:gd name="T15" fmla="*/ 40 h 52"/>
                <a:gd name="T16" fmla="*/ 25 w 50"/>
                <a:gd name="T17" fmla="*/ 52 h 52"/>
                <a:gd name="T18" fmla="*/ 19 w 50"/>
                <a:gd name="T19" fmla="*/ 40 h 52"/>
                <a:gd name="T20" fmla="*/ 8 w 50"/>
                <a:gd name="T21" fmla="*/ 44 h 52"/>
                <a:gd name="T22" fmla="*/ 12 w 50"/>
                <a:gd name="T23" fmla="*/ 31 h 52"/>
                <a:gd name="T24" fmla="*/ 0 w 50"/>
                <a:gd name="T25" fmla="*/ 25 h 52"/>
                <a:gd name="T26" fmla="*/ 12 w 50"/>
                <a:gd name="T27" fmla="*/ 19 h 52"/>
                <a:gd name="T28" fmla="*/ 8 w 50"/>
                <a:gd name="T29" fmla="*/ 8 h 52"/>
                <a:gd name="T30" fmla="*/ 19 w 50"/>
                <a:gd name="T31" fmla="*/ 11 h 52"/>
                <a:gd name="T32" fmla="*/ 25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5" y="0"/>
                  </a:moveTo>
                  <a:lnTo>
                    <a:pt x="31" y="11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4"/>
                  </a:lnTo>
                  <a:lnTo>
                    <a:pt x="31" y="40"/>
                  </a:lnTo>
                  <a:lnTo>
                    <a:pt x="25" y="52"/>
                  </a:lnTo>
                  <a:lnTo>
                    <a:pt x="19" y="40"/>
                  </a:lnTo>
                  <a:lnTo>
                    <a:pt x="8" y="44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42" name="Freeform 98"/>
            <p:cNvSpPr>
              <a:spLocks/>
            </p:cNvSpPr>
            <p:nvPr/>
          </p:nvSpPr>
          <p:spPr bwMode="auto">
            <a:xfrm>
              <a:off x="1914" y="1223"/>
              <a:ext cx="52" cy="49"/>
            </a:xfrm>
            <a:custGeom>
              <a:avLst/>
              <a:gdLst>
                <a:gd name="T0" fmla="*/ 27 w 52"/>
                <a:gd name="T1" fmla="*/ 0 h 49"/>
                <a:gd name="T2" fmla="*/ 33 w 52"/>
                <a:gd name="T3" fmla="*/ 11 h 49"/>
                <a:gd name="T4" fmla="*/ 44 w 52"/>
                <a:gd name="T5" fmla="*/ 7 h 49"/>
                <a:gd name="T6" fmla="*/ 40 w 52"/>
                <a:gd name="T7" fmla="*/ 19 h 49"/>
                <a:gd name="T8" fmla="*/ 52 w 52"/>
                <a:gd name="T9" fmla="*/ 24 h 49"/>
                <a:gd name="T10" fmla="*/ 40 w 52"/>
                <a:gd name="T11" fmla="*/ 30 h 49"/>
                <a:gd name="T12" fmla="*/ 44 w 52"/>
                <a:gd name="T13" fmla="*/ 42 h 49"/>
                <a:gd name="T14" fmla="*/ 33 w 52"/>
                <a:gd name="T15" fmla="*/ 38 h 49"/>
                <a:gd name="T16" fmla="*/ 27 w 52"/>
                <a:gd name="T17" fmla="*/ 49 h 49"/>
                <a:gd name="T18" fmla="*/ 21 w 52"/>
                <a:gd name="T19" fmla="*/ 38 h 49"/>
                <a:gd name="T20" fmla="*/ 8 w 52"/>
                <a:gd name="T21" fmla="*/ 42 h 49"/>
                <a:gd name="T22" fmla="*/ 12 w 52"/>
                <a:gd name="T23" fmla="*/ 30 h 49"/>
                <a:gd name="T24" fmla="*/ 0 w 52"/>
                <a:gd name="T25" fmla="*/ 24 h 49"/>
                <a:gd name="T26" fmla="*/ 12 w 52"/>
                <a:gd name="T27" fmla="*/ 19 h 49"/>
                <a:gd name="T28" fmla="*/ 8 w 52"/>
                <a:gd name="T29" fmla="*/ 7 h 49"/>
                <a:gd name="T30" fmla="*/ 21 w 52"/>
                <a:gd name="T31" fmla="*/ 11 h 49"/>
                <a:gd name="T32" fmla="*/ 27 w 52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49">
                  <a:moveTo>
                    <a:pt x="27" y="0"/>
                  </a:moveTo>
                  <a:lnTo>
                    <a:pt x="33" y="11"/>
                  </a:lnTo>
                  <a:lnTo>
                    <a:pt x="44" y="7"/>
                  </a:lnTo>
                  <a:lnTo>
                    <a:pt x="40" y="19"/>
                  </a:lnTo>
                  <a:lnTo>
                    <a:pt x="52" y="24"/>
                  </a:lnTo>
                  <a:lnTo>
                    <a:pt x="40" y="30"/>
                  </a:lnTo>
                  <a:lnTo>
                    <a:pt x="44" y="42"/>
                  </a:lnTo>
                  <a:lnTo>
                    <a:pt x="33" y="38"/>
                  </a:lnTo>
                  <a:lnTo>
                    <a:pt x="27" y="49"/>
                  </a:lnTo>
                  <a:lnTo>
                    <a:pt x="21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4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21" y="1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43" name="Freeform 99"/>
            <p:cNvSpPr>
              <a:spLocks/>
            </p:cNvSpPr>
            <p:nvPr/>
          </p:nvSpPr>
          <p:spPr bwMode="auto">
            <a:xfrm>
              <a:off x="1876" y="1407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0 w 50"/>
                <a:gd name="T3" fmla="*/ 11 h 50"/>
                <a:gd name="T4" fmla="*/ 42 w 50"/>
                <a:gd name="T5" fmla="*/ 7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0 h 50"/>
                <a:gd name="T12" fmla="*/ 42 w 50"/>
                <a:gd name="T13" fmla="*/ 42 h 50"/>
                <a:gd name="T14" fmla="*/ 30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7 w 50"/>
                <a:gd name="T21" fmla="*/ 42 h 50"/>
                <a:gd name="T22" fmla="*/ 11 w 50"/>
                <a:gd name="T23" fmla="*/ 30 h 50"/>
                <a:gd name="T24" fmla="*/ 0 w 50"/>
                <a:gd name="T25" fmla="*/ 25 h 50"/>
                <a:gd name="T26" fmla="*/ 11 w 50"/>
                <a:gd name="T27" fmla="*/ 19 h 50"/>
                <a:gd name="T28" fmla="*/ 7 w 50"/>
                <a:gd name="T29" fmla="*/ 7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0" y="11"/>
                  </a:lnTo>
                  <a:lnTo>
                    <a:pt x="42" y="7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0"/>
                  </a:lnTo>
                  <a:lnTo>
                    <a:pt x="42" y="42"/>
                  </a:lnTo>
                  <a:lnTo>
                    <a:pt x="30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7" y="42"/>
                  </a:lnTo>
                  <a:lnTo>
                    <a:pt x="11" y="30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7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44" name="Freeform 100"/>
            <p:cNvSpPr>
              <a:spLocks/>
            </p:cNvSpPr>
            <p:nvPr/>
          </p:nvSpPr>
          <p:spPr bwMode="auto">
            <a:xfrm>
              <a:off x="1860" y="1159"/>
              <a:ext cx="52" cy="50"/>
            </a:xfrm>
            <a:custGeom>
              <a:avLst/>
              <a:gdLst>
                <a:gd name="T0" fmla="*/ 25 w 52"/>
                <a:gd name="T1" fmla="*/ 0 h 50"/>
                <a:gd name="T2" fmla="*/ 31 w 52"/>
                <a:gd name="T3" fmla="*/ 12 h 50"/>
                <a:gd name="T4" fmla="*/ 45 w 52"/>
                <a:gd name="T5" fmla="*/ 8 h 50"/>
                <a:gd name="T6" fmla="*/ 41 w 52"/>
                <a:gd name="T7" fmla="*/ 19 h 50"/>
                <a:gd name="T8" fmla="*/ 52 w 52"/>
                <a:gd name="T9" fmla="*/ 25 h 50"/>
                <a:gd name="T10" fmla="*/ 41 w 52"/>
                <a:gd name="T11" fmla="*/ 31 h 50"/>
                <a:gd name="T12" fmla="*/ 45 w 52"/>
                <a:gd name="T13" fmla="*/ 42 h 50"/>
                <a:gd name="T14" fmla="*/ 31 w 52"/>
                <a:gd name="T15" fmla="*/ 39 h 50"/>
                <a:gd name="T16" fmla="*/ 25 w 52"/>
                <a:gd name="T17" fmla="*/ 50 h 50"/>
                <a:gd name="T18" fmla="*/ 20 w 52"/>
                <a:gd name="T19" fmla="*/ 39 h 50"/>
                <a:gd name="T20" fmla="*/ 8 w 52"/>
                <a:gd name="T21" fmla="*/ 42 h 50"/>
                <a:gd name="T22" fmla="*/ 12 w 52"/>
                <a:gd name="T23" fmla="*/ 31 h 50"/>
                <a:gd name="T24" fmla="*/ 0 w 52"/>
                <a:gd name="T25" fmla="*/ 25 h 50"/>
                <a:gd name="T26" fmla="*/ 12 w 52"/>
                <a:gd name="T27" fmla="*/ 19 h 50"/>
                <a:gd name="T28" fmla="*/ 8 w 52"/>
                <a:gd name="T29" fmla="*/ 8 h 50"/>
                <a:gd name="T30" fmla="*/ 20 w 52"/>
                <a:gd name="T31" fmla="*/ 12 h 50"/>
                <a:gd name="T32" fmla="*/ 25 w 52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0">
                  <a:moveTo>
                    <a:pt x="25" y="0"/>
                  </a:moveTo>
                  <a:lnTo>
                    <a:pt x="31" y="12"/>
                  </a:lnTo>
                  <a:lnTo>
                    <a:pt x="45" y="8"/>
                  </a:lnTo>
                  <a:lnTo>
                    <a:pt x="41" y="19"/>
                  </a:lnTo>
                  <a:lnTo>
                    <a:pt x="52" y="25"/>
                  </a:lnTo>
                  <a:lnTo>
                    <a:pt x="41" y="31"/>
                  </a:lnTo>
                  <a:lnTo>
                    <a:pt x="45" y="42"/>
                  </a:lnTo>
                  <a:lnTo>
                    <a:pt x="31" y="39"/>
                  </a:lnTo>
                  <a:lnTo>
                    <a:pt x="25" y="50"/>
                  </a:lnTo>
                  <a:lnTo>
                    <a:pt x="20" y="39"/>
                  </a:lnTo>
                  <a:lnTo>
                    <a:pt x="8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8"/>
                  </a:lnTo>
                  <a:lnTo>
                    <a:pt x="20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45" name="Freeform 101"/>
            <p:cNvSpPr>
              <a:spLocks/>
            </p:cNvSpPr>
            <p:nvPr/>
          </p:nvSpPr>
          <p:spPr bwMode="auto">
            <a:xfrm>
              <a:off x="1824" y="1223"/>
              <a:ext cx="50" cy="49"/>
            </a:xfrm>
            <a:custGeom>
              <a:avLst/>
              <a:gdLst>
                <a:gd name="T0" fmla="*/ 25 w 50"/>
                <a:gd name="T1" fmla="*/ 0 h 49"/>
                <a:gd name="T2" fmla="*/ 31 w 50"/>
                <a:gd name="T3" fmla="*/ 11 h 49"/>
                <a:gd name="T4" fmla="*/ 42 w 50"/>
                <a:gd name="T5" fmla="*/ 7 h 49"/>
                <a:gd name="T6" fmla="*/ 38 w 50"/>
                <a:gd name="T7" fmla="*/ 19 h 49"/>
                <a:gd name="T8" fmla="*/ 50 w 50"/>
                <a:gd name="T9" fmla="*/ 24 h 49"/>
                <a:gd name="T10" fmla="*/ 38 w 50"/>
                <a:gd name="T11" fmla="*/ 30 h 49"/>
                <a:gd name="T12" fmla="*/ 42 w 50"/>
                <a:gd name="T13" fmla="*/ 42 h 49"/>
                <a:gd name="T14" fmla="*/ 31 w 50"/>
                <a:gd name="T15" fmla="*/ 38 h 49"/>
                <a:gd name="T16" fmla="*/ 25 w 50"/>
                <a:gd name="T17" fmla="*/ 49 h 49"/>
                <a:gd name="T18" fmla="*/ 19 w 50"/>
                <a:gd name="T19" fmla="*/ 38 h 49"/>
                <a:gd name="T20" fmla="*/ 8 w 50"/>
                <a:gd name="T21" fmla="*/ 42 h 49"/>
                <a:gd name="T22" fmla="*/ 11 w 50"/>
                <a:gd name="T23" fmla="*/ 30 h 49"/>
                <a:gd name="T24" fmla="*/ 0 w 50"/>
                <a:gd name="T25" fmla="*/ 24 h 49"/>
                <a:gd name="T26" fmla="*/ 11 w 50"/>
                <a:gd name="T27" fmla="*/ 19 h 49"/>
                <a:gd name="T28" fmla="*/ 8 w 50"/>
                <a:gd name="T29" fmla="*/ 7 h 49"/>
                <a:gd name="T30" fmla="*/ 19 w 50"/>
                <a:gd name="T31" fmla="*/ 11 h 49"/>
                <a:gd name="T32" fmla="*/ 25 w 50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25" y="0"/>
                  </a:moveTo>
                  <a:lnTo>
                    <a:pt x="31" y="11"/>
                  </a:lnTo>
                  <a:lnTo>
                    <a:pt x="42" y="7"/>
                  </a:lnTo>
                  <a:lnTo>
                    <a:pt x="38" y="19"/>
                  </a:lnTo>
                  <a:lnTo>
                    <a:pt x="50" y="24"/>
                  </a:lnTo>
                  <a:lnTo>
                    <a:pt x="38" y="30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49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1" y="30"/>
                  </a:lnTo>
                  <a:lnTo>
                    <a:pt x="0" y="24"/>
                  </a:lnTo>
                  <a:lnTo>
                    <a:pt x="11" y="19"/>
                  </a:lnTo>
                  <a:lnTo>
                    <a:pt x="8" y="7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46" name="Freeform 102"/>
            <p:cNvSpPr>
              <a:spLocks/>
            </p:cNvSpPr>
            <p:nvPr/>
          </p:nvSpPr>
          <p:spPr bwMode="auto">
            <a:xfrm>
              <a:off x="1883" y="1305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3 w 50"/>
                <a:gd name="T5" fmla="*/ 8 h 50"/>
                <a:gd name="T6" fmla="*/ 39 w 50"/>
                <a:gd name="T7" fmla="*/ 19 h 50"/>
                <a:gd name="T8" fmla="*/ 50 w 50"/>
                <a:gd name="T9" fmla="*/ 25 h 50"/>
                <a:gd name="T10" fmla="*/ 39 w 50"/>
                <a:gd name="T11" fmla="*/ 31 h 50"/>
                <a:gd name="T12" fmla="*/ 43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20 w 50"/>
                <a:gd name="T19" fmla="*/ 38 h 50"/>
                <a:gd name="T20" fmla="*/ 6 w 50"/>
                <a:gd name="T21" fmla="*/ 42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19 h 50"/>
                <a:gd name="T28" fmla="*/ 6 w 50"/>
                <a:gd name="T29" fmla="*/ 8 h 50"/>
                <a:gd name="T30" fmla="*/ 20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3" y="8"/>
                  </a:lnTo>
                  <a:lnTo>
                    <a:pt x="39" y="19"/>
                  </a:lnTo>
                  <a:lnTo>
                    <a:pt x="50" y="25"/>
                  </a:lnTo>
                  <a:lnTo>
                    <a:pt x="39" y="31"/>
                  </a:lnTo>
                  <a:lnTo>
                    <a:pt x="43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20" y="38"/>
                  </a:lnTo>
                  <a:lnTo>
                    <a:pt x="6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6" y="8"/>
                  </a:lnTo>
                  <a:lnTo>
                    <a:pt x="20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47" name="Freeform 103"/>
            <p:cNvSpPr>
              <a:spLocks/>
            </p:cNvSpPr>
            <p:nvPr/>
          </p:nvSpPr>
          <p:spPr bwMode="auto">
            <a:xfrm>
              <a:off x="1837" y="933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5 w 50"/>
                <a:gd name="T5" fmla="*/ 7 h 50"/>
                <a:gd name="T6" fmla="*/ 39 w 50"/>
                <a:gd name="T7" fmla="*/ 19 h 50"/>
                <a:gd name="T8" fmla="*/ 50 w 50"/>
                <a:gd name="T9" fmla="*/ 25 h 50"/>
                <a:gd name="T10" fmla="*/ 39 w 50"/>
                <a:gd name="T11" fmla="*/ 30 h 50"/>
                <a:gd name="T12" fmla="*/ 45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20 w 50"/>
                <a:gd name="T19" fmla="*/ 38 h 50"/>
                <a:gd name="T20" fmla="*/ 8 w 50"/>
                <a:gd name="T21" fmla="*/ 42 h 50"/>
                <a:gd name="T22" fmla="*/ 12 w 50"/>
                <a:gd name="T23" fmla="*/ 30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7 h 50"/>
                <a:gd name="T30" fmla="*/ 20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5" y="7"/>
                  </a:lnTo>
                  <a:lnTo>
                    <a:pt x="39" y="19"/>
                  </a:lnTo>
                  <a:lnTo>
                    <a:pt x="50" y="25"/>
                  </a:lnTo>
                  <a:lnTo>
                    <a:pt x="39" y="30"/>
                  </a:lnTo>
                  <a:lnTo>
                    <a:pt x="45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20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20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48" name="Freeform 104"/>
            <p:cNvSpPr>
              <a:spLocks/>
            </p:cNvSpPr>
            <p:nvPr/>
          </p:nvSpPr>
          <p:spPr bwMode="auto">
            <a:xfrm>
              <a:off x="1849" y="1010"/>
              <a:ext cx="50" cy="49"/>
            </a:xfrm>
            <a:custGeom>
              <a:avLst/>
              <a:gdLst>
                <a:gd name="T0" fmla="*/ 25 w 50"/>
                <a:gd name="T1" fmla="*/ 0 h 49"/>
                <a:gd name="T2" fmla="*/ 31 w 50"/>
                <a:gd name="T3" fmla="*/ 11 h 49"/>
                <a:gd name="T4" fmla="*/ 42 w 50"/>
                <a:gd name="T5" fmla="*/ 5 h 49"/>
                <a:gd name="T6" fmla="*/ 38 w 50"/>
                <a:gd name="T7" fmla="*/ 19 h 49"/>
                <a:gd name="T8" fmla="*/ 50 w 50"/>
                <a:gd name="T9" fmla="*/ 24 h 49"/>
                <a:gd name="T10" fmla="*/ 38 w 50"/>
                <a:gd name="T11" fmla="*/ 30 h 49"/>
                <a:gd name="T12" fmla="*/ 42 w 50"/>
                <a:gd name="T13" fmla="*/ 42 h 49"/>
                <a:gd name="T14" fmla="*/ 31 w 50"/>
                <a:gd name="T15" fmla="*/ 38 h 49"/>
                <a:gd name="T16" fmla="*/ 25 w 50"/>
                <a:gd name="T17" fmla="*/ 49 h 49"/>
                <a:gd name="T18" fmla="*/ 19 w 50"/>
                <a:gd name="T19" fmla="*/ 38 h 49"/>
                <a:gd name="T20" fmla="*/ 6 w 50"/>
                <a:gd name="T21" fmla="*/ 42 h 49"/>
                <a:gd name="T22" fmla="*/ 11 w 50"/>
                <a:gd name="T23" fmla="*/ 30 h 49"/>
                <a:gd name="T24" fmla="*/ 0 w 50"/>
                <a:gd name="T25" fmla="*/ 24 h 49"/>
                <a:gd name="T26" fmla="*/ 11 w 50"/>
                <a:gd name="T27" fmla="*/ 19 h 49"/>
                <a:gd name="T28" fmla="*/ 6 w 50"/>
                <a:gd name="T29" fmla="*/ 5 h 49"/>
                <a:gd name="T30" fmla="*/ 19 w 50"/>
                <a:gd name="T31" fmla="*/ 11 h 49"/>
                <a:gd name="T32" fmla="*/ 25 w 50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25" y="0"/>
                  </a:moveTo>
                  <a:lnTo>
                    <a:pt x="31" y="11"/>
                  </a:lnTo>
                  <a:lnTo>
                    <a:pt x="42" y="5"/>
                  </a:lnTo>
                  <a:lnTo>
                    <a:pt x="38" y="19"/>
                  </a:lnTo>
                  <a:lnTo>
                    <a:pt x="50" y="24"/>
                  </a:lnTo>
                  <a:lnTo>
                    <a:pt x="38" y="30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49"/>
                  </a:lnTo>
                  <a:lnTo>
                    <a:pt x="19" y="38"/>
                  </a:lnTo>
                  <a:lnTo>
                    <a:pt x="6" y="42"/>
                  </a:lnTo>
                  <a:lnTo>
                    <a:pt x="11" y="30"/>
                  </a:lnTo>
                  <a:lnTo>
                    <a:pt x="0" y="24"/>
                  </a:lnTo>
                  <a:lnTo>
                    <a:pt x="11" y="19"/>
                  </a:lnTo>
                  <a:lnTo>
                    <a:pt x="6" y="5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49" name="Freeform 105"/>
            <p:cNvSpPr>
              <a:spLocks/>
            </p:cNvSpPr>
            <p:nvPr/>
          </p:nvSpPr>
          <p:spPr bwMode="auto">
            <a:xfrm>
              <a:off x="1786" y="977"/>
              <a:ext cx="49" cy="52"/>
            </a:xfrm>
            <a:custGeom>
              <a:avLst/>
              <a:gdLst>
                <a:gd name="T0" fmla="*/ 25 w 49"/>
                <a:gd name="T1" fmla="*/ 0 h 52"/>
                <a:gd name="T2" fmla="*/ 30 w 49"/>
                <a:gd name="T3" fmla="*/ 11 h 52"/>
                <a:gd name="T4" fmla="*/ 42 w 49"/>
                <a:gd name="T5" fmla="*/ 8 h 52"/>
                <a:gd name="T6" fmla="*/ 38 w 49"/>
                <a:gd name="T7" fmla="*/ 21 h 52"/>
                <a:gd name="T8" fmla="*/ 49 w 49"/>
                <a:gd name="T9" fmla="*/ 27 h 52"/>
                <a:gd name="T10" fmla="*/ 38 w 49"/>
                <a:gd name="T11" fmla="*/ 33 h 52"/>
                <a:gd name="T12" fmla="*/ 42 w 49"/>
                <a:gd name="T13" fmla="*/ 44 h 52"/>
                <a:gd name="T14" fmla="*/ 30 w 49"/>
                <a:gd name="T15" fmla="*/ 40 h 52"/>
                <a:gd name="T16" fmla="*/ 25 w 49"/>
                <a:gd name="T17" fmla="*/ 52 h 52"/>
                <a:gd name="T18" fmla="*/ 19 w 49"/>
                <a:gd name="T19" fmla="*/ 40 h 52"/>
                <a:gd name="T20" fmla="*/ 7 w 49"/>
                <a:gd name="T21" fmla="*/ 44 h 52"/>
                <a:gd name="T22" fmla="*/ 11 w 49"/>
                <a:gd name="T23" fmla="*/ 33 h 52"/>
                <a:gd name="T24" fmla="*/ 0 w 49"/>
                <a:gd name="T25" fmla="*/ 27 h 52"/>
                <a:gd name="T26" fmla="*/ 11 w 49"/>
                <a:gd name="T27" fmla="*/ 21 h 52"/>
                <a:gd name="T28" fmla="*/ 7 w 49"/>
                <a:gd name="T29" fmla="*/ 8 h 52"/>
                <a:gd name="T30" fmla="*/ 19 w 49"/>
                <a:gd name="T31" fmla="*/ 11 h 52"/>
                <a:gd name="T32" fmla="*/ 25 w 49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2">
                  <a:moveTo>
                    <a:pt x="25" y="0"/>
                  </a:moveTo>
                  <a:lnTo>
                    <a:pt x="30" y="11"/>
                  </a:lnTo>
                  <a:lnTo>
                    <a:pt x="42" y="8"/>
                  </a:lnTo>
                  <a:lnTo>
                    <a:pt x="38" y="21"/>
                  </a:lnTo>
                  <a:lnTo>
                    <a:pt x="49" y="27"/>
                  </a:lnTo>
                  <a:lnTo>
                    <a:pt x="38" y="33"/>
                  </a:lnTo>
                  <a:lnTo>
                    <a:pt x="42" y="44"/>
                  </a:lnTo>
                  <a:lnTo>
                    <a:pt x="30" y="40"/>
                  </a:lnTo>
                  <a:lnTo>
                    <a:pt x="25" y="52"/>
                  </a:lnTo>
                  <a:lnTo>
                    <a:pt x="19" y="40"/>
                  </a:lnTo>
                  <a:lnTo>
                    <a:pt x="7" y="44"/>
                  </a:lnTo>
                  <a:lnTo>
                    <a:pt x="11" y="33"/>
                  </a:lnTo>
                  <a:lnTo>
                    <a:pt x="0" y="27"/>
                  </a:lnTo>
                  <a:lnTo>
                    <a:pt x="11" y="21"/>
                  </a:lnTo>
                  <a:lnTo>
                    <a:pt x="7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50" name="Freeform 106"/>
            <p:cNvSpPr>
              <a:spLocks/>
            </p:cNvSpPr>
            <p:nvPr/>
          </p:nvSpPr>
          <p:spPr bwMode="auto">
            <a:xfrm>
              <a:off x="1826" y="779"/>
              <a:ext cx="52" cy="52"/>
            </a:xfrm>
            <a:custGeom>
              <a:avLst/>
              <a:gdLst>
                <a:gd name="T0" fmla="*/ 27 w 52"/>
                <a:gd name="T1" fmla="*/ 0 h 52"/>
                <a:gd name="T2" fmla="*/ 33 w 52"/>
                <a:gd name="T3" fmla="*/ 12 h 52"/>
                <a:gd name="T4" fmla="*/ 44 w 52"/>
                <a:gd name="T5" fmla="*/ 8 h 52"/>
                <a:gd name="T6" fmla="*/ 40 w 52"/>
                <a:gd name="T7" fmla="*/ 21 h 52"/>
                <a:gd name="T8" fmla="*/ 52 w 52"/>
                <a:gd name="T9" fmla="*/ 27 h 52"/>
                <a:gd name="T10" fmla="*/ 40 w 52"/>
                <a:gd name="T11" fmla="*/ 31 h 52"/>
                <a:gd name="T12" fmla="*/ 44 w 52"/>
                <a:gd name="T13" fmla="*/ 44 h 52"/>
                <a:gd name="T14" fmla="*/ 33 w 52"/>
                <a:gd name="T15" fmla="*/ 41 h 52"/>
                <a:gd name="T16" fmla="*/ 27 w 52"/>
                <a:gd name="T17" fmla="*/ 52 h 52"/>
                <a:gd name="T18" fmla="*/ 21 w 52"/>
                <a:gd name="T19" fmla="*/ 41 h 52"/>
                <a:gd name="T20" fmla="*/ 8 w 52"/>
                <a:gd name="T21" fmla="*/ 44 h 52"/>
                <a:gd name="T22" fmla="*/ 11 w 52"/>
                <a:gd name="T23" fmla="*/ 31 h 52"/>
                <a:gd name="T24" fmla="*/ 0 w 52"/>
                <a:gd name="T25" fmla="*/ 27 h 52"/>
                <a:gd name="T26" fmla="*/ 11 w 52"/>
                <a:gd name="T27" fmla="*/ 21 h 52"/>
                <a:gd name="T28" fmla="*/ 8 w 52"/>
                <a:gd name="T29" fmla="*/ 8 h 52"/>
                <a:gd name="T30" fmla="*/ 21 w 52"/>
                <a:gd name="T31" fmla="*/ 12 h 52"/>
                <a:gd name="T32" fmla="*/ 27 w 52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2">
                  <a:moveTo>
                    <a:pt x="27" y="0"/>
                  </a:moveTo>
                  <a:lnTo>
                    <a:pt x="33" y="12"/>
                  </a:lnTo>
                  <a:lnTo>
                    <a:pt x="44" y="8"/>
                  </a:lnTo>
                  <a:lnTo>
                    <a:pt x="40" y="21"/>
                  </a:lnTo>
                  <a:lnTo>
                    <a:pt x="52" y="27"/>
                  </a:lnTo>
                  <a:lnTo>
                    <a:pt x="40" y="31"/>
                  </a:lnTo>
                  <a:lnTo>
                    <a:pt x="44" y="44"/>
                  </a:lnTo>
                  <a:lnTo>
                    <a:pt x="33" y="41"/>
                  </a:lnTo>
                  <a:lnTo>
                    <a:pt x="27" y="52"/>
                  </a:lnTo>
                  <a:lnTo>
                    <a:pt x="21" y="41"/>
                  </a:lnTo>
                  <a:lnTo>
                    <a:pt x="8" y="44"/>
                  </a:lnTo>
                  <a:lnTo>
                    <a:pt x="11" y="31"/>
                  </a:lnTo>
                  <a:lnTo>
                    <a:pt x="0" y="27"/>
                  </a:lnTo>
                  <a:lnTo>
                    <a:pt x="11" y="21"/>
                  </a:lnTo>
                  <a:lnTo>
                    <a:pt x="8" y="8"/>
                  </a:lnTo>
                  <a:lnTo>
                    <a:pt x="21" y="1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51" name="Freeform 107"/>
            <p:cNvSpPr>
              <a:spLocks/>
            </p:cNvSpPr>
            <p:nvPr/>
          </p:nvSpPr>
          <p:spPr bwMode="auto">
            <a:xfrm>
              <a:off x="1935" y="561"/>
              <a:ext cx="50" cy="49"/>
            </a:xfrm>
            <a:custGeom>
              <a:avLst/>
              <a:gdLst>
                <a:gd name="T0" fmla="*/ 25 w 50"/>
                <a:gd name="T1" fmla="*/ 0 h 49"/>
                <a:gd name="T2" fmla="*/ 31 w 50"/>
                <a:gd name="T3" fmla="*/ 11 h 49"/>
                <a:gd name="T4" fmla="*/ 42 w 50"/>
                <a:gd name="T5" fmla="*/ 5 h 49"/>
                <a:gd name="T6" fmla="*/ 39 w 50"/>
                <a:gd name="T7" fmla="*/ 17 h 49"/>
                <a:gd name="T8" fmla="*/ 50 w 50"/>
                <a:gd name="T9" fmla="*/ 23 h 49"/>
                <a:gd name="T10" fmla="*/ 39 w 50"/>
                <a:gd name="T11" fmla="*/ 28 h 49"/>
                <a:gd name="T12" fmla="*/ 42 w 50"/>
                <a:gd name="T13" fmla="*/ 42 h 49"/>
                <a:gd name="T14" fmla="*/ 31 w 50"/>
                <a:gd name="T15" fmla="*/ 38 h 49"/>
                <a:gd name="T16" fmla="*/ 25 w 50"/>
                <a:gd name="T17" fmla="*/ 49 h 49"/>
                <a:gd name="T18" fmla="*/ 19 w 50"/>
                <a:gd name="T19" fmla="*/ 38 h 49"/>
                <a:gd name="T20" fmla="*/ 8 w 50"/>
                <a:gd name="T21" fmla="*/ 42 h 49"/>
                <a:gd name="T22" fmla="*/ 12 w 50"/>
                <a:gd name="T23" fmla="*/ 28 h 49"/>
                <a:gd name="T24" fmla="*/ 0 w 50"/>
                <a:gd name="T25" fmla="*/ 23 h 49"/>
                <a:gd name="T26" fmla="*/ 12 w 50"/>
                <a:gd name="T27" fmla="*/ 17 h 49"/>
                <a:gd name="T28" fmla="*/ 8 w 50"/>
                <a:gd name="T29" fmla="*/ 5 h 49"/>
                <a:gd name="T30" fmla="*/ 19 w 50"/>
                <a:gd name="T31" fmla="*/ 11 h 49"/>
                <a:gd name="T32" fmla="*/ 25 w 50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25" y="0"/>
                  </a:moveTo>
                  <a:lnTo>
                    <a:pt x="31" y="11"/>
                  </a:lnTo>
                  <a:lnTo>
                    <a:pt x="42" y="5"/>
                  </a:lnTo>
                  <a:lnTo>
                    <a:pt x="39" y="17"/>
                  </a:lnTo>
                  <a:lnTo>
                    <a:pt x="50" y="23"/>
                  </a:lnTo>
                  <a:lnTo>
                    <a:pt x="39" y="28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49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2" y="28"/>
                  </a:lnTo>
                  <a:lnTo>
                    <a:pt x="0" y="23"/>
                  </a:lnTo>
                  <a:lnTo>
                    <a:pt x="12" y="17"/>
                  </a:lnTo>
                  <a:lnTo>
                    <a:pt x="8" y="5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52" name="Freeform 108"/>
            <p:cNvSpPr>
              <a:spLocks/>
            </p:cNvSpPr>
            <p:nvPr/>
          </p:nvSpPr>
          <p:spPr bwMode="auto">
            <a:xfrm>
              <a:off x="1981" y="750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4 w 50"/>
                <a:gd name="T5" fmla="*/ 8 h 50"/>
                <a:gd name="T6" fmla="*/ 39 w 50"/>
                <a:gd name="T7" fmla="*/ 20 h 50"/>
                <a:gd name="T8" fmla="*/ 50 w 50"/>
                <a:gd name="T9" fmla="*/ 25 h 50"/>
                <a:gd name="T10" fmla="*/ 39 w 50"/>
                <a:gd name="T11" fmla="*/ 31 h 50"/>
                <a:gd name="T12" fmla="*/ 44 w 50"/>
                <a:gd name="T13" fmla="*/ 43 h 50"/>
                <a:gd name="T14" fmla="*/ 31 w 50"/>
                <a:gd name="T15" fmla="*/ 39 h 50"/>
                <a:gd name="T16" fmla="*/ 25 w 50"/>
                <a:gd name="T17" fmla="*/ 50 h 50"/>
                <a:gd name="T18" fmla="*/ 20 w 50"/>
                <a:gd name="T19" fmla="*/ 39 h 50"/>
                <a:gd name="T20" fmla="*/ 8 w 50"/>
                <a:gd name="T21" fmla="*/ 43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20 h 50"/>
                <a:gd name="T28" fmla="*/ 8 w 50"/>
                <a:gd name="T29" fmla="*/ 8 h 50"/>
                <a:gd name="T30" fmla="*/ 20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4" y="8"/>
                  </a:lnTo>
                  <a:lnTo>
                    <a:pt x="39" y="20"/>
                  </a:lnTo>
                  <a:lnTo>
                    <a:pt x="50" y="25"/>
                  </a:lnTo>
                  <a:lnTo>
                    <a:pt x="39" y="31"/>
                  </a:lnTo>
                  <a:lnTo>
                    <a:pt x="44" y="43"/>
                  </a:lnTo>
                  <a:lnTo>
                    <a:pt x="31" y="39"/>
                  </a:lnTo>
                  <a:lnTo>
                    <a:pt x="25" y="50"/>
                  </a:lnTo>
                  <a:lnTo>
                    <a:pt x="20" y="39"/>
                  </a:lnTo>
                  <a:lnTo>
                    <a:pt x="8" y="43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20"/>
                  </a:lnTo>
                  <a:lnTo>
                    <a:pt x="8" y="8"/>
                  </a:lnTo>
                  <a:lnTo>
                    <a:pt x="20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53" name="Freeform 109"/>
            <p:cNvSpPr>
              <a:spLocks/>
            </p:cNvSpPr>
            <p:nvPr/>
          </p:nvSpPr>
          <p:spPr bwMode="auto">
            <a:xfrm>
              <a:off x="2304" y="480"/>
              <a:ext cx="50" cy="52"/>
            </a:xfrm>
            <a:custGeom>
              <a:avLst/>
              <a:gdLst>
                <a:gd name="T0" fmla="*/ 25 w 50"/>
                <a:gd name="T1" fmla="*/ 0 h 52"/>
                <a:gd name="T2" fmla="*/ 30 w 50"/>
                <a:gd name="T3" fmla="*/ 11 h 52"/>
                <a:gd name="T4" fmla="*/ 44 w 50"/>
                <a:gd name="T5" fmla="*/ 8 h 52"/>
                <a:gd name="T6" fmla="*/ 40 w 50"/>
                <a:gd name="T7" fmla="*/ 21 h 52"/>
                <a:gd name="T8" fmla="*/ 50 w 50"/>
                <a:gd name="T9" fmla="*/ 27 h 52"/>
                <a:gd name="T10" fmla="*/ 40 w 50"/>
                <a:gd name="T11" fmla="*/ 33 h 52"/>
                <a:gd name="T12" fmla="*/ 44 w 50"/>
                <a:gd name="T13" fmla="*/ 44 h 52"/>
                <a:gd name="T14" fmla="*/ 30 w 50"/>
                <a:gd name="T15" fmla="*/ 40 h 52"/>
                <a:gd name="T16" fmla="*/ 25 w 50"/>
                <a:gd name="T17" fmla="*/ 52 h 52"/>
                <a:gd name="T18" fmla="*/ 19 w 50"/>
                <a:gd name="T19" fmla="*/ 40 h 52"/>
                <a:gd name="T20" fmla="*/ 7 w 50"/>
                <a:gd name="T21" fmla="*/ 44 h 52"/>
                <a:gd name="T22" fmla="*/ 11 w 50"/>
                <a:gd name="T23" fmla="*/ 33 h 52"/>
                <a:gd name="T24" fmla="*/ 0 w 50"/>
                <a:gd name="T25" fmla="*/ 27 h 52"/>
                <a:gd name="T26" fmla="*/ 11 w 50"/>
                <a:gd name="T27" fmla="*/ 21 h 52"/>
                <a:gd name="T28" fmla="*/ 7 w 50"/>
                <a:gd name="T29" fmla="*/ 8 h 52"/>
                <a:gd name="T30" fmla="*/ 19 w 50"/>
                <a:gd name="T31" fmla="*/ 11 h 52"/>
                <a:gd name="T32" fmla="*/ 25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5" y="0"/>
                  </a:moveTo>
                  <a:lnTo>
                    <a:pt x="30" y="11"/>
                  </a:lnTo>
                  <a:lnTo>
                    <a:pt x="44" y="8"/>
                  </a:lnTo>
                  <a:lnTo>
                    <a:pt x="40" y="21"/>
                  </a:lnTo>
                  <a:lnTo>
                    <a:pt x="50" y="27"/>
                  </a:lnTo>
                  <a:lnTo>
                    <a:pt x="40" y="33"/>
                  </a:lnTo>
                  <a:lnTo>
                    <a:pt x="44" y="44"/>
                  </a:lnTo>
                  <a:lnTo>
                    <a:pt x="30" y="40"/>
                  </a:lnTo>
                  <a:lnTo>
                    <a:pt x="25" y="52"/>
                  </a:lnTo>
                  <a:lnTo>
                    <a:pt x="19" y="40"/>
                  </a:lnTo>
                  <a:lnTo>
                    <a:pt x="7" y="44"/>
                  </a:lnTo>
                  <a:lnTo>
                    <a:pt x="11" y="33"/>
                  </a:lnTo>
                  <a:lnTo>
                    <a:pt x="0" y="27"/>
                  </a:lnTo>
                  <a:lnTo>
                    <a:pt x="11" y="21"/>
                  </a:lnTo>
                  <a:lnTo>
                    <a:pt x="7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54" name="Freeform 110"/>
            <p:cNvSpPr>
              <a:spLocks/>
            </p:cNvSpPr>
            <p:nvPr/>
          </p:nvSpPr>
          <p:spPr bwMode="auto">
            <a:xfrm>
              <a:off x="2565" y="407"/>
              <a:ext cx="51" cy="50"/>
            </a:xfrm>
            <a:custGeom>
              <a:avLst/>
              <a:gdLst>
                <a:gd name="T0" fmla="*/ 27 w 51"/>
                <a:gd name="T1" fmla="*/ 0 h 50"/>
                <a:gd name="T2" fmla="*/ 30 w 51"/>
                <a:gd name="T3" fmla="*/ 12 h 50"/>
                <a:gd name="T4" fmla="*/ 44 w 51"/>
                <a:gd name="T5" fmla="*/ 8 h 50"/>
                <a:gd name="T6" fmla="*/ 40 w 51"/>
                <a:gd name="T7" fmla="*/ 19 h 50"/>
                <a:gd name="T8" fmla="*/ 51 w 51"/>
                <a:gd name="T9" fmla="*/ 25 h 50"/>
                <a:gd name="T10" fmla="*/ 40 w 51"/>
                <a:gd name="T11" fmla="*/ 31 h 50"/>
                <a:gd name="T12" fmla="*/ 44 w 51"/>
                <a:gd name="T13" fmla="*/ 42 h 50"/>
                <a:gd name="T14" fmla="*/ 30 w 51"/>
                <a:gd name="T15" fmla="*/ 38 h 50"/>
                <a:gd name="T16" fmla="*/ 27 w 51"/>
                <a:gd name="T17" fmla="*/ 50 h 50"/>
                <a:gd name="T18" fmla="*/ 21 w 51"/>
                <a:gd name="T19" fmla="*/ 38 h 50"/>
                <a:gd name="T20" fmla="*/ 7 w 51"/>
                <a:gd name="T21" fmla="*/ 42 h 50"/>
                <a:gd name="T22" fmla="*/ 11 w 51"/>
                <a:gd name="T23" fmla="*/ 31 h 50"/>
                <a:gd name="T24" fmla="*/ 0 w 51"/>
                <a:gd name="T25" fmla="*/ 25 h 50"/>
                <a:gd name="T26" fmla="*/ 11 w 51"/>
                <a:gd name="T27" fmla="*/ 19 h 50"/>
                <a:gd name="T28" fmla="*/ 7 w 51"/>
                <a:gd name="T29" fmla="*/ 8 h 50"/>
                <a:gd name="T30" fmla="*/ 21 w 51"/>
                <a:gd name="T31" fmla="*/ 12 h 50"/>
                <a:gd name="T32" fmla="*/ 27 w 51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1" h="50">
                  <a:moveTo>
                    <a:pt x="27" y="0"/>
                  </a:moveTo>
                  <a:lnTo>
                    <a:pt x="30" y="12"/>
                  </a:lnTo>
                  <a:lnTo>
                    <a:pt x="44" y="8"/>
                  </a:lnTo>
                  <a:lnTo>
                    <a:pt x="40" y="19"/>
                  </a:lnTo>
                  <a:lnTo>
                    <a:pt x="51" y="25"/>
                  </a:lnTo>
                  <a:lnTo>
                    <a:pt x="40" y="31"/>
                  </a:lnTo>
                  <a:lnTo>
                    <a:pt x="44" y="42"/>
                  </a:lnTo>
                  <a:lnTo>
                    <a:pt x="30" y="38"/>
                  </a:lnTo>
                  <a:lnTo>
                    <a:pt x="27" y="50"/>
                  </a:lnTo>
                  <a:lnTo>
                    <a:pt x="21" y="38"/>
                  </a:lnTo>
                  <a:lnTo>
                    <a:pt x="7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8"/>
                  </a:lnTo>
                  <a:lnTo>
                    <a:pt x="21" y="1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55" name="Freeform 111"/>
            <p:cNvSpPr>
              <a:spLocks/>
            </p:cNvSpPr>
            <p:nvPr/>
          </p:nvSpPr>
          <p:spPr bwMode="auto">
            <a:xfrm>
              <a:off x="1906" y="795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3 w 50"/>
                <a:gd name="T5" fmla="*/ 7 h 50"/>
                <a:gd name="T6" fmla="*/ 39 w 50"/>
                <a:gd name="T7" fmla="*/ 19 h 50"/>
                <a:gd name="T8" fmla="*/ 50 w 50"/>
                <a:gd name="T9" fmla="*/ 25 h 50"/>
                <a:gd name="T10" fmla="*/ 39 w 50"/>
                <a:gd name="T11" fmla="*/ 30 h 50"/>
                <a:gd name="T12" fmla="*/ 43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20 w 50"/>
                <a:gd name="T19" fmla="*/ 38 h 50"/>
                <a:gd name="T20" fmla="*/ 8 w 50"/>
                <a:gd name="T21" fmla="*/ 42 h 50"/>
                <a:gd name="T22" fmla="*/ 12 w 50"/>
                <a:gd name="T23" fmla="*/ 30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7 h 50"/>
                <a:gd name="T30" fmla="*/ 20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3" y="7"/>
                  </a:lnTo>
                  <a:lnTo>
                    <a:pt x="39" y="19"/>
                  </a:lnTo>
                  <a:lnTo>
                    <a:pt x="50" y="25"/>
                  </a:lnTo>
                  <a:lnTo>
                    <a:pt x="39" y="30"/>
                  </a:lnTo>
                  <a:lnTo>
                    <a:pt x="43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20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20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56" name="Freeform 112"/>
            <p:cNvSpPr>
              <a:spLocks/>
            </p:cNvSpPr>
            <p:nvPr/>
          </p:nvSpPr>
          <p:spPr bwMode="auto">
            <a:xfrm>
              <a:off x="1828" y="864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2 w 50"/>
                <a:gd name="T5" fmla="*/ 7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0 h 50"/>
                <a:gd name="T12" fmla="*/ 42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7 w 50"/>
                <a:gd name="T21" fmla="*/ 42 h 50"/>
                <a:gd name="T22" fmla="*/ 11 w 50"/>
                <a:gd name="T23" fmla="*/ 30 h 50"/>
                <a:gd name="T24" fmla="*/ 0 w 50"/>
                <a:gd name="T25" fmla="*/ 25 h 50"/>
                <a:gd name="T26" fmla="*/ 11 w 50"/>
                <a:gd name="T27" fmla="*/ 19 h 50"/>
                <a:gd name="T28" fmla="*/ 7 w 50"/>
                <a:gd name="T29" fmla="*/ 7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2" y="7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0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7" y="42"/>
                  </a:lnTo>
                  <a:lnTo>
                    <a:pt x="11" y="30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7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57" name="Freeform 113"/>
            <p:cNvSpPr>
              <a:spLocks/>
            </p:cNvSpPr>
            <p:nvPr/>
          </p:nvSpPr>
          <p:spPr bwMode="auto">
            <a:xfrm>
              <a:off x="2242" y="524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3 w 50"/>
                <a:gd name="T5" fmla="*/ 8 h 50"/>
                <a:gd name="T6" fmla="*/ 39 w 50"/>
                <a:gd name="T7" fmla="*/ 19 h 50"/>
                <a:gd name="T8" fmla="*/ 50 w 50"/>
                <a:gd name="T9" fmla="*/ 25 h 50"/>
                <a:gd name="T10" fmla="*/ 39 w 50"/>
                <a:gd name="T11" fmla="*/ 31 h 50"/>
                <a:gd name="T12" fmla="*/ 43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8 w 50"/>
                <a:gd name="T21" fmla="*/ 42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8 h 50"/>
                <a:gd name="T30" fmla="*/ 19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3" y="8"/>
                  </a:lnTo>
                  <a:lnTo>
                    <a:pt x="39" y="19"/>
                  </a:lnTo>
                  <a:lnTo>
                    <a:pt x="50" y="25"/>
                  </a:lnTo>
                  <a:lnTo>
                    <a:pt x="39" y="31"/>
                  </a:lnTo>
                  <a:lnTo>
                    <a:pt x="43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58" name="Freeform 114"/>
            <p:cNvSpPr>
              <a:spLocks/>
            </p:cNvSpPr>
            <p:nvPr/>
          </p:nvSpPr>
          <p:spPr bwMode="auto">
            <a:xfrm>
              <a:off x="2402" y="491"/>
              <a:ext cx="49" cy="50"/>
            </a:xfrm>
            <a:custGeom>
              <a:avLst/>
              <a:gdLst>
                <a:gd name="T0" fmla="*/ 25 w 49"/>
                <a:gd name="T1" fmla="*/ 0 h 50"/>
                <a:gd name="T2" fmla="*/ 30 w 49"/>
                <a:gd name="T3" fmla="*/ 12 h 50"/>
                <a:gd name="T4" fmla="*/ 42 w 49"/>
                <a:gd name="T5" fmla="*/ 6 h 50"/>
                <a:gd name="T6" fmla="*/ 38 w 49"/>
                <a:gd name="T7" fmla="*/ 20 h 50"/>
                <a:gd name="T8" fmla="*/ 49 w 49"/>
                <a:gd name="T9" fmla="*/ 23 h 50"/>
                <a:gd name="T10" fmla="*/ 38 w 49"/>
                <a:gd name="T11" fmla="*/ 29 h 50"/>
                <a:gd name="T12" fmla="*/ 42 w 49"/>
                <a:gd name="T13" fmla="*/ 43 h 50"/>
                <a:gd name="T14" fmla="*/ 30 w 49"/>
                <a:gd name="T15" fmla="*/ 39 h 50"/>
                <a:gd name="T16" fmla="*/ 25 w 49"/>
                <a:gd name="T17" fmla="*/ 50 h 50"/>
                <a:gd name="T18" fmla="*/ 19 w 49"/>
                <a:gd name="T19" fmla="*/ 39 h 50"/>
                <a:gd name="T20" fmla="*/ 7 w 49"/>
                <a:gd name="T21" fmla="*/ 43 h 50"/>
                <a:gd name="T22" fmla="*/ 11 w 49"/>
                <a:gd name="T23" fmla="*/ 29 h 50"/>
                <a:gd name="T24" fmla="*/ 0 w 49"/>
                <a:gd name="T25" fmla="*/ 23 h 50"/>
                <a:gd name="T26" fmla="*/ 11 w 49"/>
                <a:gd name="T27" fmla="*/ 20 h 50"/>
                <a:gd name="T28" fmla="*/ 7 w 49"/>
                <a:gd name="T29" fmla="*/ 6 h 50"/>
                <a:gd name="T30" fmla="*/ 19 w 49"/>
                <a:gd name="T31" fmla="*/ 12 h 50"/>
                <a:gd name="T32" fmla="*/ 25 w 49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0">
                  <a:moveTo>
                    <a:pt x="25" y="0"/>
                  </a:moveTo>
                  <a:lnTo>
                    <a:pt x="30" y="12"/>
                  </a:lnTo>
                  <a:lnTo>
                    <a:pt x="42" y="6"/>
                  </a:lnTo>
                  <a:lnTo>
                    <a:pt x="38" y="20"/>
                  </a:lnTo>
                  <a:lnTo>
                    <a:pt x="49" y="23"/>
                  </a:lnTo>
                  <a:lnTo>
                    <a:pt x="38" y="29"/>
                  </a:lnTo>
                  <a:lnTo>
                    <a:pt x="42" y="43"/>
                  </a:lnTo>
                  <a:lnTo>
                    <a:pt x="30" y="39"/>
                  </a:lnTo>
                  <a:lnTo>
                    <a:pt x="25" y="50"/>
                  </a:lnTo>
                  <a:lnTo>
                    <a:pt x="19" y="39"/>
                  </a:lnTo>
                  <a:lnTo>
                    <a:pt x="7" y="43"/>
                  </a:lnTo>
                  <a:lnTo>
                    <a:pt x="11" y="29"/>
                  </a:lnTo>
                  <a:lnTo>
                    <a:pt x="0" y="23"/>
                  </a:lnTo>
                  <a:lnTo>
                    <a:pt x="11" y="20"/>
                  </a:lnTo>
                  <a:lnTo>
                    <a:pt x="7" y="6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59" name="Freeform 115"/>
            <p:cNvSpPr>
              <a:spLocks/>
            </p:cNvSpPr>
            <p:nvPr/>
          </p:nvSpPr>
          <p:spPr bwMode="auto">
            <a:xfrm>
              <a:off x="2492" y="461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0 w 50"/>
                <a:gd name="T3" fmla="*/ 11 h 50"/>
                <a:gd name="T4" fmla="*/ 42 w 50"/>
                <a:gd name="T5" fmla="*/ 7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0 h 50"/>
                <a:gd name="T12" fmla="*/ 42 w 50"/>
                <a:gd name="T13" fmla="*/ 42 h 50"/>
                <a:gd name="T14" fmla="*/ 30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7 w 50"/>
                <a:gd name="T21" fmla="*/ 42 h 50"/>
                <a:gd name="T22" fmla="*/ 11 w 50"/>
                <a:gd name="T23" fmla="*/ 30 h 50"/>
                <a:gd name="T24" fmla="*/ 0 w 50"/>
                <a:gd name="T25" fmla="*/ 25 h 50"/>
                <a:gd name="T26" fmla="*/ 11 w 50"/>
                <a:gd name="T27" fmla="*/ 19 h 50"/>
                <a:gd name="T28" fmla="*/ 7 w 50"/>
                <a:gd name="T29" fmla="*/ 7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0" y="11"/>
                  </a:lnTo>
                  <a:lnTo>
                    <a:pt x="42" y="7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0"/>
                  </a:lnTo>
                  <a:lnTo>
                    <a:pt x="42" y="42"/>
                  </a:lnTo>
                  <a:lnTo>
                    <a:pt x="30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7" y="42"/>
                  </a:lnTo>
                  <a:lnTo>
                    <a:pt x="11" y="30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7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60" name="Freeform 116"/>
            <p:cNvSpPr>
              <a:spLocks/>
            </p:cNvSpPr>
            <p:nvPr/>
          </p:nvSpPr>
          <p:spPr bwMode="auto">
            <a:xfrm>
              <a:off x="2791" y="467"/>
              <a:ext cx="52" cy="49"/>
            </a:xfrm>
            <a:custGeom>
              <a:avLst/>
              <a:gdLst>
                <a:gd name="T0" fmla="*/ 27 w 52"/>
                <a:gd name="T1" fmla="*/ 0 h 49"/>
                <a:gd name="T2" fmla="*/ 31 w 52"/>
                <a:gd name="T3" fmla="*/ 11 h 49"/>
                <a:gd name="T4" fmla="*/ 44 w 52"/>
                <a:gd name="T5" fmla="*/ 7 h 49"/>
                <a:gd name="T6" fmla="*/ 40 w 52"/>
                <a:gd name="T7" fmla="*/ 19 h 49"/>
                <a:gd name="T8" fmla="*/ 52 w 52"/>
                <a:gd name="T9" fmla="*/ 24 h 49"/>
                <a:gd name="T10" fmla="*/ 40 w 52"/>
                <a:gd name="T11" fmla="*/ 30 h 49"/>
                <a:gd name="T12" fmla="*/ 44 w 52"/>
                <a:gd name="T13" fmla="*/ 42 h 49"/>
                <a:gd name="T14" fmla="*/ 31 w 52"/>
                <a:gd name="T15" fmla="*/ 38 h 49"/>
                <a:gd name="T16" fmla="*/ 27 w 52"/>
                <a:gd name="T17" fmla="*/ 49 h 49"/>
                <a:gd name="T18" fmla="*/ 21 w 52"/>
                <a:gd name="T19" fmla="*/ 38 h 49"/>
                <a:gd name="T20" fmla="*/ 8 w 52"/>
                <a:gd name="T21" fmla="*/ 42 h 49"/>
                <a:gd name="T22" fmla="*/ 12 w 52"/>
                <a:gd name="T23" fmla="*/ 30 h 49"/>
                <a:gd name="T24" fmla="*/ 0 w 52"/>
                <a:gd name="T25" fmla="*/ 24 h 49"/>
                <a:gd name="T26" fmla="*/ 12 w 52"/>
                <a:gd name="T27" fmla="*/ 19 h 49"/>
                <a:gd name="T28" fmla="*/ 8 w 52"/>
                <a:gd name="T29" fmla="*/ 7 h 49"/>
                <a:gd name="T30" fmla="*/ 21 w 52"/>
                <a:gd name="T31" fmla="*/ 11 h 49"/>
                <a:gd name="T32" fmla="*/ 27 w 52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49">
                  <a:moveTo>
                    <a:pt x="27" y="0"/>
                  </a:moveTo>
                  <a:lnTo>
                    <a:pt x="31" y="11"/>
                  </a:lnTo>
                  <a:lnTo>
                    <a:pt x="44" y="7"/>
                  </a:lnTo>
                  <a:lnTo>
                    <a:pt x="40" y="19"/>
                  </a:lnTo>
                  <a:lnTo>
                    <a:pt x="52" y="24"/>
                  </a:lnTo>
                  <a:lnTo>
                    <a:pt x="40" y="30"/>
                  </a:lnTo>
                  <a:lnTo>
                    <a:pt x="44" y="42"/>
                  </a:lnTo>
                  <a:lnTo>
                    <a:pt x="31" y="38"/>
                  </a:lnTo>
                  <a:lnTo>
                    <a:pt x="27" y="49"/>
                  </a:lnTo>
                  <a:lnTo>
                    <a:pt x="21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4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21" y="1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61" name="Freeform 117"/>
            <p:cNvSpPr>
              <a:spLocks/>
            </p:cNvSpPr>
            <p:nvPr/>
          </p:nvSpPr>
          <p:spPr bwMode="auto">
            <a:xfrm>
              <a:off x="3501" y="950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2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8 w 50"/>
                <a:gd name="T21" fmla="*/ 42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8 h 50"/>
                <a:gd name="T30" fmla="*/ 19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62" name="Freeform 118"/>
            <p:cNvSpPr>
              <a:spLocks/>
            </p:cNvSpPr>
            <p:nvPr/>
          </p:nvSpPr>
          <p:spPr bwMode="auto">
            <a:xfrm>
              <a:off x="3254" y="1182"/>
              <a:ext cx="49" cy="50"/>
            </a:xfrm>
            <a:custGeom>
              <a:avLst/>
              <a:gdLst>
                <a:gd name="T0" fmla="*/ 25 w 49"/>
                <a:gd name="T1" fmla="*/ 0 h 50"/>
                <a:gd name="T2" fmla="*/ 30 w 49"/>
                <a:gd name="T3" fmla="*/ 12 h 50"/>
                <a:gd name="T4" fmla="*/ 42 w 49"/>
                <a:gd name="T5" fmla="*/ 8 h 50"/>
                <a:gd name="T6" fmla="*/ 38 w 49"/>
                <a:gd name="T7" fmla="*/ 19 h 50"/>
                <a:gd name="T8" fmla="*/ 49 w 49"/>
                <a:gd name="T9" fmla="*/ 25 h 50"/>
                <a:gd name="T10" fmla="*/ 38 w 49"/>
                <a:gd name="T11" fmla="*/ 31 h 50"/>
                <a:gd name="T12" fmla="*/ 42 w 49"/>
                <a:gd name="T13" fmla="*/ 42 h 50"/>
                <a:gd name="T14" fmla="*/ 30 w 49"/>
                <a:gd name="T15" fmla="*/ 39 h 50"/>
                <a:gd name="T16" fmla="*/ 25 w 49"/>
                <a:gd name="T17" fmla="*/ 50 h 50"/>
                <a:gd name="T18" fmla="*/ 19 w 49"/>
                <a:gd name="T19" fmla="*/ 39 h 50"/>
                <a:gd name="T20" fmla="*/ 5 w 49"/>
                <a:gd name="T21" fmla="*/ 42 h 50"/>
                <a:gd name="T22" fmla="*/ 11 w 49"/>
                <a:gd name="T23" fmla="*/ 31 h 50"/>
                <a:gd name="T24" fmla="*/ 0 w 49"/>
                <a:gd name="T25" fmla="*/ 25 h 50"/>
                <a:gd name="T26" fmla="*/ 11 w 49"/>
                <a:gd name="T27" fmla="*/ 19 h 50"/>
                <a:gd name="T28" fmla="*/ 5 w 49"/>
                <a:gd name="T29" fmla="*/ 8 h 50"/>
                <a:gd name="T30" fmla="*/ 19 w 49"/>
                <a:gd name="T31" fmla="*/ 12 h 50"/>
                <a:gd name="T32" fmla="*/ 25 w 49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0">
                  <a:moveTo>
                    <a:pt x="25" y="0"/>
                  </a:moveTo>
                  <a:lnTo>
                    <a:pt x="30" y="12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49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30" y="39"/>
                  </a:lnTo>
                  <a:lnTo>
                    <a:pt x="25" y="50"/>
                  </a:lnTo>
                  <a:lnTo>
                    <a:pt x="19" y="39"/>
                  </a:lnTo>
                  <a:lnTo>
                    <a:pt x="5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5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63" name="Freeform 119"/>
            <p:cNvSpPr>
              <a:spLocks/>
            </p:cNvSpPr>
            <p:nvPr/>
          </p:nvSpPr>
          <p:spPr bwMode="auto">
            <a:xfrm>
              <a:off x="3340" y="1203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2 w 50"/>
                <a:gd name="T5" fmla="*/ 8 h 50"/>
                <a:gd name="T6" fmla="*/ 38 w 50"/>
                <a:gd name="T7" fmla="*/ 20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4 h 50"/>
                <a:gd name="T14" fmla="*/ 31 w 50"/>
                <a:gd name="T15" fmla="*/ 39 h 50"/>
                <a:gd name="T16" fmla="*/ 25 w 50"/>
                <a:gd name="T17" fmla="*/ 50 h 50"/>
                <a:gd name="T18" fmla="*/ 19 w 50"/>
                <a:gd name="T19" fmla="*/ 39 h 50"/>
                <a:gd name="T20" fmla="*/ 8 w 50"/>
                <a:gd name="T21" fmla="*/ 44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20 h 50"/>
                <a:gd name="T28" fmla="*/ 8 w 50"/>
                <a:gd name="T29" fmla="*/ 8 h 50"/>
                <a:gd name="T30" fmla="*/ 19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2" y="8"/>
                  </a:lnTo>
                  <a:lnTo>
                    <a:pt x="38" y="20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4"/>
                  </a:lnTo>
                  <a:lnTo>
                    <a:pt x="31" y="39"/>
                  </a:lnTo>
                  <a:lnTo>
                    <a:pt x="25" y="50"/>
                  </a:lnTo>
                  <a:lnTo>
                    <a:pt x="19" y="39"/>
                  </a:lnTo>
                  <a:lnTo>
                    <a:pt x="8" y="44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20"/>
                  </a:lnTo>
                  <a:lnTo>
                    <a:pt x="8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64" name="Freeform 120"/>
            <p:cNvSpPr>
              <a:spLocks/>
            </p:cNvSpPr>
            <p:nvPr/>
          </p:nvSpPr>
          <p:spPr bwMode="auto">
            <a:xfrm>
              <a:off x="3194" y="578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2 w 50"/>
                <a:gd name="T5" fmla="*/ 6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29 h 50"/>
                <a:gd name="T12" fmla="*/ 42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8 w 50"/>
                <a:gd name="T21" fmla="*/ 42 h 50"/>
                <a:gd name="T22" fmla="*/ 12 w 50"/>
                <a:gd name="T23" fmla="*/ 29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6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2" y="6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29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2" y="29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6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65" name="Freeform 121"/>
            <p:cNvSpPr>
              <a:spLocks/>
            </p:cNvSpPr>
            <p:nvPr/>
          </p:nvSpPr>
          <p:spPr bwMode="auto">
            <a:xfrm>
              <a:off x="3426" y="1088"/>
              <a:ext cx="50" cy="52"/>
            </a:xfrm>
            <a:custGeom>
              <a:avLst/>
              <a:gdLst>
                <a:gd name="T0" fmla="*/ 23 w 50"/>
                <a:gd name="T1" fmla="*/ 0 h 52"/>
                <a:gd name="T2" fmla="*/ 29 w 50"/>
                <a:gd name="T3" fmla="*/ 12 h 52"/>
                <a:gd name="T4" fmla="*/ 42 w 50"/>
                <a:gd name="T5" fmla="*/ 8 h 52"/>
                <a:gd name="T6" fmla="*/ 39 w 50"/>
                <a:gd name="T7" fmla="*/ 21 h 52"/>
                <a:gd name="T8" fmla="*/ 50 w 50"/>
                <a:gd name="T9" fmla="*/ 27 h 52"/>
                <a:gd name="T10" fmla="*/ 39 w 50"/>
                <a:gd name="T11" fmla="*/ 33 h 52"/>
                <a:gd name="T12" fmla="*/ 42 w 50"/>
                <a:gd name="T13" fmla="*/ 44 h 52"/>
                <a:gd name="T14" fmla="*/ 29 w 50"/>
                <a:gd name="T15" fmla="*/ 40 h 52"/>
                <a:gd name="T16" fmla="*/ 23 w 50"/>
                <a:gd name="T17" fmla="*/ 52 h 52"/>
                <a:gd name="T18" fmla="*/ 19 w 50"/>
                <a:gd name="T19" fmla="*/ 40 h 52"/>
                <a:gd name="T20" fmla="*/ 6 w 50"/>
                <a:gd name="T21" fmla="*/ 44 h 52"/>
                <a:gd name="T22" fmla="*/ 12 w 50"/>
                <a:gd name="T23" fmla="*/ 33 h 52"/>
                <a:gd name="T24" fmla="*/ 0 w 50"/>
                <a:gd name="T25" fmla="*/ 27 h 52"/>
                <a:gd name="T26" fmla="*/ 12 w 50"/>
                <a:gd name="T27" fmla="*/ 21 h 52"/>
                <a:gd name="T28" fmla="*/ 6 w 50"/>
                <a:gd name="T29" fmla="*/ 8 h 52"/>
                <a:gd name="T30" fmla="*/ 19 w 50"/>
                <a:gd name="T31" fmla="*/ 12 h 52"/>
                <a:gd name="T32" fmla="*/ 23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3" y="0"/>
                  </a:moveTo>
                  <a:lnTo>
                    <a:pt x="29" y="12"/>
                  </a:lnTo>
                  <a:lnTo>
                    <a:pt x="42" y="8"/>
                  </a:lnTo>
                  <a:lnTo>
                    <a:pt x="39" y="21"/>
                  </a:lnTo>
                  <a:lnTo>
                    <a:pt x="50" y="27"/>
                  </a:lnTo>
                  <a:lnTo>
                    <a:pt x="39" y="33"/>
                  </a:lnTo>
                  <a:lnTo>
                    <a:pt x="42" y="44"/>
                  </a:lnTo>
                  <a:lnTo>
                    <a:pt x="29" y="40"/>
                  </a:lnTo>
                  <a:lnTo>
                    <a:pt x="23" y="52"/>
                  </a:lnTo>
                  <a:lnTo>
                    <a:pt x="19" y="40"/>
                  </a:lnTo>
                  <a:lnTo>
                    <a:pt x="6" y="44"/>
                  </a:lnTo>
                  <a:lnTo>
                    <a:pt x="12" y="33"/>
                  </a:lnTo>
                  <a:lnTo>
                    <a:pt x="0" y="27"/>
                  </a:lnTo>
                  <a:lnTo>
                    <a:pt x="12" y="21"/>
                  </a:lnTo>
                  <a:lnTo>
                    <a:pt x="6" y="8"/>
                  </a:lnTo>
                  <a:lnTo>
                    <a:pt x="19" y="12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66" name="Freeform 122"/>
            <p:cNvSpPr>
              <a:spLocks/>
            </p:cNvSpPr>
            <p:nvPr/>
          </p:nvSpPr>
          <p:spPr bwMode="auto">
            <a:xfrm>
              <a:off x="3340" y="877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2 w 50"/>
                <a:gd name="T5" fmla="*/ 6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2 h 50"/>
                <a:gd name="T14" fmla="*/ 31 w 50"/>
                <a:gd name="T15" fmla="*/ 39 h 50"/>
                <a:gd name="T16" fmla="*/ 25 w 50"/>
                <a:gd name="T17" fmla="*/ 50 h 50"/>
                <a:gd name="T18" fmla="*/ 19 w 50"/>
                <a:gd name="T19" fmla="*/ 39 h 50"/>
                <a:gd name="T20" fmla="*/ 6 w 50"/>
                <a:gd name="T21" fmla="*/ 42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19 h 50"/>
                <a:gd name="T28" fmla="*/ 6 w 50"/>
                <a:gd name="T29" fmla="*/ 6 h 50"/>
                <a:gd name="T30" fmla="*/ 19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2" y="6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31" y="39"/>
                  </a:lnTo>
                  <a:lnTo>
                    <a:pt x="25" y="50"/>
                  </a:lnTo>
                  <a:lnTo>
                    <a:pt x="19" y="39"/>
                  </a:lnTo>
                  <a:lnTo>
                    <a:pt x="6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6" y="6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67" name="Freeform 123"/>
            <p:cNvSpPr>
              <a:spLocks/>
            </p:cNvSpPr>
            <p:nvPr/>
          </p:nvSpPr>
          <p:spPr bwMode="auto">
            <a:xfrm>
              <a:off x="3056" y="520"/>
              <a:ext cx="50" cy="52"/>
            </a:xfrm>
            <a:custGeom>
              <a:avLst/>
              <a:gdLst>
                <a:gd name="T0" fmla="*/ 25 w 50"/>
                <a:gd name="T1" fmla="*/ 0 h 52"/>
                <a:gd name="T2" fmla="*/ 31 w 50"/>
                <a:gd name="T3" fmla="*/ 12 h 52"/>
                <a:gd name="T4" fmla="*/ 42 w 50"/>
                <a:gd name="T5" fmla="*/ 8 h 52"/>
                <a:gd name="T6" fmla="*/ 38 w 50"/>
                <a:gd name="T7" fmla="*/ 21 h 52"/>
                <a:gd name="T8" fmla="*/ 50 w 50"/>
                <a:gd name="T9" fmla="*/ 25 h 52"/>
                <a:gd name="T10" fmla="*/ 38 w 50"/>
                <a:gd name="T11" fmla="*/ 31 h 52"/>
                <a:gd name="T12" fmla="*/ 42 w 50"/>
                <a:gd name="T13" fmla="*/ 44 h 52"/>
                <a:gd name="T14" fmla="*/ 31 w 50"/>
                <a:gd name="T15" fmla="*/ 41 h 52"/>
                <a:gd name="T16" fmla="*/ 25 w 50"/>
                <a:gd name="T17" fmla="*/ 52 h 52"/>
                <a:gd name="T18" fmla="*/ 19 w 50"/>
                <a:gd name="T19" fmla="*/ 41 h 52"/>
                <a:gd name="T20" fmla="*/ 8 w 50"/>
                <a:gd name="T21" fmla="*/ 44 h 52"/>
                <a:gd name="T22" fmla="*/ 11 w 50"/>
                <a:gd name="T23" fmla="*/ 31 h 52"/>
                <a:gd name="T24" fmla="*/ 0 w 50"/>
                <a:gd name="T25" fmla="*/ 25 h 52"/>
                <a:gd name="T26" fmla="*/ 11 w 50"/>
                <a:gd name="T27" fmla="*/ 21 h 52"/>
                <a:gd name="T28" fmla="*/ 8 w 50"/>
                <a:gd name="T29" fmla="*/ 8 h 52"/>
                <a:gd name="T30" fmla="*/ 19 w 50"/>
                <a:gd name="T31" fmla="*/ 12 h 52"/>
                <a:gd name="T32" fmla="*/ 25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5" y="0"/>
                  </a:moveTo>
                  <a:lnTo>
                    <a:pt x="31" y="12"/>
                  </a:lnTo>
                  <a:lnTo>
                    <a:pt x="42" y="8"/>
                  </a:lnTo>
                  <a:lnTo>
                    <a:pt x="38" y="21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4"/>
                  </a:lnTo>
                  <a:lnTo>
                    <a:pt x="31" y="41"/>
                  </a:lnTo>
                  <a:lnTo>
                    <a:pt x="25" y="52"/>
                  </a:lnTo>
                  <a:lnTo>
                    <a:pt x="19" y="41"/>
                  </a:lnTo>
                  <a:lnTo>
                    <a:pt x="8" y="44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21"/>
                  </a:lnTo>
                  <a:lnTo>
                    <a:pt x="8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68" name="Freeform 124"/>
            <p:cNvSpPr>
              <a:spLocks/>
            </p:cNvSpPr>
            <p:nvPr/>
          </p:nvSpPr>
          <p:spPr bwMode="auto">
            <a:xfrm>
              <a:off x="2893" y="488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2 w 50"/>
                <a:gd name="T5" fmla="*/ 5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0 h 50"/>
                <a:gd name="T12" fmla="*/ 42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7 w 50"/>
                <a:gd name="T21" fmla="*/ 42 h 50"/>
                <a:gd name="T22" fmla="*/ 11 w 50"/>
                <a:gd name="T23" fmla="*/ 30 h 50"/>
                <a:gd name="T24" fmla="*/ 0 w 50"/>
                <a:gd name="T25" fmla="*/ 25 h 50"/>
                <a:gd name="T26" fmla="*/ 11 w 50"/>
                <a:gd name="T27" fmla="*/ 19 h 50"/>
                <a:gd name="T28" fmla="*/ 7 w 50"/>
                <a:gd name="T29" fmla="*/ 5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2" y="5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0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7" y="42"/>
                  </a:lnTo>
                  <a:lnTo>
                    <a:pt x="11" y="30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5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69" name="Freeform 125"/>
            <p:cNvSpPr>
              <a:spLocks/>
            </p:cNvSpPr>
            <p:nvPr/>
          </p:nvSpPr>
          <p:spPr bwMode="auto">
            <a:xfrm>
              <a:off x="3357" y="674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2 w 50"/>
                <a:gd name="T5" fmla="*/ 7 h 50"/>
                <a:gd name="T6" fmla="*/ 39 w 50"/>
                <a:gd name="T7" fmla="*/ 19 h 50"/>
                <a:gd name="T8" fmla="*/ 50 w 50"/>
                <a:gd name="T9" fmla="*/ 25 h 50"/>
                <a:gd name="T10" fmla="*/ 39 w 50"/>
                <a:gd name="T11" fmla="*/ 30 h 50"/>
                <a:gd name="T12" fmla="*/ 42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8 w 50"/>
                <a:gd name="T21" fmla="*/ 42 h 50"/>
                <a:gd name="T22" fmla="*/ 12 w 50"/>
                <a:gd name="T23" fmla="*/ 30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7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2" y="7"/>
                  </a:lnTo>
                  <a:lnTo>
                    <a:pt x="39" y="19"/>
                  </a:lnTo>
                  <a:lnTo>
                    <a:pt x="50" y="25"/>
                  </a:lnTo>
                  <a:lnTo>
                    <a:pt x="39" y="30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70" name="Freeform 126"/>
            <p:cNvSpPr>
              <a:spLocks/>
            </p:cNvSpPr>
            <p:nvPr/>
          </p:nvSpPr>
          <p:spPr bwMode="auto">
            <a:xfrm>
              <a:off x="3342" y="760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4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4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8 w 50"/>
                <a:gd name="T21" fmla="*/ 42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19 h 50"/>
                <a:gd name="T28" fmla="*/ 8 w 50"/>
                <a:gd name="T29" fmla="*/ 8 h 50"/>
                <a:gd name="T30" fmla="*/ 19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4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4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8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71" name="Freeform 127"/>
            <p:cNvSpPr>
              <a:spLocks/>
            </p:cNvSpPr>
            <p:nvPr/>
          </p:nvSpPr>
          <p:spPr bwMode="auto">
            <a:xfrm>
              <a:off x="3104" y="595"/>
              <a:ext cx="50" cy="52"/>
            </a:xfrm>
            <a:custGeom>
              <a:avLst/>
              <a:gdLst>
                <a:gd name="T0" fmla="*/ 25 w 50"/>
                <a:gd name="T1" fmla="*/ 0 h 52"/>
                <a:gd name="T2" fmla="*/ 31 w 50"/>
                <a:gd name="T3" fmla="*/ 12 h 52"/>
                <a:gd name="T4" fmla="*/ 44 w 50"/>
                <a:gd name="T5" fmla="*/ 8 h 52"/>
                <a:gd name="T6" fmla="*/ 40 w 50"/>
                <a:gd name="T7" fmla="*/ 19 h 52"/>
                <a:gd name="T8" fmla="*/ 50 w 50"/>
                <a:gd name="T9" fmla="*/ 25 h 52"/>
                <a:gd name="T10" fmla="*/ 40 w 50"/>
                <a:gd name="T11" fmla="*/ 31 h 52"/>
                <a:gd name="T12" fmla="*/ 44 w 50"/>
                <a:gd name="T13" fmla="*/ 44 h 52"/>
                <a:gd name="T14" fmla="*/ 31 w 50"/>
                <a:gd name="T15" fmla="*/ 40 h 52"/>
                <a:gd name="T16" fmla="*/ 25 w 50"/>
                <a:gd name="T17" fmla="*/ 52 h 52"/>
                <a:gd name="T18" fmla="*/ 19 w 50"/>
                <a:gd name="T19" fmla="*/ 40 h 52"/>
                <a:gd name="T20" fmla="*/ 8 w 50"/>
                <a:gd name="T21" fmla="*/ 44 h 52"/>
                <a:gd name="T22" fmla="*/ 11 w 50"/>
                <a:gd name="T23" fmla="*/ 31 h 52"/>
                <a:gd name="T24" fmla="*/ 0 w 50"/>
                <a:gd name="T25" fmla="*/ 25 h 52"/>
                <a:gd name="T26" fmla="*/ 11 w 50"/>
                <a:gd name="T27" fmla="*/ 19 h 52"/>
                <a:gd name="T28" fmla="*/ 8 w 50"/>
                <a:gd name="T29" fmla="*/ 8 h 52"/>
                <a:gd name="T30" fmla="*/ 19 w 50"/>
                <a:gd name="T31" fmla="*/ 12 h 52"/>
                <a:gd name="T32" fmla="*/ 25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5" y="0"/>
                  </a:moveTo>
                  <a:lnTo>
                    <a:pt x="31" y="12"/>
                  </a:lnTo>
                  <a:lnTo>
                    <a:pt x="44" y="8"/>
                  </a:lnTo>
                  <a:lnTo>
                    <a:pt x="40" y="19"/>
                  </a:lnTo>
                  <a:lnTo>
                    <a:pt x="50" y="25"/>
                  </a:lnTo>
                  <a:lnTo>
                    <a:pt x="40" y="31"/>
                  </a:lnTo>
                  <a:lnTo>
                    <a:pt x="44" y="44"/>
                  </a:lnTo>
                  <a:lnTo>
                    <a:pt x="31" y="40"/>
                  </a:lnTo>
                  <a:lnTo>
                    <a:pt x="25" y="52"/>
                  </a:lnTo>
                  <a:lnTo>
                    <a:pt x="19" y="40"/>
                  </a:lnTo>
                  <a:lnTo>
                    <a:pt x="8" y="44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8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72" name="Freeform 128"/>
            <p:cNvSpPr>
              <a:spLocks/>
            </p:cNvSpPr>
            <p:nvPr/>
          </p:nvSpPr>
          <p:spPr bwMode="auto">
            <a:xfrm>
              <a:off x="2964" y="524"/>
              <a:ext cx="50" cy="50"/>
            </a:xfrm>
            <a:custGeom>
              <a:avLst/>
              <a:gdLst>
                <a:gd name="T0" fmla="*/ 23 w 50"/>
                <a:gd name="T1" fmla="*/ 0 h 50"/>
                <a:gd name="T2" fmla="*/ 29 w 50"/>
                <a:gd name="T3" fmla="*/ 12 h 50"/>
                <a:gd name="T4" fmla="*/ 42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2 h 50"/>
                <a:gd name="T14" fmla="*/ 29 w 50"/>
                <a:gd name="T15" fmla="*/ 38 h 50"/>
                <a:gd name="T16" fmla="*/ 23 w 50"/>
                <a:gd name="T17" fmla="*/ 50 h 50"/>
                <a:gd name="T18" fmla="*/ 19 w 50"/>
                <a:gd name="T19" fmla="*/ 38 h 50"/>
                <a:gd name="T20" fmla="*/ 6 w 50"/>
                <a:gd name="T21" fmla="*/ 42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19 h 50"/>
                <a:gd name="T28" fmla="*/ 6 w 50"/>
                <a:gd name="T29" fmla="*/ 8 h 50"/>
                <a:gd name="T30" fmla="*/ 19 w 50"/>
                <a:gd name="T31" fmla="*/ 12 h 50"/>
                <a:gd name="T32" fmla="*/ 23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3" y="0"/>
                  </a:moveTo>
                  <a:lnTo>
                    <a:pt x="29" y="12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29" y="38"/>
                  </a:lnTo>
                  <a:lnTo>
                    <a:pt x="23" y="50"/>
                  </a:lnTo>
                  <a:lnTo>
                    <a:pt x="19" y="38"/>
                  </a:lnTo>
                  <a:lnTo>
                    <a:pt x="6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6" y="8"/>
                  </a:lnTo>
                  <a:lnTo>
                    <a:pt x="19" y="12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40F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73" name="Freeform 129"/>
            <p:cNvSpPr>
              <a:spLocks/>
            </p:cNvSpPr>
            <p:nvPr/>
          </p:nvSpPr>
          <p:spPr bwMode="auto">
            <a:xfrm>
              <a:off x="3421" y="1023"/>
              <a:ext cx="49" cy="50"/>
            </a:xfrm>
            <a:custGeom>
              <a:avLst/>
              <a:gdLst>
                <a:gd name="T0" fmla="*/ 24 w 49"/>
                <a:gd name="T1" fmla="*/ 0 h 50"/>
                <a:gd name="T2" fmla="*/ 30 w 49"/>
                <a:gd name="T3" fmla="*/ 11 h 50"/>
                <a:gd name="T4" fmla="*/ 44 w 49"/>
                <a:gd name="T5" fmla="*/ 8 h 50"/>
                <a:gd name="T6" fmla="*/ 38 w 49"/>
                <a:gd name="T7" fmla="*/ 19 h 50"/>
                <a:gd name="T8" fmla="*/ 49 w 49"/>
                <a:gd name="T9" fmla="*/ 25 h 50"/>
                <a:gd name="T10" fmla="*/ 38 w 49"/>
                <a:gd name="T11" fmla="*/ 31 h 50"/>
                <a:gd name="T12" fmla="*/ 44 w 49"/>
                <a:gd name="T13" fmla="*/ 42 h 50"/>
                <a:gd name="T14" fmla="*/ 30 w 49"/>
                <a:gd name="T15" fmla="*/ 38 h 50"/>
                <a:gd name="T16" fmla="*/ 24 w 49"/>
                <a:gd name="T17" fmla="*/ 50 h 50"/>
                <a:gd name="T18" fmla="*/ 19 w 49"/>
                <a:gd name="T19" fmla="*/ 38 h 50"/>
                <a:gd name="T20" fmla="*/ 7 w 49"/>
                <a:gd name="T21" fmla="*/ 42 h 50"/>
                <a:gd name="T22" fmla="*/ 11 w 49"/>
                <a:gd name="T23" fmla="*/ 31 h 50"/>
                <a:gd name="T24" fmla="*/ 0 w 49"/>
                <a:gd name="T25" fmla="*/ 25 h 50"/>
                <a:gd name="T26" fmla="*/ 11 w 49"/>
                <a:gd name="T27" fmla="*/ 19 h 50"/>
                <a:gd name="T28" fmla="*/ 7 w 49"/>
                <a:gd name="T29" fmla="*/ 8 h 50"/>
                <a:gd name="T30" fmla="*/ 19 w 49"/>
                <a:gd name="T31" fmla="*/ 11 h 50"/>
                <a:gd name="T32" fmla="*/ 24 w 49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0">
                  <a:moveTo>
                    <a:pt x="24" y="0"/>
                  </a:moveTo>
                  <a:lnTo>
                    <a:pt x="30" y="11"/>
                  </a:lnTo>
                  <a:lnTo>
                    <a:pt x="44" y="8"/>
                  </a:lnTo>
                  <a:lnTo>
                    <a:pt x="38" y="19"/>
                  </a:lnTo>
                  <a:lnTo>
                    <a:pt x="49" y="25"/>
                  </a:lnTo>
                  <a:lnTo>
                    <a:pt x="38" y="31"/>
                  </a:lnTo>
                  <a:lnTo>
                    <a:pt x="44" y="42"/>
                  </a:lnTo>
                  <a:lnTo>
                    <a:pt x="30" y="38"/>
                  </a:lnTo>
                  <a:lnTo>
                    <a:pt x="24" y="50"/>
                  </a:lnTo>
                  <a:lnTo>
                    <a:pt x="19" y="38"/>
                  </a:lnTo>
                  <a:lnTo>
                    <a:pt x="7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8"/>
                  </a:lnTo>
                  <a:lnTo>
                    <a:pt x="19" y="11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74" name="Freeform 130"/>
            <p:cNvSpPr>
              <a:spLocks/>
            </p:cNvSpPr>
            <p:nvPr/>
          </p:nvSpPr>
          <p:spPr bwMode="auto">
            <a:xfrm>
              <a:off x="3244" y="678"/>
              <a:ext cx="52" cy="49"/>
            </a:xfrm>
            <a:custGeom>
              <a:avLst/>
              <a:gdLst>
                <a:gd name="T0" fmla="*/ 27 w 52"/>
                <a:gd name="T1" fmla="*/ 0 h 49"/>
                <a:gd name="T2" fmla="*/ 33 w 52"/>
                <a:gd name="T3" fmla="*/ 11 h 49"/>
                <a:gd name="T4" fmla="*/ 44 w 52"/>
                <a:gd name="T5" fmla="*/ 7 h 49"/>
                <a:gd name="T6" fmla="*/ 40 w 52"/>
                <a:gd name="T7" fmla="*/ 21 h 49"/>
                <a:gd name="T8" fmla="*/ 52 w 52"/>
                <a:gd name="T9" fmla="*/ 25 h 49"/>
                <a:gd name="T10" fmla="*/ 40 w 52"/>
                <a:gd name="T11" fmla="*/ 30 h 49"/>
                <a:gd name="T12" fmla="*/ 44 w 52"/>
                <a:gd name="T13" fmla="*/ 44 h 49"/>
                <a:gd name="T14" fmla="*/ 33 w 52"/>
                <a:gd name="T15" fmla="*/ 38 h 49"/>
                <a:gd name="T16" fmla="*/ 27 w 52"/>
                <a:gd name="T17" fmla="*/ 49 h 49"/>
                <a:gd name="T18" fmla="*/ 21 w 52"/>
                <a:gd name="T19" fmla="*/ 38 h 49"/>
                <a:gd name="T20" fmla="*/ 8 w 52"/>
                <a:gd name="T21" fmla="*/ 44 h 49"/>
                <a:gd name="T22" fmla="*/ 11 w 52"/>
                <a:gd name="T23" fmla="*/ 30 h 49"/>
                <a:gd name="T24" fmla="*/ 0 w 52"/>
                <a:gd name="T25" fmla="*/ 25 h 49"/>
                <a:gd name="T26" fmla="*/ 11 w 52"/>
                <a:gd name="T27" fmla="*/ 21 h 49"/>
                <a:gd name="T28" fmla="*/ 8 w 52"/>
                <a:gd name="T29" fmla="*/ 7 h 49"/>
                <a:gd name="T30" fmla="*/ 21 w 52"/>
                <a:gd name="T31" fmla="*/ 11 h 49"/>
                <a:gd name="T32" fmla="*/ 27 w 52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49">
                  <a:moveTo>
                    <a:pt x="27" y="0"/>
                  </a:moveTo>
                  <a:lnTo>
                    <a:pt x="33" y="11"/>
                  </a:lnTo>
                  <a:lnTo>
                    <a:pt x="44" y="7"/>
                  </a:lnTo>
                  <a:lnTo>
                    <a:pt x="40" y="21"/>
                  </a:lnTo>
                  <a:lnTo>
                    <a:pt x="52" y="25"/>
                  </a:lnTo>
                  <a:lnTo>
                    <a:pt x="40" y="30"/>
                  </a:lnTo>
                  <a:lnTo>
                    <a:pt x="44" y="44"/>
                  </a:lnTo>
                  <a:lnTo>
                    <a:pt x="33" y="38"/>
                  </a:lnTo>
                  <a:lnTo>
                    <a:pt x="27" y="49"/>
                  </a:lnTo>
                  <a:lnTo>
                    <a:pt x="21" y="38"/>
                  </a:lnTo>
                  <a:lnTo>
                    <a:pt x="8" y="44"/>
                  </a:lnTo>
                  <a:lnTo>
                    <a:pt x="11" y="30"/>
                  </a:lnTo>
                  <a:lnTo>
                    <a:pt x="0" y="25"/>
                  </a:lnTo>
                  <a:lnTo>
                    <a:pt x="11" y="21"/>
                  </a:lnTo>
                  <a:lnTo>
                    <a:pt x="8" y="7"/>
                  </a:lnTo>
                  <a:lnTo>
                    <a:pt x="21" y="1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75" name="Freeform 131"/>
            <p:cNvSpPr>
              <a:spLocks/>
            </p:cNvSpPr>
            <p:nvPr/>
          </p:nvSpPr>
          <p:spPr bwMode="auto">
            <a:xfrm>
              <a:off x="3467" y="764"/>
              <a:ext cx="49" cy="50"/>
            </a:xfrm>
            <a:custGeom>
              <a:avLst/>
              <a:gdLst>
                <a:gd name="T0" fmla="*/ 25 w 49"/>
                <a:gd name="T1" fmla="*/ 0 h 50"/>
                <a:gd name="T2" fmla="*/ 30 w 49"/>
                <a:gd name="T3" fmla="*/ 11 h 50"/>
                <a:gd name="T4" fmla="*/ 42 w 49"/>
                <a:gd name="T5" fmla="*/ 8 h 50"/>
                <a:gd name="T6" fmla="*/ 38 w 49"/>
                <a:gd name="T7" fmla="*/ 19 h 50"/>
                <a:gd name="T8" fmla="*/ 49 w 49"/>
                <a:gd name="T9" fmla="*/ 25 h 50"/>
                <a:gd name="T10" fmla="*/ 38 w 49"/>
                <a:gd name="T11" fmla="*/ 31 h 50"/>
                <a:gd name="T12" fmla="*/ 42 w 49"/>
                <a:gd name="T13" fmla="*/ 44 h 50"/>
                <a:gd name="T14" fmla="*/ 30 w 49"/>
                <a:gd name="T15" fmla="*/ 38 h 50"/>
                <a:gd name="T16" fmla="*/ 25 w 49"/>
                <a:gd name="T17" fmla="*/ 50 h 50"/>
                <a:gd name="T18" fmla="*/ 19 w 49"/>
                <a:gd name="T19" fmla="*/ 38 h 50"/>
                <a:gd name="T20" fmla="*/ 5 w 49"/>
                <a:gd name="T21" fmla="*/ 44 h 50"/>
                <a:gd name="T22" fmla="*/ 11 w 49"/>
                <a:gd name="T23" fmla="*/ 31 h 50"/>
                <a:gd name="T24" fmla="*/ 0 w 49"/>
                <a:gd name="T25" fmla="*/ 25 h 50"/>
                <a:gd name="T26" fmla="*/ 11 w 49"/>
                <a:gd name="T27" fmla="*/ 19 h 50"/>
                <a:gd name="T28" fmla="*/ 5 w 49"/>
                <a:gd name="T29" fmla="*/ 8 h 50"/>
                <a:gd name="T30" fmla="*/ 19 w 49"/>
                <a:gd name="T31" fmla="*/ 11 h 50"/>
                <a:gd name="T32" fmla="*/ 25 w 49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0">
                  <a:moveTo>
                    <a:pt x="25" y="0"/>
                  </a:moveTo>
                  <a:lnTo>
                    <a:pt x="30" y="11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49" y="25"/>
                  </a:lnTo>
                  <a:lnTo>
                    <a:pt x="38" y="31"/>
                  </a:lnTo>
                  <a:lnTo>
                    <a:pt x="42" y="44"/>
                  </a:lnTo>
                  <a:lnTo>
                    <a:pt x="30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5" y="44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5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76" name="Freeform 132"/>
            <p:cNvSpPr>
              <a:spLocks/>
            </p:cNvSpPr>
            <p:nvPr/>
          </p:nvSpPr>
          <p:spPr bwMode="auto">
            <a:xfrm>
              <a:off x="3388" y="821"/>
              <a:ext cx="52" cy="50"/>
            </a:xfrm>
            <a:custGeom>
              <a:avLst/>
              <a:gdLst>
                <a:gd name="T0" fmla="*/ 27 w 52"/>
                <a:gd name="T1" fmla="*/ 0 h 50"/>
                <a:gd name="T2" fmla="*/ 33 w 52"/>
                <a:gd name="T3" fmla="*/ 12 h 50"/>
                <a:gd name="T4" fmla="*/ 44 w 52"/>
                <a:gd name="T5" fmla="*/ 8 h 50"/>
                <a:gd name="T6" fmla="*/ 40 w 52"/>
                <a:gd name="T7" fmla="*/ 22 h 50"/>
                <a:gd name="T8" fmla="*/ 52 w 52"/>
                <a:gd name="T9" fmla="*/ 25 h 50"/>
                <a:gd name="T10" fmla="*/ 40 w 52"/>
                <a:gd name="T11" fmla="*/ 31 h 50"/>
                <a:gd name="T12" fmla="*/ 44 w 52"/>
                <a:gd name="T13" fmla="*/ 45 h 50"/>
                <a:gd name="T14" fmla="*/ 33 w 52"/>
                <a:gd name="T15" fmla="*/ 39 h 50"/>
                <a:gd name="T16" fmla="*/ 27 w 52"/>
                <a:gd name="T17" fmla="*/ 50 h 50"/>
                <a:gd name="T18" fmla="*/ 21 w 52"/>
                <a:gd name="T19" fmla="*/ 39 h 50"/>
                <a:gd name="T20" fmla="*/ 8 w 52"/>
                <a:gd name="T21" fmla="*/ 45 h 50"/>
                <a:gd name="T22" fmla="*/ 11 w 52"/>
                <a:gd name="T23" fmla="*/ 31 h 50"/>
                <a:gd name="T24" fmla="*/ 0 w 52"/>
                <a:gd name="T25" fmla="*/ 25 h 50"/>
                <a:gd name="T26" fmla="*/ 11 w 52"/>
                <a:gd name="T27" fmla="*/ 22 h 50"/>
                <a:gd name="T28" fmla="*/ 8 w 52"/>
                <a:gd name="T29" fmla="*/ 8 h 50"/>
                <a:gd name="T30" fmla="*/ 21 w 52"/>
                <a:gd name="T31" fmla="*/ 12 h 50"/>
                <a:gd name="T32" fmla="*/ 27 w 52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0">
                  <a:moveTo>
                    <a:pt x="27" y="0"/>
                  </a:moveTo>
                  <a:lnTo>
                    <a:pt x="33" y="12"/>
                  </a:lnTo>
                  <a:lnTo>
                    <a:pt x="44" y="8"/>
                  </a:lnTo>
                  <a:lnTo>
                    <a:pt x="40" y="22"/>
                  </a:lnTo>
                  <a:lnTo>
                    <a:pt x="52" y="25"/>
                  </a:lnTo>
                  <a:lnTo>
                    <a:pt x="40" y="31"/>
                  </a:lnTo>
                  <a:lnTo>
                    <a:pt x="44" y="45"/>
                  </a:lnTo>
                  <a:lnTo>
                    <a:pt x="33" y="39"/>
                  </a:lnTo>
                  <a:lnTo>
                    <a:pt x="27" y="50"/>
                  </a:lnTo>
                  <a:lnTo>
                    <a:pt x="21" y="39"/>
                  </a:lnTo>
                  <a:lnTo>
                    <a:pt x="8" y="45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22"/>
                  </a:lnTo>
                  <a:lnTo>
                    <a:pt x="8" y="8"/>
                  </a:lnTo>
                  <a:lnTo>
                    <a:pt x="21" y="1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77" name="Freeform 133"/>
            <p:cNvSpPr>
              <a:spLocks/>
            </p:cNvSpPr>
            <p:nvPr/>
          </p:nvSpPr>
          <p:spPr bwMode="auto">
            <a:xfrm>
              <a:off x="3303" y="708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3 w 50"/>
                <a:gd name="T5" fmla="*/ 8 h 50"/>
                <a:gd name="T6" fmla="*/ 39 w 50"/>
                <a:gd name="T7" fmla="*/ 19 h 50"/>
                <a:gd name="T8" fmla="*/ 50 w 50"/>
                <a:gd name="T9" fmla="*/ 25 h 50"/>
                <a:gd name="T10" fmla="*/ 39 w 50"/>
                <a:gd name="T11" fmla="*/ 31 h 50"/>
                <a:gd name="T12" fmla="*/ 43 w 50"/>
                <a:gd name="T13" fmla="*/ 42 h 50"/>
                <a:gd name="T14" fmla="*/ 31 w 50"/>
                <a:gd name="T15" fmla="*/ 39 h 50"/>
                <a:gd name="T16" fmla="*/ 25 w 50"/>
                <a:gd name="T17" fmla="*/ 50 h 50"/>
                <a:gd name="T18" fmla="*/ 20 w 50"/>
                <a:gd name="T19" fmla="*/ 39 h 50"/>
                <a:gd name="T20" fmla="*/ 8 w 50"/>
                <a:gd name="T21" fmla="*/ 42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8 h 50"/>
                <a:gd name="T30" fmla="*/ 20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3" y="8"/>
                  </a:lnTo>
                  <a:lnTo>
                    <a:pt x="39" y="19"/>
                  </a:lnTo>
                  <a:lnTo>
                    <a:pt x="50" y="25"/>
                  </a:lnTo>
                  <a:lnTo>
                    <a:pt x="39" y="31"/>
                  </a:lnTo>
                  <a:lnTo>
                    <a:pt x="43" y="42"/>
                  </a:lnTo>
                  <a:lnTo>
                    <a:pt x="31" y="39"/>
                  </a:lnTo>
                  <a:lnTo>
                    <a:pt x="25" y="50"/>
                  </a:lnTo>
                  <a:lnTo>
                    <a:pt x="20" y="39"/>
                  </a:lnTo>
                  <a:lnTo>
                    <a:pt x="8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8"/>
                  </a:lnTo>
                  <a:lnTo>
                    <a:pt x="20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</p:grpSp>
      <p:grpSp>
        <p:nvGrpSpPr>
          <p:cNvPr id="4" name="Group 134"/>
          <p:cNvGrpSpPr>
            <a:grpSpLocks/>
          </p:cNvGrpSpPr>
          <p:nvPr/>
        </p:nvGrpSpPr>
        <p:grpSpPr bwMode="auto">
          <a:xfrm>
            <a:off x="1619250" y="3140075"/>
            <a:ext cx="2801938" cy="2025650"/>
            <a:chOff x="1786" y="384"/>
            <a:chExt cx="1765" cy="1276"/>
          </a:xfrm>
        </p:grpSpPr>
        <p:sp>
          <p:nvSpPr>
            <p:cNvPr id="31879" name="Freeform 135"/>
            <p:cNvSpPr>
              <a:spLocks/>
            </p:cNvSpPr>
            <p:nvPr/>
          </p:nvSpPr>
          <p:spPr bwMode="auto">
            <a:xfrm>
              <a:off x="2062" y="1418"/>
              <a:ext cx="100" cy="96"/>
            </a:xfrm>
            <a:custGeom>
              <a:avLst/>
              <a:gdLst>
                <a:gd name="T0" fmla="*/ 50 w 100"/>
                <a:gd name="T1" fmla="*/ 0 h 96"/>
                <a:gd name="T2" fmla="*/ 61 w 100"/>
                <a:gd name="T3" fmla="*/ 37 h 96"/>
                <a:gd name="T4" fmla="*/ 100 w 100"/>
                <a:gd name="T5" fmla="*/ 37 h 96"/>
                <a:gd name="T6" fmla="*/ 69 w 100"/>
                <a:gd name="T7" fmla="*/ 60 h 96"/>
                <a:gd name="T8" fmla="*/ 81 w 100"/>
                <a:gd name="T9" fmla="*/ 96 h 96"/>
                <a:gd name="T10" fmla="*/ 50 w 100"/>
                <a:gd name="T11" fmla="*/ 73 h 96"/>
                <a:gd name="T12" fmla="*/ 19 w 100"/>
                <a:gd name="T13" fmla="*/ 96 h 96"/>
                <a:gd name="T14" fmla="*/ 29 w 100"/>
                <a:gd name="T15" fmla="*/ 60 h 96"/>
                <a:gd name="T16" fmla="*/ 0 w 100"/>
                <a:gd name="T17" fmla="*/ 37 h 96"/>
                <a:gd name="T18" fmla="*/ 36 w 100"/>
                <a:gd name="T19" fmla="*/ 37 h 96"/>
                <a:gd name="T20" fmla="*/ 50 w 100"/>
                <a:gd name="T21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0" h="96">
                  <a:moveTo>
                    <a:pt x="50" y="0"/>
                  </a:moveTo>
                  <a:lnTo>
                    <a:pt x="61" y="37"/>
                  </a:lnTo>
                  <a:lnTo>
                    <a:pt x="100" y="37"/>
                  </a:lnTo>
                  <a:lnTo>
                    <a:pt x="69" y="60"/>
                  </a:lnTo>
                  <a:lnTo>
                    <a:pt x="81" y="96"/>
                  </a:lnTo>
                  <a:lnTo>
                    <a:pt x="50" y="73"/>
                  </a:lnTo>
                  <a:lnTo>
                    <a:pt x="19" y="96"/>
                  </a:lnTo>
                  <a:lnTo>
                    <a:pt x="29" y="60"/>
                  </a:lnTo>
                  <a:lnTo>
                    <a:pt x="0" y="37"/>
                  </a:lnTo>
                  <a:lnTo>
                    <a:pt x="36" y="37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80" name="Freeform 136"/>
            <p:cNvSpPr>
              <a:spLocks/>
            </p:cNvSpPr>
            <p:nvPr/>
          </p:nvSpPr>
          <p:spPr bwMode="auto">
            <a:xfrm>
              <a:off x="2285" y="1516"/>
              <a:ext cx="130" cy="129"/>
            </a:xfrm>
            <a:custGeom>
              <a:avLst/>
              <a:gdLst>
                <a:gd name="T0" fmla="*/ 36 w 130"/>
                <a:gd name="T1" fmla="*/ 0 h 129"/>
                <a:gd name="T2" fmla="*/ 72 w 130"/>
                <a:gd name="T3" fmla="*/ 35 h 129"/>
                <a:gd name="T4" fmla="*/ 117 w 130"/>
                <a:gd name="T5" fmla="*/ 12 h 129"/>
                <a:gd name="T6" fmla="*/ 95 w 130"/>
                <a:gd name="T7" fmla="*/ 58 h 129"/>
                <a:gd name="T8" fmla="*/ 130 w 130"/>
                <a:gd name="T9" fmla="*/ 92 h 129"/>
                <a:gd name="T10" fmla="*/ 80 w 130"/>
                <a:gd name="T11" fmla="*/ 86 h 129"/>
                <a:gd name="T12" fmla="*/ 59 w 130"/>
                <a:gd name="T13" fmla="*/ 129 h 129"/>
                <a:gd name="T14" fmla="*/ 49 w 130"/>
                <a:gd name="T15" fmla="*/ 81 h 129"/>
                <a:gd name="T16" fmla="*/ 0 w 130"/>
                <a:gd name="T17" fmla="*/ 73 h 129"/>
                <a:gd name="T18" fmla="*/ 44 w 130"/>
                <a:gd name="T19" fmla="*/ 50 h 129"/>
                <a:gd name="T20" fmla="*/ 36 w 130"/>
                <a:gd name="T2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0" h="129">
                  <a:moveTo>
                    <a:pt x="36" y="0"/>
                  </a:moveTo>
                  <a:lnTo>
                    <a:pt x="72" y="35"/>
                  </a:lnTo>
                  <a:lnTo>
                    <a:pt x="117" y="12"/>
                  </a:lnTo>
                  <a:lnTo>
                    <a:pt x="95" y="58"/>
                  </a:lnTo>
                  <a:lnTo>
                    <a:pt x="130" y="92"/>
                  </a:lnTo>
                  <a:lnTo>
                    <a:pt x="80" y="86"/>
                  </a:lnTo>
                  <a:lnTo>
                    <a:pt x="59" y="129"/>
                  </a:lnTo>
                  <a:lnTo>
                    <a:pt x="49" y="81"/>
                  </a:lnTo>
                  <a:lnTo>
                    <a:pt x="0" y="73"/>
                  </a:lnTo>
                  <a:lnTo>
                    <a:pt x="44" y="5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4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81" name="Freeform 137"/>
            <p:cNvSpPr>
              <a:spLocks/>
            </p:cNvSpPr>
            <p:nvPr/>
          </p:nvSpPr>
          <p:spPr bwMode="auto">
            <a:xfrm>
              <a:off x="2707" y="384"/>
              <a:ext cx="99" cy="96"/>
            </a:xfrm>
            <a:custGeom>
              <a:avLst/>
              <a:gdLst>
                <a:gd name="T0" fmla="*/ 50 w 99"/>
                <a:gd name="T1" fmla="*/ 0 h 96"/>
                <a:gd name="T2" fmla="*/ 61 w 99"/>
                <a:gd name="T3" fmla="*/ 35 h 96"/>
                <a:gd name="T4" fmla="*/ 99 w 99"/>
                <a:gd name="T5" fmla="*/ 36 h 96"/>
                <a:gd name="T6" fmla="*/ 71 w 99"/>
                <a:gd name="T7" fmla="*/ 59 h 96"/>
                <a:gd name="T8" fmla="*/ 80 w 99"/>
                <a:gd name="T9" fmla="*/ 96 h 96"/>
                <a:gd name="T10" fmla="*/ 50 w 99"/>
                <a:gd name="T11" fmla="*/ 73 h 96"/>
                <a:gd name="T12" fmla="*/ 19 w 99"/>
                <a:gd name="T13" fmla="*/ 96 h 96"/>
                <a:gd name="T14" fmla="*/ 30 w 99"/>
                <a:gd name="T15" fmla="*/ 59 h 96"/>
                <a:gd name="T16" fmla="*/ 0 w 99"/>
                <a:gd name="T17" fmla="*/ 36 h 96"/>
                <a:gd name="T18" fmla="*/ 38 w 99"/>
                <a:gd name="T19" fmla="*/ 35 h 96"/>
                <a:gd name="T20" fmla="*/ 50 w 99"/>
                <a:gd name="T21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96">
                  <a:moveTo>
                    <a:pt x="50" y="0"/>
                  </a:moveTo>
                  <a:lnTo>
                    <a:pt x="61" y="35"/>
                  </a:lnTo>
                  <a:lnTo>
                    <a:pt x="99" y="36"/>
                  </a:lnTo>
                  <a:lnTo>
                    <a:pt x="71" y="59"/>
                  </a:lnTo>
                  <a:lnTo>
                    <a:pt x="80" y="96"/>
                  </a:lnTo>
                  <a:lnTo>
                    <a:pt x="50" y="73"/>
                  </a:lnTo>
                  <a:lnTo>
                    <a:pt x="19" y="96"/>
                  </a:lnTo>
                  <a:lnTo>
                    <a:pt x="30" y="59"/>
                  </a:lnTo>
                  <a:lnTo>
                    <a:pt x="0" y="36"/>
                  </a:lnTo>
                  <a:lnTo>
                    <a:pt x="38" y="35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82" name="Freeform 138"/>
            <p:cNvSpPr>
              <a:spLocks/>
            </p:cNvSpPr>
            <p:nvPr/>
          </p:nvSpPr>
          <p:spPr bwMode="auto">
            <a:xfrm>
              <a:off x="3392" y="1265"/>
              <a:ext cx="69" cy="71"/>
            </a:xfrm>
            <a:custGeom>
              <a:avLst/>
              <a:gdLst>
                <a:gd name="T0" fmla="*/ 4 w 69"/>
                <a:gd name="T1" fmla="*/ 11 h 71"/>
                <a:gd name="T2" fmla="*/ 29 w 69"/>
                <a:gd name="T3" fmla="*/ 21 h 71"/>
                <a:gd name="T4" fmla="*/ 46 w 69"/>
                <a:gd name="T5" fmla="*/ 0 h 71"/>
                <a:gd name="T6" fmla="*/ 44 w 69"/>
                <a:gd name="T7" fmla="*/ 27 h 71"/>
                <a:gd name="T8" fmla="*/ 69 w 69"/>
                <a:gd name="T9" fmla="*/ 36 h 71"/>
                <a:gd name="T10" fmla="*/ 42 w 69"/>
                <a:gd name="T11" fmla="*/ 44 h 71"/>
                <a:gd name="T12" fmla="*/ 40 w 69"/>
                <a:gd name="T13" fmla="*/ 71 h 71"/>
                <a:gd name="T14" fmla="*/ 27 w 69"/>
                <a:gd name="T15" fmla="*/ 48 h 71"/>
                <a:gd name="T16" fmla="*/ 0 w 69"/>
                <a:gd name="T17" fmla="*/ 55 h 71"/>
                <a:gd name="T18" fmla="*/ 17 w 69"/>
                <a:gd name="T19" fmla="*/ 34 h 71"/>
                <a:gd name="T20" fmla="*/ 4 w 69"/>
                <a:gd name="T21" fmla="*/ 1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" h="71">
                  <a:moveTo>
                    <a:pt x="4" y="11"/>
                  </a:moveTo>
                  <a:lnTo>
                    <a:pt x="29" y="21"/>
                  </a:lnTo>
                  <a:lnTo>
                    <a:pt x="46" y="0"/>
                  </a:lnTo>
                  <a:lnTo>
                    <a:pt x="44" y="27"/>
                  </a:lnTo>
                  <a:lnTo>
                    <a:pt x="69" y="36"/>
                  </a:lnTo>
                  <a:lnTo>
                    <a:pt x="42" y="44"/>
                  </a:lnTo>
                  <a:lnTo>
                    <a:pt x="40" y="71"/>
                  </a:lnTo>
                  <a:lnTo>
                    <a:pt x="27" y="48"/>
                  </a:lnTo>
                  <a:lnTo>
                    <a:pt x="0" y="55"/>
                  </a:lnTo>
                  <a:lnTo>
                    <a:pt x="17" y="34"/>
                  </a:lnTo>
                  <a:lnTo>
                    <a:pt x="4" y="11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83" name="Freeform 139"/>
            <p:cNvSpPr>
              <a:spLocks/>
            </p:cNvSpPr>
            <p:nvPr/>
          </p:nvSpPr>
          <p:spPr bwMode="auto">
            <a:xfrm>
              <a:off x="3386" y="879"/>
              <a:ext cx="140" cy="134"/>
            </a:xfrm>
            <a:custGeom>
              <a:avLst/>
              <a:gdLst>
                <a:gd name="T0" fmla="*/ 69 w 140"/>
                <a:gd name="T1" fmla="*/ 0 h 134"/>
                <a:gd name="T2" fmla="*/ 86 w 140"/>
                <a:gd name="T3" fmla="*/ 50 h 134"/>
                <a:gd name="T4" fmla="*/ 140 w 140"/>
                <a:gd name="T5" fmla="*/ 52 h 134"/>
                <a:gd name="T6" fmla="*/ 98 w 140"/>
                <a:gd name="T7" fmla="*/ 83 h 134"/>
                <a:gd name="T8" fmla="*/ 113 w 140"/>
                <a:gd name="T9" fmla="*/ 134 h 134"/>
                <a:gd name="T10" fmla="*/ 69 w 140"/>
                <a:gd name="T11" fmla="*/ 104 h 134"/>
                <a:gd name="T12" fmla="*/ 27 w 140"/>
                <a:gd name="T13" fmla="*/ 134 h 134"/>
                <a:gd name="T14" fmla="*/ 42 w 140"/>
                <a:gd name="T15" fmla="*/ 83 h 134"/>
                <a:gd name="T16" fmla="*/ 0 w 140"/>
                <a:gd name="T17" fmla="*/ 52 h 134"/>
                <a:gd name="T18" fmla="*/ 52 w 140"/>
                <a:gd name="T19" fmla="*/ 50 h 134"/>
                <a:gd name="T20" fmla="*/ 69 w 140"/>
                <a:gd name="T21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0" h="134">
                  <a:moveTo>
                    <a:pt x="69" y="0"/>
                  </a:moveTo>
                  <a:lnTo>
                    <a:pt x="86" y="50"/>
                  </a:lnTo>
                  <a:lnTo>
                    <a:pt x="140" y="52"/>
                  </a:lnTo>
                  <a:lnTo>
                    <a:pt x="98" y="83"/>
                  </a:lnTo>
                  <a:lnTo>
                    <a:pt x="113" y="134"/>
                  </a:lnTo>
                  <a:lnTo>
                    <a:pt x="69" y="104"/>
                  </a:lnTo>
                  <a:lnTo>
                    <a:pt x="27" y="134"/>
                  </a:lnTo>
                  <a:lnTo>
                    <a:pt x="42" y="83"/>
                  </a:lnTo>
                  <a:lnTo>
                    <a:pt x="0" y="52"/>
                  </a:lnTo>
                  <a:lnTo>
                    <a:pt x="52" y="5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84" name="Freeform 140"/>
            <p:cNvSpPr>
              <a:spLocks/>
            </p:cNvSpPr>
            <p:nvPr/>
          </p:nvSpPr>
          <p:spPr bwMode="auto">
            <a:xfrm>
              <a:off x="1855" y="633"/>
              <a:ext cx="140" cy="135"/>
            </a:xfrm>
            <a:custGeom>
              <a:avLst/>
              <a:gdLst>
                <a:gd name="T0" fmla="*/ 69 w 140"/>
                <a:gd name="T1" fmla="*/ 0 h 135"/>
                <a:gd name="T2" fmla="*/ 86 w 140"/>
                <a:gd name="T3" fmla="*/ 50 h 135"/>
                <a:gd name="T4" fmla="*/ 140 w 140"/>
                <a:gd name="T5" fmla="*/ 52 h 135"/>
                <a:gd name="T6" fmla="*/ 98 w 140"/>
                <a:gd name="T7" fmla="*/ 83 h 135"/>
                <a:gd name="T8" fmla="*/ 113 w 140"/>
                <a:gd name="T9" fmla="*/ 135 h 135"/>
                <a:gd name="T10" fmla="*/ 69 w 140"/>
                <a:gd name="T11" fmla="*/ 104 h 135"/>
                <a:gd name="T12" fmla="*/ 27 w 140"/>
                <a:gd name="T13" fmla="*/ 135 h 135"/>
                <a:gd name="T14" fmla="*/ 40 w 140"/>
                <a:gd name="T15" fmla="*/ 83 h 135"/>
                <a:gd name="T16" fmla="*/ 0 w 140"/>
                <a:gd name="T17" fmla="*/ 52 h 135"/>
                <a:gd name="T18" fmla="*/ 51 w 140"/>
                <a:gd name="T19" fmla="*/ 50 h 135"/>
                <a:gd name="T20" fmla="*/ 69 w 140"/>
                <a:gd name="T21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0" h="135">
                  <a:moveTo>
                    <a:pt x="69" y="0"/>
                  </a:moveTo>
                  <a:lnTo>
                    <a:pt x="86" y="50"/>
                  </a:lnTo>
                  <a:lnTo>
                    <a:pt x="140" y="52"/>
                  </a:lnTo>
                  <a:lnTo>
                    <a:pt x="98" y="83"/>
                  </a:lnTo>
                  <a:lnTo>
                    <a:pt x="113" y="135"/>
                  </a:lnTo>
                  <a:lnTo>
                    <a:pt x="69" y="104"/>
                  </a:lnTo>
                  <a:lnTo>
                    <a:pt x="27" y="135"/>
                  </a:lnTo>
                  <a:lnTo>
                    <a:pt x="40" y="83"/>
                  </a:lnTo>
                  <a:lnTo>
                    <a:pt x="0" y="52"/>
                  </a:lnTo>
                  <a:lnTo>
                    <a:pt x="51" y="5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85" name="Freeform 141"/>
            <p:cNvSpPr>
              <a:spLocks/>
            </p:cNvSpPr>
            <p:nvPr/>
          </p:nvSpPr>
          <p:spPr bwMode="auto">
            <a:xfrm>
              <a:off x="3280" y="1242"/>
              <a:ext cx="104" cy="121"/>
            </a:xfrm>
            <a:custGeom>
              <a:avLst/>
              <a:gdLst>
                <a:gd name="T0" fmla="*/ 52 w 104"/>
                <a:gd name="T1" fmla="*/ 0 h 121"/>
                <a:gd name="T2" fmla="*/ 64 w 104"/>
                <a:gd name="T3" fmla="*/ 40 h 121"/>
                <a:gd name="T4" fmla="*/ 104 w 104"/>
                <a:gd name="T5" fmla="*/ 30 h 121"/>
                <a:gd name="T6" fmla="*/ 77 w 104"/>
                <a:gd name="T7" fmla="*/ 59 h 121"/>
                <a:gd name="T8" fmla="*/ 104 w 104"/>
                <a:gd name="T9" fmla="*/ 90 h 121"/>
                <a:gd name="T10" fmla="*/ 64 w 104"/>
                <a:gd name="T11" fmla="*/ 80 h 121"/>
                <a:gd name="T12" fmla="*/ 52 w 104"/>
                <a:gd name="T13" fmla="*/ 121 h 121"/>
                <a:gd name="T14" fmla="*/ 41 w 104"/>
                <a:gd name="T15" fmla="*/ 80 h 121"/>
                <a:gd name="T16" fmla="*/ 0 w 104"/>
                <a:gd name="T17" fmla="*/ 90 h 121"/>
                <a:gd name="T18" fmla="*/ 29 w 104"/>
                <a:gd name="T19" fmla="*/ 59 h 121"/>
                <a:gd name="T20" fmla="*/ 0 w 104"/>
                <a:gd name="T21" fmla="*/ 30 h 121"/>
                <a:gd name="T22" fmla="*/ 41 w 104"/>
                <a:gd name="T23" fmla="*/ 40 h 121"/>
                <a:gd name="T24" fmla="*/ 52 w 104"/>
                <a:gd name="T25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121">
                  <a:moveTo>
                    <a:pt x="52" y="0"/>
                  </a:moveTo>
                  <a:lnTo>
                    <a:pt x="64" y="40"/>
                  </a:lnTo>
                  <a:lnTo>
                    <a:pt x="104" y="30"/>
                  </a:lnTo>
                  <a:lnTo>
                    <a:pt x="77" y="59"/>
                  </a:lnTo>
                  <a:lnTo>
                    <a:pt x="104" y="90"/>
                  </a:lnTo>
                  <a:lnTo>
                    <a:pt x="64" y="80"/>
                  </a:lnTo>
                  <a:lnTo>
                    <a:pt x="52" y="121"/>
                  </a:lnTo>
                  <a:lnTo>
                    <a:pt x="41" y="80"/>
                  </a:lnTo>
                  <a:lnTo>
                    <a:pt x="0" y="90"/>
                  </a:lnTo>
                  <a:lnTo>
                    <a:pt x="29" y="59"/>
                  </a:lnTo>
                  <a:lnTo>
                    <a:pt x="0" y="30"/>
                  </a:lnTo>
                  <a:lnTo>
                    <a:pt x="41" y="4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86" name="Freeform 142"/>
            <p:cNvSpPr>
              <a:spLocks/>
            </p:cNvSpPr>
            <p:nvPr/>
          </p:nvSpPr>
          <p:spPr bwMode="auto">
            <a:xfrm>
              <a:off x="2096" y="541"/>
              <a:ext cx="75" cy="73"/>
            </a:xfrm>
            <a:custGeom>
              <a:avLst/>
              <a:gdLst>
                <a:gd name="T0" fmla="*/ 25 w 75"/>
                <a:gd name="T1" fmla="*/ 0 h 73"/>
                <a:gd name="T2" fmla="*/ 41 w 75"/>
                <a:gd name="T3" fmla="*/ 21 h 73"/>
                <a:gd name="T4" fmla="*/ 64 w 75"/>
                <a:gd name="T5" fmla="*/ 8 h 73"/>
                <a:gd name="T6" fmla="*/ 52 w 75"/>
                <a:gd name="T7" fmla="*/ 33 h 73"/>
                <a:gd name="T8" fmla="*/ 75 w 75"/>
                <a:gd name="T9" fmla="*/ 46 h 73"/>
                <a:gd name="T10" fmla="*/ 48 w 75"/>
                <a:gd name="T11" fmla="*/ 48 h 73"/>
                <a:gd name="T12" fmla="*/ 48 w 75"/>
                <a:gd name="T13" fmla="*/ 73 h 73"/>
                <a:gd name="T14" fmla="*/ 33 w 75"/>
                <a:gd name="T15" fmla="*/ 52 h 73"/>
                <a:gd name="T16" fmla="*/ 10 w 75"/>
                <a:gd name="T17" fmla="*/ 64 h 73"/>
                <a:gd name="T18" fmla="*/ 22 w 75"/>
                <a:gd name="T19" fmla="*/ 41 h 73"/>
                <a:gd name="T20" fmla="*/ 0 w 75"/>
                <a:gd name="T21" fmla="*/ 27 h 73"/>
                <a:gd name="T22" fmla="*/ 25 w 75"/>
                <a:gd name="T23" fmla="*/ 25 h 73"/>
                <a:gd name="T24" fmla="*/ 25 w 75"/>
                <a:gd name="T25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5" h="73">
                  <a:moveTo>
                    <a:pt x="25" y="0"/>
                  </a:moveTo>
                  <a:lnTo>
                    <a:pt x="41" y="21"/>
                  </a:lnTo>
                  <a:lnTo>
                    <a:pt x="64" y="8"/>
                  </a:lnTo>
                  <a:lnTo>
                    <a:pt x="52" y="33"/>
                  </a:lnTo>
                  <a:lnTo>
                    <a:pt x="75" y="46"/>
                  </a:lnTo>
                  <a:lnTo>
                    <a:pt x="48" y="48"/>
                  </a:lnTo>
                  <a:lnTo>
                    <a:pt x="48" y="73"/>
                  </a:lnTo>
                  <a:lnTo>
                    <a:pt x="33" y="52"/>
                  </a:lnTo>
                  <a:lnTo>
                    <a:pt x="10" y="64"/>
                  </a:lnTo>
                  <a:lnTo>
                    <a:pt x="22" y="41"/>
                  </a:lnTo>
                  <a:lnTo>
                    <a:pt x="0" y="27"/>
                  </a:lnTo>
                  <a:lnTo>
                    <a:pt x="25" y="25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87" name="Freeform 143"/>
            <p:cNvSpPr>
              <a:spLocks/>
            </p:cNvSpPr>
            <p:nvPr/>
          </p:nvSpPr>
          <p:spPr bwMode="auto">
            <a:xfrm>
              <a:off x="2599" y="434"/>
              <a:ext cx="113" cy="111"/>
            </a:xfrm>
            <a:custGeom>
              <a:avLst/>
              <a:gdLst>
                <a:gd name="T0" fmla="*/ 41 w 113"/>
                <a:gd name="T1" fmla="*/ 0 h 111"/>
                <a:gd name="T2" fmla="*/ 64 w 113"/>
                <a:gd name="T3" fmla="*/ 33 h 111"/>
                <a:gd name="T4" fmla="*/ 98 w 113"/>
                <a:gd name="T5" fmla="*/ 13 h 111"/>
                <a:gd name="T6" fmla="*/ 81 w 113"/>
                <a:gd name="T7" fmla="*/ 50 h 111"/>
                <a:gd name="T8" fmla="*/ 113 w 113"/>
                <a:gd name="T9" fmla="*/ 69 h 111"/>
                <a:gd name="T10" fmla="*/ 75 w 113"/>
                <a:gd name="T11" fmla="*/ 71 h 111"/>
                <a:gd name="T12" fmla="*/ 75 w 113"/>
                <a:gd name="T13" fmla="*/ 111 h 111"/>
                <a:gd name="T14" fmla="*/ 52 w 113"/>
                <a:gd name="T15" fmla="*/ 79 h 111"/>
                <a:gd name="T16" fmla="*/ 17 w 113"/>
                <a:gd name="T17" fmla="*/ 98 h 111"/>
                <a:gd name="T18" fmla="*/ 35 w 113"/>
                <a:gd name="T19" fmla="*/ 61 h 111"/>
                <a:gd name="T20" fmla="*/ 0 w 113"/>
                <a:gd name="T21" fmla="*/ 42 h 111"/>
                <a:gd name="T22" fmla="*/ 41 w 113"/>
                <a:gd name="T23" fmla="*/ 40 h 111"/>
                <a:gd name="T24" fmla="*/ 41 w 113"/>
                <a:gd name="T25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" h="111">
                  <a:moveTo>
                    <a:pt x="41" y="0"/>
                  </a:moveTo>
                  <a:lnTo>
                    <a:pt x="64" y="33"/>
                  </a:lnTo>
                  <a:lnTo>
                    <a:pt x="98" y="13"/>
                  </a:lnTo>
                  <a:lnTo>
                    <a:pt x="81" y="50"/>
                  </a:lnTo>
                  <a:lnTo>
                    <a:pt x="113" y="69"/>
                  </a:lnTo>
                  <a:lnTo>
                    <a:pt x="75" y="71"/>
                  </a:lnTo>
                  <a:lnTo>
                    <a:pt x="75" y="111"/>
                  </a:lnTo>
                  <a:lnTo>
                    <a:pt x="52" y="79"/>
                  </a:lnTo>
                  <a:lnTo>
                    <a:pt x="17" y="98"/>
                  </a:lnTo>
                  <a:lnTo>
                    <a:pt x="35" y="61"/>
                  </a:lnTo>
                  <a:lnTo>
                    <a:pt x="0" y="42"/>
                  </a:lnTo>
                  <a:lnTo>
                    <a:pt x="41" y="40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40F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88" name="Freeform 144"/>
            <p:cNvSpPr>
              <a:spLocks/>
            </p:cNvSpPr>
            <p:nvPr/>
          </p:nvSpPr>
          <p:spPr bwMode="auto">
            <a:xfrm>
              <a:off x="2808" y="1535"/>
              <a:ext cx="110" cy="119"/>
            </a:xfrm>
            <a:custGeom>
              <a:avLst/>
              <a:gdLst>
                <a:gd name="T0" fmla="*/ 62 w 110"/>
                <a:gd name="T1" fmla="*/ 0 h 119"/>
                <a:gd name="T2" fmla="*/ 69 w 110"/>
                <a:gd name="T3" fmla="*/ 41 h 119"/>
                <a:gd name="T4" fmla="*/ 110 w 110"/>
                <a:gd name="T5" fmla="*/ 37 h 119"/>
                <a:gd name="T6" fmla="*/ 79 w 110"/>
                <a:gd name="T7" fmla="*/ 64 h 119"/>
                <a:gd name="T8" fmla="*/ 102 w 110"/>
                <a:gd name="T9" fmla="*/ 96 h 119"/>
                <a:gd name="T10" fmla="*/ 64 w 110"/>
                <a:gd name="T11" fmla="*/ 81 h 119"/>
                <a:gd name="T12" fmla="*/ 46 w 110"/>
                <a:gd name="T13" fmla="*/ 119 h 119"/>
                <a:gd name="T14" fmla="*/ 41 w 110"/>
                <a:gd name="T15" fmla="*/ 79 h 119"/>
                <a:gd name="T16" fmla="*/ 0 w 110"/>
                <a:gd name="T17" fmla="*/ 83 h 119"/>
                <a:gd name="T18" fmla="*/ 31 w 110"/>
                <a:gd name="T19" fmla="*/ 56 h 119"/>
                <a:gd name="T20" fmla="*/ 6 w 110"/>
                <a:gd name="T21" fmla="*/ 23 h 119"/>
                <a:gd name="T22" fmla="*/ 45 w 110"/>
                <a:gd name="T23" fmla="*/ 37 h 119"/>
                <a:gd name="T24" fmla="*/ 62 w 110"/>
                <a:gd name="T25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0" h="119">
                  <a:moveTo>
                    <a:pt x="62" y="0"/>
                  </a:moveTo>
                  <a:lnTo>
                    <a:pt x="69" y="41"/>
                  </a:lnTo>
                  <a:lnTo>
                    <a:pt x="110" y="37"/>
                  </a:lnTo>
                  <a:lnTo>
                    <a:pt x="79" y="64"/>
                  </a:lnTo>
                  <a:lnTo>
                    <a:pt x="102" y="96"/>
                  </a:lnTo>
                  <a:lnTo>
                    <a:pt x="64" y="81"/>
                  </a:lnTo>
                  <a:lnTo>
                    <a:pt x="46" y="119"/>
                  </a:lnTo>
                  <a:lnTo>
                    <a:pt x="41" y="79"/>
                  </a:lnTo>
                  <a:lnTo>
                    <a:pt x="0" y="83"/>
                  </a:lnTo>
                  <a:lnTo>
                    <a:pt x="31" y="56"/>
                  </a:lnTo>
                  <a:lnTo>
                    <a:pt x="6" y="23"/>
                  </a:lnTo>
                  <a:lnTo>
                    <a:pt x="45" y="37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89" name="Freeform 145"/>
            <p:cNvSpPr>
              <a:spLocks/>
            </p:cNvSpPr>
            <p:nvPr/>
          </p:nvSpPr>
          <p:spPr bwMode="auto">
            <a:xfrm>
              <a:off x="3346" y="1098"/>
              <a:ext cx="71" cy="82"/>
            </a:xfrm>
            <a:custGeom>
              <a:avLst/>
              <a:gdLst>
                <a:gd name="T0" fmla="*/ 34 w 71"/>
                <a:gd name="T1" fmla="*/ 0 h 82"/>
                <a:gd name="T2" fmla="*/ 44 w 71"/>
                <a:gd name="T3" fmla="*/ 27 h 82"/>
                <a:gd name="T4" fmla="*/ 71 w 71"/>
                <a:gd name="T5" fmla="*/ 19 h 82"/>
                <a:gd name="T6" fmla="*/ 51 w 71"/>
                <a:gd name="T7" fmla="*/ 40 h 82"/>
                <a:gd name="T8" fmla="*/ 71 w 71"/>
                <a:gd name="T9" fmla="*/ 61 h 82"/>
                <a:gd name="T10" fmla="*/ 44 w 71"/>
                <a:gd name="T11" fmla="*/ 55 h 82"/>
                <a:gd name="T12" fmla="*/ 34 w 71"/>
                <a:gd name="T13" fmla="*/ 82 h 82"/>
                <a:gd name="T14" fmla="*/ 27 w 71"/>
                <a:gd name="T15" fmla="*/ 55 h 82"/>
                <a:gd name="T16" fmla="*/ 0 w 71"/>
                <a:gd name="T17" fmla="*/ 61 h 82"/>
                <a:gd name="T18" fmla="*/ 17 w 71"/>
                <a:gd name="T19" fmla="*/ 40 h 82"/>
                <a:gd name="T20" fmla="*/ 0 w 71"/>
                <a:gd name="T21" fmla="*/ 19 h 82"/>
                <a:gd name="T22" fmla="*/ 27 w 71"/>
                <a:gd name="T23" fmla="*/ 27 h 82"/>
                <a:gd name="T24" fmla="*/ 34 w 71"/>
                <a:gd name="T25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" h="82">
                  <a:moveTo>
                    <a:pt x="34" y="0"/>
                  </a:moveTo>
                  <a:lnTo>
                    <a:pt x="44" y="27"/>
                  </a:lnTo>
                  <a:lnTo>
                    <a:pt x="71" y="19"/>
                  </a:lnTo>
                  <a:lnTo>
                    <a:pt x="51" y="40"/>
                  </a:lnTo>
                  <a:lnTo>
                    <a:pt x="71" y="61"/>
                  </a:lnTo>
                  <a:lnTo>
                    <a:pt x="44" y="55"/>
                  </a:lnTo>
                  <a:lnTo>
                    <a:pt x="34" y="82"/>
                  </a:lnTo>
                  <a:lnTo>
                    <a:pt x="27" y="55"/>
                  </a:lnTo>
                  <a:lnTo>
                    <a:pt x="0" y="61"/>
                  </a:lnTo>
                  <a:lnTo>
                    <a:pt x="17" y="40"/>
                  </a:lnTo>
                  <a:lnTo>
                    <a:pt x="0" y="19"/>
                  </a:lnTo>
                  <a:lnTo>
                    <a:pt x="27" y="27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90" name="Freeform 146"/>
            <p:cNvSpPr>
              <a:spLocks/>
            </p:cNvSpPr>
            <p:nvPr/>
          </p:nvSpPr>
          <p:spPr bwMode="auto">
            <a:xfrm>
              <a:off x="3133" y="1286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0 w 50"/>
                <a:gd name="T3" fmla="*/ 11 h 50"/>
                <a:gd name="T4" fmla="*/ 42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2 h 50"/>
                <a:gd name="T14" fmla="*/ 30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5 w 50"/>
                <a:gd name="T21" fmla="*/ 42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19 h 50"/>
                <a:gd name="T28" fmla="*/ 5 w 50"/>
                <a:gd name="T29" fmla="*/ 8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0" y="11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30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5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5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91" name="Freeform 147"/>
            <p:cNvSpPr>
              <a:spLocks/>
            </p:cNvSpPr>
            <p:nvPr/>
          </p:nvSpPr>
          <p:spPr bwMode="auto">
            <a:xfrm>
              <a:off x="3409" y="1175"/>
              <a:ext cx="52" cy="49"/>
            </a:xfrm>
            <a:custGeom>
              <a:avLst/>
              <a:gdLst>
                <a:gd name="T0" fmla="*/ 27 w 52"/>
                <a:gd name="T1" fmla="*/ 0 h 49"/>
                <a:gd name="T2" fmla="*/ 33 w 52"/>
                <a:gd name="T3" fmla="*/ 11 h 49"/>
                <a:gd name="T4" fmla="*/ 44 w 52"/>
                <a:gd name="T5" fmla="*/ 7 h 49"/>
                <a:gd name="T6" fmla="*/ 40 w 52"/>
                <a:gd name="T7" fmla="*/ 19 h 49"/>
                <a:gd name="T8" fmla="*/ 52 w 52"/>
                <a:gd name="T9" fmla="*/ 24 h 49"/>
                <a:gd name="T10" fmla="*/ 40 w 52"/>
                <a:gd name="T11" fmla="*/ 30 h 49"/>
                <a:gd name="T12" fmla="*/ 44 w 52"/>
                <a:gd name="T13" fmla="*/ 42 h 49"/>
                <a:gd name="T14" fmla="*/ 33 w 52"/>
                <a:gd name="T15" fmla="*/ 38 h 49"/>
                <a:gd name="T16" fmla="*/ 27 w 52"/>
                <a:gd name="T17" fmla="*/ 49 h 49"/>
                <a:gd name="T18" fmla="*/ 21 w 52"/>
                <a:gd name="T19" fmla="*/ 38 h 49"/>
                <a:gd name="T20" fmla="*/ 8 w 52"/>
                <a:gd name="T21" fmla="*/ 42 h 49"/>
                <a:gd name="T22" fmla="*/ 12 w 52"/>
                <a:gd name="T23" fmla="*/ 30 h 49"/>
                <a:gd name="T24" fmla="*/ 0 w 52"/>
                <a:gd name="T25" fmla="*/ 24 h 49"/>
                <a:gd name="T26" fmla="*/ 12 w 52"/>
                <a:gd name="T27" fmla="*/ 19 h 49"/>
                <a:gd name="T28" fmla="*/ 8 w 52"/>
                <a:gd name="T29" fmla="*/ 7 h 49"/>
                <a:gd name="T30" fmla="*/ 21 w 52"/>
                <a:gd name="T31" fmla="*/ 11 h 49"/>
                <a:gd name="T32" fmla="*/ 27 w 52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49">
                  <a:moveTo>
                    <a:pt x="27" y="0"/>
                  </a:moveTo>
                  <a:lnTo>
                    <a:pt x="33" y="11"/>
                  </a:lnTo>
                  <a:lnTo>
                    <a:pt x="44" y="7"/>
                  </a:lnTo>
                  <a:lnTo>
                    <a:pt x="40" y="19"/>
                  </a:lnTo>
                  <a:lnTo>
                    <a:pt x="52" y="24"/>
                  </a:lnTo>
                  <a:lnTo>
                    <a:pt x="40" y="30"/>
                  </a:lnTo>
                  <a:lnTo>
                    <a:pt x="44" y="42"/>
                  </a:lnTo>
                  <a:lnTo>
                    <a:pt x="33" y="38"/>
                  </a:lnTo>
                  <a:lnTo>
                    <a:pt x="27" y="49"/>
                  </a:lnTo>
                  <a:lnTo>
                    <a:pt x="21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4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21" y="1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4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92" name="Freeform 148"/>
            <p:cNvSpPr>
              <a:spLocks/>
            </p:cNvSpPr>
            <p:nvPr/>
          </p:nvSpPr>
          <p:spPr bwMode="auto">
            <a:xfrm>
              <a:off x="3087" y="1474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0 w 50"/>
                <a:gd name="T3" fmla="*/ 11 h 50"/>
                <a:gd name="T4" fmla="*/ 42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2 h 50"/>
                <a:gd name="T14" fmla="*/ 30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7 w 50"/>
                <a:gd name="T21" fmla="*/ 42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19 h 50"/>
                <a:gd name="T28" fmla="*/ 7 w 50"/>
                <a:gd name="T29" fmla="*/ 8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0" y="11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30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7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93" name="Freeform 149"/>
            <p:cNvSpPr>
              <a:spLocks/>
            </p:cNvSpPr>
            <p:nvPr/>
          </p:nvSpPr>
          <p:spPr bwMode="auto">
            <a:xfrm>
              <a:off x="2960" y="1531"/>
              <a:ext cx="50" cy="52"/>
            </a:xfrm>
            <a:custGeom>
              <a:avLst/>
              <a:gdLst>
                <a:gd name="T0" fmla="*/ 27 w 50"/>
                <a:gd name="T1" fmla="*/ 0 h 52"/>
                <a:gd name="T2" fmla="*/ 33 w 50"/>
                <a:gd name="T3" fmla="*/ 12 h 52"/>
                <a:gd name="T4" fmla="*/ 44 w 50"/>
                <a:gd name="T5" fmla="*/ 8 h 52"/>
                <a:gd name="T6" fmla="*/ 40 w 50"/>
                <a:gd name="T7" fmla="*/ 22 h 52"/>
                <a:gd name="T8" fmla="*/ 50 w 50"/>
                <a:gd name="T9" fmla="*/ 27 h 52"/>
                <a:gd name="T10" fmla="*/ 40 w 50"/>
                <a:gd name="T11" fmla="*/ 33 h 52"/>
                <a:gd name="T12" fmla="*/ 44 w 50"/>
                <a:gd name="T13" fmla="*/ 45 h 52"/>
                <a:gd name="T14" fmla="*/ 33 w 50"/>
                <a:gd name="T15" fmla="*/ 41 h 52"/>
                <a:gd name="T16" fmla="*/ 27 w 50"/>
                <a:gd name="T17" fmla="*/ 52 h 52"/>
                <a:gd name="T18" fmla="*/ 21 w 50"/>
                <a:gd name="T19" fmla="*/ 41 h 52"/>
                <a:gd name="T20" fmla="*/ 8 w 50"/>
                <a:gd name="T21" fmla="*/ 45 h 52"/>
                <a:gd name="T22" fmla="*/ 11 w 50"/>
                <a:gd name="T23" fmla="*/ 33 h 52"/>
                <a:gd name="T24" fmla="*/ 0 w 50"/>
                <a:gd name="T25" fmla="*/ 27 h 52"/>
                <a:gd name="T26" fmla="*/ 11 w 50"/>
                <a:gd name="T27" fmla="*/ 22 h 52"/>
                <a:gd name="T28" fmla="*/ 8 w 50"/>
                <a:gd name="T29" fmla="*/ 8 h 52"/>
                <a:gd name="T30" fmla="*/ 21 w 50"/>
                <a:gd name="T31" fmla="*/ 12 h 52"/>
                <a:gd name="T32" fmla="*/ 27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7" y="0"/>
                  </a:moveTo>
                  <a:lnTo>
                    <a:pt x="33" y="12"/>
                  </a:lnTo>
                  <a:lnTo>
                    <a:pt x="44" y="8"/>
                  </a:lnTo>
                  <a:lnTo>
                    <a:pt x="40" y="22"/>
                  </a:lnTo>
                  <a:lnTo>
                    <a:pt x="50" y="27"/>
                  </a:lnTo>
                  <a:lnTo>
                    <a:pt x="40" y="33"/>
                  </a:lnTo>
                  <a:lnTo>
                    <a:pt x="44" y="45"/>
                  </a:lnTo>
                  <a:lnTo>
                    <a:pt x="33" y="41"/>
                  </a:lnTo>
                  <a:lnTo>
                    <a:pt x="27" y="52"/>
                  </a:lnTo>
                  <a:lnTo>
                    <a:pt x="21" y="41"/>
                  </a:lnTo>
                  <a:lnTo>
                    <a:pt x="8" y="45"/>
                  </a:lnTo>
                  <a:lnTo>
                    <a:pt x="11" y="33"/>
                  </a:lnTo>
                  <a:lnTo>
                    <a:pt x="0" y="27"/>
                  </a:lnTo>
                  <a:lnTo>
                    <a:pt x="11" y="22"/>
                  </a:lnTo>
                  <a:lnTo>
                    <a:pt x="8" y="8"/>
                  </a:lnTo>
                  <a:lnTo>
                    <a:pt x="21" y="1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94" name="Freeform 150"/>
            <p:cNvSpPr>
              <a:spLocks/>
            </p:cNvSpPr>
            <p:nvPr/>
          </p:nvSpPr>
          <p:spPr bwMode="auto">
            <a:xfrm>
              <a:off x="2993" y="1576"/>
              <a:ext cx="49" cy="51"/>
            </a:xfrm>
            <a:custGeom>
              <a:avLst/>
              <a:gdLst>
                <a:gd name="T0" fmla="*/ 25 w 49"/>
                <a:gd name="T1" fmla="*/ 0 h 51"/>
                <a:gd name="T2" fmla="*/ 30 w 49"/>
                <a:gd name="T3" fmla="*/ 11 h 51"/>
                <a:gd name="T4" fmla="*/ 42 w 49"/>
                <a:gd name="T5" fmla="*/ 7 h 51"/>
                <a:gd name="T6" fmla="*/ 38 w 49"/>
                <a:gd name="T7" fmla="*/ 21 h 51"/>
                <a:gd name="T8" fmla="*/ 49 w 49"/>
                <a:gd name="T9" fmla="*/ 26 h 51"/>
                <a:gd name="T10" fmla="*/ 38 w 49"/>
                <a:gd name="T11" fmla="*/ 32 h 51"/>
                <a:gd name="T12" fmla="*/ 42 w 49"/>
                <a:gd name="T13" fmla="*/ 44 h 51"/>
                <a:gd name="T14" fmla="*/ 30 w 49"/>
                <a:gd name="T15" fmla="*/ 40 h 51"/>
                <a:gd name="T16" fmla="*/ 25 w 49"/>
                <a:gd name="T17" fmla="*/ 51 h 51"/>
                <a:gd name="T18" fmla="*/ 19 w 49"/>
                <a:gd name="T19" fmla="*/ 40 h 51"/>
                <a:gd name="T20" fmla="*/ 7 w 49"/>
                <a:gd name="T21" fmla="*/ 44 h 51"/>
                <a:gd name="T22" fmla="*/ 11 w 49"/>
                <a:gd name="T23" fmla="*/ 32 h 51"/>
                <a:gd name="T24" fmla="*/ 0 w 49"/>
                <a:gd name="T25" fmla="*/ 26 h 51"/>
                <a:gd name="T26" fmla="*/ 11 w 49"/>
                <a:gd name="T27" fmla="*/ 21 h 51"/>
                <a:gd name="T28" fmla="*/ 7 w 49"/>
                <a:gd name="T29" fmla="*/ 7 h 51"/>
                <a:gd name="T30" fmla="*/ 19 w 49"/>
                <a:gd name="T31" fmla="*/ 11 h 51"/>
                <a:gd name="T32" fmla="*/ 25 w 49"/>
                <a:gd name="T3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1">
                  <a:moveTo>
                    <a:pt x="25" y="0"/>
                  </a:moveTo>
                  <a:lnTo>
                    <a:pt x="30" y="11"/>
                  </a:lnTo>
                  <a:lnTo>
                    <a:pt x="42" y="7"/>
                  </a:lnTo>
                  <a:lnTo>
                    <a:pt x="38" y="21"/>
                  </a:lnTo>
                  <a:lnTo>
                    <a:pt x="49" y="26"/>
                  </a:lnTo>
                  <a:lnTo>
                    <a:pt x="38" y="32"/>
                  </a:lnTo>
                  <a:lnTo>
                    <a:pt x="42" y="44"/>
                  </a:lnTo>
                  <a:lnTo>
                    <a:pt x="30" y="40"/>
                  </a:lnTo>
                  <a:lnTo>
                    <a:pt x="25" y="51"/>
                  </a:lnTo>
                  <a:lnTo>
                    <a:pt x="19" y="40"/>
                  </a:lnTo>
                  <a:lnTo>
                    <a:pt x="7" y="44"/>
                  </a:lnTo>
                  <a:lnTo>
                    <a:pt x="11" y="32"/>
                  </a:lnTo>
                  <a:lnTo>
                    <a:pt x="0" y="26"/>
                  </a:lnTo>
                  <a:lnTo>
                    <a:pt x="11" y="21"/>
                  </a:lnTo>
                  <a:lnTo>
                    <a:pt x="7" y="7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95" name="Freeform 151"/>
            <p:cNvSpPr>
              <a:spLocks/>
            </p:cNvSpPr>
            <p:nvPr/>
          </p:nvSpPr>
          <p:spPr bwMode="auto">
            <a:xfrm>
              <a:off x="3363" y="1522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2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4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6 w 50"/>
                <a:gd name="T21" fmla="*/ 44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19 h 50"/>
                <a:gd name="T28" fmla="*/ 6 w 50"/>
                <a:gd name="T29" fmla="*/ 8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4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6" y="44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6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96" name="Freeform 152"/>
            <p:cNvSpPr>
              <a:spLocks/>
            </p:cNvSpPr>
            <p:nvPr/>
          </p:nvSpPr>
          <p:spPr bwMode="auto">
            <a:xfrm>
              <a:off x="1987" y="1493"/>
              <a:ext cx="52" cy="50"/>
            </a:xfrm>
            <a:custGeom>
              <a:avLst/>
              <a:gdLst>
                <a:gd name="T0" fmla="*/ 27 w 52"/>
                <a:gd name="T1" fmla="*/ 0 h 50"/>
                <a:gd name="T2" fmla="*/ 33 w 52"/>
                <a:gd name="T3" fmla="*/ 12 h 50"/>
                <a:gd name="T4" fmla="*/ 44 w 52"/>
                <a:gd name="T5" fmla="*/ 8 h 50"/>
                <a:gd name="T6" fmla="*/ 40 w 52"/>
                <a:gd name="T7" fmla="*/ 19 h 50"/>
                <a:gd name="T8" fmla="*/ 52 w 52"/>
                <a:gd name="T9" fmla="*/ 25 h 50"/>
                <a:gd name="T10" fmla="*/ 40 w 52"/>
                <a:gd name="T11" fmla="*/ 31 h 50"/>
                <a:gd name="T12" fmla="*/ 44 w 52"/>
                <a:gd name="T13" fmla="*/ 42 h 50"/>
                <a:gd name="T14" fmla="*/ 33 w 52"/>
                <a:gd name="T15" fmla="*/ 38 h 50"/>
                <a:gd name="T16" fmla="*/ 27 w 52"/>
                <a:gd name="T17" fmla="*/ 50 h 50"/>
                <a:gd name="T18" fmla="*/ 21 w 52"/>
                <a:gd name="T19" fmla="*/ 38 h 50"/>
                <a:gd name="T20" fmla="*/ 8 w 52"/>
                <a:gd name="T21" fmla="*/ 42 h 50"/>
                <a:gd name="T22" fmla="*/ 12 w 52"/>
                <a:gd name="T23" fmla="*/ 31 h 50"/>
                <a:gd name="T24" fmla="*/ 0 w 52"/>
                <a:gd name="T25" fmla="*/ 25 h 50"/>
                <a:gd name="T26" fmla="*/ 12 w 52"/>
                <a:gd name="T27" fmla="*/ 19 h 50"/>
                <a:gd name="T28" fmla="*/ 8 w 52"/>
                <a:gd name="T29" fmla="*/ 8 h 50"/>
                <a:gd name="T30" fmla="*/ 21 w 52"/>
                <a:gd name="T31" fmla="*/ 12 h 50"/>
                <a:gd name="T32" fmla="*/ 27 w 52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0">
                  <a:moveTo>
                    <a:pt x="27" y="0"/>
                  </a:moveTo>
                  <a:lnTo>
                    <a:pt x="33" y="12"/>
                  </a:lnTo>
                  <a:lnTo>
                    <a:pt x="44" y="8"/>
                  </a:lnTo>
                  <a:lnTo>
                    <a:pt x="40" y="19"/>
                  </a:lnTo>
                  <a:lnTo>
                    <a:pt x="52" y="25"/>
                  </a:lnTo>
                  <a:lnTo>
                    <a:pt x="40" y="31"/>
                  </a:lnTo>
                  <a:lnTo>
                    <a:pt x="44" y="42"/>
                  </a:lnTo>
                  <a:lnTo>
                    <a:pt x="33" y="38"/>
                  </a:lnTo>
                  <a:lnTo>
                    <a:pt x="27" y="50"/>
                  </a:lnTo>
                  <a:lnTo>
                    <a:pt x="21" y="38"/>
                  </a:lnTo>
                  <a:lnTo>
                    <a:pt x="8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8"/>
                  </a:lnTo>
                  <a:lnTo>
                    <a:pt x="21" y="1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97" name="Freeform 153"/>
            <p:cNvSpPr>
              <a:spLocks/>
            </p:cNvSpPr>
            <p:nvPr/>
          </p:nvSpPr>
          <p:spPr bwMode="auto">
            <a:xfrm>
              <a:off x="2666" y="1601"/>
              <a:ext cx="50" cy="49"/>
            </a:xfrm>
            <a:custGeom>
              <a:avLst/>
              <a:gdLst>
                <a:gd name="T0" fmla="*/ 25 w 50"/>
                <a:gd name="T1" fmla="*/ 0 h 49"/>
                <a:gd name="T2" fmla="*/ 31 w 50"/>
                <a:gd name="T3" fmla="*/ 11 h 49"/>
                <a:gd name="T4" fmla="*/ 43 w 50"/>
                <a:gd name="T5" fmla="*/ 7 h 49"/>
                <a:gd name="T6" fmla="*/ 39 w 50"/>
                <a:gd name="T7" fmla="*/ 19 h 49"/>
                <a:gd name="T8" fmla="*/ 50 w 50"/>
                <a:gd name="T9" fmla="*/ 24 h 49"/>
                <a:gd name="T10" fmla="*/ 39 w 50"/>
                <a:gd name="T11" fmla="*/ 30 h 49"/>
                <a:gd name="T12" fmla="*/ 43 w 50"/>
                <a:gd name="T13" fmla="*/ 42 h 49"/>
                <a:gd name="T14" fmla="*/ 31 w 50"/>
                <a:gd name="T15" fmla="*/ 38 h 49"/>
                <a:gd name="T16" fmla="*/ 25 w 50"/>
                <a:gd name="T17" fmla="*/ 49 h 49"/>
                <a:gd name="T18" fmla="*/ 20 w 50"/>
                <a:gd name="T19" fmla="*/ 38 h 49"/>
                <a:gd name="T20" fmla="*/ 8 w 50"/>
                <a:gd name="T21" fmla="*/ 42 h 49"/>
                <a:gd name="T22" fmla="*/ 12 w 50"/>
                <a:gd name="T23" fmla="*/ 30 h 49"/>
                <a:gd name="T24" fmla="*/ 0 w 50"/>
                <a:gd name="T25" fmla="*/ 24 h 49"/>
                <a:gd name="T26" fmla="*/ 12 w 50"/>
                <a:gd name="T27" fmla="*/ 19 h 49"/>
                <a:gd name="T28" fmla="*/ 8 w 50"/>
                <a:gd name="T29" fmla="*/ 7 h 49"/>
                <a:gd name="T30" fmla="*/ 20 w 50"/>
                <a:gd name="T31" fmla="*/ 11 h 49"/>
                <a:gd name="T32" fmla="*/ 25 w 50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25" y="0"/>
                  </a:moveTo>
                  <a:lnTo>
                    <a:pt x="31" y="11"/>
                  </a:lnTo>
                  <a:lnTo>
                    <a:pt x="43" y="7"/>
                  </a:lnTo>
                  <a:lnTo>
                    <a:pt x="39" y="19"/>
                  </a:lnTo>
                  <a:lnTo>
                    <a:pt x="50" y="24"/>
                  </a:lnTo>
                  <a:lnTo>
                    <a:pt x="39" y="30"/>
                  </a:lnTo>
                  <a:lnTo>
                    <a:pt x="43" y="42"/>
                  </a:lnTo>
                  <a:lnTo>
                    <a:pt x="31" y="38"/>
                  </a:lnTo>
                  <a:lnTo>
                    <a:pt x="25" y="49"/>
                  </a:lnTo>
                  <a:lnTo>
                    <a:pt x="20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4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20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98" name="Freeform 154"/>
            <p:cNvSpPr>
              <a:spLocks/>
            </p:cNvSpPr>
            <p:nvPr/>
          </p:nvSpPr>
          <p:spPr bwMode="auto">
            <a:xfrm>
              <a:off x="2728" y="1591"/>
              <a:ext cx="52" cy="50"/>
            </a:xfrm>
            <a:custGeom>
              <a:avLst/>
              <a:gdLst>
                <a:gd name="T0" fmla="*/ 27 w 52"/>
                <a:gd name="T1" fmla="*/ 0 h 50"/>
                <a:gd name="T2" fmla="*/ 32 w 52"/>
                <a:gd name="T3" fmla="*/ 11 h 50"/>
                <a:gd name="T4" fmla="*/ 44 w 52"/>
                <a:gd name="T5" fmla="*/ 8 h 50"/>
                <a:gd name="T6" fmla="*/ 40 w 52"/>
                <a:gd name="T7" fmla="*/ 19 h 50"/>
                <a:gd name="T8" fmla="*/ 52 w 52"/>
                <a:gd name="T9" fmla="*/ 25 h 50"/>
                <a:gd name="T10" fmla="*/ 40 w 52"/>
                <a:gd name="T11" fmla="*/ 31 h 50"/>
                <a:gd name="T12" fmla="*/ 44 w 52"/>
                <a:gd name="T13" fmla="*/ 42 h 50"/>
                <a:gd name="T14" fmla="*/ 32 w 52"/>
                <a:gd name="T15" fmla="*/ 38 h 50"/>
                <a:gd name="T16" fmla="*/ 27 w 52"/>
                <a:gd name="T17" fmla="*/ 50 h 50"/>
                <a:gd name="T18" fmla="*/ 21 w 52"/>
                <a:gd name="T19" fmla="*/ 38 h 50"/>
                <a:gd name="T20" fmla="*/ 7 w 52"/>
                <a:gd name="T21" fmla="*/ 42 h 50"/>
                <a:gd name="T22" fmla="*/ 11 w 52"/>
                <a:gd name="T23" fmla="*/ 31 h 50"/>
                <a:gd name="T24" fmla="*/ 0 w 52"/>
                <a:gd name="T25" fmla="*/ 25 h 50"/>
                <a:gd name="T26" fmla="*/ 11 w 52"/>
                <a:gd name="T27" fmla="*/ 19 h 50"/>
                <a:gd name="T28" fmla="*/ 7 w 52"/>
                <a:gd name="T29" fmla="*/ 8 h 50"/>
                <a:gd name="T30" fmla="*/ 21 w 52"/>
                <a:gd name="T31" fmla="*/ 11 h 50"/>
                <a:gd name="T32" fmla="*/ 27 w 52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0">
                  <a:moveTo>
                    <a:pt x="27" y="0"/>
                  </a:moveTo>
                  <a:lnTo>
                    <a:pt x="32" y="11"/>
                  </a:lnTo>
                  <a:lnTo>
                    <a:pt x="44" y="8"/>
                  </a:lnTo>
                  <a:lnTo>
                    <a:pt x="40" y="19"/>
                  </a:lnTo>
                  <a:lnTo>
                    <a:pt x="52" y="25"/>
                  </a:lnTo>
                  <a:lnTo>
                    <a:pt x="40" y="31"/>
                  </a:lnTo>
                  <a:lnTo>
                    <a:pt x="44" y="42"/>
                  </a:lnTo>
                  <a:lnTo>
                    <a:pt x="32" y="38"/>
                  </a:lnTo>
                  <a:lnTo>
                    <a:pt x="27" y="50"/>
                  </a:lnTo>
                  <a:lnTo>
                    <a:pt x="21" y="38"/>
                  </a:lnTo>
                  <a:lnTo>
                    <a:pt x="7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8"/>
                  </a:lnTo>
                  <a:lnTo>
                    <a:pt x="21" y="1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899" name="Freeform 155"/>
            <p:cNvSpPr>
              <a:spLocks/>
            </p:cNvSpPr>
            <p:nvPr/>
          </p:nvSpPr>
          <p:spPr bwMode="auto">
            <a:xfrm>
              <a:off x="2444" y="1564"/>
              <a:ext cx="50" cy="52"/>
            </a:xfrm>
            <a:custGeom>
              <a:avLst/>
              <a:gdLst>
                <a:gd name="T0" fmla="*/ 25 w 50"/>
                <a:gd name="T1" fmla="*/ 0 h 52"/>
                <a:gd name="T2" fmla="*/ 30 w 50"/>
                <a:gd name="T3" fmla="*/ 12 h 52"/>
                <a:gd name="T4" fmla="*/ 42 w 50"/>
                <a:gd name="T5" fmla="*/ 8 h 52"/>
                <a:gd name="T6" fmla="*/ 38 w 50"/>
                <a:gd name="T7" fmla="*/ 21 h 52"/>
                <a:gd name="T8" fmla="*/ 50 w 50"/>
                <a:gd name="T9" fmla="*/ 27 h 52"/>
                <a:gd name="T10" fmla="*/ 38 w 50"/>
                <a:gd name="T11" fmla="*/ 33 h 52"/>
                <a:gd name="T12" fmla="*/ 42 w 50"/>
                <a:gd name="T13" fmla="*/ 44 h 52"/>
                <a:gd name="T14" fmla="*/ 30 w 50"/>
                <a:gd name="T15" fmla="*/ 40 h 52"/>
                <a:gd name="T16" fmla="*/ 25 w 50"/>
                <a:gd name="T17" fmla="*/ 52 h 52"/>
                <a:gd name="T18" fmla="*/ 19 w 50"/>
                <a:gd name="T19" fmla="*/ 40 h 52"/>
                <a:gd name="T20" fmla="*/ 6 w 50"/>
                <a:gd name="T21" fmla="*/ 44 h 52"/>
                <a:gd name="T22" fmla="*/ 11 w 50"/>
                <a:gd name="T23" fmla="*/ 33 h 52"/>
                <a:gd name="T24" fmla="*/ 0 w 50"/>
                <a:gd name="T25" fmla="*/ 27 h 52"/>
                <a:gd name="T26" fmla="*/ 11 w 50"/>
                <a:gd name="T27" fmla="*/ 21 h 52"/>
                <a:gd name="T28" fmla="*/ 6 w 50"/>
                <a:gd name="T29" fmla="*/ 8 h 52"/>
                <a:gd name="T30" fmla="*/ 19 w 50"/>
                <a:gd name="T31" fmla="*/ 12 h 52"/>
                <a:gd name="T32" fmla="*/ 25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5" y="0"/>
                  </a:moveTo>
                  <a:lnTo>
                    <a:pt x="30" y="12"/>
                  </a:lnTo>
                  <a:lnTo>
                    <a:pt x="42" y="8"/>
                  </a:lnTo>
                  <a:lnTo>
                    <a:pt x="38" y="21"/>
                  </a:lnTo>
                  <a:lnTo>
                    <a:pt x="50" y="27"/>
                  </a:lnTo>
                  <a:lnTo>
                    <a:pt x="38" y="33"/>
                  </a:lnTo>
                  <a:lnTo>
                    <a:pt x="42" y="44"/>
                  </a:lnTo>
                  <a:lnTo>
                    <a:pt x="30" y="40"/>
                  </a:lnTo>
                  <a:lnTo>
                    <a:pt x="25" y="52"/>
                  </a:lnTo>
                  <a:lnTo>
                    <a:pt x="19" y="40"/>
                  </a:lnTo>
                  <a:lnTo>
                    <a:pt x="6" y="44"/>
                  </a:lnTo>
                  <a:lnTo>
                    <a:pt x="11" y="33"/>
                  </a:lnTo>
                  <a:lnTo>
                    <a:pt x="0" y="27"/>
                  </a:lnTo>
                  <a:lnTo>
                    <a:pt x="11" y="21"/>
                  </a:lnTo>
                  <a:lnTo>
                    <a:pt x="6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00" name="Freeform 156"/>
            <p:cNvSpPr>
              <a:spLocks/>
            </p:cNvSpPr>
            <p:nvPr/>
          </p:nvSpPr>
          <p:spPr bwMode="auto">
            <a:xfrm>
              <a:off x="2499" y="1610"/>
              <a:ext cx="52" cy="50"/>
            </a:xfrm>
            <a:custGeom>
              <a:avLst/>
              <a:gdLst>
                <a:gd name="T0" fmla="*/ 25 w 52"/>
                <a:gd name="T1" fmla="*/ 0 h 50"/>
                <a:gd name="T2" fmla="*/ 31 w 52"/>
                <a:gd name="T3" fmla="*/ 12 h 50"/>
                <a:gd name="T4" fmla="*/ 45 w 52"/>
                <a:gd name="T5" fmla="*/ 6 h 50"/>
                <a:gd name="T6" fmla="*/ 41 w 52"/>
                <a:gd name="T7" fmla="*/ 19 h 50"/>
                <a:gd name="T8" fmla="*/ 52 w 52"/>
                <a:gd name="T9" fmla="*/ 25 h 50"/>
                <a:gd name="T10" fmla="*/ 41 w 52"/>
                <a:gd name="T11" fmla="*/ 31 h 50"/>
                <a:gd name="T12" fmla="*/ 45 w 52"/>
                <a:gd name="T13" fmla="*/ 42 h 50"/>
                <a:gd name="T14" fmla="*/ 31 w 52"/>
                <a:gd name="T15" fmla="*/ 38 h 50"/>
                <a:gd name="T16" fmla="*/ 25 w 52"/>
                <a:gd name="T17" fmla="*/ 50 h 50"/>
                <a:gd name="T18" fmla="*/ 20 w 52"/>
                <a:gd name="T19" fmla="*/ 38 h 50"/>
                <a:gd name="T20" fmla="*/ 8 w 52"/>
                <a:gd name="T21" fmla="*/ 42 h 50"/>
                <a:gd name="T22" fmla="*/ 12 w 52"/>
                <a:gd name="T23" fmla="*/ 31 h 50"/>
                <a:gd name="T24" fmla="*/ 0 w 52"/>
                <a:gd name="T25" fmla="*/ 25 h 50"/>
                <a:gd name="T26" fmla="*/ 12 w 52"/>
                <a:gd name="T27" fmla="*/ 19 h 50"/>
                <a:gd name="T28" fmla="*/ 8 w 52"/>
                <a:gd name="T29" fmla="*/ 6 h 50"/>
                <a:gd name="T30" fmla="*/ 20 w 52"/>
                <a:gd name="T31" fmla="*/ 12 h 50"/>
                <a:gd name="T32" fmla="*/ 25 w 52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0">
                  <a:moveTo>
                    <a:pt x="25" y="0"/>
                  </a:moveTo>
                  <a:lnTo>
                    <a:pt x="31" y="12"/>
                  </a:lnTo>
                  <a:lnTo>
                    <a:pt x="45" y="6"/>
                  </a:lnTo>
                  <a:lnTo>
                    <a:pt x="41" y="19"/>
                  </a:lnTo>
                  <a:lnTo>
                    <a:pt x="52" y="25"/>
                  </a:lnTo>
                  <a:lnTo>
                    <a:pt x="41" y="31"/>
                  </a:lnTo>
                  <a:lnTo>
                    <a:pt x="45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20" y="38"/>
                  </a:lnTo>
                  <a:lnTo>
                    <a:pt x="8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6"/>
                  </a:lnTo>
                  <a:lnTo>
                    <a:pt x="20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01" name="Freeform 157"/>
            <p:cNvSpPr>
              <a:spLocks/>
            </p:cNvSpPr>
            <p:nvPr/>
          </p:nvSpPr>
          <p:spPr bwMode="auto">
            <a:xfrm>
              <a:off x="2549" y="1579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3 w 50"/>
                <a:gd name="T5" fmla="*/ 8 h 50"/>
                <a:gd name="T6" fmla="*/ 39 w 50"/>
                <a:gd name="T7" fmla="*/ 20 h 50"/>
                <a:gd name="T8" fmla="*/ 50 w 50"/>
                <a:gd name="T9" fmla="*/ 25 h 50"/>
                <a:gd name="T10" fmla="*/ 39 w 50"/>
                <a:gd name="T11" fmla="*/ 31 h 50"/>
                <a:gd name="T12" fmla="*/ 43 w 50"/>
                <a:gd name="T13" fmla="*/ 43 h 50"/>
                <a:gd name="T14" fmla="*/ 31 w 50"/>
                <a:gd name="T15" fmla="*/ 39 h 50"/>
                <a:gd name="T16" fmla="*/ 25 w 50"/>
                <a:gd name="T17" fmla="*/ 50 h 50"/>
                <a:gd name="T18" fmla="*/ 20 w 50"/>
                <a:gd name="T19" fmla="*/ 39 h 50"/>
                <a:gd name="T20" fmla="*/ 8 w 50"/>
                <a:gd name="T21" fmla="*/ 43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20 h 50"/>
                <a:gd name="T28" fmla="*/ 8 w 50"/>
                <a:gd name="T29" fmla="*/ 8 h 50"/>
                <a:gd name="T30" fmla="*/ 20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3" y="8"/>
                  </a:lnTo>
                  <a:lnTo>
                    <a:pt x="39" y="20"/>
                  </a:lnTo>
                  <a:lnTo>
                    <a:pt x="50" y="25"/>
                  </a:lnTo>
                  <a:lnTo>
                    <a:pt x="39" y="31"/>
                  </a:lnTo>
                  <a:lnTo>
                    <a:pt x="43" y="43"/>
                  </a:lnTo>
                  <a:lnTo>
                    <a:pt x="31" y="39"/>
                  </a:lnTo>
                  <a:lnTo>
                    <a:pt x="25" y="50"/>
                  </a:lnTo>
                  <a:lnTo>
                    <a:pt x="20" y="39"/>
                  </a:lnTo>
                  <a:lnTo>
                    <a:pt x="8" y="43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20"/>
                  </a:lnTo>
                  <a:lnTo>
                    <a:pt x="8" y="8"/>
                  </a:lnTo>
                  <a:lnTo>
                    <a:pt x="20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02" name="Freeform 158"/>
            <p:cNvSpPr>
              <a:spLocks/>
            </p:cNvSpPr>
            <p:nvPr/>
          </p:nvSpPr>
          <p:spPr bwMode="auto">
            <a:xfrm>
              <a:off x="2225" y="1587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2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6 w 50"/>
                <a:gd name="T21" fmla="*/ 42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19 h 50"/>
                <a:gd name="T28" fmla="*/ 6 w 50"/>
                <a:gd name="T29" fmla="*/ 8 h 50"/>
                <a:gd name="T30" fmla="*/ 19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6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6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03" name="Freeform 159"/>
            <p:cNvSpPr>
              <a:spLocks/>
            </p:cNvSpPr>
            <p:nvPr/>
          </p:nvSpPr>
          <p:spPr bwMode="auto">
            <a:xfrm>
              <a:off x="2192" y="1503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5 w 50"/>
                <a:gd name="T5" fmla="*/ 7 h 50"/>
                <a:gd name="T6" fmla="*/ 39 w 50"/>
                <a:gd name="T7" fmla="*/ 21 h 50"/>
                <a:gd name="T8" fmla="*/ 50 w 50"/>
                <a:gd name="T9" fmla="*/ 27 h 50"/>
                <a:gd name="T10" fmla="*/ 39 w 50"/>
                <a:gd name="T11" fmla="*/ 30 h 50"/>
                <a:gd name="T12" fmla="*/ 45 w 50"/>
                <a:gd name="T13" fmla="*/ 44 h 50"/>
                <a:gd name="T14" fmla="*/ 31 w 50"/>
                <a:gd name="T15" fmla="*/ 38 h 50"/>
                <a:gd name="T16" fmla="*/ 25 w 50"/>
                <a:gd name="T17" fmla="*/ 50 h 50"/>
                <a:gd name="T18" fmla="*/ 20 w 50"/>
                <a:gd name="T19" fmla="*/ 38 h 50"/>
                <a:gd name="T20" fmla="*/ 8 w 50"/>
                <a:gd name="T21" fmla="*/ 44 h 50"/>
                <a:gd name="T22" fmla="*/ 12 w 50"/>
                <a:gd name="T23" fmla="*/ 30 h 50"/>
                <a:gd name="T24" fmla="*/ 0 w 50"/>
                <a:gd name="T25" fmla="*/ 27 h 50"/>
                <a:gd name="T26" fmla="*/ 12 w 50"/>
                <a:gd name="T27" fmla="*/ 21 h 50"/>
                <a:gd name="T28" fmla="*/ 8 w 50"/>
                <a:gd name="T29" fmla="*/ 7 h 50"/>
                <a:gd name="T30" fmla="*/ 20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5" y="7"/>
                  </a:lnTo>
                  <a:lnTo>
                    <a:pt x="39" y="21"/>
                  </a:lnTo>
                  <a:lnTo>
                    <a:pt x="50" y="27"/>
                  </a:lnTo>
                  <a:lnTo>
                    <a:pt x="39" y="30"/>
                  </a:lnTo>
                  <a:lnTo>
                    <a:pt x="45" y="44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20" y="38"/>
                  </a:lnTo>
                  <a:lnTo>
                    <a:pt x="8" y="44"/>
                  </a:lnTo>
                  <a:lnTo>
                    <a:pt x="12" y="30"/>
                  </a:lnTo>
                  <a:lnTo>
                    <a:pt x="0" y="27"/>
                  </a:lnTo>
                  <a:lnTo>
                    <a:pt x="12" y="21"/>
                  </a:lnTo>
                  <a:lnTo>
                    <a:pt x="8" y="7"/>
                  </a:lnTo>
                  <a:lnTo>
                    <a:pt x="20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04" name="Freeform 160"/>
            <p:cNvSpPr>
              <a:spLocks/>
            </p:cNvSpPr>
            <p:nvPr/>
          </p:nvSpPr>
          <p:spPr bwMode="auto">
            <a:xfrm>
              <a:off x="2342" y="1472"/>
              <a:ext cx="50" cy="52"/>
            </a:xfrm>
            <a:custGeom>
              <a:avLst/>
              <a:gdLst>
                <a:gd name="T0" fmla="*/ 25 w 50"/>
                <a:gd name="T1" fmla="*/ 0 h 52"/>
                <a:gd name="T2" fmla="*/ 31 w 50"/>
                <a:gd name="T3" fmla="*/ 11 h 52"/>
                <a:gd name="T4" fmla="*/ 42 w 50"/>
                <a:gd name="T5" fmla="*/ 8 h 52"/>
                <a:gd name="T6" fmla="*/ 38 w 50"/>
                <a:gd name="T7" fmla="*/ 19 h 52"/>
                <a:gd name="T8" fmla="*/ 50 w 50"/>
                <a:gd name="T9" fmla="*/ 25 h 52"/>
                <a:gd name="T10" fmla="*/ 38 w 50"/>
                <a:gd name="T11" fmla="*/ 31 h 52"/>
                <a:gd name="T12" fmla="*/ 42 w 50"/>
                <a:gd name="T13" fmla="*/ 44 h 52"/>
                <a:gd name="T14" fmla="*/ 31 w 50"/>
                <a:gd name="T15" fmla="*/ 40 h 52"/>
                <a:gd name="T16" fmla="*/ 25 w 50"/>
                <a:gd name="T17" fmla="*/ 52 h 52"/>
                <a:gd name="T18" fmla="*/ 19 w 50"/>
                <a:gd name="T19" fmla="*/ 40 h 52"/>
                <a:gd name="T20" fmla="*/ 8 w 50"/>
                <a:gd name="T21" fmla="*/ 44 h 52"/>
                <a:gd name="T22" fmla="*/ 12 w 50"/>
                <a:gd name="T23" fmla="*/ 31 h 52"/>
                <a:gd name="T24" fmla="*/ 0 w 50"/>
                <a:gd name="T25" fmla="*/ 25 h 52"/>
                <a:gd name="T26" fmla="*/ 12 w 50"/>
                <a:gd name="T27" fmla="*/ 19 h 52"/>
                <a:gd name="T28" fmla="*/ 8 w 50"/>
                <a:gd name="T29" fmla="*/ 8 h 52"/>
                <a:gd name="T30" fmla="*/ 19 w 50"/>
                <a:gd name="T31" fmla="*/ 11 h 52"/>
                <a:gd name="T32" fmla="*/ 25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5" y="0"/>
                  </a:moveTo>
                  <a:lnTo>
                    <a:pt x="31" y="11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4"/>
                  </a:lnTo>
                  <a:lnTo>
                    <a:pt x="31" y="40"/>
                  </a:lnTo>
                  <a:lnTo>
                    <a:pt x="25" y="52"/>
                  </a:lnTo>
                  <a:lnTo>
                    <a:pt x="19" y="40"/>
                  </a:lnTo>
                  <a:lnTo>
                    <a:pt x="8" y="44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05" name="Freeform 161"/>
            <p:cNvSpPr>
              <a:spLocks/>
            </p:cNvSpPr>
            <p:nvPr/>
          </p:nvSpPr>
          <p:spPr bwMode="auto">
            <a:xfrm>
              <a:off x="1914" y="1223"/>
              <a:ext cx="52" cy="49"/>
            </a:xfrm>
            <a:custGeom>
              <a:avLst/>
              <a:gdLst>
                <a:gd name="T0" fmla="*/ 27 w 52"/>
                <a:gd name="T1" fmla="*/ 0 h 49"/>
                <a:gd name="T2" fmla="*/ 33 w 52"/>
                <a:gd name="T3" fmla="*/ 11 h 49"/>
                <a:gd name="T4" fmla="*/ 44 w 52"/>
                <a:gd name="T5" fmla="*/ 7 h 49"/>
                <a:gd name="T6" fmla="*/ 40 w 52"/>
                <a:gd name="T7" fmla="*/ 19 h 49"/>
                <a:gd name="T8" fmla="*/ 52 w 52"/>
                <a:gd name="T9" fmla="*/ 24 h 49"/>
                <a:gd name="T10" fmla="*/ 40 w 52"/>
                <a:gd name="T11" fmla="*/ 30 h 49"/>
                <a:gd name="T12" fmla="*/ 44 w 52"/>
                <a:gd name="T13" fmla="*/ 42 h 49"/>
                <a:gd name="T14" fmla="*/ 33 w 52"/>
                <a:gd name="T15" fmla="*/ 38 h 49"/>
                <a:gd name="T16" fmla="*/ 27 w 52"/>
                <a:gd name="T17" fmla="*/ 49 h 49"/>
                <a:gd name="T18" fmla="*/ 21 w 52"/>
                <a:gd name="T19" fmla="*/ 38 h 49"/>
                <a:gd name="T20" fmla="*/ 8 w 52"/>
                <a:gd name="T21" fmla="*/ 42 h 49"/>
                <a:gd name="T22" fmla="*/ 12 w 52"/>
                <a:gd name="T23" fmla="*/ 30 h 49"/>
                <a:gd name="T24" fmla="*/ 0 w 52"/>
                <a:gd name="T25" fmla="*/ 24 h 49"/>
                <a:gd name="T26" fmla="*/ 12 w 52"/>
                <a:gd name="T27" fmla="*/ 19 h 49"/>
                <a:gd name="T28" fmla="*/ 8 w 52"/>
                <a:gd name="T29" fmla="*/ 7 h 49"/>
                <a:gd name="T30" fmla="*/ 21 w 52"/>
                <a:gd name="T31" fmla="*/ 11 h 49"/>
                <a:gd name="T32" fmla="*/ 27 w 52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49">
                  <a:moveTo>
                    <a:pt x="27" y="0"/>
                  </a:moveTo>
                  <a:lnTo>
                    <a:pt x="33" y="11"/>
                  </a:lnTo>
                  <a:lnTo>
                    <a:pt x="44" y="7"/>
                  </a:lnTo>
                  <a:lnTo>
                    <a:pt x="40" y="19"/>
                  </a:lnTo>
                  <a:lnTo>
                    <a:pt x="52" y="24"/>
                  </a:lnTo>
                  <a:lnTo>
                    <a:pt x="40" y="30"/>
                  </a:lnTo>
                  <a:lnTo>
                    <a:pt x="44" y="42"/>
                  </a:lnTo>
                  <a:lnTo>
                    <a:pt x="33" y="38"/>
                  </a:lnTo>
                  <a:lnTo>
                    <a:pt x="27" y="49"/>
                  </a:lnTo>
                  <a:lnTo>
                    <a:pt x="21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4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21" y="1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06" name="Freeform 162"/>
            <p:cNvSpPr>
              <a:spLocks/>
            </p:cNvSpPr>
            <p:nvPr/>
          </p:nvSpPr>
          <p:spPr bwMode="auto">
            <a:xfrm>
              <a:off x="1876" y="1407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0 w 50"/>
                <a:gd name="T3" fmla="*/ 11 h 50"/>
                <a:gd name="T4" fmla="*/ 42 w 50"/>
                <a:gd name="T5" fmla="*/ 7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0 h 50"/>
                <a:gd name="T12" fmla="*/ 42 w 50"/>
                <a:gd name="T13" fmla="*/ 42 h 50"/>
                <a:gd name="T14" fmla="*/ 30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7 w 50"/>
                <a:gd name="T21" fmla="*/ 42 h 50"/>
                <a:gd name="T22" fmla="*/ 11 w 50"/>
                <a:gd name="T23" fmla="*/ 30 h 50"/>
                <a:gd name="T24" fmla="*/ 0 w 50"/>
                <a:gd name="T25" fmla="*/ 25 h 50"/>
                <a:gd name="T26" fmla="*/ 11 w 50"/>
                <a:gd name="T27" fmla="*/ 19 h 50"/>
                <a:gd name="T28" fmla="*/ 7 w 50"/>
                <a:gd name="T29" fmla="*/ 7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0" y="11"/>
                  </a:lnTo>
                  <a:lnTo>
                    <a:pt x="42" y="7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0"/>
                  </a:lnTo>
                  <a:lnTo>
                    <a:pt x="42" y="42"/>
                  </a:lnTo>
                  <a:lnTo>
                    <a:pt x="30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7" y="42"/>
                  </a:lnTo>
                  <a:lnTo>
                    <a:pt x="11" y="30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7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07" name="Freeform 163"/>
            <p:cNvSpPr>
              <a:spLocks/>
            </p:cNvSpPr>
            <p:nvPr/>
          </p:nvSpPr>
          <p:spPr bwMode="auto">
            <a:xfrm>
              <a:off x="1860" y="1159"/>
              <a:ext cx="52" cy="50"/>
            </a:xfrm>
            <a:custGeom>
              <a:avLst/>
              <a:gdLst>
                <a:gd name="T0" fmla="*/ 25 w 52"/>
                <a:gd name="T1" fmla="*/ 0 h 50"/>
                <a:gd name="T2" fmla="*/ 31 w 52"/>
                <a:gd name="T3" fmla="*/ 12 h 50"/>
                <a:gd name="T4" fmla="*/ 45 w 52"/>
                <a:gd name="T5" fmla="*/ 8 h 50"/>
                <a:gd name="T6" fmla="*/ 41 w 52"/>
                <a:gd name="T7" fmla="*/ 19 h 50"/>
                <a:gd name="T8" fmla="*/ 52 w 52"/>
                <a:gd name="T9" fmla="*/ 25 h 50"/>
                <a:gd name="T10" fmla="*/ 41 w 52"/>
                <a:gd name="T11" fmla="*/ 31 h 50"/>
                <a:gd name="T12" fmla="*/ 45 w 52"/>
                <a:gd name="T13" fmla="*/ 42 h 50"/>
                <a:gd name="T14" fmla="*/ 31 w 52"/>
                <a:gd name="T15" fmla="*/ 39 h 50"/>
                <a:gd name="T16" fmla="*/ 25 w 52"/>
                <a:gd name="T17" fmla="*/ 50 h 50"/>
                <a:gd name="T18" fmla="*/ 20 w 52"/>
                <a:gd name="T19" fmla="*/ 39 h 50"/>
                <a:gd name="T20" fmla="*/ 8 w 52"/>
                <a:gd name="T21" fmla="*/ 42 h 50"/>
                <a:gd name="T22" fmla="*/ 12 w 52"/>
                <a:gd name="T23" fmla="*/ 31 h 50"/>
                <a:gd name="T24" fmla="*/ 0 w 52"/>
                <a:gd name="T25" fmla="*/ 25 h 50"/>
                <a:gd name="T26" fmla="*/ 12 w 52"/>
                <a:gd name="T27" fmla="*/ 19 h 50"/>
                <a:gd name="T28" fmla="*/ 8 w 52"/>
                <a:gd name="T29" fmla="*/ 8 h 50"/>
                <a:gd name="T30" fmla="*/ 20 w 52"/>
                <a:gd name="T31" fmla="*/ 12 h 50"/>
                <a:gd name="T32" fmla="*/ 25 w 52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0">
                  <a:moveTo>
                    <a:pt x="25" y="0"/>
                  </a:moveTo>
                  <a:lnTo>
                    <a:pt x="31" y="12"/>
                  </a:lnTo>
                  <a:lnTo>
                    <a:pt x="45" y="8"/>
                  </a:lnTo>
                  <a:lnTo>
                    <a:pt x="41" y="19"/>
                  </a:lnTo>
                  <a:lnTo>
                    <a:pt x="52" y="25"/>
                  </a:lnTo>
                  <a:lnTo>
                    <a:pt x="41" y="31"/>
                  </a:lnTo>
                  <a:lnTo>
                    <a:pt x="45" y="42"/>
                  </a:lnTo>
                  <a:lnTo>
                    <a:pt x="31" y="39"/>
                  </a:lnTo>
                  <a:lnTo>
                    <a:pt x="25" y="50"/>
                  </a:lnTo>
                  <a:lnTo>
                    <a:pt x="20" y="39"/>
                  </a:lnTo>
                  <a:lnTo>
                    <a:pt x="8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8"/>
                  </a:lnTo>
                  <a:lnTo>
                    <a:pt x="20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08" name="Freeform 164"/>
            <p:cNvSpPr>
              <a:spLocks/>
            </p:cNvSpPr>
            <p:nvPr/>
          </p:nvSpPr>
          <p:spPr bwMode="auto">
            <a:xfrm>
              <a:off x="1824" y="1223"/>
              <a:ext cx="50" cy="49"/>
            </a:xfrm>
            <a:custGeom>
              <a:avLst/>
              <a:gdLst>
                <a:gd name="T0" fmla="*/ 25 w 50"/>
                <a:gd name="T1" fmla="*/ 0 h 49"/>
                <a:gd name="T2" fmla="*/ 31 w 50"/>
                <a:gd name="T3" fmla="*/ 11 h 49"/>
                <a:gd name="T4" fmla="*/ 42 w 50"/>
                <a:gd name="T5" fmla="*/ 7 h 49"/>
                <a:gd name="T6" fmla="*/ 38 w 50"/>
                <a:gd name="T7" fmla="*/ 19 h 49"/>
                <a:gd name="T8" fmla="*/ 50 w 50"/>
                <a:gd name="T9" fmla="*/ 24 h 49"/>
                <a:gd name="T10" fmla="*/ 38 w 50"/>
                <a:gd name="T11" fmla="*/ 30 h 49"/>
                <a:gd name="T12" fmla="*/ 42 w 50"/>
                <a:gd name="T13" fmla="*/ 42 h 49"/>
                <a:gd name="T14" fmla="*/ 31 w 50"/>
                <a:gd name="T15" fmla="*/ 38 h 49"/>
                <a:gd name="T16" fmla="*/ 25 w 50"/>
                <a:gd name="T17" fmla="*/ 49 h 49"/>
                <a:gd name="T18" fmla="*/ 19 w 50"/>
                <a:gd name="T19" fmla="*/ 38 h 49"/>
                <a:gd name="T20" fmla="*/ 8 w 50"/>
                <a:gd name="T21" fmla="*/ 42 h 49"/>
                <a:gd name="T22" fmla="*/ 11 w 50"/>
                <a:gd name="T23" fmla="*/ 30 h 49"/>
                <a:gd name="T24" fmla="*/ 0 w 50"/>
                <a:gd name="T25" fmla="*/ 24 h 49"/>
                <a:gd name="T26" fmla="*/ 11 w 50"/>
                <a:gd name="T27" fmla="*/ 19 h 49"/>
                <a:gd name="T28" fmla="*/ 8 w 50"/>
                <a:gd name="T29" fmla="*/ 7 h 49"/>
                <a:gd name="T30" fmla="*/ 19 w 50"/>
                <a:gd name="T31" fmla="*/ 11 h 49"/>
                <a:gd name="T32" fmla="*/ 25 w 50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25" y="0"/>
                  </a:moveTo>
                  <a:lnTo>
                    <a:pt x="31" y="11"/>
                  </a:lnTo>
                  <a:lnTo>
                    <a:pt x="42" y="7"/>
                  </a:lnTo>
                  <a:lnTo>
                    <a:pt x="38" y="19"/>
                  </a:lnTo>
                  <a:lnTo>
                    <a:pt x="50" y="24"/>
                  </a:lnTo>
                  <a:lnTo>
                    <a:pt x="38" y="30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49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1" y="30"/>
                  </a:lnTo>
                  <a:lnTo>
                    <a:pt x="0" y="24"/>
                  </a:lnTo>
                  <a:lnTo>
                    <a:pt x="11" y="19"/>
                  </a:lnTo>
                  <a:lnTo>
                    <a:pt x="8" y="7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09" name="Freeform 165"/>
            <p:cNvSpPr>
              <a:spLocks/>
            </p:cNvSpPr>
            <p:nvPr/>
          </p:nvSpPr>
          <p:spPr bwMode="auto">
            <a:xfrm>
              <a:off x="1883" y="1305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3 w 50"/>
                <a:gd name="T5" fmla="*/ 8 h 50"/>
                <a:gd name="T6" fmla="*/ 39 w 50"/>
                <a:gd name="T7" fmla="*/ 19 h 50"/>
                <a:gd name="T8" fmla="*/ 50 w 50"/>
                <a:gd name="T9" fmla="*/ 25 h 50"/>
                <a:gd name="T10" fmla="*/ 39 w 50"/>
                <a:gd name="T11" fmla="*/ 31 h 50"/>
                <a:gd name="T12" fmla="*/ 43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20 w 50"/>
                <a:gd name="T19" fmla="*/ 38 h 50"/>
                <a:gd name="T20" fmla="*/ 6 w 50"/>
                <a:gd name="T21" fmla="*/ 42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19 h 50"/>
                <a:gd name="T28" fmla="*/ 6 w 50"/>
                <a:gd name="T29" fmla="*/ 8 h 50"/>
                <a:gd name="T30" fmla="*/ 20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3" y="8"/>
                  </a:lnTo>
                  <a:lnTo>
                    <a:pt x="39" y="19"/>
                  </a:lnTo>
                  <a:lnTo>
                    <a:pt x="50" y="25"/>
                  </a:lnTo>
                  <a:lnTo>
                    <a:pt x="39" y="31"/>
                  </a:lnTo>
                  <a:lnTo>
                    <a:pt x="43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20" y="38"/>
                  </a:lnTo>
                  <a:lnTo>
                    <a:pt x="6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6" y="8"/>
                  </a:lnTo>
                  <a:lnTo>
                    <a:pt x="20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10" name="Freeform 166"/>
            <p:cNvSpPr>
              <a:spLocks/>
            </p:cNvSpPr>
            <p:nvPr/>
          </p:nvSpPr>
          <p:spPr bwMode="auto">
            <a:xfrm>
              <a:off x="1837" y="933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5 w 50"/>
                <a:gd name="T5" fmla="*/ 7 h 50"/>
                <a:gd name="T6" fmla="*/ 39 w 50"/>
                <a:gd name="T7" fmla="*/ 19 h 50"/>
                <a:gd name="T8" fmla="*/ 50 w 50"/>
                <a:gd name="T9" fmla="*/ 25 h 50"/>
                <a:gd name="T10" fmla="*/ 39 w 50"/>
                <a:gd name="T11" fmla="*/ 30 h 50"/>
                <a:gd name="T12" fmla="*/ 45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20 w 50"/>
                <a:gd name="T19" fmla="*/ 38 h 50"/>
                <a:gd name="T20" fmla="*/ 8 w 50"/>
                <a:gd name="T21" fmla="*/ 42 h 50"/>
                <a:gd name="T22" fmla="*/ 12 w 50"/>
                <a:gd name="T23" fmla="*/ 30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7 h 50"/>
                <a:gd name="T30" fmla="*/ 20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5" y="7"/>
                  </a:lnTo>
                  <a:lnTo>
                    <a:pt x="39" y="19"/>
                  </a:lnTo>
                  <a:lnTo>
                    <a:pt x="50" y="25"/>
                  </a:lnTo>
                  <a:lnTo>
                    <a:pt x="39" y="30"/>
                  </a:lnTo>
                  <a:lnTo>
                    <a:pt x="45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20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20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11" name="Freeform 167"/>
            <p:cNvSpPr>
              <a:spLocks/>
            </p:cNvSpPr>
            <p:nvPr/>
          </p:nvSpPr>
          <p:spPr bwMode="auto">
            <a:xfrm>
              <a:off x="1849" y="1010"/>
              <a:ext cx="50" cy="49"/>
            </a:xfrm>
            <a:custGeom>
              <a:avLst/>
              <a:gdLst>
                <a:gd name="T0" fmla="*/ 25 w 50"/>
                <a:gd name="T1" fmla="*/ 0 h 49"/>
                <a:gd name="T2" fmla="*/ 31 w 50"/>
                <a:gd name="T3" fmla="*/ 11 h 49"/>
                <a:gd name="T4" fmla="*/ 42 w 50"/>
                <a:gd name="T5" fmla="*/ 5 h 49"/>
                <a:gd name="T6" fmla="*/ 38 w 50"/>
                <a:gd name="T7" fmla="*/ 19 h 49"/>
                <a:gd name="T8" fmla="*/ 50 w 50"/>
                <a:gd name="T9" fmla="*/ 24 h 49"/>
                <a:gd name="T10" fmla="*/ 38 w 50"/>
                <a:gd name="T11" fmla="*/ 30 h 49"/>
                <a:gd name="T12" fmla="*/ 42 w 50"/>
                <a:gd name="T13" fmla="*/ 42 h 49"/>
                <a:gd name="T14" fmla="*/ 31 w 50"/>
                <a:gd name="T15" fmla="*/ 38 h 49"/>
                <a:gd name="T16" fmla="*/ 25 w 50"/>
                <a:gd name="T17" fmla="*/ 49 h 49"/>
                <a:gd name="T18" fmla="*/ 19 w 50"/>
                <a:gd name="T19" fmla="*/ 38 h 49"/>
                <a:gd name="T20" fmla="*/ 6 w 50"/>
                <a:gd name="T21" fmla="*/ 42 h 49"/>
                <a:gd name="T22" fmla="*/ 11 w 50"/>
                <a:gd name="T23" fmla="*/ 30 h 49"/>
                <a:gd name="T24" fmla="*/ 0 w 50"/>
                <a:gd name="T25" fmla="*/ 24 h 49"/>
                <a:gd name="T26" fmla="*/ 11 w 50"/>
                <a:gd name="T27" fmla="*/ 19 h 49"/>
                <a:gd name="T28" fmla="*/ 6 w 50"/>
                <a:gd name="T29" fmla="*/ 5 h 49"/>
                <a:gd name="T30" fmla="*/ 19 w 50"/>
                <a:gd name="T31" fmla="*/ 11 h 49"/>
                <a:gd name="T32" fmla="*/ 25 w 50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25" y="0"/>
                  </a:moveTo>
                  <a:lnTo>
                    <a:pt x="31" y="11"/>
                  </a:lnTo>
                  <a:lnTo>
                    <a:pt x="42" y="5"/>
                  </a:lnTo>
                  <a:lnTo>
                    <a:pt x="38" y="19"/>
                  </a:lnTo>
                  <a:lnTo>
                    <a:pt x="50" y="24"/>
                  </a:lnTo>
                  <a:lnTo>
                    <a:pt x="38" y="30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49"/>
                  </a:lnTo>
                  <a:lnTo>
                    <a:pt x="19" y="38"/>
                  </a:lnTo>
                  <a:lnTo>
                    <a:pt x="6" y="42"/>
                  </a:lnTo>
                  <a:lnTo>
                    <a:pt x="11" y="30"/>
                  </a:lnTo>
                  <a:lnTo>
                    <a:pt x="0" y="24"/>
                  </a:lnTo>
                  <a:lnTo>
                    <a:pt x="11" y="19"/>
                  </a:lnTo>
                  <a:lnTo>
                    <a:pt x="6" y="5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12" name="Freeform 168"/>
            <p:cNvSpPr>
              <a:spLocks/>
            </p:cNvSpPr>
            <p:nvPr/>
          </p:nvSpPr>
          <p:spPr bwMode="auto">
            <a:xfrm>
              <a:off x="1786" y="977"/>
              <a:ext cx="49" cy="52"/>
            </a:xfrm>
            <a:custGeom>
              <a:avLst/>
              <a:gdLst>
                <a:gd name="T0" fmla="*/ 25 w 49"/>
                <a:gd name="T1" fmla="*/ 0 h 52"/>
                <a:gd name="T2" fmla="*/ 30 w 49"/>
                <a:gd name="T3" fmla="*/ 11 h 52"/>
                <a:gd name="T4" fmla="*/ 42 w 49"/>
                <a:gd name="T5" fmla="*/ 8 h 52"/>
                <a:gd name="T6" fmla="*/ 38 w 49"/>
                <a:gd name="T7" fmla="*/ 21 h 52"/>
                <a:gd name="T8" fmla="*/ 49 w 49"/>
                <a:gd name="T9" fmla="*/ 27 h 52"/>
                <a:gd name="T10" fmla="*/ 38 w 49"/>
                <a:gd name="T11" fmla="*/ 33 h 52"/>
                <a:gd name="T12" fmla="*/ 42 w 49"/>
                <a:gd name="T13" fmla="*/ 44 h 52"/>
                <a:gd name="T14" fmla="*/ 30 w 49"/>
                <a:gd name="T15" fmla="*/ 40 h 52"/>
                <a:gd name="T16" fmla="*/ 25 w 49"/>
                <a:gd name="T17" fmla="*/ 52 h 52"/>
                <a:gd name="T18" fmla="*/ 19 w 49"/>
                <a:gd name="T19" fmla="*/ 40 h 52"/>
                <a:gd name="T20" fmla="*/ 7 w 49"/>
                <a:gd name="T21" fmla="*/ 44 h 52"/>
                <a:gd name="T22" fmla="*/ 11 w 49"/>
                <a:gd name="T23" fmla="*/ 33 h 52"/>
                <a:gd name="T24" fmla="*/ 0 w 49"/>
                <a:gd name="T25" fmla="*/ 27 h 52"/>
                <a:gd name="T26" fmla="*/ 11 w 49"/>
                <a:gd name="T27" fmla="*/ 21 h 52"/>
                <a:gd name="T28" fmla="*/ 7 w 49"/>
                <a:gd name="T29" fmla="*/ 8 h 52"/>
                <a:gd name="T30" fmla="*/ 19 w 49"/>
                <a:gd name="T31" fmla="*/ 11 h 52"/>
                <a:gd name="T32" fmla="*/ 25 w 49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2">
                  <a:moveTo>
                    <a:pt x="25" y="0"/>
                  </a:moveTo>
                  <a:lnTo>
                    <a:pt x="30" y="11"/>
                  </a:lnTo>
                  <a:lnTo>
                    <a:pt x="42" y="8"/>
                  </a:lnTo>
                  <a:lnTo>
                    <a:pt x="38" y="21"/>
                  </a:lnTo>
                  <a:lnTo>
                    <a:pt x="49" y="27"/>
                  </a:lnTo>
                  <a:lnTo>
                    <a:pt x="38" y="33"/>
                  </a:lnTo>
                  <a:lnTo>
                    <a:pt x="42" y="44"/>
                  </a:lnTo>
                  <a:lnTo>
                    <a:pt x="30" y="40"/>
                  </a:lnTo>
                  <a:lnTo>
                    <a:pt x="25" y="52"/>
                  </a:lnTo>
                  <a:lnTo>
                    <a:pt x="19" y="40"/>
                  </a:lnTo>
                  <a:lnTo>
                    <a:pt x="7" y="44"/>
                  </a:lnTo>
                  <a:lnTo>
                    <a:pt x="11" y="33"/>
                  </a:lnTo>
                  <a:lnTo>
                    <a:pt x="0" y="27"/>
                  </a:lnTo>
                  <a:lnTo>
                    <a:pt x="11" y="21"/>
                  </a:lnTo>
                  <a:lnTo>
                    <a:pt x="7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13" name="Freeform 169"/>
            <p:cNvSpPr>
              <a:spLocks/>
            </p:cNvSpPr>
            <p:nvPr/>
          </p:nvSpPr>
          <p:spPr bwMode="auto">
            <a:xfrm>
              <a:off x="1826" y="779"/>
              <a:ext cx="52" cy="52"/>
            </a:xfrm>
            <a:custGeom>
              <a:avLst/>
              <a:gdLst>
                <a:gd name="T0" fmla="*/ 27 w 52"/>
                <a:gd name="T1" fmla="*/ 0 h 52"/>
                <a:gd name="T2" fmla="*/ 33 w 52"/>
                <a:gd name="T3" fmla="*/ 12 h 52"/>
                <a:gd name="T4" fmla="*/ 44 w 52"/>
                <a:gd name="T5" fmla="*/ 8 h 52"/>
                <a:gd name="T6" fmla="*/ 40 w 52"/>
                <a:gd name="T7" fmla="*/ 21 h 52"/>
                <a:gd name="T8" fmla="*/ 52 w 52"/>
                <a:gd name="T9" fmla="*/ 27 h 52"/>
                <a:gd name="T10" fmla="*/ 40 w 52"/>
                <a:gd name="T11" fmla="*/ 31 h 52"/>
                <a:gd name="T12" fmla="*/ 44 w 52"/>
                <a:gd name="T13" fmla="*/ 44 h 52"/>
                <a:gd name="T14" fmla="*/ 33 w 52"/>
                <a:gd name="T15" fmla="*/ 41 h 52"/>
                <a:gd name="T16" fmla="*/ 27 w 52"/>
                <a:gd name="T17" fmla="*/ 52 h 52"/>
                <a:gd name="T18" fmla="*/ 21 w 52"/>
                <a:gd name="T19" fmla="*/ 41 h 52"/>
                <a:gd name="T20" fmla="*/ 8 w 52"/>
                <a:gd name="T21" fmla="*/ 44 h 52"/>
                <a:gd name="T22" fmla="*/ 11 w 52"/>
                <a:gd name="T23" fmla="*/ 31 h 52"/>
                <a:gd name="T24" fmla="*/ 0 w 52"/>
                <a:gd name="T25" fmla="*/ 27 h 52"/>
                <a:gd name="T26" fmla="*/ 11 w 52"/>
                <a:gd name="T27" fmla="*/ 21 h 52"/>
                <a:gd name="T28" fmla="*/ 8 w 52"/>
                <a:gd name="T29" fmla="*/ 8 h 52"/>
                <a:gd name="T30" fmla="*/ 21 w 52"/>
                <a:gd name="T31" fmla="*/ 12 h 52"/>
                <a:gd name="T32" fmla="*/ 27 w 52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2">
                  <a:moveTo>
                    <a:pt x="27" y="0"/>
                  </a:moveTo>
                  <a:lnTo>
                    <a:pt x="33" y="12"/>
                  </a:lnTo>
                  <a:lnTo>
                    <a:pt x="44" y="8"/>
                  </a:lnTo>
                  <a:lnTo>
                    <a:pt x="40" y="21"/>
                  </a:lnTo>
                  <a:lnTo>
                    <a:pt x="52" y="27"/>
                  </a:lnTo>
                  <a:lnTo>
                    <a:pt x="40" y="31"/>
                  </a:lnTo>
                  <a:lnTo>
                    <a:pt x="44" y="44"/>
                  </a:lnTo>
                  <a:lnTo>
                    <a:pt x="33" y="41"/>
                  </a:lnTo>
                  <a:lnTo>
                    <a:pt x="27" y="52"/>
                  </a:lnTo>
                  <a:lnTo>
                    <a:pt x="21" y="41"/>
                  </a:lnTo>
                  <a:lnTo>
                    <a:pt x="8" y="44"/>
                  </a:lnTo>
                  <a:lnTo>
                    <a:pt x="11" y="31"/>
                  </a:lnTo>
                  <a:lnTo>
                    <a:pt x="0" y="27"/>
                  </a:lnTo>
                  <a:lnTo>
                    <a:pt x="11" y="21"/>
                  </a:lnTo>
                  <a:lnTo>
                    <a:pt x="8" y="8"/>
                  </a:lnTo>
                  <a:lnTo>
                    <a:pt x="21" y="1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14" name="Freeform 170"/>
            <p:cNvSpPr>
              <a:spLocks/>
            </p:cNvSpPr>
            <p:nvPr/>
          </p:nvSpPr>
          <p:spPr bwMode="auto">
            <a:xfrm>
              <a:off x="1935" y="561"/>
              <a:ext cx="50" cy="49"/>
            </a:xfrm>
            <a:custGeom>
              <a:avLst/>
              <a:gdLst>
                <a:gd name="T0" fmla="*/ 25 w 50"/>
                <a:gd name="T1" fmla="*/ 0 h 49"/>
                <a:gd name="T2" fmla="*/ 31 w 50"/>
                <a:gd name="T3" fmla="*/ 11 h 49"/>
                <a:gd name="T4" fmla="*/ 42 w 50"/>
                <a:gd name="T5" fmla="*/ 5 h 49"/>
                <a:gd name="T6" fmla="*/ 39 w 50"/>
                <a:gd name="T7" fmla="*/ 17 h 49"/>
                <a:gd name="T8" fmla="*/ 50 w 50"/>
                <a:gd name="T9" fmla="*/ 23 h 49"/>
                <a:gd name="T10" fmla="*/ 39 w 50"/>
                <a:gd name="T11" fmla="*/ 28 h 49"/>
                <a:gd name="T12" fmla="*/ 42 w 50"/>
                <a:gd name="T13" fmla="*/ 42 h 49"/>
                <a:gd name="T14" fmla="*/ 31 w 50"/>
                <a:gd name="T15" fmla="*/ 38 h 49"/>
                <a:gd name="T16" fmla="*/ 25 w 50"/>
                <a:gd name="T17" fmla="*/ 49 h 49"/>
                <a:gd name="T18" fmla="*/ 19 w 50"/>
                <a:gd name="T19" fmla="*/ 38 h 49"/>
                <a:gd name="T20" fmla="*/ 8 w 50"/>
                <a:gd name="T21" fmla="*/ 42 h 49"/>
                <a:gd name="T22" fmla="*/ 12 w 50"/>
                <a:gd name="T23" fmla="*/ 28 h 49"/>
                <a:gd name="T24" fmla="*/ 0 w 50"/>
                <a:gd name="T25" fmla="*/ 23 h 49"/>
                <a:gd name="T26" fmla="*/ 12 w 50"/>
                <a:gd name="T27" fmla="*/ 17 h 49"/>
                <a:gd name="T28" fmla="*/ 8 w 50"/>
                <a:gd name="T29" fmla="*/ 5 h 49"/>
                <a:gd name="T30" fmla="*/ 19 w 50"/>
                <a:gd name="T31" fmla="*/ 11 h 49"/>
                <a:gd name="T32" fmla="*/ 25 w 50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25" y="0"/>
                  </a:moveTo>
                  <a:lnTo>
                    <a:pt x="31" y="11"/>
                  </a:lnTo>
                  <a:lnTo>
                    <a:pt x="42" y="5"/>
                  </a:lnTo>
                  <a:lnTo>
                    <a:pt x="39" y="17"/>
                  </a:lnTo>
                  <a:lnTo>
                    <a:pt x="50" y="23"/>
                  </a:lnTo>
                  <a:lnTo>
                    <a:pt x="39" y="28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49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2" y="28"/>
                  </a:lnTo>
                  <a:lnTo>
                    <a:pt x="0" y="23"/>
                  </a:lnTo>
                  <a:lnTo>
                    <a:pt x="12" y="17"/>
                  </a:lnTo>
                  <a:lnTo>
                    <a:pt x="8" y="5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15" name="Freeform 171"/>
            <p:cNvSpPr>
              <a:spLocks/>
            </p:cNvSpPr>
            <p:nvPr/>
          </p:nvSpPr>
          <p:spPr bwMode="auto">
            <a:xfrm>
              <a:off x="1981" y="750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4 w 50"/>
                <a:gd name="T5" fmla="*/ 8 h 50"/>
                <a:gd name="T6" fmla="*/ 39 w 50"/>
                <a:gd name="T7" fmla="*/ 20 h 50"/>
                <a:gd name="T8" fmla="*/ 50 w 50"/>
                <a:gd name="T9" fmla="*/ 25 h 50"/>
                <a:gd name="T10" fmla="*/ 39 w 50"/>
                <a:gd name="T11" fmla="*/ 31 h 50"/>
                <a:gd name="T12" fmla="*/ 44 w 50"/>
                <a:gd name="T13" fmla="*/ 43 h 50"/>
                <a:gd name="T14" fmla="*/ 31 w 50"/>
                <a:gd name="T15" fmla="*/ 39 h 50"/>
                <a:gd name="T16" fmla="*/ 25 w 50"/>
                <a:gd name="T17" fmla="*/ 50 h 50"/>
                <a:gd name="T18" fmla="*/ 20 w 50"/>
                <a:gd name="T19" fmla="*/ 39 h 50"/>
                <a:gd name="T20" fmla="*/ 8 w 50"/>
                <a:gd name="T21" fmla="*/ 43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20 h 50"/>
                <a:gd name="T28" fmla="*/ 8 w 50"/>
                <a:gd name="T29" fmla="*/ 8 h 50"/>
                <a:gd name="T30" fmla="*/ 20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4" y="8"/>
                  </a:lnTo>
                  <a:lnTo>
                    <a:pt x="39" y="20"/>
                  </a:lnTo>
                  <a:lnTo>
                    <a:pt x="50" y="25"/>
                  </a:lnTo>
                  <a:lnTo>
                    <a:pt x="39" y="31"/>
                  </a:lnTo>
                  <a:lnTo>
                    <a:pt x="44" y="43"/>
                  </a:lnTo>
                  <a:lnTo>
                    <a:pt x="31" y="39"/>
                  </a:lnTo>
                  <a:lnTo>
                    <a:pt x="25" y="50"/>
                  </a:lnTo>
                  <a:lnTo>
                    <a:pt x="20" y="39"/>
                  </a:lnTo>
                  <a:lnTo>
                    <a:pt x="8" y="43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20"/>
                  </a:lnTo>
                  <a:lnTo>
                    <a:pt x="8" y="8"/>
                  </a:lnTo>
                  <a:lnTo>
                    <a:pt x="20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16" name="Freeform 172"/>
            <p:cNvSpPr>
              <a:spLocks/>
            </p:cNvSpPr>
            <p:nvPr/>
          </p:nvSpPr>
          <p:spPr bwMode="auto">
            <a:xfrm>
              <a:off x="2304" y="480"/>
              <a:ext cx="50" cy="52"/>
            </a:xfrm>
            <a:custGeom>
              <a:avLst/>
              <a:gdLst>
                <a:gd name="T0" fmla="*/ 25 w 50"/>
                <a:gd name="T1" fmla="*/ 0 h 52"/>
                <a:gd name="T2" fmla="*/ 30 w 50"/>
                <a:gd name="T3" fmla="*/ 11 h 52"/>
                <a:gd name="T4" fmla="*/ 44 w 50"/>
                <a:gd name="T5" fmla="*/ 8 h 52"/>
                <a:gd name="T6" fmla="*/ 40 w 50"/>
                <a:gd name="T7" fmla="*/ 21 h 52"/>
                <a:gd name="T8" fmla="*/ 50 w 50"/>
                <a:gd name="T9" fmla="*/ 27 h 52"/>
                <a:gd name="T10" fmla="*/ 40 w 50"/>
                <a:gd name="T11" fmla="*/ 33 h 52"/>
                <a:gd name="T12" fmla="*/ 44 w 50"/>
                <a:gd name="T13" fmla="*/ 44 h 52"/>
                <a:gd name="T14" fmla="*/ 30 w 50"/>
                <a:gd name="T15" fmla="*/ 40 h 52"/>
                <a:gd name="T16" fmla="*/ 25 w 50"/>
                <a:gd name="T17" fmla="*/ 52 h 52"/>
                <a:gd name="T18" fmla="*/ 19 w 50"/>
                <a:gd name="T19" fmla="*/ 40 h 52"/>
                <a:gd name="T20" fmla="*/ 7 w 50"/>
                <a:gd name="T21" fmla="*/ 44 h 52"/>
                <a:gd name="T22" fmla="*/ 11 w 50"/>
                <a:gd name="T23" fmla="*/ 33 h 52"/>
                <a:gd name="T24" fmla="*/ 0 w 50"/>
                <a:gd name="T25" fmla="*/ 27 h 52"/>
                <a:gd name="T26" fmla="*/ 11 w 50"/>
                <a:gd name="T27" fmla="*/ 21 h 52"/>
                <a:gd name="T28" fmla="*/ 7 w 50"/>
                <a:gd name="T29" fmla="*/ 8 h 52"/>
                <a:gd name="T30" fmla="*/ 19 w 50"/>
                <a:gd name="T31" fmla="*/ 11 h 52"/>
                <a:gd name="T32" fmla="*/ 25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5" y="0"/>
                  </a:moveTo>
                  <a:lnTo>
                    <a:pt x="30" y="11"/>
                  </a:lnTo>
                  <a:lnTo>
                    <a:pt x="44" y="8"/>
                  </a:lnTo>
                  <a:lnTo>
                    <a:pt x="40" y="21"/>
                  </a:lnTo>
                  <a:lnTo>
                    <a:pt x="50" y="27"/>
                  </a:lnTo>
                  <a:lnTo>
                    <a:pt x="40" y="33"/>
                  </a:lnTo>
                  <a:lnTo>
                    <a:pt x="44" y="44"/>
                  </a:lnTo>
                  <a:lnTo>
                    <a:pt x="30" y="40"/>
                  </a:lnTo>
                  <a:lnTo>
                    <a:pt x="25" y="52"/>
                  </a:lnTo>
                  <a:lnTo>
                    <a:pt x="19" y="40"/>
                  </a:lnTo>
                  <a:lnTo>
                    <a:pt x="7" y="44"/>
                  </a:lnTo>
                  <a:lnTo>
                    <a:pt x="11" y="33"/>
                  </a:lnTo>
                  <a:lnTo>
                    <a:pt x="0" y="27"/>
                  </a:lnTo>
                  <a:lnTo>
                    <a:pt x="11" y="21"/>
                  </a:lnTo>
                  <a:lnTo>
                    <a:pt x="7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17" name="Freeform 173"/>
            <p:cNvSpPr>
              <a:spLocks/>
            </p:cNvSpPr>
            <p:nvPr/>
          </p:nvSpPr>
          <p:spPr bwMode="auto">
            <a:xfrm>
              <a:off x="2565" y="407"/>
              <a:ext cx="51" cy="50"/>
            </a:xfrm>
            <a:custGeom>
              <a:avLst/>
              <a:gdLst>
                <a:gd name="T0" fmla="*/ 27 w 51"/>
                <a:gd name="T1" fmla="*/ 0 h 50"/>
                <a:gd name="T2" fmla="*/ 30 w 51"/>
                <a:gd name="T3" fmla="*/ 12 h 50"/>
                <a:gd name="T4" fmla="*/ 44 w 51"/>
                <a:gd name="T5" fmla="*/ 8 h 50"/>
                <a:gd name="T6" fmla="*/ 40 w 51"/>
                <a:gd name="T7" fmla="*/ 19 h 50"/>
                <a:gd name="T8" fmla="*/ 51 w 51"/>
                <a:gd name="T9" fmla="*/ 25 h 50"/>
                <a:gd name="T10" fmla="*/ 40 w 51"/>
                <a:gd name="T11" fmla="*/ 31 h 50"/>
                <a:gd name="T12" fmla="*/ 44 w 51"/>
                <a:gd name="T13" fmla="*/ 42 h 50"/>
                <a:gd name="T14" fmla="*/ 30 w 51"/>
                <a:gd name="T15" fmla="*/ 38 h 50"/>
                <a:gd name="T16" fmla="*/ 27 w 51"/>
                <a:gd name="T17" fmla="*/ 50 h 50"/>
                <a:gd name="T18" fmla="*/ 21 w 51"/>
                <a:gd name="T19" fmla="*/ 38 h 50"/>
                <a:gd name="T20" fmla="*/ 7 w 51"/>
                <a:gd name="T21" fmla="*/ 42 h 50"/>
                <a:gd name="T22" fmla="*/ 11 w 51"/>
                <a:gd name="T23" fmla="*/ 31 h 50"/>
                <a:gd name="T24" fmla="*/ 0 w 51"/>
                <a:gd name="T25" fmla="*/ 25 h 50"/>
                <a:gd name="T26" fmla="*/ 11 w 51"/>
                <a:gd name="T27" fmla="*/ 19 h 50"/>
                <a:gd name="T28" fmla="*/ 7 w 51"/>
                <a:gd name="T29" fmla="*/ 8 h 50"/>
                <a:gd name="T30" fmla="*/ 21 w 51"/>
                <a:gd name="T31" fmla="*/ 12 h 50"/>
                <a:gd name="T32" fmla="*/ 27 w 51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1" h="50">
                  <a:moveTo>
                    <a:pt x="27" y="0"/>
                  </a:moveTo>
                  <a:lnTo>
                    <a:pt x="30" y="12"/>
                  </a:lnTo>
                  <a:lnTo>
                    <a:pt x="44" y="8"/>
                  </a:lnTo>
                  <a:lnTo>
                    <a:pt x="40" y="19"/>
                  </a:lnTo>
                  <a:lnTo>
                    <a:pt x="51" y="25"/>
                  </a:lnTo>
                  <a:lnTo>
                    <a:pt x="40" y="31"/>
                  </a:lnTo>
                  <a:lnTo>
                    <a:pt x="44" y="42"/>
                  </a:lnTo>
                  <a:lnTo>
                    <a:pt x="30" y="38"/>
                  </a:lnTo>
                  <a:lnTo>
                    <a:pt x="27" y="50"/>
                  </a:lnTo>
                  <a:lnTo>
                    <a:pt x="21" y="38"/>
                  </a:lnTo>
                  <a:lnTo>
                    <a:pt x="7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8"/>
                  </a:lnTo>
                  <a:lnTo>
                    <a:pt x="21" y="1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18" name="Freeform 174"/>
            <p:cNvSpPr>
              <a:spLocks/>
            </p:cNvSpPr>
            <p:nvPr/>
          </p:nvSpPr>
          <p:spPr bwMode="auto">
            <a:xfrm>
              <a:off x="1906" y="795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3 w 50"/>
                <a:gd name="T5" fmla="*/ 7 h 50"/>
                <a:gd name="T6" fmla="*/ 39 w 50"/>
                <a:gd name="T7" fmla="*/ 19 h 50"/>
                <a:gd name="T8" fmla="*/ 50 w 50"/>
                <a:gd name="T9" fmla="*/ 25 h 50"/>
                <a:gd name="T10" fmla="*/ 39 w 50"/>
                <a:gd name="T11" fmla="*/ 30 h 50"/>
                <a:gd name="T12" fmla="*/ 43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20 w 50"/>
                <a:gd name="T19" fmla="*/ 38 h 50"/>
                <a:gd name="T20" fmla="*/ 8 w 50"/>
                <a:gd name="T21" fmla="*/ 42 h 50"/>
                <a:gd name="T22" fmla="*/ 12 w 50"/>
                <a:gd name="T23" fmla="*/ 30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7 h 50"/>
                <a:gd name="T30" fmla="*/ 20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3" y="7"/>
                  </a:lnTo>
                  <a:lnTo>
                    <a:pt x="39" y="19"/>
                  </a:lnTo>
                  <a:lnTo>
                    <a:pt x="50" y="25"/>
                  </a:lnTo>
                  <a:lnTo>
                    <a:pt x="39" y="30"/>
                  </a:lnTo>
                  <a:lnTo>
                    <a:pt x="43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20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20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19" name="Freeform 175"/>
            <p:cNvSpPr>
              <a:spLocks/>
            </p:cNvSpPr>
            <p:nvPr/>
          </p:nvSpPr>
          <p:spPr bwMode="auto">
            <a:xfrm>
              <a:off x="1828" y="864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2 w 50"/>
                <a:gd name="T5" fmla="*/ 7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0 h 50"/>
                <a:gd name="T12" fmla="*/ 42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7 w 50"/>
                <a:gd name="T21" fmla="*/ 42 h 50"/>
                <a:gd name="T22" fmla="*/ 11 w 50"/>
                <a:gd name="T23" fmla="*/ 30 h 50"/>
                <a:gd name="T24" fmla="*/ 0 w 50"/>
                <a:gd name="T25" fmla="*/ 25 h 50"/>
                <a:gd name="T26" fmla="*/ 11 w 50"/>
                <a:gd name="T27" fmla="*/ 19 h 50"/>
                <a:gd name="T28" fmla="*/ 7 w 50"/>
                <a:gd name="T29" fmla="*/ 7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2" y="7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0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7" y="42"/>
                  </a:lnTo>
                  <a:lnTo>
                    <a:pt x="11" y="30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7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20" name="Freeform 176"/>
            <p:cNvSpPr>
              <a:spLocks/>
            </p:cNvSpPr>
            <p:nvPr/>
          </p:nvSpPr>
          <p:spPr bwMode="auto">
            <a:xfrm>
              <a:off x="2242" y="524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3 w 50"/>
                <a:gd name="T5" fmla="*/ 8 h 50"/>
                <a:gd name="T6" fmla="*/ 39 w 50"/>
                <a:gd name="T7" fmla="*/ 19 h 50"/>
                <a:gd name="T8" fmla="*/ 50 w 50"/>
                <a:gd name="T9" fmla="*/ 25 h 50"/>
                <a:gd name="T10" fmla="*/ 39 w 50"/>
                <a:gd name="T11" fmla="*/ 31 h 50"/>
                <a:gd name="T12" fmla="*/ 43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8 w 50"/>
                <a:gd name="T21" fmla="*/ 42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8 h 50"/>
                <a:gd name="T30" fmla="*/ 19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3" y="8"/>
                  </a:lnTo>
                  <a:lnTo>
                    <a:pt x="39" y="19"/>
                  </a:lnTo>
                  <a:lnTo>
                    <a:pt x="50" y="25"/>
                  </a:lnTo>
                  <a:lnTo>
                    <a:pt x="39" y="31"/>
                  </a:lnTo>
                  <a:lnTo>
                    <a:pt x="43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21" name="Freeform 177"/>
            <p:cNvSpPr>
              <a:spLocks/>
            </p:cNvSpPr>
            <p:nvPr/>
          </p:nvSpPr>
          <p:spPr bwMode="auto">
            <a:xfrm>
              <a:off x="2402" y="491"/>
              <a:ext cx="49" cy="50"/>
            </a:xfrm>
            <a:custGeom>
              <a:avLst/>
              <a:gdLst>
                <a:gd name="T0" fmla="*/ 25 w 49"/>
                <a:gd name="T1" fmla="*/ 0 h 50"/>
                <a:gd name="T2" fmla="*/ 30 w 49"/>
                <a:gd name="T3" fmla="*/ 12 h 50"/>
                <a:gd name="T4" fmla="*/ 42 w 49"/>
                <a:gd name="T5" fmla="*/ 6 h 50"/>
                <a:gd name="T6" fmla="*/ 38 w 49"/>
                <a:gd name="T7" fmla="*/ 20 h 50"/>
                <a:gd name="T8" fmla="*/ 49 w 49"/>
                <a:gd name="T9" fmla="*/ 23 h 50"/>
                <a:gd name="T10" fmla="*/ 38 w 49"/>
                <a:gd name="T11" fmla="*/ 29 h 50"/>
                <a:gd name="T12" fmla="*/ 42 w 49"/>
                <a:gd name="T13" fmla="*/ 43 h 50"/>
                <a:gd name="T14" fmla="*/ 30 w 49"/>
                <a:gd name="T15" fmla="*/ 39 h 50"/>
                <a:gd name="T16" fmla="*/ 25 w 49"/>
                <a:gd name="T17" fmla="*/ 50 h 50"/>
                <a:gd name="T18" fmla="*/ 19 w 49"/>
                <a:gd name="T19" fmla="*/ 39 h 50"/>
                <a:gd name="T20" fmla="*/ 7 w 49"/>
                <a:gd name="T21" fmla="*/ 43 h 50"/>
                <a:gd name="T22" fmla="*/ 11 w 49"/>
                <a:gd name="T23" fmla="*/ 29 h 50"/>
                <a:gd name="T24" fmla="*/ 0 w 49"/>
                <a:gd name="T25" fmla="*/ 23 h 50"/>
                <a:gd name="T26" fmla="*/ 11 w 49"/>
                <a:gd name="T27" fmla="*/ 20 h 50"/>
                <a:gd name="T28" fmla="*/ 7 w 49"/>
                <a:gd name="T29" fmla="*/ 6 h 50"/>
                <a:gd name="T30" fmla="*/ 19 w 49"/>
                <a:gd name="T31" fmla="*/ 12 h 50"/>
                <a:gd name="T32" fmla="*/ 25 w 49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0">
                  <a:moveTo>
                    <a:pt x="25" y="0"/>
                  </a:moveTo>
                  <a:lnTo>
                    <a:pt x="30" y="12"/>
                  </a:lnTo>
                  <a:lnTo>
                    <a:pt x="42" y="6"/>
                  </a:lnTo>
                  <a:lnTo>
                    <a:pt x="38" y="20"/>
                  </a:lnTo>
                  <a:lnTo>
                    <a:pt x="49" y="23"/>
                  </a:lnTo>
                  <a:lnTo>
                    <a:pt x="38" y="29"/>
                  </a:lnTo>
                  <a:lnTo>
                    <a:pt x="42" y="43"/>
                  </a:lnTo>
                  <a:lnTo>
                    <a:pt x="30" y="39"/>
                  </a:lnTo>
                  <a:lnTo>
                    <a:pt x="25" y="50"/>
                  </a:lnTo>
                  <a:lnTo>
                    <a:pt x="19" y="39"/>
                  </a:lnTo>
                  <a:lnTo>
                    <a:pt x="7" y="43"/>
                  </a:lnTo>
                  <a:lnTo>
                    <a:pt x="11" y="29"/>
                  </a:lnTo>
                  <a:lnTo>
                    <a:pt x="0" y="23"/>
                  </a:lnTo>
                  <a:lnTo>
                    <a:pt x="11" y="20"/>
                  </a:lnTo>
                  <a:lnTo>
                    <a:pt x="7" y="6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22" name="Freeform 178"/>
            <p:cNvSpPr>
              <a:spLocks/>
            </p:cNvSpPr>
            <p:nvPr/>
          </p:nvSpPr>
          <p:spPr bwMode="auto">
            <a:xfrm>
              <a:off x="2492" y="461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0 w 50"/>
                <a:gd name="T3" fmla="*/ 11 h 50"/>
                <a:gd name="T4" fmla="*/ 42 w 50"/>
                <a:gd name="T5" fmla="*/ 7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0 h 50"/>
                <a:gd name="T12" fmla="*/ 42 w 50"/>
                <a:gd name="T13" fmla="*/ 42 h 50"/>
                <a:gd name="T14" fmla="*/ 30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7 w 50"/>
                <a:gd name="T21" fmla="*/ 42 h 50"/>
                <a:gd name="T22" fmla="*/ 11 w 50"/>
                <a:gd name="T23" fmla="*/ 30 h 50"/>
                <a:gd name="T24" fmla="*/ 0 w 50"/>
                <a:gd name="T25" fmla="*/ 25 h 50"/>
                <a:gd name="T26" fmla="*/ 11 w 50"/>
                <a:gd name="T27" fmla="*/ 19 h 50"/>
                <a:gd name="T28" fmla="*/ 7 w 50"/>
                <a:gd name="T29" fmla="*/ 7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0" y="11"/>
                  </a:lnTo>
                  <a:lnTo>
                    <a:pt x="42" y="7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0"/>
                  </a:lnTo>
                  <a:lnTo>
                    <a:pt x="42" y="42"/>
                  </a:lnTo>
                  <a:lnTo>
                    <a:pt x="30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7" y="42"/>
                  </a:lnTo>
                  <a:lnTo>
                    <a:pt x="11" y="30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7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23" name="Freeform 179"/>
            <p:cNvSpPr>
              <a:spLocks/>
            </p:cNvSpPr>
            <p:nvPr/>
          </p:nvSpPr>
          <p:spPr bwMode="auto">
            <a:xfrm>
              <a:off x="2791" y="467"/>
              <a:ext cx="52" cy="49"/>
            </a:xfrm>
            <a:custGeom>
              <a:avLst/>
              <a:gdLst>
                <a:gd name="T0" fmla="*/ 27 w 52"/>
                <a:gd name="T1" fmla="*/ 0 h 49"/>
                <a:gd name="T2" fmla="*/ 31 w 52"/>
                <a:gd name="T3" fmla="*/ 11 h 49"/>
                <a:gd name="T4" fmla="*/ 44 w 52"/>
                <a:gd name="T5" fmla="*/ 7 h 49"/>
                <a:gd name="T6" fmla="*/ 40 w 52"/>
                <a:gd name="T7" fmla="*/ 19 h 49"/>
                <a:gd name="T8" fmla="*/ 52 w 52"/>
                <a:gd name="T9" fmla="*/ 24 h 49"/>
                <a:gd name="T10" fmla="*/ 40 w 52"/>
                <a:gd name="T11" fmla="*/ 30 h 49"/>
                <a:gd name="T12" fmla="*/ 44 w 52"/>
                <a:gd name="T13" fmla="*/ 42 h 49"/>
                <a:gd name="T14" fmla="*/ 31 w 52"/>
                <a:gd name="T15" fmla="*/ 38 h 49"/>
                <a:gd name="T16" fmla="*/ 27 w 52"/>
                <a:gd name="T17" fmla="*/ 49 h 49"/>
                <a:gd name="T18" fmla="*/ 21 w 52"/>
                <a:gd name="T19" fmla="*/ 38 h 49"/>
                <a:gd name="T20" fmla="*/ 8 w 52"/>
                <a:gd name="T21" fmla="*/ 42 h 49"/>
                <a:gd name="T22" fmla="*/ 12 w 52"/>
                <a:gd name="T23" fmla="*/ 30 h 49"/>
                <a:gd name="T24" fmla="*/ 0 w 52"/>
                <a:gd name="T25" fmla="*/ 24 h 49"/>
                <a:gd name="T26" fmla="*/ 12 w 52"/>
                <a:gd name="T27" fmla="*/ 19 h 49"/>
                <a:gd name="T28" fmla="*/ 8 w 52"/>
                <a:gd name="T29" fmla="*/ 7 h 49"/>
                <a:gd name="T30" fmla="*/ 21 w 52"/>
                <a:gd name="T31" fmla="*/ 11 h 49"/>
                <a:gd name="T32" fmla="*/ 27 w 52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49">
                  <a:moveTo>
                    <a:pt x="27" y="0"/>
                  </a:moveTo>
                  <a:lnTo>
                    <a:pt x="31" y="11"/>
                  </a:lnTo>
                  <a:lnTo>
                    <a:pt x="44" y="7"/>
                  </a:lnTo>
                  <a:lnTo>
                    <a:pt x="40" y="19"/>
                  </a:lnTo>
                  <a:lnTo>
                    <a:pt x="52" y="24"/>
                  </a:lnTo>
                  <a:lnTo>
                    <a:pt x="40" y="30"/>
                  </a:lnTo>
                  <a:lnTo>
                    <a:pt x="44" y="42"/>
                  </a:lnTo>
                  <a:lnTo>
                    <a:pt x="31" y="38"/>
                  </a:lnTo>
                  <a:lnTo>
                    <a:pt x="27" y="49"/>
                  </a:lnTo>
                  <a:lnTo>
                    <a:pt x="21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4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21" y="1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24" name="Freeform 180"/>
            <p:cNvSpPr>
              <a:spLocks/>
            </p:cNvSpPr>
            <p:nvPr/>
          </p:nvSpPr>
          <p:spPr bwMode="auto">
            <a:xfrm>
              <a:off x="3501" y="950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2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8 w 50"/>
                <a:gd name="T21" fmla="*/ 42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8 h 50"/>
                <a:gd name="T30" fmla="*/ 19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25" name="Freeform 181"/>
            <p:cNvSpPr>
              <a:spLocks/>
            </p:cNvSpPr>
            <p:nvPr/>
          </p:nvSpPr>
          <p:spPr bwMode="auto">
            <a:xfrm>
              <a:off x="3254" y="1182"/>
              <a:ext cx="49" cy="50"/>
            </a:xfrm>
            <a:custGeom>
              <a:avLst/>
              <a:gdLst>
                <a:gd name="T0" fmla="*/ 25 w 49"/>
                <a:gd name="T1" fmla="*/ 0 h 50"/>
                <a:gd name="T2" fmla="*/ 30 w 49"/>
                <a:gd name="T3" fmla="*/ 12 h 50"/>
                <a:gd name="T4" fmla="*/ 42 w 49"/>
                <a:gd name="T5" fmla="*/ 8 h 50"/>
                <a:gd name="T6" fmla="*/ 38 w 49"/>
                <a:gd name="T7" fmla="*/ 19 h 50"/>
                <a:gd name="T8" fmla="*/ 49 w 49"/>
                <a:gd name="T9" fmla="*/ 25 h 50"/>
                <a:gd name="T10" fmla="*/ 38 w 49"/>
                <a:gd name="T11" fmla="*/ 31 h 50"/>
                <a:gd name="T12" fmla="*/ 42 w 49"/>
                <a:gd name="T13" fmla="*/ 42 h 50"/>
                <a:gd name="T14" fmla="*/ 30 w 49"/>
                <a:gd name="T15" fmla="*/ 39 h 50"/>
                <a:gd name="T16" fmla="*/ 25 w 49"/>
                <a:gd name="T17" fmla="*/ 50 h 50"/>
                <a:gd name="T18" fmla="*/ 19 w 49"/>
                <a:gd name="T19" fmla="*/ 39 h 50"/>
                <a:gd name="T20" fmla="*/ 5 w 49"/>
                <a:gd name="T21" fmla="*/ 42 h 50"/>
                <a:gd name="T22" fmla="*/ 11 w 49"/>
                <a:gd name="T23" fmla="*/ 31 h 50"/>
                <a:gd name="T24" fmla="*/ 0 w 49"/>
                <a:gd name="T25" fmla="*/ 25 h 50"/>
                <a:gd name="T26" fmla="*/ 11 w 49"/>
                <a:gd name="T27" fmla="*/ 19 h 50"/>
                <a:gd name="T28" fmla="*/ 5 w 49"/>
                <a:gd name="T29" fmla="*/ 8 h 50"/>
                <a:gd name="T30" fmla="*/ 19 w 49"/>
                <a:gd name="T31" fmla="*/ 12 h 50"/>
                <a:gd name="T32" fmla="*/ 25 w 49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0">
                  <a:moveTo>
                    <a:pt x="25" y="0"/>
                  </a:moveTo>
                  <a:lnTo>
                    <a:pt x="30" y="12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49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30" y="39"/>
                  </a:lnTo>
                  <a:lnTo>
                    <a:pt x="25" y="50"/>
                  </a:lnTo>
                  <a:lnTo>
                    <a:pt x="19" y="39"/>
                  </a:lnTo>
                  <a:lnTo>
                    <a:pt x="5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5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26" name="Freeform 182"/>
            <p:cNvSpPr>
              <a:spLocks/>
            </p:cNvSpPr>
            <p:nvPr/>
          </p:nvSpPr>
          <p:spPr bwMode="auto">
            <a:xfrm>
              <a:off x="3340" y="1203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2 w 50"/>
                <a:gd name="T5" fmla="*/ 8 h 50"/>
                <a:gd name="T6" fmla="*/ 38 w 50"/>
                <a:gd name="T7" fmla="*/ 20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4 h 50"/>
                <a:gd name="T14" fmla="*/ 31 w 50"/>
                <a:gd name="T15" fmla="*/ 39 h 50"/>
                <a:gd name="T16" fmla="*/ 25 w 50"/>
                <a:gd name="T17" fmla="*/ 50 h 50"/>
                <a:gd name="T18" fmla="*/ 19 w 50"/>
                <a:gd name="T19" fmla="*/ 39 h 50"/>
                <a:gd name="T20" fmla="*/ 8 w 50"/>
                <a:gd name="T21" fmla="*/ 44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20 h 50"/>
                <a:gd name="T28" fmla="*/ 8 w 50"/>
                <a:gd name="T29" fmla="*/ 8 h 50"/>
                <a:gd name="T30" fmla="*/ 19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2" y="8"/>
                  </a:lnTo>
                  <a:lnTo>
                    <a:pt x="38" y="20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4"/>
                  </a:lnTo>
                  <a:lnTo>
                    <a:pt x="31" y="39"/>
                  </a:lnTo>
                  <a:lnTo>
                    <a:pt x="25" y="50"/>
                  </a:lnTo>
                  <a:lnTo>
                    <a:pt x="19" y="39"/>
                  </a:lnTo>
                  <a:lnTo>
                    <a:pt x="8" y="44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20"/>
                  </a:lnTo>
                  <a:lnTo>
                    <a:pt x="8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27" name="Freeform 183"/>
            <p:cNvSpPr>
              <a:spLocks/>
            </p:cNvSpPr>
            <p:nvPr/>
          </p:nvSpPr>
          <p:spPr bwMode="auto">
            <a:xfrm>
              <a:off x="3194" y="578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2 w 50"/>
                <a:gd name="T5" fmla="*/ 6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29 h 50"/>
                <a:gd name="T12" fmla="*/ 42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8 w 50"/>
                <a:gd name="T21" fmla="*/ 42 h 50"/>
                <a:gd name="T22" fmla="*/ 12 w 50"/>
                <a:gd name="T23" fmla="*/ 29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6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2" y="6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29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2" y="29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6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28" name="Freeform 184"/>
            <p:cNvSpPr>
              <a:spLocks/>
            </p:cNvSpPr>
            <p:nvPr/>
          </p:nvSpPr>
          <p:spPr bwMode="auto">
            <a:xfrm>
              <a:off x="3426" y="1088"/>
              <a:ext cx="50" cy="52"/>
            </a:xfrm>
            <a:custGeom>
              <a:avLst/>
              <a:gdLst>
                <a:gd name="T0" fmla="*/ 23 w 50"/>
                <a:gd name="T1" fmla="*/ 0 h 52"/>
                <a:gd name="T2" fmla="*/ 29 w 50"/>
                <a:gd name="T3" fmla="*/ 12 h 52"/>
                <a:gd name="T4" fmla="*/ 42 w 50"/>
                <a:gd name="T5" fmla="*/ 8 h 52"/>
                <a:gd name="T6" fmla="*/ 39 w 50"/>
                <a:gd name="T7" fmla="*/ 21 h 52"/>
                <a:gd name="T8" fmla="*/ 50 w 50"/>
                <a:gd name="T9" fmla="*/ 27 h 52"/>
                <a:gd name="T10" fmla="*/ 39 w 50"/>
                <a:gd name="T11" fmla="*/ 33 h 52"/>
                <a:gd name="T12" fmla="*/ 42 w 50"/>
                <a:gd name="T13" fmla="*/ 44 h 52"/>
                <a:gd name="T14" fmla="*/ 29 w 50"/>
                <a:gd name="T15" fmla="*/ 40 h 52"/>
                <a:gd name="T16" fmla="*/ 23 w 50"/>
                <a:gd name="T17" fmla="*/ 52 h 52"/>
                <a:gd name="T18" fmla="*/ 19 w 50"/>
                <a:gd name="T19" fmla="*/ 40 h 52"/>
                <a:gd name="T20" fmla="*/ 6 w 50"/>
                <a:gd name="T21" fmla="*/ 44 h 52"/>
                <a:gd name="T22" fmla="*/ 12 w 50"/>
                <a:gd name="T23" fmla="*/ 33 h 52"/>
                <a:gd name="T24" fmla="*/ 0 w 50"/>
                <a:gd name="T25" fmla="*/ 27 h 52"/>
                <a:gd name="T26" fmla="*/ 12 w 50"/>
                <a:gd name="T27" fmla="*/ 21 h 52"/>
                <a:gd name="T28" fmla="*/ 6 w 50"/>
                <a:gd name="T29" fmla="*/ 8 h 52"/>
                <a:gd name="T30" fmla="*/ 19 w 50"/>
                <a:gd name="T31" fmla="*/ 12 h 52"/>
                <a:gd name="T32" fmla="*/ 23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3" y="0"/>
                  </a:moveTo>
                  <a:lnTo>
                    <a:pt x="29" y="12"/>
                  </a:lnTo>
                  <a:lnTo>
                    <a:pt x="42" y="8"/>
                  </a:lnTo>
                  <a:lnTo>
                    <a:pt x="39" y="21"/>
                  </a:lnTo>
                  <a:lnTo>
                    <a:pt x="50" y="27"/>
                  </a:lnTo>
                  <a:lnTo>
                    <a:pt x="39" y="33"/>
                  </a:lnTo>
                  <a:lnTo>
                    <a:pt x="42" y="44"/>
                  </a:lnTo>
                  <a:lnTo>
                    <a:pt x="29" y="40"/>
                  </a:lnTo>
                  <a:lnTo>
                    <a:pt x="23" y="52"/>
                  </a:lnTo>
                  <a:lnTo>
                    <a:pt x="19" y="40"/>
                  </a:lnTo>
                  <a:lnTo>
                    <a:pt x="6" y="44"/>
                  </a:lnTo>
                  <a:lnTo>
                    <a:pt x="12" y="33"/>
                  </a:lnTo>
                  <a:lnTo>
                    <a:pt x="0" y="27"/>
                  </a:lnTo>
                  <a:lnTo>
                    <a:pt x="12" y="21"/>
                  </a:lnTo>
                  <a:lnTo>
                    <a:pt x="6" y="8"/>
                  </a:lnTo>
                  <a:lnTo>
                    <a:pt x="19" y="12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29" name="Freeform 185"/>
            <p:cNvSpPr>
              <a:spLocks/>
            </p:cNvSpPr>
            <p:nvPr/>
          </p:nvSpPr>
          <p:spPr bwMode="auto">
            <a:xfrm>
              <a:off x="3340" y="877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2 w 50"/>
                <a:gd name="T5" fmla="*/ 6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2 h 50"/>
                <a:gd name="T14" fmla="*/ 31 w 50"/>
                <a:gd name="T15" fmla="*/ 39 h 50"/>
                <a:gd name="T16" fmla="*/ 25 w 50"/>
                <a:gd name="T17" fmla="*/ 50 h 50"/>
                <a:gd name="T18" fmla="*/ 19 w 50"/>
                <a:gd name="T19" fmla="*/ 39 h 50"/>
                <a:gd name="T20" fmla="*/ 6 w 50"/>
                <a:gd name="T21" fmla="*/ 42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19 h 50"/>
                <a:gd name="T28" fmla="*/ 6 w 50"/>
                <a:gd name="T29" fmla="*/ 6 h 50"/>
                <a:gd name="T30" fmla="*/ 19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2" y="6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31" y="39"/>
                  </a:lnTo>
                  <a:lnTo>
                    <a:pt x="25" y="50"/>
                  </a:lnTo>
                  <a:lnTo>
                    <a:pt x="19" y="39"/>
                  </a:lnTo>
                  <a:lnTo>
                    <a:pt x="6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6" y="6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30" name="Freeform 186"/>
            <p:cNvSpPr>
              <a:spLocks/>
            </p:cNvSpPr>
            <p:nvPr/>
          </p:nvSpPr>
          <p:spPr bwMode="auto">
            <a:xfrm>
              <a:off x="3056" y="520"/>
              <a:ext cx="50" cy="52"/>
            </a:xfrm>
            <a:custGeom>
              <a:avLst/>
              <a:gdLst>
                <a:gd name="T0" fmla="*/ 25 w 50"/>
                <a:gd name="T1" fmla="*/ 0 h 52"/>
                <a:gd name="T2" fmla="*/ 31 w 50"/>
                <a:gd name="T3" fmla="*/ 12 h 52"/>
                <a:gd name="T4" fmla="*/ 42 w 50"/>
                <a:gd name="T5" fmla="*/ 8 h 52"/>
                <a:gd name="T6" fmla="*/ 38 w 50"/>
                <a:gd name="T7" fmla="*/ 21 h 52"/>
                <a:gd name="T8" fmla="*/ 50 w 50"/>
                <a:gd name="T9" fmla="*/ 25 h 52"/>
                <a:gd name="T10" fmla="*/ 38 w 50"/>
                <a:gd name="T11" fmla="*/ 31 h 52"/>
                <a:gd name="T12" fmla="*/ 42 w 50"/>
                <a:gd name="T13" fmla="*/ 44 h 52"/>
                <a:gd name="T14" fmla="*/ 31 w 50"/>
                <a:gd name="T15" fmla="*/ 41 h 52"/>
                <a:gd name="T16" fmla="*/ 25 w 50"/>
                <a:gd name="T17" fmla="*/ 52 h 52"/>
                <a:gd name="T18" fmla="*/ 19 w 50"/>
                <a:gd name="T19" fmla="*/ 41 h 52"/>
                <a:gd name="T20" fmla="*/ 8 w 50"/>
                <a:gd name="T21" fmla="*/ 44 h 52"/>
                <a:gd name="T22" fmla="*/ 11 w 50"/>
                <a:gd name="T23" fmla="*/ 31 h 52"/>
                <a:gd name="T24" fmla="*/ 0 w 50"/>
                <a:gd name="T25" fmla="*/ 25 h 52"/>
                <a:gd name="T26" fmla="*/ 11 w 50"/>
                <a:gd name="T27" fmla="*/ 21 h 52"/>
                <a:gd name="T28" fmla="*/ 8 w 50"/>
                <a:gd name="T29" fmla="*/ 8 h 52"/>
                <a:gd name="T30" fmla="*/ 19 w 50"/>
                <a:gd name="T31" fmla="*/ 12 h 52"/>
                <a:gd name="T32" fmla="*/ 25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5" y="0"/>
                  </a:moveTo>
                  <a:lnTo>
                    <a:pt x="31" y="12"/>
                  </a:lnTo>
                  <a:lnTo>
                    <a:pt x="42" y="8"/>
                  </a:lnTo>
                  <a:lnTo>
                    <a:pt x="38" y="21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4"/>
                  </a:lnTo>
                  <a:lnTo>
                    <a:pt x="31" y="41"/>
                  </a:lnTo>
                  <a:lnTo>
                    <a:pt x="25" y="52"/>
                  </a:lnTo>
                  <a:lnTo>
                    <a:pt x="19" y="41"/>
                  </a:lnTo>
                  <a:lnTo>
                    <a:pt x="8" y="44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21"/>
                  </a:lnTo>
                  <a:lnTo>
                    <a:pt x="8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31" name="Freeform 187"/>
            <p:cNvSpPr>
              <a:spLocks/>
            </p:cNvSpPr>
            <p:nvPr/>
          </p:nvSpPr>
          <p:spPr bwMode="auto">
            <a:xfrm>
              <a:off x="2893" y="488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2 w 50"/>
                <a:gd name="T5" fmla="*/ 5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0 h 50"/>
                <a:gd name="T12" fmla="*/ 42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7 w 50"/>
                <a:gd name="T21" fmla="*/ 42 h 50"/>
                <a:gd name="T22" fmla="*/ 11 w 50"/>
                <a:gd name="T23" fmla="*/ 30 h 50"/>
                <a:gd name="T24" fmla="*/ 0 w 50"/>
                <a:gd name="T25" fmla="*/ 25 h 50"/>
                <a:gd name="T26" fmla="*/ 11 w 50"/>
                <a:gd name="T27" fmla="*/ 19 h 50"/>
                <a:gd name="T28" fmla="*/ 7 w 50"/>
                <a:gd name="T29" fmla="*/ 5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2" y="5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0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7" y="42"/>
                  </a:lnTo>
                  <a:lnTo>
                    <a:pt x="11" y="30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5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32" name="Freeform 188"/>
            <p:cNvSpPr>
              <a:spLocks/>
            </p:cNvSpPr>
            <p:nvPr/>
          </p:nvSpPr>
          <p:spPr bwMode="auto">
            <a:xfrm>
              <a:off x="3357" y="674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2 w 50"/>
                <a:gd name="T5" fmla="*/ 7 h 50"/>
                <a:gd name="T6" fmla="*/ 39 w 50"/>
                <a:gd name="T7" fmla="*/ 19 h 50"/>
                <a:gd name="T8" fmla="*/ 50 w 50"/>
                <a:gd name="T9" fmla="*/ 25 h 50"/>
                <a:gd name="T10" fmla="*/ 39 w 50"/>
                <a:gd name="T11" fmla="*/ 30 h 50"/>
                <a:gd name="T12" fmla="*/ 42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8 w 50"/>
                <a:gd name="T21" fmla="*/ 42 h 50"/>
                <a:gd name="T22" fmla="*/ 12 w 50"/>
                <a:gd name="T23" fmla="*/ 30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7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2" y="7"/>
                  </a:lnTo>
                  <a:lnTo>
                    <a:pt x="39" y="19"/>
                  </a:lnTo>
                  <a:lnTo>
                    <a:pt x="50" y="25"/>
                  </a:lnTo>
                  <a:lnTo>
                    <a:pt x="39" y="30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33" name="Freeform 189"/>
            <p:cNvSpPr>
              <a:spLocks/>
            </p:cNvSpPr>
            <p:nvPr/>
          </p:nvSpPr>
          <p:spPr bwMode="auto">
            <a:xfrm>
              <a:off x="3342" y="760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4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4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8 w 50"/>
                <a:gd name="T21" fmla="*/ 42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19 h 50"/>
                <a:gd name="T28" fmla="*/ 8 w 50"/>
                <a:gd name="T29" fmla="*/ 8 h 50"/>
                <a:gd name="T30" fmla="*/ 19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4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4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8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34" name="Freeform 190"/>
            <p:cNvSpPr>
              <a:spLocks/>
            </p:cNvSpPr>
            <p:nvPr/>
          </p:nvSpPr>
          <p:spPr bwMode="auto">
            <a:xfrm>
              <a:off x="3104" y="595"/>
              <a:ext cx="50" cy="52"/>
            </a:xfrm>
            <a:custGeom>
              <a:avLst/>
              <a:gdLst>
                <a:gd name="T0" fmla="*/ 25 w 50"/>
                <a:gd name="T1" fmla="*/ 0 h 52"/>
                <a:gd name="T2" fmla="*/ 31 w 50"/>
                <a:gd name="T3" fmla="*/ 12 h 52"/>
                <a:gd name="T4" fmla="*/ 44 w 50"/>
                <a:gd name="T5" fmla="*/ 8 h 52"/>
                <a:gd name="T6" fmla="*/ 40 w 50"/>
                <a:gd name="T7" fmla="*/ 19 h 52"/>
                <a:gd name="T8" fmla="*/ 50 w 50"/>
                <a:gd name="T9" fmla="*/ 25 h 52"/>
                <a:gd name="T10" fmla="*/ 40 w 50"/>
                <a:gd name="T11" fmla="*/ 31 h 52"/>
                <a:gd name="T12" fmla="*/ 44 w 50"/>
                <a:gd name="T13" fmla="*/ 44 h 52"/>
                <a:gd name="T14" fmla="*/ 31 w 50"/>
                <a:gd name="T15" fmla="*/ 40 h 52"/>
                <a:gd name="T16" fmla="*/ 25 w 50"/>
                <a:gd name="T17" fmla="*/ 52 h 52"/>
                <a:gd name="T18" fmla="*/ 19 w 50"/>
                <a:gd name="T19" fmla="*/ 40 h 52"/>
                <a:gd name="T20" fmla="*/ 8 w 50"/>
                <a:gd name="T21" fmla="*/ 44 h 52"/>
                <a:gd name="T22" fmla="*/ 11 w 50"/>
                <a:gd name="T23" fmla="*/ 31 h 52"/>
                <a:gd name="T24" fmla="*/ 0 w 50"/>
                <a:gd name="T25" fmla="*/ 25 h 52"/>
                <a:gd name="T26" fmla="*/ 11 w 50"/>
                <a:gd name="T27" fmla="*/ 19 h 52"/>
                <a:gd name="T28" fmla="*/ 8 w 50"/>
                <a:gd name="T29" fmla="*/ 8 h 52"/>
                <a:gd name="T30" fmla="*/ 19 w 50"/>
                <a:gd name="T31" fmla="*/ 12 h 52"/>
                <a:gd name="T32" fmla="*/ 25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5" y="0"/>
                  </a:moveTo>
                  <a:lnTo>
                    <a:pt x="31" y="12"/>
                  </a:lnTo>
                  <a:lnTo>
                    <a:pt x="44" y="8"/>
                  </a:lnTo>
                  <a:lnTo>
                    <a:pt x="40" y="19"/>
                  </a:lnTo>
                  <a:lnTo>
                    <a:pt x="50" y="25"/>
                  </a:lnTo>
                  <a:lnTo>
                    <a:pt x="40" y="31"/>
                  </a:lnTo>
                  <a:lnTo>
                    <a:pt x="44" y="44"/>
                  </a:lnTo>
                  <a:lnTo>
                    <a:pt x="31" y="40"/>
                  </a:lnTo>
                  <a:lnTo>
                    <a:pt x="25" y="52"/>
                  </a:lnTo>
                  <a:lnTo>
                    <a:pt x="19" y="40"/>
                  </a:lnTo>
                  <a:lnTo>
                    <a:pt x="8" y="44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8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35" name="Freeform 191"/>
            <p:cNvSpPr>
              <a:spLocks/>
            </p:cNvSpPr>
            <p:nvPr/>
          </p:nvSpPr>
          <p:spPr bwMode="auto">
            <a:xfrm>
              <a:off x="2964" y="524"/>
              <a:ext cx="50" cy="50"/>
            </a:xfrm>
            <a:custGeom>
              <a:avLst/>
              <a:gdLst>
                <a:gd name="T0" fmla="*/ 23 w 50"/>
                <a:gd name="T1" fmla="*/ 0 h 50"/>
                <a:gd name="T2" fmla="*/ 29 w 50"/>
                <a:gd name="T3" fmla="*/ 12 h 50"/>
                <a:gd name="T4" fmla="*/ 42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2 h 50"/>
                <a:gd name="T14" fmla="*/ 29 w 50"/>
                <a:gd name="T15" fmla="*/ 38 h 50"/>
                <a:gd name="T16" fmla="*/ 23 w 50"/>
                <a:gd name="T17" fmla="*/ 50 h 50"/>
                <a:gd name="T18" fmla="*/ 19 w 50"/>
                <a:gd name="T19" fmla="*/ 38 h 50"/>
                <a:gd name="T20" fmla="*/ 6 w 50"/>
                <a:gd name="T21" fmla="*/ 42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19 h 50"/>
                <a:gd name="T28" fmla="*/ 6 w 50"/>
                <a:gd name="T29" fmla="*/ 8 h 50"/>
                <a:gd name="T30" fmla="*/ 19 w 50"/>
                <a:gd name="T31" fmla="*/ 12 h 50"/>
                <a:gd name="T32" fmla="*/ 23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3" y="0"/>
                  </a:moveTo>
                  <a:lnTo>
                    <a:pt x="29" y="12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29" y="38"/>
                  </a:lnTo>
                  <a:lnTo>
                    <a:pt x="23" y="50"/>
                  </a:lnTo>
                  <a:lnTo>
                    <a:pt x="19" y="38"/>
                  </a:lnTo>
                  <a:lnTo>
                    <a:pt x="6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6" y="8"/>
                  </a:lnTo>
                  <a:lnTo>
                    <a:pt x="19" y="12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40F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36" name="Freeform 192"/>
            <p:cNvSpPr>
              <a:spLocks/>
            </p:cNvSpPr>
            <p:nvPr/>
          </p:nvSpPr>
          <p:spPr bwMode="auto">
            <a:xfrm>
              <a:off x="3421" y="1023"/>
              <a:ext cx="49" cy="50"/>
            </a:xfrm>
            <a:custGeom>
              <a:avLst/>
              <a:gdLst>
                <a:gd name="T0" fmla="*/ 24 w 49"/>
                <a:gd name="T1" fmla="*/ 0 h 50"/>
                <a:gd name="T2" fmla="*/ 30 w 49"/>
                <a:gd name="T3" fmla="*/ 11 h 50"/>
                <a:gd name="T4" fmla="*/ 44 w 49"/>
                <a:gd name="T5" fmla="*/ 8 h 50"/>
                <a:gd name="T6" fmla="*/ 38 w 49"/>
                <a:gd name="T7" fmla="*/ 19 h 50"/>
                <a:gd name="T8" fmla="*/ 49 w 49"/>
                <a:gd name="T9" fmla="*/ 25 h 50"/>
                <a:gd name="T10" fmla="*/ 38 w 49"/>
                <a:gd name="T11" fmla="*/ 31 h 50"/>
                <a:gd name="T12" fmla="*/ 44 w 49"/>
                <a:gd name="T13" fmla="*/ 42 h 50"/>
                <a:gd name="T14" fmla="*/ 30 w 49"/>
                <a:gd name="T15" fmla="*/ 38 h 50"/>
                <a:gd name="T16" fmla="*/ 24 w 49"/>
                <a:gd name="T17" fmla="*/ 50 h 50"/>
                <a:gd name="T18" fmla="*/ 19 w 49"/>
                <a:gd name="T19" fmla="*/ 38 h 50"/>
                <a:gd name="T20" fmla="*/ 7 w 49"/>
                <a:gd name="T21" fmla="*/ 42 h 50"/>
                <a:gd name="T22" fmla="*/ 11 w 49"/>
                <a:gd name="T23" fmla="*/ 31 h 50"/>
                <a:gd name="T24" fmla="*/ 0 w 49"/>
                <a:gd name="T25" fmla="*/ 25 h 50"/>
                <a:gd name="T26" fmla="*/ 11 w 49"/>
                <a:gd name="T27" fmla="*/ 19 h 50"/>
                <a:gd name="T28" fmla="*/ 7 w 49"/>
                <a:gd name="T29" fmla="*/ 8 h 50"/>
                <a:gd name="T30" fmla="*/ 19 w 49"/>
                <a:gd name="T31" fmla="*/ 11 h 50"/>
                <a:gd name="T32" fmla="*/ 24 w 49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0">
                  <a:moveTo>
                    <a:pt x="24" y="0"/>
                  </a:moveTo>
                  <a:lnTo>
                    <a:pt x="30" y="11"/>
                  </a:lnTo>
                  <a:lnTo>
                    <a:pt x="44" y="8"/>
                  </a:lnTo>
                  <a:lnTo>
                    <a:pt x="38" y="19"/>
                  </a:lnTo>
                  <a:lnTo>
                    <a:pt x="49" y="25"/>
                  </a:lnTo>
                  <a:lnTo>
                    <a:pt x="38" y="31"/>
                  </a:lnTo>
                  <a:lnTo>
                    <a:pt x="44" y="42"/>
                  </a:lnTo>
                  <a:lnTo>
                    <a:pt x="30" y="38"/>
                  </a:lnTo>
                  <a:lnTo>
                    <a:pt x="24" y="50"/>
                  </a:lnTo>
                  <a:lnTo>
                    <a:pt x="19" y="38"/>
                  </a:lnTo>
                  <a:lnTo>
                    <a:pt x="7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8"/>
                  </a:lnTo>
                  <a:lnTo>
                    <a:pt x="19" y="11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37" name="Freeform 193"/>
            <p:cNvSpPr>
              <a:spLocks/>
            </p:cNvSpPr>
            <p:nvPr/>
          </p:nvSpPr>
          <p:spPr bwMode="auto">
            <a:xfrm>
              <a:off x="3244" y="678"/>
              <a:ext cx="52" cy="49"/>
            </a:xfrm>
            <a:custGeom>
              <a:avLst/>
              <a:gdLst>
                <a:gd name="T0" fmla="*/ 27 w 52"/>
                <a:gd name="T1" fmla="*/ 0 h 49"/>
                <a:gd name="T2" fmla="*/ 33 w 52"/>
                <a:gd name="T3" fmla="*/ 11 h 49"/>
                <a:gd name="T4" fmla="*/ 44 w 52"/>
                <a:gd name="T5" fmla="*/ 7 h 49"/>
                <a:gd name="T6" fmla="*/ 40 w 52"/>
                <a:gd name="T7" fmla="*/ 21 h 49"/>
                <a:gd name="T8" fmla="*/ 52 w 52"/>
                <a:gd name="T9" fmla="*/ 25 h 49"/>
                <a:gd name="T10" fmla="*/ 40 w 52"/>
                <a:gd name="T11" fmla="*/ 30 h 49"/>
                <a:gd name="T12" fmla="*/ 44 w 52"/>
                <a:gd name="T13" fmla="*/ 44 h 49"/>
                <a:gd name="T14" fmla="*/ 33 w 52"/>
                <a:gd name="T15" fmla="*/ 38 h 49"/>
                <a:gd name="T16" fmla="*/ 27 w 52"/>
                <a:gd name="T17" fmla="*/ 49 h 49"/>
                <a:gd name="T18" fmla="*/ 21 w 52"/>
                <a:gd name="T19" fmla="*/ 38 h 49"/>
                <a:gd name="T20" fmla="*/ 8 w 52"/>
                <a:gd name="T21" fmla="*/ 44 h 49"/>
                <a:gd name="T22" fmla="*/ 11 w 52"/>
                <a:gd name="T23" fmla="*/ 30 h 49"/>
                <a:gd name="T24" fmla="*/ 0 w 52"/>
                <a:gd name="T25" fmla="*/ 25 h 49"/>
                <a:gd name="T26" fmla="*/ 11 w 52"/>
                <a:gd name="T27" fmla="*/ 21 h 49"/>
                <a:gd name="T28" fmla="*/ 8 w 52"/>
                <a:gd name="T29" fmla="*/ 7 h 49"/>
                <a:gd name="T30" fmla="*/ 21 w 52"/>
                <a:gd name="T31" fmla="*/ 11 h 49"/>
                <a:gd name="T32" fmla="*/ 27 w 52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49">
                  <a:moveTo>
                    <a:pt x="27" y="0"/>
                  </a:moveTo>
                  <a:lnTo>
                    <a:pt x="33" y="11"/>
                  </a:lnTo>
                  <a:lnTo>
                    <a:pt x="44" y="7"/>
                  </a:lnTo>
                  <a:lnTo>
                    <a:pt x="40" y="21"/>
                  </a:lnTo>
                  <a:lnTo>
                    <a:pt x="52" y="25"/>
                  </a:lnTo>
                  <a:lnTo>
                    <a:pt x="40" y="30"/>
                  </a:lnTo>
                  <a:lnTo>
                    <a:pt x="44" y="44"/>
                  </a:lnTo>
                  <a:lnTo>
                    <a:pt x="33" y="38"/>
                  </a:lnTo>
                  <a:lnTo>
                    <a:pt x="27" y="49"/>
                  </a:lnTo>
                  <a:lnTo>
                    <a:pt x="21" y="38"/>
                  </a:lnTo>
                  <a:lnTo>
                    <a:pt x="8" y="44"/>
                  </a:lnTo>
                  <a:lnTo>
                    <a:pt x="11" y="30"/>
                  </a:lnTo>
                  <a:lnTo>
                    <a:pt x="0" y="25"/>
                  </a:lnTo>
                  <a:lnTo>
                    <a:pt x="11" y="21"/>
                  </a:lnTo>
                  <a:lnTo>
                    <a:pt x="8" y="7"/>
                  </a:lnTo>
                  <a:lnTo>
                    <a:pt x="21" y="1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38" name="Freeform 194"/>
            <p:cNvSpPr>
              <a:spLocks/>
            </p:cNvSpPr>
            <p:nvPr/>
          </p:nvSpPr>
          <p:spPr bwMode="auto">
            <a:xfrm>
              <a:off x="3467" y="764"/>
              <a:ext cx="49" cy="50"/>
            </a:xfrm>
            <a:custGeom>
              <a:avLst/>
              <a:gdLst>
                <a:gd name="T0" fmla="*/ 25 w 49"/>
                <a:gd name="T1" fmla="*/ 0 h 50"/>
                <a:gd name="T2" fmla="*/ 30 w 49"/>
                <a:gd name="T3" fmla="*/ 11 h 50"/>
                <a:gd name="T4" fmla="*/ 42 w 49"/>
                <a:gd name="T5" fmla="*/ 8 h 50"/>
                <a:gd name="T6" fmla="*/ 38 w 49"/>
                <a:gd name="T7" fmla="*/ 19 h 50"/>
                <a:gd name="T8" fmla="*/ 49 w 49"/>
                <a:gd name="T9" fmla="*/ 25 h 50"/>
                <a:gd name="T10" fmla="*/ 38 w 49"/>
                <a:gd name="T11" fmla="*/ 31 h 50"/>
                <a:gd name="T12" fmla="*/ 42 w 49"/>
                <a:gd name="T13" fmla="*/ 44 h 50"/>
                <a:gd name="T14" fmla="*/ 30 w 49"/>
                <a:gd name="T15" fmla="*/ 38 h 50"/>
                <a:gd name="T16" fmla="*/ 25 w 49"/>
                <a:gd name="T17" fmla="*/ 50 h 50"/>
                <a:gd name="T18" fmla="*/ 19 w 49"/>
                <a:gd name="T19" fmla="*/ 38 h 50"/>
                <a:gd name="T20" fmla="*/ 5 w 49"/>
                <a:gd name="T21" fmla="*/ 44 h 50"/>
                <a:gd name="T22" fmla="*/ 11 w 49"/>
                <a:gd name="T23" fmla="*/ 31 h 50"/>
                <a:gd name="T24" fmla="*/ 0 w 49"/>
                <a:gd name="T25" fmla="*/ 25 h 50"/>
                <a:gd name="T26" fmla="*/ 11 w 49"/>
                <a:gd name="T27" fmla="*/ 19 h 50"/>
                <a:gd name="T28" fmla="*/ 5 w 49"/>
                <a:gd name="T29" fmla="*/ 8 h 50"/>
                <a:gd name="T30" fmla="*/ 19 w 49"/>
                <a:gd name="T31" fmla="*/ 11 h 50"/>
                <a:gd name="T32" fmla="*/ 25 w 49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0">
                  <a:moveTo>
                    <a:pt x="25" y="0"/>
                  </a:moveTo>
                  <a:lnTo>
                    <a:pt x="30" y="11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49" y="25"/>
                  </a:lnTo>
                  <a:lnTo>
                    <a:pt x="38" y="31"/>
                  </a:lnTo>
                  <a:lnTo>
                    <a:pt x="42" y="44"/>
                  </a:lnTo>
                  <a:lnTo>
                    <a:pt x="30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5" y="44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5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39" name="Freeform 195"/>
            <p:cNvSpPr>
              <a:spLocks/>
            </p:cNvSpPr>
            <p:nvPr/>
          </p:nvSpPr>
          <p:spPr bwMode="auto">
            <a:xfrm>
              <a:off x="3388" y="821"/>
              <a:ext cx="52" cy="50"/>
            </a:xfrm>
            <a:custGeom>
              <a:avLst/>
              <a:gdLst>
                <a:gd name="T0" fmla="*/ 27 w 52"/>
                <a:gd name="T1" fmla="*/ 0 h 50"/>
                <a:gd name="T2" fmla="*/ 33 w 52"/>
                <a:gd name="T3" fmla="*/ 12 h 50"/>
                <a:gd name="T4" fmla="*/ 44 w 52"/>
                <a:gd name="T5" fmla="*/ 8 h 50"/>
                <a:gd name="T6" fmla="*/ 40 w 52"/>
                <a:gd name="T7" fmla="*/ 22 h 50"/>
                <a:gd name="T8" fmla="*/ 52 w 52"/>
                <a:gd name="T9" fmla="*/ 25 h 50"/>
                <a:gd name="T10" fmla="*/ 40 w 52"/>
                <a:gd name="T11" fmla="*/ 31 h 50"/>
                <a:gd name="T12" fmla="*/ 44 w 52"/>
                <a:gd name="T13" fmla="*/ 45 h 50"/>
                <a:gd name="T14" fmla="*/ 33 w 52"/>
                <a:gd name="T15" fmla="*/ 39 h 50"/>
                <a:gd name="T16" fmla="*/ 27 w 52"/>
                <a:gd name="T17" fmla="*/ 50 h 50"/>
                <a:gd name="T18" fmla="*/ 21 w 52"/>
                <a:gd name="T19" fmla="*/ 39 h 50"/>
                <a:gd name="T20" fmla="*/ 8 w 52"/>
                <a:gd name="T21" fmla="*/ 45 h 50"/>
                <a:gd name="T22" fmla="*/ 11 w 52"/>
                <a:gd name="T23" fmla="*/ 31 h 50"/>
                <a:gd name="T24" fmla="*/ 0 w 52"/>
                <a:gd name="T25" fmla="*/ 25 h 50"/>
                <a:gd name="T26" fmla="*/ 11 w 52"/>
                <a:gd name="T27" fmla="*/ 22 h 50"/>
                <a:gd name="T28" fmla="*/ 8 w 52"/>
                <a:gd name="T29" fmla="*/ 8 h 50"/>
                <a:gd name="T30" fmla="*/ 21 w 52"/>
                <a:gd name="T31" fmla="*/ 12 h 50"/>
                <a:gd name="T32" fmla="*/ 27 w 52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0">
                  <a:moveTo>
                    <a:pt x="27" y="0"/>
                  </a:moveTo>
                  <a:lnTo>
                    <a:pt x="33" y="12"/>
                  </a:lnTo>
                  <a:lnTo>
                    <a:pt x="44" y="8"/>
                  </a:lnTo>
                  <a:lnTo>
                    <a:pt x="40" y="22"/>
                  </a:lnTo>
                  <a:lnTo>
                    <a:pt x="52" y="25"/>
                  </a:lnTo>
                  <a:lnTo>
                    <a:pt x="40" y="31"/>
                  </a:lnTo>
                  <a:lnTo>
                    <a:pt x="44" y="45"/>
                  </a:lnTo>
                  <a:lnTo>
                    <a:pt x="33" y="39"/>
                  </a:lnTo>
                  <a:lnTo>
                    <a:pt x="27" y="50"/>
                  </a:lnTo>
                  <a:lnTo>
                    <a:pt x="21" y="39"/>
                  </a:lnTo>
                  <a:lnTo>
                    <a:pt x="8" y="45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22"/>
                  </a:lnTo>
                  <a:lnTo>
                    <a:pt x="8" y="8"/>
                  </a:lnTo>
                  <a:lnTo>
                    <a:pt x="21" y="1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40" name="Freeform 196"/>
            <p:cNvSpPr>
              <a:spLocks/>
            </p:cNvSpPr>
            <p:nvPr/>
          </p:nvSpPr>
          <p:spPr bwMode="auto">
            <a:xfrm>
              <a:off x="3303" y="708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3 w 50"/>
                <a:gd name="T5" fmla="*/ 8 h 50"/>
                <a:gd name="T6" fmla="*/ 39 w 50"/>
                <a:gd name="T7" fmla="*/ 19 h 50"/>
                <a:gd name="T8" fmla="*/ 50 w 50"/>
                <a:gd name="T9" fmla="*/ 25 h 50"/>
                <a:gd name="T10" fmla="*/ 39 w 50"/>
                <a:gd name="T11" fmla="*/ 31 h 50"/>
                <a:gd name="T12" fmla="*/ 43 w 50"/>
                <a:gd name="T13" fmla="*/ 42 h 50"/>
                <a:gd name="T14" fmla="*/ 31 w 50"/>
                <a:gd name="T15" fmla="*/ 39 h 50"/>
                <a:gd name="T16" fmla="*/ 25 w 50"/>
                <a:gd name="T17" fmla="*/ 50 h 50"/>
                <a:gd name="T18" fmla="*/ 20 w 50"/>
                <a:gd name="T19" fmla="*/ 39 h 50"/>
                <a:gd name="T20" fmla="*/ 8 w 50"/>
                <a:gd name="T21" fmla="*/ 42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8 h 50"/>
                <a:gd name="T30" fmla="*/ 20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3" y="8"/>
                  </a:lnTo>
                  <a:lnTo>
                    <a:pt x="39" y="19"/>
                  </a:lnTo>
                  <a:lnTo>
                    <a:pt x="50" y="25"/>
                  </a:lnTo>
                  <a:lnTo>
                    <a:pt x="39" y="31"/>
                  </a:lnTo>
                  <a:lnTo>
                    <a:pt x="43" y="42"/>
                  </a:lnTo>
                  <a:lnTo>
                    <a:pt x="31" y="39"/>
                  </a:lnTo>
                  <a:lnTo>
                    <a:pt x="25" y="50"/>
                  </a:lnTo>
                  <a:lnTo>
                    <a:pt x="20" y="39"/>
                  </a:lnTo>
                  <a:lnTo>
                    <a:pt x="8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8"/>
                  </a:lnTo>
                  <a:lnTo>
                    <a:pt x="20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</p:grpSp>
      <p:grpSp>
        <p:nvGrpSpPr>
          <p:cNvPr id="5" name="Group 197"/>
          <p:cNvGrpSpPr>
            <a:grpSpLocks/>
          </p:cNvGrpSpPr>
          <p:nvPr/>
        </p:nvGrpSpPr>
        <p:grpSpPr bwMode="auto">
          <a:xfrm>
            <a:off x="1835150" y="3355975"/>
            <a:ext cx="2801938" cy="2025650"/>
            <a:chOff x="1786" y="384"/>
            <a:chExt cx="1765" cy="1276"/>
          </a:xfrm>
        </p:grpSpPr>
        <p:sp>
          <p:nvSpPr>
            <p:cNvPr id="31942" name="Freeform 198"/>
            <p:cNvSpPr>
              <a:spLocks/>
            </p:cNvSpPr>
            <p:nvPr/>
          </p:nvSpPr>
          <p:spPr bwMode="auto">
            <a:xfrm>
              <a:off x="2062" y="1418"/>
              <a:ext cx="100" cy="96"/>
            </a:xfrm>
            <a:custGeom>
              <a:avLst/>
              <a:gdLst>
                <a:gd name="T0" fmla="*/ 50 w 100"/>
                <a:gd name="T1" fmla="*/ 0 h 96"/>
                <a:gd name="T2" fmla="*/ 61 w 100"/>
                <a:gd name="T3" fmla="*/ 37 h 96"/>
                <a:gd name="T4" fmla="*/ 100 w 100"/>
                <a:gd name="T5" fmla="*/ 37 h 96"/>
                <a:gd name="T6" fmla="*/ 69 w 100"/>
                <a:gd name="T7" fmla="*/ 60 h 96"/>
                <a:gd name="T8" fmla="*/ 81 w 100"/>
                <a:gd name="T9" fmla="*/ 96 h 96"/>
                <a:gd name="T10" fmla="*/ 50 w 100"/>
                <a:gd name="T11" fmla="*/ 73 h 96"/>
                <a:gd name="T12" fmla="*/ 19 w 100"/>
                <a:gd name="T13" fmla="*/ 96 h 96"/>
                <a:gd name="T14" fmla="*/ 29 w 100"/>
                <a:gd name="T15" fmla="*/ 60 h 96"/>
                <a:gd name="T16" fmla="*/ 0 w 100"/>
                <a:gd name="T17" fmla="*/ 37 h 96"/>
                <a:gd name="T18" fmla="*/ 36 w 100"/>
                <a:gd name="T19" fmla="*/ 37 h 96"/>
                <a:gd name="T20" fmla="*/ 50 w 100"/>
                <a:gd name="T21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0" h="96">
                  <a:moveTo>
                    <a:pt x="50" y="0"/>
                  </a:moveTo>
                  <a:lnTo>
                    <a:pt x="61" y="37"/>
                  </a:lnTo>
                  <a:lnTo>
                    <a:pt x="100" y="37"/>
                  </a:lnTo>
                  <a:lnTo>
                    <a:pt x="69" y="60"/>
                  </a:lnTo>
                  <a:lnTo>
                    <a:pt x="81" y="96"/>
                  </a:lnTo>
                  <a:lnTo>
                    <a:pt x="50" y="73"/>
                  </a:lnTo>
                  <a:lnTo>
                    <a:pt x="19" y="96"/>
                  </a:lnTo>
                  <a:lnTo>
                    <a:pt x="29" y="60"/>
                  </a:lnTo>
                  <a:lnTo>
                    <a:pt x="0" y="37"/>
                  </a:lnTo>
                  <a:lnTo>
                    <a:pt x="36" y="37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43" name="Freeform 199"/>
            <p:cNvSpPr>
              <a:spLocks/>
            </p:cNvSpPr>
            <p:nvPr/>
          </p:nvSpPr>
          <p:spPr bwMode="auto">
            <a:xfrm>
              <a:off x="2285" y="1516"/>
              <a:ext cx="130" cy="129"/>
            </a:xfrm>
            <a:custGeom>
              <a:avLst/>
              <a:gdLst>
                <a:gd name="T0" fmla="*/ 36 w 130"/>
                <a:gd name="T1" fmla="*/ 0 h 129"/>
                <a:gd name="T2" fmla="*/ 72 w 130"/>
                <a:gd name="T3" fmla="*/ 35 h 129"/>
                <a:gd name="T4" fmla="*/ 117 w 130"/>
                <a:gd name="T5" fmla="*/ 12 h 129"/>
                <a:gd name="T6" fmla="*/ 95 w 130"/>
                <a:gd name="T7" fmla="*/ 58 h 129"/>
                <a:gd name="T8" fmla="*/ 130 w 130"/>
                <a:gd name="T9" fmla="*/ 92 h 129"/>
                <a:gd name="T10" fmla="*/ 80 w 130"/>
                <a:gd name="T11" fmla="*/ 86 h 129"/>
                <a:gd name="T12" fmla="*/ 59 w 130"/>
                <a:gd name="T13" fmla="*/ 129 h 129"/>
                <a:gd name="T14" fmla="*/ 49 w 130"/>
                <a:gd name="T15" fmla="*/ 81 h 129"/>
                <a:gd name="T16" fmla="*/ 0 w 130"/>
                <a:gd name="T17" fmla="*/ 73 h 129"/>
                <a:gd name="T18" fmla="*/ 44 w 130"/>
                <a:gd name="T19" fmla="*/ 50 h 129"/>
                <a:gd name="T20" fmla="*/ 36 w 130"/>
                <a:gd name="T2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0" h="129">
                  <a:moveTo>
                    <a:pt x="36" y="0"/>
                  </a:moveTo>
                  <a:lnTo>
                    <a:pt x="72" y="35"/>
                  </a:lnTo>
                  <a:lnTo>
                    <a:pt x="117" y="12"/>
                  </a:lnTo>
                  <a:lnTo>
                    <a:pt x="95" y="58"/>
                  </a:lnTo>
                  <a:lnTo>
                    <a:pt x="130" y="92"/>
                  </a:lnTo>
                  <a:lnTo>
                    <a:pt x="80" y="86"/>
                  </a:lnTo>
                  <a:lnTo>
                    <a:pt x="59" y="129"/>
                  </a:lnTo>
                  <a:lnTo>
                    <a:pt x="49" y="81"/>
                  </a:lnTo>
                  <a:lnTo>
                    <a:pt x="0" y="73"/>
                  </a:lnTo>
                  <a:lnTo>
                    <a:pt x="44" y="5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4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44" name="Freeform 200"/>
            <p:cNvSpPr>
              <a:spLocks/>
            </p:cNvSpPr>
            <p:nvPr/>
          </p:nvSpPr>
          <p:spPr bwMode="auto">
            <a:xfrm>
              <a:off x="2707" y="384"/>
              <a:ext cx="99" cy="96"/>
            </a:xfrm>
            <a:custGeom>
              <a:avLst/>
              <a:gdLst>
                <a:gd name="T0" fmla="*/ 50 w 99"/>
                <a:gd name="T1" fmla="*/ 0 h 96"/>
                <a:gd name="T2" fmla="*/ 61 w 99"/>
                <a:gd name="T3" fmla="*/ 35 h 96"/>
                <a:gd name="T4" fmla="*/ 99 w 99"/>
                <a:gd name="T5" fmla="*/ 36 h 96"/>
                <a:gd name="T6" fmla="*/ 71 w 99"/>
                <a:gd name="T7" fmla="*/ 59 h 96"/>
                <a:gd name="T8" fmla="*/ 80 w 99"/>
                <a:gd name="T9" fmla="*/ 96 h 96"/>
                <a:gd name="T10" fmla="*/ 50 w 99"/>
                <a:gd name="T11" fmla="*/ 73 h 96"/>
                <a:gd name="T12" fmla="*/ 19 w 99"/>
                <a:gd name="T13" fmla="*/ 96 h 96"/>
                <a:gd name="T14" fmla="*/ 30 w 99"/>
                <a:gd name="T15" fmla="*/ 59 h 96"/>
                <a:gd name="T16" fmla="*/ 0 w 99"/>
                <a:gd name="T17" fmla="*/ 36 h 96"/>
                <a:gd name="T18" fmla="*/ 38 w 99"/>
                <a:gd name="T19" fmla="*/ 35 h 96"/>
                <a:gd name="T20" fmla="*/ 50 w 99"/>
                <a:gd name="T21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96">
                  <a:moveTo>
                    <a:pt x="50" y="0"/>
                  </a:moveTo>
                  <a:lnTo>
                    <a:pt x="61" y="35"/>
                  </a:lnTo>
                  <a:lnTo>
                    <a:pt x="99" y="36"/>
                  </a:lnTo>
                  <a:lnTo>
                    <a:pt x="71" y="59"/>
                  </a:lnTo>
                  <a:lnTo>
                    <a:pt x="80" y="96"/>
                  </a:lnTo>
                  <a:lnTo>
                    <a:pt x="50" y="73"/>
                  </a:lnTo>
                  <a:lnTo>
                    <a:pt x="19" y="96"/>
                  </a:lnTo>
                  <a:lnTo>
                    <a:pt x="30" y="59"/>
                  </a:lnTo>
                  <a:lnTo>
                    <a:pt x="0" y="36"/>
                  </a:lnTo>
                  <a:lnTo>
                    <a:pt x="38" y="35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45" name="Freeform 201"/>
            <p:cNvSpPr>
              <a:spLocks/>
            </p:cNvSpPr>
            <p:nvPr/>
          </p:nvSpPr>
          <p:spPr bwMode="auto">
            <a:xfrm>
              <a:off x="3392" y="1265"/>
              <a:ext cx="69" cy="71"/>
            </a:xfrm>
            <a:custGeom>
              <a:avLst/>
              <a:gdLst>
                <a:gd name="T0" fmla="*/ 4 w 69"/>
                <a:gd name="T1" fmla="*/ 11 h 71"/>
                <a:gd name="T2" fmla="*/ 29 w 69"/>
                <a:gd name="T3" fmla="*/ 21 h 71"/>
                <a:gd name="T4" fmla="*/ 46 w 69"/>
                <a:gd name="T5" fmla="*/ 0 h 71"/>
                <a:gd name="T6" fmla="*/ 44 w 69"/>
                <a:gd name="T7" fmla="*/ 27 h 71"/>
                <a:gd name="T8" fmla="*/ 69 w 69"/>
                <a:gd name="T9" fmla="*/ 36 h 71"/>
                <a:gd name="T10" fmla="*/ 42 w 69"/>
                <a:gd name="T11" fmla="*/ 44 h 71"/>
                <a:gd name="T12" fmla="*/ 40 w 69"/>
                <a:gd name="T13" fmla="*/ 71 h 71"/>
                <a:gd name="T14" fmla="*/ 27 w 69"/>
                <a:gd name="T15" fmla="*/ 48 h 71"/>
                <a:gd name="T16" fmla="*/ 0 w 69"/>
                <a:gd name="T17" fmla="*/ 55 h 71"/>
                <a:gd name="T18" fmla="*/ 17 w 69"/>
                <a:gd name="T19" fmla="*/ 34 h 71"/>
                <a:gd name="T20" fmla="*/ 4 w 69"/>
                <a:gd name="T21" fmla="*/ 1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" h="71">
                  <a:moveTo>
                    <a:pt x="4" y="11"/>
                  </a:moveTo>
                  <a:lnTo>
                    <a:pt x="29" y="21"/>
                  </a:lnTo>
                  <a:lnTo>
                    <a:pt x="46" y="0"/>
                  </a:lnTo>
                  <a:lnTo>
                    <a:pt x="44" y="27"/>
                  </a:lnTo>
                  <a:lnTo>
                    <a:pt x="69" y="36"/>
                  </a:lnTo>
                  <a:lnTo>
                    <a:pt x="42" y="44"/>
                  </a:lnTo>
                  <a:lnTo>
                    <a:pt x="40" y="71"/>
                  </a:lnTo>
                  <a:lnTo>
                    <a:pt x="27" y="48"/>
                  </a:lnTo>
                  <a:lnTo>
                    <a:pt x="0" y="55"/>
                  </a:lnTo>
                  <a:lnTo>
                    <a:pt x="17" y="34"/>
                  </a:lnTo>
                  <a:lnTo>
                    <a:pt x="4" y="11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46" name="Freeform 202"/>
            <p:cNvSpPr>
              <a:spLocks/>
            </p:cNvSpPr>
            <p:nvPr/>
          </p:nvSpPr>
          <p:spPr bwMode="auto">
            <a:xfrm>
              <a:off x="3386" y="879"/>
              <a:ext cx="140" cy="134"/>
            </a:xfrm>
            <a:custGeom>
              <a:avLst/>
              <a:gdLst>
                <a:gd name="T0" fmla="*/ 69 w 140"/>
                <a:gd name="T1" fmla="*/ 0 h 134"/>
                <a:gd name="T2" fmla="*/ 86 w 140"/>
                <a:gd name="T3" fmla="*/ 50 h 134"/>
                <a:gd name="T4" fmla="*/ 140 w 140"/>
                <a:gd name="T5" fmla="*/ 52 h 134"/>
                <a:gd name="T6" fmla="*/ 98 w 140"/>
                <a:gd name="T7" fmla="*/ 83 h 134"/>
                <a:gd name="T8" fmla="*/ 113 w 140"/>
                <a:gd name="T9" fmla="*/ 134 h 134"/>
                <a:gd name="T10" fmla="*/ 69 w 140"/>
                <a:gd name="T11" fmla="*/ 104 h 134"/>
                <a:gd name="T12" fmla="*/ 27 w 140"/>
                <a:gd name="T13" fmla="*/ 134 h 134"/>
                <a:gd name="T14" fmla="*/ 42 w 140"/>
                <a:gd name="T15" fmla="*/ 83 h 134"/>
                <a:gd name="T16" fmla="*/ 0 w 140"/>
                <a:gd name="T17" fmla="*/ 52 h 134"/>
                <a:gd name="T18" fmla="*/ 52 w 140"/>
                <a:gd name="T19" fmla="*/ 50 h 134"/>
                <a:gd name="T20" fmla="*/ 69 w 140"/>
                <a:gd name="T21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0" h="134">
                  <a:moveTo>
                    <a:pt x="69" y="0"/>
                  </a:moveTo>
                  <a:lnTo>
                    <a:pt x="86" y="50"/>
                  </a:lnTo>
                  <a:lnTo>
                    <a:pt x="140" y="52"/>
                  </a:lnTo>
                  <a:lnTo>
                    <a:pt x="98" y="83"/>
                  </a:lnTo>
                  <a:lnTo>
                    <a:pt x="113" y="134"/>
                  </a:lnTo>
                  <a:lnTo>
                    <a:pt x="69" y="104"/>
                  </a:lnTo>
                  <a:lnTo>
                    <a:pt x="27" y="134"/>
                  </a:lnTo>
                  <a:lnTo>
                    <a:pt x="42" y="83"/>
                  </a:lnTo>
                  <a:lnTo>
                    <a:pt x="0" y="52"/>
                  </a:lnTo>
                  <a:lnTo>
                    <a:pt x="52" y="5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47" name="Freeform 203"/>
            <p:cNvSpPr>
              <a:spLocks/>
            </p:cNvSpPr>
            <p:nvPr/>
          </p:nvSpPr>
          <p:spPr bwMode="auto">
            <a:xfrm>
              <a:off x="1855" y="633"/>
              <a:ext cx="140" cy="135"/>
            </a:xfrm>
            <a:custGeom>
              <a:avLst/>
              <a:gdLst>
                <a:gd name="T0" fmla="*/ 69 w 140"/>
                <a:gd name="T1" fmla="*/ 0 h 135"/>
                <a:gd name="T2" fmla="*/ 86 w 140"/>
                <a:gd name="T3" fmla="*/ 50 h 135"/>
                <a:gd name="T4" fmla="*/ 140 w 140"/>
                <a:gd name="T5" fmla="*/ 52 h 135"/>
                <a:gd name="T6" fmla="*/ 98 w 140"/>
                <a:gd name="T7" fmla="*/ 83 h 135"/>
                <a:gd name="T8" fmla="*/ 113 w 140"/>
                <a:gd name="T9" fmla="*/ 135 h 135"/>
                <a:gd name="T10" fmla="*/ 69 w 140"/>
                <a:gd name="T11" fmla="*/ 104 h 135"/>
                <a:gd name="T12" fmla="*/ 27 w 140"/>
                <a:gd name="T13" fmla="*/ 135 h 135"/>
                <a:gd name="T14" fmla="*/ 40 w 140"/>
                <a:gd name="T15" fmla="*/ 83 h 135"/>
                <a:gd name="T16" fmla="*/ 0 w 140"/>
                <a:gd name="T17" fmla="*/ 52 h 135"/>
                <a:gd name="T18" fmla="*/ 51 w 140"/>
                <a:gd name="T19" fmla="*/ 50 h 135"/>
                <a:gd name="T20" fmla="*/ 69 w 140"/>
                <a:gd name="T21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0" h="135">
                  <a:moveTo>
                    <a:pt x="69" y="0"/>
                  </a:moveTo>
                  <a:lnTo>
                    <a:pt x="86" y="50"/>
                  </a:lnTo>
                  <a:lnTo>
                    <a:pt x="140" y="52"/>
                  </a:lnTo>
                  <a:lnTo>
                    <a:pt x="98" y="83"/>
                  </a:lnTo>
                  <a:lnTo>
                    <a:pt x="113" y="135"/>
                  </a:lnTo>
                  <a:lnTo>
                    <a:pt x="69" y="104"/>
                  </a:lnTo>
                  <a:lnTo>
                    <a:pt x="27" y="135"/>
                  </a:lnTo>
                  <a:lnTo>
                    <a:pt x="40" y="83"/>
                  </a:lnTo>
                  <a:lnTo>
                    <a:pt x="0" y="52"/>
                  </a:lnTo>
                  <a:lnTo>
                    <a:pt x="51" y="5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48" name="Freeform 204"/>
            <p:cNvSpPr>
              <a:spLocks/>
            </p:cNvSpPr>
            <p:nvPr/>
          </p:nvSpPr>
          <p:spPr bwMode="auto">
            <a:xfrm>
              <a:off x="3280" y="1242"/>
              <a:ext cx="104" cy="121"/>
            </a:xfrm>
            <a:custGeom>
              <a:avLst/>
              <a:gdLst>
                <a:gd name="T0" fmla="*/ 52 w 104"/>
                <a:gd name="T1" fmla="*/ 0 h 121"/>
                <a:gd name="T2" fmla="*/ 64 w 104"/>
                <a:gd name="T3" fmla="*/ 40 h 121"/>
                <a:gd name="T4" fmla="*/ 104 w 104"/>
                <a:gd name="T5" fmla="*/ 30 h 121"/>
                <a:gd name="T6" fmla="*/ 77 w 104"/>
                <a:gd name="T7" fmla="*/ 59 h 121"/>
                <a:gd name="T8" fmla="*/ 104 w 104"/>
                <a:gd name="T9" fmla="*/ 90 h 121"/>
                <a:gd name="T10" fmla="*/ 64 w 104"/>
                <a:gd name="T11" fmla="*/ 80 h 121"/>
                <a:gd name="T12" fmla="*/ 52 w 104"/>
                <a:gd name="T13" fmla="*/ 121 h 121"/>
                <a:gd name="T14" fmla="*/ 41 w 104"/>
                <a:gd name="T15" fmla="*/ 80 h 121"/>
                <a:gd name="T16" fmla="*/ 0 w 104"/>
                <a:gd name="T17" fmla="*/ 90 h 121"/>
                <a:gd name="T18" fmla="*/ 29 w 104"/>
                <a:gd name="T19" fmla="*/ 59 h 121"/>
                <a:gd name="T20" fmla="*/ 0 w 104"/>
                <a:gd name="T21" fmla="*/ 30 h 121"/>
                <a:gd name="T22" fmla="*/ 41 w 104"/>
                <a:gd name="T23" fmla="*/ 40 h 121"/>
                <a:gd name="T24" fmla="*/ 52 w 104"/>
                <a:gd name="T25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121">
                  <a:moveTo>
                    <a:pt x="52" y="0"/>
                  </a:moveTo>
                  <a:lnTo>
                    <a:pt x="64" y="40"/>
                  </a:lnTo>
                  <a:lnTo>
                    <a:pt x="104" y="30"/>
                  </a:lnTo>
                  <a:lnTo>
                    <a:pt x="77" y="59"/>
                  </a:lnTo>
                  <a:lnTo>
                    <a:pt x="104" y="90"/>
                  </a:lnTo>
                  <a:lnTo>
                    <a:pt x="64" y="80"/>
                  </a:lnTo>
                  <a:lnTo>
                    <a:pt x="52" y="121"/>
                  </a:lnTo>
                  <a:lnTo>
                    <a:pt x="41" y="80"/>
                  </a:lnTo>
                  <a:lnTo>
                    <a:pt x="0" y="90"/>
                  </a:lnTo>
                  <a:lnTo>
                    <a:pt x="29" y="59"/>
                  </a:lnTo>
                  <a:lnTo>
                    <a:pt x="0" y="30"/>
                  </a:lnTo>
                  <a:lnTo>
                    <a:pt x="41" y="4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49" name="Freeform 205"/>
            <p:cNvSpPr>
              <a:spLocks/>
            </p:cNvSpPr>
            <p:nvPr/>
          </p:nvSpPr>
          <p:spPr bwMode="auto">
            <a:xfrm>
              <a:off x="2096" y="541"/>
              <a:ext cx="75" cy="73"/>
            </a:xfrm>
            <a:custGeom>
              <a:avLst/>
              <a:gdLst>
                <a:gd name="T0" fmla="*/ 25 w 75"/>
                <a:gd name="T1" fmla="*/ 0 h 73"/>
                <a:gd name="T2" fmla="*/ 41 w 75"/>
                <a:gd name="T3" fmla="*/ 21 h 73"/>
                <a:gd name="T4" fmla="*/ 64 w 75"/>
                <a:gd name="T5" fmla="*/ 8 h 73"/>
                <a:gd name="T6" fmla="*/ 52 w 75"/>
                <a:gd name="T7" fmla="*/ 33 h 73"/>
                <a:gd name="T8" fmla="*/ 75 w 75"/>
                <a:gd name="T9" fmla="*/ 46 h 73"/>
                <a:gd name="T10" fmla="*/ 48 w 75"/>
                <a:gd name="T11" fmla="*/ 48 h 73"/>
                <a:gd name="T12" fmla="*/ 48 w 75"/>
                <a:gd name="T13" fmla="*/ 73 h 73"/>
                <a:gd name="T14" fmla="*/ 33 w 75"/>
                <a:gd name="T15" fmla="*/ 52 h 73"/>
                <a:gd name="T16" fmla="*/ 10 w 75"/>
                <a:gd name="T17" fmla="*/ 64 h 73"/>
                <a:gd name="T18" fmla="*/ 22 w 75"/>
                <a:gd name="T19" fmla="*/ 41 h 73"/>
                <a:gd name="T20" fmla="*/ 0 w 75"/>
                <a:gd name="T21" fmla="*/ 27 h 73"/>
                <a:gd name="T22" fmla="*/ 25 w 75"/>
                <a:gd name="T23" fmla="*/ 25 h 73"/>
                <a:gd name="T24" fmla="*/ 25 w 75"/>
                <a:gd name="T25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5" h="73">
                  <a:moveTo>
                    <a:pt x="25" y="0"/>
                  </a:moveTo>
                  <a:lnTo>
                    <a:pt x="41" y="21"/>
                  </a:lnTo>
                  <a:lnTo>
                    <a:pt x="64" y="8"/>
                  </a:lnTo>
                  <a:lnTo>
                    <a:pt x="52" y="33"/>
                  </a:lnTo>
                  <a:lnTo>
                    <a:pt x="75" y="46"/>
                  </a:lnTo>
                  <a:lnTo>
                    <a:pt x="48" y="48"/>
                  </a:lnTo>
                  <a:lnTo>
                    <a:pt x="48" y="73"/>
                  </a:lnTo>
                  <a:lnTo>
                    <a:pt x="33" y="52"/>
                  </a:lnTo>
                  <a:lnTo>
                    <a:pt x="10" y="64"/>
                  </a:lnTo>
                  <a:lnTo>
                    <a:pt x="22" y="41"/>
                  </a:lnTo>
                  <a:lnTo>
                    <a:pt x="0" y="27"/>
                  </a:lnTo>
                  <a:lnTo>
                    <a:pt x="25" y="25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50" name="Freeform 206"/>
            <p:cNvSpPr>
              <a:spLocks/>
            </p:cNvSpPr>
            <p:nvPr/>
          </p:nvSpPr>
          <p:spPr bwMode="auto">
            <a:xfrm>
              <a:off x="2599" y="434"/>
              <a:ext cx="113" cy="111"/>
            </a:xfrm>
            <a:custGeom>
              <a:avLst/>
              <a:gdLst>
                <a:gd name="T0" fmla="*/ 41 w 113"/>
                <a:gd name="T1" fmla="*/ 0 h 111"/>
                <a:gd name="T2" fmla="*/ 64 w 113"/>
                <a:gd name="T3" fmla="*/ 33 h 111"/>
                <a:gd name="T4" fmla="*/ 98 w 113"/>
                <a:gd name="T5" fmla="*/ 13 h 111"/>
                <a:gd name="T6" fmla="*/ 81 w 113"/>
                <a:gd name="T7" fmla="*/ 50 h 111"/>
                <a:gd name="T8" fmla="*/ 113 w 113"/>
                <a:gd name="T9" fmla="*/ 69 h 111"/>
                <a:gd name="T10" fmla="*/ 75 w 113"/>
                <a:gd name="T11" fmla="*/ 71 h 111"/>
                <a:gd name="T12" fmla="*/ 75 w 113"/>
                <a:gd name="T13" fmla="*/ 111 h 111"/>
                <a:gd name="T14" fmla="*/ 52 w 113"/>
                <a:gd name="T15" fmla="*/ 79 h 111"/>
                <a:gd name="T16" fmla="*/ 17 w 113"/>
                <a:gd name="T17" fmla="*/ 98 h 111"/>
                <a:gd name="T18" fmla="*/ 35 w 113"/>
                <a:gd name="T19" fmla="*/ 61 h 111"/>
                <a:gd name="T20" fmla="*/ 0 w 113"/>
                <a:gd name="T21" fmla="*/ 42 h 111"/>
                <a:gd name="T22" fmla="*/ 41 w 113"/>
                <a:gd name="T23" fmla="*/ 40 h 111"/>
                <a:gd name="T24" fmla="*/ 41 w 113"/>
                <a:gd name="T25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" h="111">
                  <a:moveTo>
                    <a:pt x="41" y="0"/>
                  </a:moveTo>
                  <a:lnTo>
                    <a:pt x="64" y="33"/>
                  </a:lnTo>
                  <a:lnTo>
                    <a:pt x="98" y="13"/>
                  </a:lnTo>
                  <a:lnTo>
                    <a:pt x="81" y="50"/>
                  </a:lnTo>
                  <a:lnTo>
                    <a:pt x="113" y="69"/>
                  </a:lnTo>
                  <a:lnTo>
                    <a:pt x="75" y="71"/>
                  </a:lnTo>
                  <a:lnTo>
                    <a:pt x="75" y="111"/>
                  </a:lnTo>
                  <a:lnTo>
                    <a:pt x="52" y="79"/>
                  </a:lnTo>
                  <a:lnTo>
                    <a:pt x="17" y="98"/>
                  </a:lnTo>
                  <a:lnTo>
                    <a:pt x="35" y="61"/>
                  </a:lnTo>
                  <a:lnTo>
                    <a:pt x="0" y="42"/>
                  </a:lnTo>
                  <a:lnTo>
                    <a:pt x="41" y="40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40F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51" name="Freeform 207"/>
            <p:cNvSpPr>
              <a:spLocks/>
            </p:cNvSpPr>
            <p:nvPr/>
          </p:nvSpPr>
          <p:spPr bwMode="auto">
            <a:xfrm>
              <a:off x="2808" y="1535"/>
              <a:ext cx="110" cy="119"/>
            </a:xfrm>
            <a:custGeom>
              <a:avLst/>
              <a:gdLst>
                <a:gd name="T0" fmla="*/ 62 w 110"/>
                <a:gd name="T1" fmla="*/ 0 h 119"/>
                <a:gd name="T2" fmla="*/ 69 w 110"/>
                <a:gd name="T3" fmla="*/ 41 h 119"/>
                <a:gd name="T4" fmla="*/ 110 w 110"/>
                <a:gd name="T5" fmla="*/ 37 h 119"/>
                <a:gd name="T6" fmla="*/ 79 w 110"/>
                <a:gd name="T7" fmla="*/ 64 h 119"/>
                <a:gd name="T8" fmla="*/ 102 w 110"/>
                <a:gd name="T9" fmla="*/ 96 h 119"/>
                <a:gd name="T10" fmla="*/ 64 w 110"/>
                <a:gd name="T11" fmla="*/ 81 h 119"/>
                <a:gd name="T12" fmla="*/ 46 w 110"/>
                <a:gd name="T13" fmla="*/ 119 h 119"/>
                <a:gd name="T14" fmla="*/ 41 w 110"/>
                <a:gd name="T15" fmla="*/ 79 h 119"/>
                <a:gd name="T16" fmla="*/ 0 w 110"/>
                <a:gd name="T17" fmla="*/ 83 h 119"/>
                <a:gd name="T18" fmla="*/ 31 w 110"/>
                <a:gd name="T19" fmla="*/ 56 h 119"/>
                <a:gd name="T20" fmla="*/ 6 w 110"/>
                <a:gd name="T21" fmla="*/ 23 h 119"/>
                <a:gd name="T22" fmla="*/ 45 w 110"/>
                <a:gd name="T23" fmla="*/ 37 h 119"/>
                <a:gd name="T24" fmla="*/ 62 w 110"/>
                <a:gd name="T25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0" h="119">
                  <a:moveTo>
                    <a:pt x="62" y="0"/>
                  </a:moveTo>
                  <a:lnTo>
                    <a:pt x="69" y="41"/>
                  </a:lnTo>
                  <a:lnTo>
                    <a:pt x="110" y="37"/>
                  </a:lnTo>
                  <a:lnTo>
                    <a:pt x="79" y="64"/>
                  </a:lnTo>
                  <a:lnTo>
                    <a:pt x="102" y="96"/>
                  </a:lnTo>
                  <a:lnTo>
                    <a:pt x="64" y="81"/>
                  </a:lnTo>
                  <a:lnTo>
                    <a:pt x="46" y="119"/>
                  </a:lnTo>
                  <a:lnTo>
                    <a:pt x="41" y="79"/>
                  </a:lnTo>
                  <a:lnTo>
                    <a:pt x="0" y="83"/>
                  </a:lnTo>
                  <a:lnTo>
                    <a:pt x="31" y="56"/>
                  </a:lnTo>
                  <a:lnTo>
                    <a:pt x="6" y="23"/>
                  </a:lnTo>
                  <a:lnTo>
                    <a:pt x="45" y="37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52" name="Freeform 208"/>
            <p:cNvSpPr>
              <a:spLocks/>
            </p:cNvSpPr>
            <p:nvPr/>
          </p:nvSpPr>
          <p:spPr bwMode="auto">
            <a:xfrm>
              <a:off x="3346" y="1098"/>
              <a:ext cx="71" cy="82"/>
            </a:xfrm>
            <a:custGeom>
              <a:avLst/>
              <a:gdLst>
                <a:gd name="T0" fmla="*/ 34 w 71"/>
                <a:gd name="T1" fmla="*/ 0 h 82"/>
                <a:gd name="T2" fmla="*/ 44 w 71"/>
                <a:gd name="T3" fmla="*/ 27 h 82"/>
                <a:gd name="T4" fmla="*/ 71 w 71"/>
                <a:gd name="T5" fmla="*/ 19 h 82"/>
                <a:gd name="T6" fmla="*/ 51 w 71"/>
                <a:gd name="T7" fmla="*/ 40 h 82"/>
                <a:gd name="T8" fmla="*/ 71 w 71"/>
                <a:gd name="T9" fmla="*/ 61 h 82"/>
                <a:gd name="T10" fmla="*/ 44 w 71"/>
                <a:gd name="T11" fmla="*/ 55 h 82"/>
                <a:gd name="T12" fmla="*/ 34 w 71"/>
                <a:gd name="T13" fmla="*/ 82 h 82"/>
                <a:gd name="T14" fmla="*/ 27 w 71"/>
                <a:gd name="T15" fmla="*/ 55 h 82"/>
                <a:gd name="T16" fmla="*/ 0 w 71"/>
                <a:gd name="T17" fmla="*/ 61 h 82"/>
                <a:gd name="T18" fmla="*/ 17 w 71"/>
                <a:gd name="T19" fmla="*/ 40 h 82"/>
                <a:gd name="T20" fmla="*/ 0 w 71"/>
                <a:gd name="T21" fmla="*/ 19 h 82"/>
                <a:gd name="T22" fmla="*/ 27 w 71"/>
                <a:gd name="T23" fmla="*/ 27 h 82"/>
                <a:gd name="T24" fmla="*/ 34 w 71"/>
                <a:gd name="T25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" h="82">
                  <a:moveTo>
                    <a:pt x="34" y="0"/>
                  </a:moveTo>
                  <a:lnTo>
                    <a:pt x="44" y="27"/>
                  </a:lnTo>
                  <a:lnTo>
                    <a:pt x="71" y="19"/>
                  </a:lnTo>
                  <a:lnTo>
                    <a:pt x="51" y="40"/>
                  </a:lnTo>
                  <a:lnTo>
                    <a:pt x="71" y="61"/>
                  </a:lnTo>
                  <a:lnTo>
                    <a:pt x="44" y="55"/>
                  </a:lnTo>
                  <a:lnTo>
                    <a:pt x="34" y="82"/>
                  </a:lnTo>
                  <a:lnTo>
                    <a:pt x="27" y="55"/>
                  </a:lnTo>
                  <a:lnTo>
                    <a:pt x="0" y="61"/>
                  </a:lnTo>
                  <a:lnTo>
                    <a:pt x="17" y="40"/>
                  </a:lnTo>
                  <a:lnTo>
                    <a:pt x="0" y="19"/>
                  </a:lnTo>
                  <a:lnTo>
                    <a:pt x="27" y="27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53" name="Freeform 209"/>
            <p:cNvSpPr>
              <a:spLocks/>
            </p:cNvSpPr>
            <p:nvPr/>
          </p:nvSpPr>
          <p:spPr bwMode="auto">
            <a:xfrm>
              <a:off x="3133" y="1286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0 w 50"/>
                <a:gd name="T3" fmla="*/ 11 h 50"/>
                <a:gd name="T4" fmla="*/ 42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2 h 50"/>
                <a:gd name="T14" fmla="*/ 30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5 w 50"/>
                <a:gd name="T21" fmla="*/ 42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19 h 50"/>
                <a:gd name="T28" fmla="*/ 5 w 50"/>
                <a:gd name="T29" fmla="*/ 8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0" y="11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30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5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5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54" name="Freeform 210"/>
            <p:cNvSpPr>
              <a:spLocks/>
            </p:cNvSpPr>
            <p:nvPr/>
          </p:nvSpPr>
          <p:spPr bwMode="auto">
            <a:xfrm>
              <a:off x="3409" y="1175"/>
              <a:ext cx="52" cy="49"/>
            </a:xfrm>
            <a:custGeom>
              <a:avLst/>
              <a:gdLst>
                <a:gd name="T0" fmla="*/ 27 w 52"/>
                <a:gd name="T1" fmla="*/ 0 h 49"/>
                <a:gd name="T2" fmla="*/ 33 w 52"/>
                <a:gd name="T3" fmla="*/ 11 h 49"/>
                <a:gd name="T4" fmla="*/ 44 w 52"/>
                <a:gd name="T5" fmla="*/ 7 h 49"/>
                <a:gd name="T6" fmla="*/ 40 w 52"/>
                <a:gd name="T7" fmla="*/ 19 h 49"/>
                <a:gd name="T8" fmla="*/ 52 w 52"/>
                <a:gd name="T9" fmla="*/ 24 h 49"/>
                <a:gd name="T10" fmla="*/ 40 w 52"/>
                <a:gd name="T11" fmla="*/ 30 h 49"/>
                <a:gd name="T12" fmla="*/ 44 w 52"/>
                <a:gd name="T13" fmla="*/ 42 h 49"/>
                <a:gd name="T14" fmla="*/ 33 w 52"/>
                <a:gd name="T15" fmla="*/ 38 h 49"/>
                <a:gd name="T16" fmla="*/ 27 w 52"/>
                <a:gd name="T17" fmla="*/ 49 h 49"/>
                <a:gd name="T18" fmla="*/ 21 w 52"/>
                <a:gd name="T19" fmla="*/ 38 h 49"/>
                <a:gd name="T20" fmla="*/ 8 w 52"/>
                <a:gd name="T21" fmla="*/ 42 h 49"/>
                <a:gd name="T22" fmla="*/ 12 w 52"/>
                <a:gd name="T23" fmla="*/ 30 h 49"/>
                <a:gd name="T24" fmla="*/ 0 w 52"/>
                <a:gd name="T25" fmla="*/ 24 h 49"/>
                <a:gd name="T26" fmla="*/ 12 w 52"/>
                <a:gd name="T27" fmla="*/ 19 h 49"/>
                <a:gd name="T28" fmla="*/ 8 w 52"/>
                <a:gd name="T29" fmla="*/ 7 h 49"/>
                <a:gd name="T30" fmla="*/ 21 w 52"/>
                <a:gd name="T31" fmla="*/ 11 h 49"/>
                <a:gd name="T32" fmla="*/ 27 w 52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49">
                  <a:moveTo>
                    <a:pt x="27" y="0"/>
                  </a:moveTo>
                  <a:lnTo>
                    <a:pt x="33" y="11"/>
                  </a:lnTo>
                  <a:lnTo>
                    <a:pt x="44" y="7"/>
                  </a:lnTo>
                  <a:lnTo>
                    <a:pt x="40" y="19"/>
                  </a:lnTo>
                  <a:lnTo>
                    <a:pt x="52" y="24"/>
                  </a:lnTo>
                  <a:lnTo>
                    <a:pt x="40" y="30"/>
                  </a:lnTo>
                  <a:lnTo>
                    <a:pt x="44" y="42"/>
                  </a:lnTo>
                  <a:lnTo>
                    <a:pt x="33" y="38"/>
                  </a:lnTo>
                  <a:lnTo>
                    <a:pt x="27" y="49"/>
                  </a:lnTo>
                  <a:lnTo>
                    <a:pt x="21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4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21" y="1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4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55" name="Freeform 211"/>
            <p:cNvSpPr>
              <a:spLocks/>
            </p:cNvSpPr>
            <p:nvPr/>
          </p:nvSpPr>
          <p:spPr bwMode="auto">
            <a:xfrm>
              <a:off x="3087" y="1474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0 w 50"/>
                <a:gd name="T3" fmla="*/ 11 h 50"/>
                <a:gd name="T4" fmla="*/ 42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2 h 50"/>
                <a:gd name="T14" fmla="*/ 30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7 w 50"/>
                <a:gd name="T21" fmla="*/ 42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19 h 50"/>
                <a:gd name="T28" fmla="*/ 7 w 50"/>
                <a:gd name="T29" fmla="*/ 8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0" y="11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30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7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56" name="Freeform 212"/>
            <p:cNvSpPr>
              <a:spLocks/>
            </p:cNvSpPr>
            <p:nvPr/>
          </p:nvSpPr>
          <p:spPr bwMode="auto">
            <a:xfrm>
              <a:off x="2960" y="1531"/>
              <a:ext cx="50" cy="52"/>
            </a:xfrm>
            <a:custGeom>
              <a:avLst/>
              <a:gdLst>
                <a:gd name="T0" fmla="*/ 27 w 50"/>
                <a:gd name="T1" fmla="*/ 0 h 52"/>
                <a:gd name="T2" fmla="*/ 33 w 50"/>
                <a:gd name="T3" fmla="*/ 12 h 52"/>
                <a:gd name="T4" fmla="*/ 44 w 50"/>
                <a:gd name="T5" fmla="*/ 8 h 52"/>
                <a:gd name="T6" fmla="*/ 40 w 50"/>
                <a:gd name="T7" fmla="*/ 22 h 52"/>
                <a:gd name="T8" fmla="*/ 50 w 50"/>
                <a:gd name="T9" fmla="*/ 27 h 52"/>
                <a:gd name="T10" fmla="*/ 40 w 50"/>
                <a:gd name="T11" fmla="*/ 33 h 52"/>
                <a:gd name="T12" fmla="*/ 44 w 50"/>
                <a:gd name="T13" fmla="*/ 45 h 52"/>
                <a:gd name="T14" fmla="*/ 33 w 50"/>
                <a:gd name="T15" fmla="*/ 41 h 52"/>
                <a:gd name="T16" fmla="*/ 27 w 50"/>
                <a:gd name="T17" fmla="*/ 52 h 52"/>
                <a:gd name="T18" fmla="*/ 21 w 50"/>
                <a:gd name="T19" fmla="*/ 41 h 52"/>
                <a:gd name="T20" fmla="*/ 8 w 50"/>
                <a:gd name="T21" fmla="*/ 45 h 52"/>
                <a:gd name="T22" fmla="*/ 11 w 50"/>
                <a:gd name="T23" fmla="*/ 33 h 52"/>
                <a:gd name="T24" fmla="*/ 0 w 50"/>
                <a:gd name="T25" fmla="*/ 27 h 52"/>
                <a:gd name="T26" fmla="*/ 11 w 50"/>
                <a:gd name="T27" fmla="*/ 22 h 52"/>
                <a:gd name="T28" fmla="*/ 8 w 50"/>
                <a:gd name="T29" fmla="*/ 8 h 52"/>
                <a:gd name="T30" fmla="*/ 21 w 50"/>
                <a:gd name="T31" fmla="*/ 12 h 52"/>
                <a:gd name="T32" fmla="*/ 27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7" y="0"/>
                  </a:moveTo>
                  <a:lnTo>
                    <a:pt x="33" y="12"/>
                  </a:lnTo>
                  <a:lnTo>
                    <a:pt x="44" y="8"/>
                  </a:lnTo>
                  <a:lnTo>
                    <a:pt x="40" y="22"/>
                  </a:lnTo>
                  <a:lnTo>
                    <a:pt x="50" y="27"/>
                  </a:lnTo>
                  <a:lnTo>
                    <a:pt x="40" y="33"/>
                  </a:lnTo>
                  <a:lnTo>
                    <a:pt x="44" y="45"/>
                  </a:lnTo>
                  <a:lnTo>
                    <a:pt x="33" y="41"/>
                  </a:lnTo>
                  <a:lnTo>
                    <a:pt x="27" y="52"/>
                  </a:lnTo>
                  <a:lnTo>
                    <a:pt x="21" y="41"/>
                  </a:lnTo>
                  <a:lnTo>
                    <a:pt x="8" y="45"/>
                  </a:lnTo>
                  <a:lnTo>
                    <a:pt x="11" y="33"/>
                  </a:lnTo>
                  <a:lnTo>
                    <a:pt x="0" y="27"/>
                  </a:lnTo>
                  <a:lnTo>
                    <a:pt x="11" y="22"/>
                  </a:lnTo>
                  <a:lnTo>
                    <a:pt x="8" y="8"/>
                  </a:lnTo>
                  <a:lnTo>
                    <a:pt x="21" y="1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57" name="Freeform 213"/>
            <p:cNvSpPr>
              <a:spLocks/>
            </p:cNvSpPr>
            <p:nvPr/>
          </p:nvSpPr>
          <p:spPr bwMode="auto">
            <a:xfrm>
              <a:off x="2993" y="1576"/>
              <a:ext cx="49" cy="51"/>
            </a:xfrm>
            <a:custGeom>
              <a:avLst/>
              <a:gdLst>
                <a:gd name="T0" fmla="*/ 25 w 49"/>
                <a:gd name="T1" fmla="*/ 0 h 51"/>
                <a:gd name="T2" fmla="*/ 30 w 49"/>
                <a:gd name="T3" fmla="*/ 11 h 51"/>
                <a:gd name="T4" fmla="*/ 42 w 49"/>
                <a:gd name="T5" fmla="*/ 7 h 51"/>
                <a:gd name="T6" fmla="*/ 38 w 49"/>
                <a:gd name="T7" fmla="*/ 21 h 51"/>
                <a:gd name="T8" fmla="*/ 49 w 49"/>
                <a:gd name="T9" fmla="*/ 26 h 51"/>
                <a:gd name="T10" fmla="*/ 38 w 49"/>
                <a:gd name="T11" fmla="*/ 32 h 51"/>
                <a:gd name="T12" fmla="*/ 42 w 49"/>
                <a:gd name="T13" fmla="*/ 44 h 51"/>
                <a:gd name="T14" fmla="*/ 30 w 49"/>
                <a:gd name="T15" fmla="*/ 40 h 51"/>
                <a:gd name="T16" fmla="*/ 25 w 49"/>
                <a:gd name="T17" fmla="*/ 51 h 51"/>
                <a:gd name="T18" fmla="*/ 19 w 49"/>
                <a:gd name="T19" fmla="*/ 40 h 51"/>
                <a:gd name="T20" fmla="*/ 7 w 49"/>
                <a:gd name="T21" fmla="*/ 44 h 51"/>
                <a:gd name="T22" fmla="*/ 11 w 49"/>
                <a:gd name="T23" fmla="*/ 32 h 51"/>
                <a:gd name="T24" fmla="*/ 0 w 49"/>
                <a:gd name="T25" fmla="*/ 26 h 51"/>
                <a:gd name="T26" fmla="*/ 11 w 49"/>
                <a:gd name="T27" fmla="*/ 21 h 51"/>
                <a:gd name="T28" fmla="*/ 7 w 49"/>
                <a:gd name="T29" fmla="*/ 7 h 51"/>
                <a:gd name="T30" fmla="*/ 19 w 49"/>
                <a:gd name="T31" fmla="*/ 11 h 51"/>
                <a:gd name="T32" fmla="*/ 25 w 49"/>
                <a:gd name="T3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1">
                  <a:moveTo>
                    <a:pt x="25" y="0"/>
                  </a:moveTo>
                  <a:lnTo>
                    <a:pt x="30" y="11"/>
                  </a:lnTo>
                  <a:lnTo>
                    <a:pt x="42" y="7"/>
                  </a:lnTo>
                  <a:lnTo>
                    <a:pt x="38" y="21"/>
                  </a:lnTo>
                  <a:lnTo>
                    <a:pt x="49" y="26"/>
                  </a:lnTo>
                  <a:lnTo>
                    <a:pt x="38" y="32"/>
                  </a:lnTo>
                  <a:lnTo>
                    <a:pt x="42" y="44"/>
                  </a:lnTo>
                  <a:lnTo>
                    <a:pt x="30" y="40"/>
                  </a:lnTo>
                  <a:lnTo>
                    <a:pt x="25" y="51"/>
                  </a:lnTo>
                  <a:lnTo>
                    <a:pt x="19" y="40"/>
                  </a:lnTo>
                  <a:lnTo>
                    <a:pt x="7" y="44"/>
                  </a:lnTo>
                  <a:lnTo>
                    <a:pt x="11" y="32"/>
                  </a:lnTo>
                  <a:lnTo>
                    <a:pt x="0" y="26"/>
                  </a:lnTo>
                  <a:lnTo>
                    <a:pt x="11" y="21"/>
                  </a:lnTo>
                  <a:lnTo>
                    <a:pt x="7" y="7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58" name="Freeform 214"/>
            <p:cNvSpPr>
              <a:spLocks/>
            </p:cNvSpPr>
            <p:nvPr/>
          </p:nvSpPr>
          <p:spPr bwMode="auto">
            <a:xfrm>
              <a:off x="3363" y="1522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2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4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6 w 50"/>
                <a:gd name="T21" fmla="*/ 44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19 h 50"/>
                <a:gd name="T28" fmla="*/ 6 w 50"/>
                <a:gd name="T29" fmla="*/ 8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4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6" y="44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6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59" name="Freeform 215"/>
            <p:cNvSpPr>
              <a:spLocks/>
            </p:cNvSpPr>
            <p:nvPr/>
          </p:nvSpPr>
          <p:spPr bwMode="auto">
            <a:xfrm>
              <a:off x="1987" y="1493"/>
              <a:ext cx="52" cy="50"/>
            </a:xfrm>
            <a:custGeom>
              <a:avLst/>
              <a:gdLst>
                <a:gd name="T0" fmla="*/ 27 w 52"/>
                <a:gd name="T1" fmla="*/ 0 h 50"/>
                <a:gd name="T2" fmla="*/ 33 w 52"/>
                <a:gd name="T3" fmla="*/ 12 h 50"/>
                <a:gd name="T4" fmla="*/ 44 w 52"/>
                <a:gd name="T5" fmla="*/ 8 h 50"/>
                <a:gd name="T6" fmla="*/ 40 w 52"/>
                <a:gd name="T7" fmla="*/ 19 h 50"/>
                <a:gd name="T8" fmla="*/ 52 w 52"/>
                <a:gd name="T9" fmla="*/ 25 h 50"/>
                <a:gd name="T10" fmla="*/ 40 w 52"/>
                <a:gd name="T11" fmla="*/ 31 h 50"/>
                <a:gd name="T12" fmla="*/ 44 w 52"/>
                <a:gd name="T13" fmla="*/ 42 h 50"/>
                <a:gd name="T14" fmla="*/ 33 w 52"/>
                <a:gd name="T15" fmla="*/ 38 h 50"/>
                <a:gd name="T16" fmla="*/ 27 w 52"/>
                <a:gd name="T17" fmla="*/ 50 h 50"/>
                <a:gd name="T18" fmla="*/ 21 w 52"/>
                <a:gd name="T19" fmla="*/ 38 h 50"/>
                <a:gd name="T20" fmla="*/ 8 w 52"/>
                <a:gd name="T21" fmla="*/ 42 h 50"/>
                <a:gd name="T22" fmla="*/ 12 w 52"/>
                <a:gd name="T23" fmla="*/ 31 h 50"/>
                <a:gd name="T24" fmla="*/ 0 w 52"/>
                <a:gd name="T25" fmla="*/ 25 h 50"/>
                <a:gd name="T26" fmla="*/ 12 w 52"/>
                <a:gd name="T27" fmla="*/ 19 h 50"/>
                <a:gd name="T28" fmla="*/ 8 w 52"/>
                <a:gd name="T29" fmla="*/ 8 h 50"/>
                <a:gd name="T30" fmla="*/ 21 w 52"/>
                <a:gd name="T31" fmla="*/ 12 h 50"/>
                <a:gd name="T32" fmla="*/ 27 w 52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0">
                  <a:moveTo>
                    <a:pt x="27" y="0"/>
                  </a:moveTo>
                  <a:lnTo>
                    <a:pt x="33" y="12"/>
                  </a:lnTo>
                  <a:lnTo>
                    <a:pt x="44" y="8"/>
                  </a:lnTo>
                  <a:lnTo>
                    <a:pt x="40" y="19"/>
                  </a:lnTo>
                  <a:lnTo>
                    <a:pt x="52" y="25"/>
                  </a:lnTo>
                  <a:lnTo>
                    <a:pt x="40" y="31"/>
                  </a:lnTo>
                  <a:lnTo>
                    <a:pt x="44" y="42"/>
                  </a:lnTo>
                  <a:lnTo>
                    <a:pt x="33" y="38"/>
                  </a:lnTo>
                  <a:lnTo>
                    <a:pt x="27" y="50"/>
                  </a:lnTo>
                  <a:lnTo>
                    <a:pt x="21" y="38"/>
                  </a:lnTo>
                  <a:lnTo>
                    <a:pt x="8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8"/>
                  </a:lnTo>
                  <a:lnTo>
                    <a:pt x="21" y="1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60" name="Freeform 216"/>
            <p:cNvSpPr>
              <a:spLocks/>
            </p:cNvSpPr>
            <p:nvPr/>
          </p:nvSpPr>
          <p:spPr bwMode="auto">
            <a:xfrm>
              <a:off x="2666" y="1601"/>
              <a:ext cx="50" cy="49"/>
            </a:xfrm>
            <a:custGeom>
              <a:avLst/>
              <a:gdLst>
                <a:gd name="T0" fmla="*/ 25 w 50"/>
                <a:gd name="T1" fmla="*/ 0 h 49"/>
                <a:gd name="T2" fmla="*/ 31 w 50"/>
                <a:gd name="T3" fmla="*/ 11 h 49"/>
                <a:gd name="T4" fmla="*/ 43 w 50"/>
                <a:gd name="T5" fmla="*/ 7 h 49"/>
                <a:gd name="T6" fmla="*/ 39 w 50"/>
                <a:gd name="T7" fmla="*/ 19 h 49"/>
                <a:gd name="T8" fmla="*/ 50 w 50"/>
                <a:gd name="T9" fmla="*/ 24 h 49"/>
                <a:gd name="T10" fmla="*/ 39 w 50"/>
                <a:gd name="T11" fmla="*/ 30 h 49"/>
                <a:gd name="T12" fmla="*/ 43 w 50"/>
                <a:gd name="T13" fmla="*/ 42 h 49"/>
                <a:gd name="T14" fmla="*/ 31 w 50"/>
                <a:gd name="T15" fmla="*/ 38 h 49"/>
                <a:gd name="T16" fmla="*/ 25 w 50"/>
                <a:gd name="T17" fmla="*/ 49 h 49"/>
                <a:gd name="T18" fmla="*/ 20 w 50"/>
                <a:gd name="T19" fmla="*/ 38 h 49"/>
                <a:gd name="T20" fmla="*/ 8 w 50"/>
                <a:gd name="T21" fmla="*/ 42 h 49"/>
                <a:gd name="T22" fmla="*/ 12 w 50"/>
                <a:gd name="T23" fmla="*/ 30 h 49"/>
                <a:gd name="T24" fmla="*/ 0 w 50"/>
                <a:gd name="T25" fmla="*/ 24 h 49"/>
                <a:gd name="T26" fmla="*/ 12 w 50"/>
                <a:gd name="T27" fmla="*/ 19 h 49"/>
                <a:gd name="T28" fmla="*/ 8 w 50"/>
                <a:gd name="T29" fmla="*/ 7 h 49"/>
                <a:gd name="T30" fmla="*/ 20 w 50"/>
                <a:gd name="T31" fmla="*/ 11 h 49"/>
                <a:gd name="T32" fmla="*/ 25 w 50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25" y="0"/>
                  </a:moveTo>
                  <a:lnTo>
                    <a:pt x="31" y="11"/>
                  </a:lnTo>
                  <a:lnTo>
                    <a:pt x="43" y="7"/>
                  </a:lnTo>
                  <a:lnTo>
                    <a:pt x="39" y="19"/>
                  </a:lnTo>
                  <a:lnTo>
                    <a:pt x="50" y="24"/>
                  </a:lnTo>
                  <a:lnTo>
                    <a:pt x="39" y="30"/>
                  </a:lnTo>
                  <a:lnTo>
                    <a:pt x="43" y="42"/>
                  </a:lnTo>
                  <a:lnTo>
                    <a:pt x="31" y="38"/>
                  </a:lnTo>
                  <a:lnTo>
                    <a:pt x="25" y="49"/>
                  </a:lnTo>
                  <a:lnTo>
                    <a:pt x="20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4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20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61" name="Freeform 217"/>
            <p:cNvSpPr>
              <a:spLocks/>
            </p:cNvSpPr>
            <p:nvPr/>
          </p:nvSpPr>
          <p:spPr bwMode="auto">
            <a:xfrm>
              <a:off x="2728" y="1591"/>
              <a:ext cx="52" cy="50"/>
            </a:xfrm>
            <a:custGeom>
              <a:avLst/>
              <a:gdLst>
                <a:gd name="T0" fmla="*/ 27 w 52"/>
                <a:gd name="T1" fmla="*/ 0 h 50"/>
                <a:gd name="T2" fmla="*/ 32 w 52"/>
                <a:gd name="T3" fmla="*/ 11 h 50"/>
                <a:gd name="T4" fmla="*/ 44 w 52"/>
                <a:gd name="T5" fmla="*/ 8 h 50"/>
                <a:gd name="T6" fmla="*/ 40 w 52"/>
                <a:gd name="T7" fmla="*/ 19 h 50"/>
                <a:gd name="T8" fmla="*/ 52 w 52"/>
                <a:gd name="T9" fmla="*/ 25 h 50"/>
                <a:gd name="T10" fmla="*/ 40 w 52"/>
                <a:gd name="T11" fmla="*/ 31 h 50"/>
                <a:gd name="T12" fmla="*/ 44 w 52"/>
                <a:gd name="T13" fmla="*/ 42 h 50"/>
                <a:gd name="T14" fmla="*/ 32 w 52"/>
                <a:gd name="T15" fmla="*/ 38 h 50"/>
                <a:gd name="T16" fmla="*/ 27 w 52"/>
                <a:gd name="T17" fmla="*/ 50 h 50"/>
                <a:gd name="T18" fmla="*/ 21 w 52"/>
                <a:gd name="T19" fmla="*/ 38 h 50"/>
                <a:gd name="T20" fmla="*/ 7 w 52"/>
                <a:gd name="T21" fmla="*/ 42 h 50"/>
                <a:gd name="T22" fmla="*/ 11 w 52"/>
                <a:gd name="T23" fmla="*/ 31 h 50"/>
                <a:gd name="T24" fmla="*/ 0 w 52"/>
                <a:gd name="T25" fmla="*/ 25 h 50"/>
                <a:gd name="T26" fmla="*/ 11 w 52"/>
                <a:gd name="T27" fmla="*/ 19 h 50"/>
                <a:gd name="T28" fmla="*/ 7 w 52"/>
                <a:gd name="T29" fmla="*/ 8 h 50"/>
                <a:gd name="T30" fmla="*/ 21 w 52"/>
                <a:gd name="T31" fmla="*/ 11 h 50"/>
                <a:gd name="T32" fmla="*/ 27 w 52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0">
                  <a:moveTo>
                    <a:pt x="27" y="0"/>
                  </a:moveTo>
                  <a:lnTo>
                    <a:pt x="32" y="11"/>
                  </a:lnTo>
                  <a:lnTo>
                    <a:pt x="44" y="8"/>
                  </a:lnTo>
                  <a:lnTo>
                    <a:pt x="40" y="19"/>
                  </a:lnTo>
                  <a:lnTo>
                    <a:pt x="52" y="25"/>
                  </a:lnTo>
                  <a:lnTo>
                    <a:pt x="40" y="31"/>
                  </a:lnTo>
                  <a:lnTo>
                    <a:pt x="44" y="42"/>
                  </a:lnTo>
                  <a:lnTo>
                    <a:pt x="32" y="38"/>
                  </a:lnTo>
                  <a:lnTo>
                    <a:pt x="27" y="50"/>
                  </a:lnTo>
                  <a:lnTo>
                    <a:pt x="21" y="38"/>
                  </a:lnTo>
                  <a:lnTo>
                    <a:pt x="7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8"/>
                  </a:lnTo>
                  <a:lnTo>
                    <a:pt x="21" y="1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62" name="Freeform 218"/>
            <p:cNvSpPr>
              <a:spLocks/>
            </p:cNvSpPr>
            <p:nvPr/>
          </p:nvSpPr>
          <p:spPr bwMode="auto">
            <a:xfrm>
              <a:off x="2444" y="1564"/>
              <a:ext cx="50" cy="52"/>
            </a:xfrm>
            <a:custGeom>
              <a:avLst/>
              <a:gdLst>
                <a:gd name="T0" fmla="*/ 25 w 50"/>
                <a:gd name="T1" fmla="*/ 0 h 52"/>
                <a:gd name="T2" fmla="*/ 30 w 50"/>
                <a:gd name="T3" fmla="*/ 12 h 52"/>
                <a:gd name="T4" fmla="*/ 42 w 50"/>
                <a:gd name="T5" fmla="*/ 8 h 52"/>
                <a:gd name="T6" fmla="*/ 38 w 50"/>
                <a:gd name="T7" fmla="*/ 21 h 52"/>
                <a:gd name="T8" fmla="*/ 50 w 50"/>
                <a:gd name="T9" fmla="*/ 27 h 52"/>
                <a:gd name="T10" fmla="*/ 38 w 50"/>
                <a:gd name="T11" fmla="*/ 33 h 52"/>
                <a:gd name="T12" fmla="*/ 42 w 50"/>
                <a:gd name="T13" fmla="*/ 44 h 52"/>
                <a:gd name="T14" fmla="*/ 30 w 50"/>
                <a:gd name="T15" fmla="*/ 40 h 52"/>
                <a:gd name="T16" fmla="*/ 25 w 50"/>
                <a:gd name="T17" fmla="*/ 52 h 52"/>
                <a:gd name="T18" fmla="*/ 19 w 50"/>
                <a:gd name="T19" fmla="*/ 40 h 52"/>
                <a:gd name="T20" fmla="*/ 6 w 50"/>
                <a:gd name="T21" fmla="*/ 44 h 52"/>
                <a:gd name="T22" fmla="*/ 11 w 50"/>
                <a:gd name="T23" fmla="*/ 33 h 52"/>
                <a:gd name="T24" fmla="*/ 0 w 50"/>
                <a:gd name="T25" fmla="*/ 27 h 52"/>
                <a:gd name="T26" fmla="*/ 11 w 50"/>
                <a:gd name="T27" fmla="*/ 21 h 52"/>
                <a:gd name="T28" fmla="*/ 6 w 50"/>
                <a:gd name="T29" fmla="*/ 8 h 52"/>
                <a:gd name="T30" fmla="*/ 19 w 50"/>
                <a:gd name="T31" fmla="*/ 12 h 52"/>
                <a:gd name="T32" fmla="*/ 25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5" y="0"/>
                  </a:moveTo>
                  <a:lnTo>
                    <a:pt x="30" y="12"/>
                  </a:lnTo>
                  <a:lnTo>
                    <a:pt x="42" y="8"/>
                  </a:lnTo>
                  <a:lnTo>
                    <a:pt x="38" y="21"/>
                  </a:lnTo>
                  <a:lnTo>
                    <a:pt x="50" y="27"/>
                  </a:lnTo>
                  <a:lnTo>
                    <a:pt x="38" y="33"/>
                  </a:lnTo>
                  <a:lnTo>
                    <a:pt x="42" y="44"/>
                  </a:lnTo>
                  <a:lnTo>
                    <a:pt x="30" y="40"/>
                  </a:lnTo>
                  <a:lnTo>
                    <a:pt x="25" y="52"/>
                  </a:lnTo>
                  <a:lnTo>
                    <a:pt x="19" y="40"/>
                  </a:lnTo>
                  <a:lnTo>
                    <a:pt x="6" y="44"/>
                  </a:lnTo>
                  <a:lnTo>
                    <a:pt x="11" y="33"/>
                  </a:lnTo>
                  <a:lnTo>
                    <a:pt x="0" y="27"/>
                  </a:lnTo>
                  <a:lnTo>
                    <a:pt x="11" y="21"/>
                  </a:lnTo>
                  <a:lnTo>
                    <a:pt x="6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63" name="Freeform 219"/>
            <p:cNvSpPr>
              <a:spLocks/>
            </p:cNvSpPr>
            <p:nvPr/>
          </p:nvSpPr>
          <p:spPr bwMode="auto">
            <a:xfrm>
              <a:off x="2499" y="1610"/>
              <a:ext cx="52" cy="50"/>
            </a:xfrm>
            <a:custGeom>
              <a:avLst/>
              <a:gdLst>
                <a:gd name="T0" fmla="*/ 25 w 52"/>
                <a:gd name="T1" fmla="*/ 0 h 50"/>
                <a:gd name="T2" fmla="*/ 31 w 52"/>
                <a:gd name="T3" fmla="*/ 12 h 50"/>
                <a:gd name="T4" fmla="*/ 45 w 52"/>
                <a:gd name="T5" fmla="*/ 6 h 50"/>
                <a:gd name="T6" fmla="*/ 41 w 52"/>
                <a:gd name="T7" fmla="*/ 19 h 50"/>
                <a:gd name="T8" fmla="*/ 52 w 52"/>
                <a:gd name="T9" fmla="*/ 25 h 50"/>
                <a:gd name="T10" fmla="*/ 41 w 52"/>
                <a:gd name="T11" fmla="*/ 31 h 50"/>
                <a:gd name="T12" fmla="*/ 45 w 52"/>
                <a:gd name="T13" fmla="*/ 42 h 50"/>
                <a:gd name="T14" fmla="*/ 31 w 52"/>
                <a:gd name="T15" fmla="*/ 38 h 50"/>
                <a:gd name="T16" fmla="*/ 25 w 52"/>
                <a:gd name="T17" fmla="*/ 50 h 50"/>
                <a:gd name="T18" fmla="*/ 20 w 52"/>
                <a:gd name="T19" fmla="*/ 38 h 50"/>
                <a:gd name="T20" fmla="*/ 8 w 52"/>
                <a:gd name="T21" fmla="*/ 42 h 50"/>
                <a:gd name="T22" fmla="*/ 12 w 52"/>
                <a:gd name="T23" fmla="*/ 31 h 50"/>
                <a:gd name="T24" fmla="*/ 0 w 52"/>
                <a:gd name="T25" fmla="*/ 25 h 50"/>
                <a:gd name="T26" fmla="*/ 12 w 52"/>
                <a:gd name="T27" fmla="*/ 19 h 50"/>
                <a:gd name="T28" fmla="*/ 8 w 52"/>
                <a:gd name="T29" fmla="*/ 6 h 50"/>
                <a:gd name="T30" fmla="*/ 20 w 52"/>
                <a:gd name="T31" fmla="*/ 12 h 50"/>
                <a:gd name="T32" fmla="*/ 25 w 52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0">
                  <a:moveTo>
                    <a:pt x="25" y="0"/>
                  </a:moveTo>
                  <a:lnTo>
                    <a:pt x="31" y="12"/>
                  </a:lnTo>
                  <a:lnTo>
                    <a:pt x="45" y="6"/>
                  </a:lnTo>
                  <a:lnTo>
                    <a:pt x="41" y="19"/>
                  </a:lnTo>
                  <a:lnTo>
                    <a:pt x="52" y="25"/>
                  </a:lnTo>
                  <a:lnTo>
                    <a:pt x="41" y="31"/>
                  </a:lnTo>
                  <a:lnTo>
                    <a:pt x="45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20" y="38"/>
                  </a:lnTo>
                  <a:lnTo>
                    <a:pt x="8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6"/>
                  </a:lnTo>
                  <a:lnTo>
                    <a:pt x="20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64" name="Freeform 220"/>
            <p:cNvSpPr>
              <a:spLocks/>
            </p:cNvSpPr>
            <p:nvPr/>
          </p:nvSpPr>
          <p:spPr bwMode="auto">
            <a:xfrm>
              <a:off x="2549" y="1579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3 w 50"/>
                <a:gd name="T5" fmla="*/ 8 h 50"/>
                <a:gd name="T6" fmla="*/ 39 w 50"/>
                <a:gd name="T7" fmla="*/ 20 h 50"/>
                <a:gd name="T8" fmla="*/ 50 w 50"/>
                <a:gd name="T9" fmla="*/ 25 h 50"/>
                <a:gd name="T10" fmla="*/ 39 w 50"/>
                <a:gd name="T11" fmla="*/ 31 h 50"/>
                <a:gd name="T12" fmla="*/ 43 w 50"/>
                <a:gd name="T13" fmla="*/ 43 h 50"/>
                <a:gd name="T14" fmla="*/ 31 w 50"/>
                <a:gd name="T15" fmla="*/ 39 h 50"/>
                <a:gd name="T16" fmla="*/ 25 w 50"/>
                <a:gd name="T17" fmla="*/ 50 h 50"/>
                <a:gd name="T18" fmla="*/ 20 w 50"/>
                <a:gd name="T19" fmla="*/ 39 h 50"/>
                <a:gd name="T20" fmla="*/ 8 w 50"/>
                <a:gd name="T21" fmla="*/ 43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20 h 50"/>
                <a:gd name="T28" fmla="*/ 8 w 50"/>
                <a:gd name="T29" fmla="*/ 8 h 50"/>
                <a:gd name="T30" fmla="*/ 20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3" y="8"/>
                  </a:lnTo>
                  <a:lnTo>
                    <a:pt x="39" y="20"/>
                  </a:lnTo>
                  <a:lnTo>
                    <a:pt x="50" y="25"/>
                  </a:lnTo>
                  <a:lnTo>
                    <a:pt x="39" y="31"/>
                  </a:lnTo>
                  <a:lnTo>
                    <a:pt x="43" y="43"/>
                  </a:lnTo>
                  <a:lnTo>
                    <a:pt x="31" y="39"/>
                  </a:lnTo>
                  <a:lnTo>
                    <a:pt x="25" y="50"/>
                  </a:lnTo>
                  <a:lnTo>
                    <a:pt x="20" y="39"/>
                  </a:lnTo>
                  <a:lnTo>
                    <a:pt x="8" y="43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20"/>
                  </a:lnTo>
                  <a:lnTo>
                    <a:pt x="8" y="8"/>
                  </a:lnTo>
                  <a:lnTo>
                    <a:pt x="20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65" name="Freeform 221"/>
            <p:cNvSpPr>
              <a:spLocks/>
            </p:cNvSpPr>
            <p:nvPr/>
          </p:nvSpPr>
          <p:spPr bwMode="auto">
            <a:xfrm>
              <a:off x="2225" y="1587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2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6 w 50"/>
                <a:gd name="T21" fmla="*/ 42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19 h 50"/>
                <a:gd name="T28" fmla="*/ 6 w 50"/>
                <a:gd name="T29" fmla="*/ 8 h 50"/>
                <a:gd name="T30" fmla="*/ 19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6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6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66" name="Freeform 222"/>
            <p:cNvSpPr>
              <a:spLocks/>
            </p:cNvSpPr>
            <p:nvPr/>
          </p:nvSpPr>
          <p:spPr bwMode="auto">
            <a:xfrm>
              <a:off x="2192" y="1503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5 w 50"/>
                <a:gd name="T5" fmla="*/ 7 h 50"/>
                <a:gd name="T6" fmla="*/ 39 w 50"/>
                <a:gd name="T7" fmla="*/ 21 h 50"/>
                <a:gd name="T8" fmla="*/ 50 w 50"/>
                <a:gd name="T9" fmla="*/ 27 h 50"/>
                <a:gd name="T10" fmla="*/ 39 w 50"/>
                <a:gd name="T11" fmla="*/ 30 h 50"/>
                <a:gd name="T12" fmla="*/ 45 w 50"/>
                <a:gd name="T13" fmla="*/ 44 h 50"/>
                <a:gd name="T14" fmla="*/ 31 w 50"/>
                <a:gd name="T15" fmla="*/ 38 h 50"/>
                <a:gd name="T16" fmla="*/ 25 w 50"/>
                <a:gd name="T17" fmla="*/ 50 h 50"/>
                <a:gd name="T18" fmla="*/ 20 w 50"/>
                <a:gd name="T19" fmla="*/ 38 h 50"/>
                <a:gd name="T20" fmla="*/ 8 w 50"/>
                <a:gd name="T21" fmla="*/ 44 h 50"/>
                <a:gd name="T22" fmla="*/ 12 w 50"/>
                <a:gd name="T23" fmla="*/ 30 h 50"/>
                <a:gd name="T24" fmla="*/ 0 w 50"/>
                <a:gd name="T25" fmla="*/ 27 h 50"/>
                <a:gd name="T26" fmla="*/ 12 w 50"/>
                <a:gd name="T27" fmla="*/ 21 h 50"/>
                <a:gd name="T28" fmla="*/ 8 w 50"/>
                <a:gd name="T29" fmla="*/ 7 h 50"/>
                <a:gd name="T30" fmla="*/ 20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5" y="7"/>
                  </a:lnTo>
                  <a:lnTo>
                    <a:pt x="39" y="21"/>
                  </a:lnTo>
                  <a:lnTo>
                    <a:pt x="50" y="27"/>
                  </a:lnTo>
                  <a:lnTo>
                    <a:pt x="39" y="30"/>
                  </a:lnTo>
                  <a:lnTo>
                    <a:pt x="45" y="44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20" y="38"/>
                  </a:lnTo>
                  <a:lnTo>
                    <a:pt x="8" y="44"/>
                  </a:lnTo>
                  <a:lnTo>
                    <a:pt x="12" y="30"/>
                  </a:lnTo>
                  <a:lnTo>
                    <a:pt x="0" y="27"/>
                  </a:lnTo>
                  <a:lnTo>
                    <a:pt x="12" y="21"/>
                  </a:lnTo>
                  <a:lnTo>
                    <a:pt x="8" y="7"/>
                  </a:lnTo>
                  <a:lnTo>
                    <a:pt x="20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67" name="Freeform 223"/>
            <p:cNvSpPr>
              <a:spLocks/>
            </p:cNvSpPr>
            <p:nvPr/>
          </p:nvSpPr>
          <p:spPr bwMode="auto">
            <a:xfrm>
              <a:off x="2342" y="1472"/>
              <a:ext cx="50" cy="52"/>
            </a:xfrm>
            <a:custGeom>
              <a:avLst/>
              <a:gdLst>
                <a:gd name="T0" fmla="*/ 25 w 50"/>
                <a:gd name="T1" fmla="*/ 0 h 52"/>
                <a:gd name="T2" fmla="*/ 31 w 50"/>
                <a:gd name="T3" fmla="*/ 11 h 52"/>
                <a:gd name="T4" fmla="*/ 42 w 50"/>
                <a:gd name="T5" fmla="*/ 8 h 52"/>
                <a:gd name="T6" fmla="*/ 38 w 50"/>
                <a:gd name="T7" fmla="*/ 19 h 52"/>
                <a:gd name="T8" fmla="*/ 50 w 50"/>
                <a:gd name="T9" fmla="*/ 25 h 52"/>
                <a:gd name="T10" fmla="*/ 38 w 50"/>
                <a:gd name="T11" fmla="*/ 31 h 52"/>
                <a:gd name="T12" fmla="*/ 42 w 50"/>
                <a:gd name="T13" fmla="*/ 44 h 52"/>
                <a:gd name="T14" fmla="*/ 31 w 50"/>
                <a:gd name="T15" fmla="*/ 40 h 52"/>
                <a:gd name="T16" fmla="*/ 25 w 50"/>
                <a:gd name="T17" fmla="*/ 52 h 52"/>
                <a:gd name="T18" fmla="*/ 19 w 50"/>
                <a:gd name="T19" fmla="*/ 40 h 52"/>
                <a:gd name="T20" fmla="*/ 8 w 50"/>
                <a:gd name="T21" fmla="*/ 44 h 52"/>
                <a:gd name="T22" fmla="*/ 12 w 50"/>
                <a:gd name="T23" fmla="*/ 31 h 52"/>
                <a:gd name="T24" fmla="*/ 0 w 50"/>
                <a:gd name="T25" fmla="*/ 25 h 52"/>
                <a:gd name="T26" fmla="*/ 12 w 50"/>
                <a:gd name="T27" fmla="*/ 19 h 52"/>
                <a:gd name="T28" fmla="*/ 8 w 50"/>
                <a:gd name="T29" fmla="*/ 8 h 52"/>
                <a:gd name="T30" fmla="*/ 19 w 50"/>
                <a:gd name="T31" fmla="*/ 11 h 52"/>
                <a:gd name="T32" fmla="*/ 25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5" y="0"/>
                  </a:moveTo>
                  <a:lnTo>
                    <a:pt x="31" y="11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4"/>
                  </a:lnTo>
                  <a:lnTo>
                    <a:pt x="31" y="40"/>
                  </a:lnTo>
                  <a:lnTo>
                    <a:pt x="25" y="52"/>
                  </a:lnTo>
                  <a:lnTo>
                    <a:pt x="19" y="40"/>
                  </a:lnTo>
                  <a:lnTo>
                    <a:pt x="8" y="44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68" name="Freeform 224"/>
            <p:cNvSpPr>
              <a:spLocks/>
            </p:cNvSpPr>
            <p:nvPr/>
          </p:nvSpPr>
          <p:spPr bwMode="auto">
            <a:xfrm>
              <a:off x="1914" y="1223"/>
              <a:ext cx="52" cy="49"/>
            </a:xfrm>
            <a:custGeom>
              <a:avLst/>
              <a:gdLst>
                <a:gd name="T0" fmla="*/ 27 w 52"/>
                <a:gd name="T1" fmla="*/ 0 h 49"/>
                <a:gd name="T2" fmla="*/ 33 w 52"/>
                <a:gd name="T3" fmla="*/ 11 h 49"/>
                <a:gd name="T4" fmla="*/ 44 w 52"/>
                <a:gd name="T5" fmla="*/ 7 h 49"/>
                <a:gd name="T6" fmla="*/ 40 w 52"/>
                <a:gd name="T7" fmla="*/ 19 h 49"/>
                <a:gd name="T8" fmla="*/ 52 w 52"/>
                <a:gd name="T9" fmla="*/ 24 h 49"/>
                <a:gd name="T10" fmla="*/ 40 w 52"/>
                <a:gd name="T11" fmla="*/ 30 h 49"/>
                <a:gd name="T12" fmla="*/ 44 w 52"/>
                <a:gd name="T13" fmla="*/ 42 h 49"/>
                <a:gd name="T14" fmla="*/ 33 w 52"/>
                <a:gd name="T15" fmla="*/ 38 h 49"/>
                <a:gd name="T16" fmla="*/ 27 w 52"/>
                <a:gd name="T17" fmla="*/ 49 h 49"/>
                <a:gd name="T18" fmla="*/ 21 w 52"/>
                <a:gd name="T19" fmla="*/ 38 h 49"/>
                <a:gd name="T20" fmla="*/ 8 w 52"/>
                <a:gd name="T21" fmla="*/ 42 h 49"/>
                <a:gd name="T22" fmla="*/ 12 w 52"/>
                <a:gd name="T23" fmla="*/ 30 h 49"/>
                <a:gd name="T24" fmla="*/ 0 w 52"/>
                <a:gd name="T25" fmla="*/ 24 h 49"/>
                <a:gd name="T26" fmla="*/ 12 w 52"/>
                <a:gd name="T27" fmla="*/ 19 h 49"/>
                <a:gd name="T28" fmla="*/ 8 w 52"/>
                <a:gd name="T29" fmla="*/ 7 h 49"/>
                <a:gd name="T30" fmla="*/ 21 w 52"/>
                <a:gd name="T31" fmla="*/ 11 h 49"/>
                <a:gd name="T32" fmla="*/ 27 w 52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49">
                  <a:moveTo>
                    <a:pt x="27" y="0"/>
                  </a:moveTo>
                  <a:lnTo>
                    <a:pt x="33" y="11"/>
                  </a:lnTo>
                  <a:lnTo>
                    <a:pt x="44" y="7"/>
                  </a:lnTo>
                  <a:lnTo>
                    <a:pt x="40" y="19"/>
                  </a:lnTo>
                  <a:lnTo>
                    <a:pt x="52" y="24"/>
                  </a:lnTo>
                  <a:lnTo>
                    <a:pt x="40" y="30"/>
                  </a:lnTo>
                  <a:lnTo>
                    <a:pt x="44" y="42"/>
                  </a:lnTo>
                  <a:lnTo>
                    <a:pt x="33" y="38"/>
                  </a:lnTo>
                  <a:lnTo>
                    <a:pt x="27" y="49"/>
                  </a:lnTo>
                  <a:lnTo>
                    <a:pt x="21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4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21" y="1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69" name="Freeform 225"/>
            <p:cNvSpPr>
              <a:spLocks/>
            </p:cNvSpPr>
            <p:nvPr/>
          </p:nvSpPr>
          <p:spPr bwMode="auto">
            <a:xfrm>
              <a:off x="1876" y="1407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0 w 50"/>
                <a:gd name="T3" fmla="*/ 11 h 50"/>
                <a:gd name="T4" fmla="*/ 42 w 50"/>
                <a:gd name="T5" fmla="*/ 7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0 h 50"/>
                <a:gd name="T12" fmla="*/ 42 w 50"/>
                <a:gd name="T13" fmla="*/ 42 h 50"/>
                <a:gd name="T14" fmla="*/ 30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7 w 50"/>
                <a:gd name="T21" fmla="*/ 42 h 50"/>
                <a:gd name="T22" fmla="*/ 11 w 50"/>
                <a:gd name="T23" fmla="*/ 30 h 50"/>
                <a:gd name="T24" fmla="*/ 0 w 50"/>
                <a:gd name="T25" fmla="*/ 25 h 50"/>
                <a:gd name="T26" fmla="*/ 11 w 50"/>
                <a:gd name="T27" fmla="*/ 19 h 50"/>
                <a:gd name="T28" fmla="*/ 7 w 50"/>
                <a:gd name="T29" fmla="*/ 7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0" y="11"/>
                  </a:lnTo>
                  <a:lnTo>
                    <a:pt x="42" y="7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0"/>
                  </a:lnTo>
                  <a:lnTo>
                    <a:pt x="42" y="42"/>
                  </a:lnTo>
                  <a:lnTo>
                    <a:pt x="30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7" y="42"/>
                  </a:lnTo>
                  <a:lnTo>
                    <a:pt x="11" y="30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7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70" name="Freeform 226"/>
            <p:cNvSpPr>
              <a:spLocks/>
            </p:cNvSpPr>
            <p:nvPr/>
          </p:nvSpPr>
          <p:spPr bwMode="auto">
            <a:xfrm>
              <a:off x="1860" y="1159"/>
              <a:ext cx="52" cy="50"/>
            </a:xfrm>
            <a:custGeom>
              <a:avLst/>
              <a:gdLst>
                <a:gd name="T0" fmla="*/ 25 w 52"/>
                <a:gd name="T1" fmla="*/ 0 h 50"/>
                <a:gd name="T2" fmla="*/ 31 w 52"/>
                <a:gd name="T3" fmla="*/ 12 h 50"/>
                <a:gd name="T4" fmla="*/ 45 w 52"/>
                <a:gd name="T5" fmla="*/ 8 h 50"/>
                <a:gd name="T6" fmla="*/ 41 w 52"/>
                <a:gd name="T7" fmla="*/ 19 h 50"/>
                <a:gd name="T8" fmla="*/ 52 w 52"/>
                <a:gd name="T9" fmla="*/ 25 h 50"/>
                <a:gd name="T10" fmla="*/ 41 w 52"/>
                <a:gd name="T11" fmla="*/ 31 h 50"/>
                <a:gd name="T12" fmla="*/ 45 w 52"/>
                <a:gd name="T13" fmla="*/ 42 h 50"/>
                <a:gd name="T14" fmla="*/ 31 w 52"/>
                <a:gd name="T15" fmla="*/ 39 h 50"/>
                <a:gd name="T16" fmla="*/ 25 w 52"/>
                <a:gd name="T17" fmla="*/ 50 h 50"/>
                <a:gd name="T18" fmla="*/ 20 w 52"/>
                <a:gd name="T19" fmla="*/ 39 h 50"/>
                <a:gd name="T20" fmla="*/ 8 w 52"/>
                <a:gd name="T21" fmla="*/ 42 h 50"/>
                <a:gd name="T22" fmla="*/ 12 w 52"/>
                <a:gd name="T23" fmla="*/ 31 h 50"/>
                <a:gd name="T24" fmla="*/ 0 w 52"/>
                <a:gd name="T25" fmla="*/ 25 h 50"/>
                <a:gd name="T26" fmla="*/ 12 w 52"/>
                <a:gd name="T27" fmla="*/ 19 h 50"/>
                <a:gd name="T28" fmla="*/ 8 w 52"/>
                <a:gd name="T29" fmla="*/ 8 h 50"/>
                <a:gd name="T30" fmla="*/ 20 w 52"/>
                <a:gd name="T31" fmla="*/ 12 h 50"/>
                <a:gd name="T32" fmla="*/ 25 w 52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0">
                  <a:moveTo>
                    <a:pt x="25" y="0"/>
                  </a:moveTo>
                  <a:lnTo>
                    <a:pt x="31" y="12"/>
                  </a:lnTo>
                  <a:lnTo>
                    <a:pt x="45" y="8"/>
                  </a:lnTo>
                  <a:lnTo>
                    <a:pt x="41" y="19"/>
                  </a:lnTo>
                  <a:lnTo>
                    <a:pt x="52" y="25"/>
                  </a:lnTo>
                  <a:lnTo>
                    <a:pt x="41" y="31"/>
                  </a:lnTo>
                  <a:lnTo>
                    <a:pt x="45" y="42"/>
                  </a:lnTo>
                  <a:lnTo>
                    <a:pt x="31" y="39"/>
                  </a:lnTo>
                  <a:lnTo>
                    <a:pt x="25" y="50"/>
                  </a:lnTo>
                  <a:lnTo>
                    <a:pt x="20" y="39"/>
                  </a:lnTo>
                  <a:lnTo>
                    <a:pt x="8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8"/>
                  </a:lnTo>
                  <a:lnTo>
                    <a:pt x="20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71" name="Freeform 227"/>
            <p:cNvSpPr>
              <a:spLocks/>
            </p:cNvSpPr>
            <p:nvPr/>
          </p:nvSpPr>
          <p:spPr bwMode="auto">
            <a:xfrm>
              <a:off x="1824" y="1223"/>
              <a:ext cx="50" cy="49"/>
            </a:xfrm>
            <a:custGeom>
              <a:avLst/>
              <a:gdLst>
                <a:gd name="T0" fmla="*/ 25 w 50"/>
                <a:gd name="T1" fmla="*/ 0 h 49"/>
                <a:gd name="T2" fmla="*/ 31 w 50"/>
                <a:gd name="T3" fmla="*/ 11 h 49"/>
                <a:gd name="T4" fmla="*/ 42 w 50"/>
                <a:gd name="T5" fmla="*/ 7 h 49"/>
                <a:gd name="T6" fmla="*/ 38 w 50"/>
                <a:gd name="T7" fmla="*/ 19 h 49"/>
                <a:gd name="T8" fmla="*/ 50 w 50"/>
                <a:gd name="T9" fmla="*/ 24 h 49"/>
                <a:gd name="T10" fmla="*/ 38 w 50"/>
                <a:gd name="T11" fmla="*/ 30 h 49"/>
                <a:gd name="T12" fmla="*/ 42 w 50"/>
                <a:gd name="T13" fmla="*/ 42 h 49"/>
                <a:gd name="T14" fmla="*/ 31 w 50"/>
                <a:gd name="T15" fmla="*/ 38 h 49"/>
                <a:gd name="T16" fmla="*/ 25 w 50"/>
                <a:gd name="T17" fmla="*/ 49 h 49"/>
                <a:gd name="T18" fmla="*/ 19 w 50"/>
                <a:gd name="T19" fmla="*/ 38 h 49"/>
                <a:gd name="T20" fmla="*/ 8 w 50"/>
                <a:gd name="T21" fmla="*/ 42 h 49"/>
                <a:gd name="T22" fmla="*/ 11 w 50"/>
                <a:gd name="T23" fmla="*/ 30 h 49"/>
                <a:gd name="T24" fmla="*/ 0 w 50"/>
                <a:gd name="T25" fmla="*/ 24 h 49"/>
                <a:gd name="T26" fmla="*/ 11 w 50"/>
                <a:gd name="T27" fmla="*/ 19 h 49"/>
                <a:gd name="T28" fmla="*/ 8 w 50"/>
                <a:gd name="T29" fmla="*/ 7 h 49"/>
                <a:gd name="T30" fmla="*/ 19 w 50"/>
                <a:gd name="T31" fmla="*/ 11 h 49"/>
                <a:gd name="T32" fmla="*/ 25 w 50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25" y="0"/>
                  </a:moveTo>
                  <a:lnTo>
                    <a:pt x="31" y="11"/>
                  </a:lnTo>
                  <a:lnTo>
                    <a:pt x="42" y="7"/>
                  </a:lnTo>
                  <a:lnTo>
                    <a:pt x="38" y="19"/>
                  </a:lnTo>
                  <a:lnTo>
                    <a:pt x="50" y="24"/>
                  </a:lnTo>
                  <a:lnTo>
                    <a:pt x="38" y="30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49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1" y="30"/>
                  </a:lnTo>
                  <a:lnTo>
                    <a:pt x="0" y="24"/>
                  </a:lnTo>
                  <a:lnTo>
                    <a:pt x="11" y="19"/>
                  </a:lnTo>
                  <a:lnTo>
                    <a:pt x="8" y="7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72" name="Freeform 228"/>
            <p:cNvSpPr>
              <a:spLocks/>
            </p:cNvSpPr>
            <p:nvPr/>
          </p:nvSpPr>
          <p:spPr bwMode="auto">
            <a:xfrm>
              <a:off x="1883" y="1305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3 w 50"/>
                <a:gd name="T5" fmla="*/ 8 h 50"/>
                <a:gd name="T6" fmla="*/ 39 w 50"/>
                <a:gd name="T7" fmla="*/ 19 h 50"/>
                <a:gd name="T8" fmla="*/ 50 w 50"/>
                <a:gd name="T9" fmla="*/ 25 h 50"/>
                <a:gd name="T10" fmla="*/ 39 w 50"/>
                <a:gd name="T11" fmla="*/ 31 h 50"/>
                <a:gd name="T12" fmla="*/ 43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20 w 50"/>
                <a:gd name="T19" fmla="*/ 38 h 50"/>
                <a:gd name="T20" fmla="*/ 6 w 50"/>
                <a:gd name="T21" fmla="*/ 42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19 h 50"/>
                <a:gd name="T28" fmla="*/ 6 w 50"/>
                <a:gd name="T29" fmla="*/ 8 h 50"/>
                <a:gd name="T30" fmla="*/ 20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3" y="8"/>
                  </a:lnTo>
                  <a:lnTo>
                    <a:pt x="39" y="19"/>
                  </a:lnTo>
                  <a:lnTo>
                    <a:pt x="50" y="25"/>
                  </a:lnTo>
                  <a:lnTo>
                    <a:pt x="39" y="31"/>
                  </a:lnTo>
                  <a:lnTo>
                    <a:pt x="43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20" y="38"/>
                  </a:lnTo>
                  <a:lnTo>
                    <a:pt x="6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6" y="8"/>
                  </a:lnTo>
                  <a:lnTo>
                    <a:pt x="20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73" name="Freeform 229"/>
            <p:cNvSpPr>
              <a:spLocks/>
            </p:cNvSpPr>
            <p:nvPr/>
          </p:nvSpPr>
          <p:spPr bwMode="auto">
            <a:xfrm>
              <a:off x="1837" y="933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5 w 50"/>
                <a:gd name="T5" fmla="*/ 7 h 50"/>
                <a:gd name="T6" fmla="*/ 39 w 50"/>
                <a:gd name="T7" fmla="*/ 19 h 50"/>
                <a:gd name="T8" fmla="*/ 50 w 50"/>
                <a:gd name="T9" fmla="*/ 25 h 50"/>
                <a:gd name="T10" fmla="*/ 39 w 50"/>
                <a:gd name="T11" fmla="*/ 30 h 50"/>
                <a:gd name="T12" fmla="*/ 45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20 w 50"/>
                <a:gd name="T19" fmla="*/ 38 h 50"/>
                <a:gd name="T20" fmla="*/ 8 w 50"/>
                <a:gd name="T21" fmla="*/ 42 h 50"/>
                <a:gd name="T22" fmla="*/ 12 w 50"/>
                <a:gd name="T23" fmla="*/ 30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7 h 50"/>
                <a:gd name="T30" fmla="*/ 20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5" y="7"/>
                  </a:lnTo>
                  <a:lnTo>
                    <a:pt x="39" y="19"/>
                  </a:lnTo>
                  <a:lnTo>
                    <a:pt x="50" y="25"/>
                  </a:lnTo>
                  <a:lnTo>
                    <a:pt x="39" y="30"/>
                  </a:lnTo>
                  <a:lnTo>
                    <a:pt x="45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20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20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74" name="Freeform 230"/>
            <p:cNvSpPr>
              <a:spLocks/>
            </p:cNvSpPr>
            <p:nvPr/>
          </p:nvSpPr>
          <p:spPr bwMode="auto">
            <a:xfrm>
              <a:off x="1849" y="1010"/>
              <a:ext cx="50" cy="49"/>
            </a:xfrm>
            <a:custGeom>
              <a:avLst/>
              <a:gdLst>
                <a:gd name="T0" fmla="*/ 25 w 50"/>
                <a:gd name="T1" fmla="*/ 0 h 49"/>
                <a:gd name="T2" fmla="*/ 31 w 50"/>
                <a:gd name="T3" fmla="*/ 11 h 49"/>
                <a:gd name="T4" fmla="*/ 42 w 50"/>
                <a:gd name="T5" fmla="*/ 5 h 49"/>
                <a:gd name="T6" fmla="*/ 38 w 50"/>
                <a:gd name="T7" fmla="*/ 19 h 49"/>
                <a:gd name="T8" fmla="*/ 50 w 50"/>
                <a:gd name="T9" fmla="*/ 24 h 49"/>
                <a:gd name="T10" fmla="*/ 38 w 50"/>
                <a:gd name="T11" fmla="*/ 30 h 49"/>
                <a:gd name="T12" fmla="*/ 42 w 50"/>
                <a:gd name="T13" fmla="*/ 42 h 49"/>
                <a:gd name="T14" fmla="*/ 31 w 50"/>
                <a:gd name="T15" fmla="*/ 38 h 49"/>
                <a:gd name="T16" fmla="*/ 25 w 50"/>
                <a:gd name="T17" fmla="*/ 49 h 49"/>
                <a:gd name="T18" fmla="*/ 19 w 50"/>
                <a:gd name="T19" fmla="*/ 38 h 49"/>
                <a:gd name="T20" fmla="*/ 6 w 50"/>
                <a:gd name="T21" fmla="*/ 42 h 49"/>
                <a:gd name="T22" fmla="*/ 11 w 50"/>
                <a:gd name="T23" fmla="*/ 30 h 49"/>
                <a:gd name="T24" fmla="*/ 0 w 50"/>
                <a:gd name="T25" fmla="*/ 24 h 49"/>
                <a:gd name="T26" fmla="*/ 11 w 50"/>
                <a:gd name="T27" fmla="*/ 19 h 49"/>
                <a:gd name="T28" fmla="*/ 6 w 50"/>
                <a:gd name="T29" fmla="*/ 5 h 49"/>
                <a:gd name="T30" fmla="*/ 19 w 50"/>
                <a:gd name="T31" fmla="*/ 11 h 49"/>
                <a:gd name="T32" fmla="*/ 25 w 50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25" y="0"/>
                  </a:moveTo>
                  <a:lnTo>
                    <a:pt x="31" y="11"/>
                  </a:lnTo>
                  <a:lnTo>
                    <a:pt x="42" y="5"/>
                  </a:lnTo>
                  <a:lnTo>
                    <a:pt x="38" y="19"/>
                  </a:lnTo>
                  <a:lnTo>
                    <a:pt x="50" y="24"/>
                  </a:lnTo>
                  <a:lnTo>
                    <a:pt x="38" y="30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49"/>
                  </a:lnTo>
                  <a:lnTo>
                    <a:pt x="19" y="38"/>
                  </a:lnTo>
                  <a:lnTo>
                    <a:pt x="6" y="42"/>
                  </a:lnTo>
                  <a:lnTo>
                    <a:pt x="11" y="30"/>
                  </a:lnTo>
                  <a:lnTo>
                    <a:pt x="0" y="24"/>
                  </a:lnTo>
                  <a:lnTo>
                    <a:pt x="11" y="19"/>
                  </a:lnTo>
                  <a:lnTo>
                    <a:pt x="6" y="5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75" name="Freeform 231"/>
            <p:cNvSpPr>
              <a:spLocks/>
            </p:cNvSpPr>
            <p:nvPr/>
          </p:nvSpPr>
          <p:spPr bwMode="auto">
            <a:xfrm>
              <a:off x="1786" y="977"/>
              <a:ext cx="49" cy="52"/>
            </a:xfrm>
            <a:custGeom>
              <a:avLst/>
              <a:gdLst>
                <a:gd name="T0" fmla="*/ 25 w 49"/>
                <a:gd name="T1" fmla="*/ 0 h 52"/>
                <a:gd name="T2" fmla="*/ 30 w 49"/>
                <a:gd name="T3" fmla="*/ 11 h 52"/>
                <a:gd name="T4" fmla="*/ 42 w 49"/>
                <a:gd name="T5" fmla="*/ 8 h 52"/>
                <a:gd name="T6" fmla="*/ 38 w 49"/>
                <a:gd name="T7" fmla="*/ 21 h 52"/>
                <a:gd name="T8" fmla="*/ 49 w 49"/>
                <a:gd name="T9" fmla="*/ 27 h 52"/>
                <a:gd name="T10" fmla="*/ 38 w 49"/>
                <a:gd name="T11" fmla="*/ 33 h 52"/>
                <a:gd name="T12" fmla="*/ 42 w 49"/>
                <a:gd name="T13" fmla="*/ 44 h 52"/>
                <a:gd name="T14" fmla="*/ 30 w 49"/>
                <a:gd name="T15" fmla="*/ 40 h 52"/>
                <a:gd name="T16" fmla="*/ 25 w 49"/>
                <a:gd name="T17" fmla="*/ 52 h 52"/>
                <a:gd name="T18" fmla="*/ 19 w 49"/>
                <a:gd name="T19" fmla="*/ 40 h 52"/>
                <a:gd name="T20" fmla="*/ 7 w 49"/>
                <a:gd name="T21" fmla="*/ 44 h 52"/>
                <a:gd name="T22" fmla="*/ 11 w 49"/>
                <a:gd name="T23" fmla="*/ 33 h 52"/>
                <a:gd name="T24" fmla="*/ 0 w 49"/>
                <a:gd name="T25" fmla="*/ 27 h 52"/>
                <a:gd name="T26" fmla="*/ 11 w 49"/>
                <a:gd name="T27" fmla="*/ 21 h 52"/>
                <a:gd name="T28" fmla="*/ 7 w 49"/>
                <a:gd name="T29" fmla="*/ 8 h 52"/>
                <a:gd name="T30" fmla="*/ 19 w 49"/>
                <a:gd name="T31" fmla="*/ 11 h 52"/>
                <a:gd name="T32" fmla="*/ 25 w 49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2">
                  <a:moveTo>
                    <a:pt x="25" y="0"/>
                  </a:moveTo>
                  <a:lnTo>
                    <a:pt x="30" y="11"/>
                  </a:lnTo>
                  <a:lnTo>
                    <a:pt x="42" y="8"/>
                  </a:lnTo>
                  <a:lnTo>
                    <a:pt x="38" y="21"/>
                  </a:lnTo>
                  <a:lnTo>
                    <a:pt x="49" y="27"/>
                  </a:lnTo>
                  <a:lnTo>
                    <a:pt x="38" y="33"/>
                  </a:lnTo>
                  <a:lnTo>
                    <a:pt x="42" y="44"/>
                  </a:lnTo>
                  <a:lnTo>
                    <a:pt x="30" y="40"/>
                  </a:lnTo>
                  <a:lnTo>
                    <a:pt x="25" y="52"/>
                  </a:lnTo>
                  <a:lnTo>
                    <a:pt x="19" y="40"/>
                  </a:lnTo>
                  <a:lnTo>
                    <a:pt x="7" y="44"/>
                  </a:lnTo>
                  <a:lnTo>
                    <a:pt x="11" y="33"/>
                  </a:lnTo>
                  <a:lnTo>
                    <a:pt x="0" y="27"/>
                  </a:lnTo>
                  <a:lnTo>
                    <a:pt x="11" y="21"/>
                  </a:lnTo>
                  <a:lnTo>
                    <a:pt x="7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76" name="Freeform 232"/>
            <p:cNvSpPr>
              <a:spLocks/>
            </p:cNvSpPr>
            <p:nvPr/>
          </p:nvSpPr>
          <p:spPr bwMode="auto">
            <a:xfrm>
              <a:off x="1826" y="779"/>
              <a:ext cx="52" cy="52"/>
            </a:xfrm>
            <a:custGeom>
              <a:avLst/>
              <a:gdLst>
                <a:gd name="T0" fmla="*/ 27 w 52"/>
                <a:gd name="T1" fmla="*/ 0 h 52"/>
                <a:gd name="T2" fmla="*/ 33 w 52"/>
                <a:gd name="T3" fmla="*/ 12 h 52"/>
                <a:gd name="T4" fmla="*/ 44 w 52"/>
                <a:gd name="T5" fmla="*/ 8 h 52"/>
                <a:gd name="T6" fmla="*/ 40 w 52"/>
                <a:gd name="T7" fmla="*/ 21 h 52"/>
                <a:gd name="T8" fmla="*/ 52 w 52"/>
                <a:gd name="T9" fmla="*/ 27 h 52"/>
                <a:gd name="T10" fmla="*/ 40 w 52"/>
                <a:gd name="T11" fmla="*/ 31 h 52"/>
                <a:gd name="T12" fmla="*/ 44 w 52"/>
                <a:gd name="T13" fmla="*/ 44 h 52"/>
                <a:gd name="T14" fmla="*/ 33 w 52"/>
                <a:gd name="T15" fmla="*/ 41 h 52"/>
                <a:gd name="T16" fmla="*/ 27 w 52"/>
                <a:gd name="T17" fmla="*/ 52 h 52"/>
                <a:gd name="T18" fmla="*/ 21 w 52"/>
                <a:gd name="T19" fmla="*/ 41 h 52"/>
                <a:gd name="T20" fmla="*/ 8 w 52"/>
                <a:gd name="T21" fmla="*/ 44 h 52"/>
                <a:gd name="T22" fmla="*/ 11 w 52"/>
                <a:gd name="T23" fmla="*/ 31 h 52"/>
                <a:gd name="T24" fmla="*/ 0 w 52"/>
                <a:gd name="T25" fmla="*/ 27 h 52"/>
                <a:gd name="T26" fmla="*/ 11 w 52"/>
                <a:gd name="T27" fmla="*/ 21 h 52"/>
                <a:gd name="T28" fmla="*/ 8 w 52"/>
                <a:gd name="T29" fmla="*/ 8 h 52"/>
                <a:gd name="T30" fmla="*/ 21 w 52"/>
                <a:gd name="T31" fmla="*/ 12 h 52"/>
                <a:gd name="T32" fmla="*/ 27 w 52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2">
                  <a:moveTo>
                    <a:pt x="27" y="0"/>
                  </a:moveTo>
                  <a:lnTo>
                    <a:pt x="33" y="12"/>
                  </a:lnTo>
                  <a:lnTo>
                    <a:pt x="44" y="8"/>
                  </a:lnTo>
                  <a:lnTo>
                    <a:pt x="40" y="21"/>
                  </a:lnTo>
                  <a:lnTo>
                    <a:pt x="52" y="27"/>
                  </a:lnTo>
                  <a:lnTo>
                    <a:pt x="40" y="31"/>
                  </a:lnTo>
                  <a:lnTo>
                    <a:pt x="44" y="44"/>
                  </a:lnTo>
                  <a:lnTo>
                    <a:pt x="33" y="41"/>
                  </a:lnTo>
                  <a:lnTo>
                    <a:pt x="27" y="52"/>
                  </a:lnTo>
                  <a:lnTo>
                    <a:pt x="21" y="41"/>
                  </a:lnTo>
                  <a:lnTo>
                    <a:pt x="8" y="44"/>
                  </a:lnTo>
                  <a:lnTo>
                    <a:pt x="11" y="31"/>
                  </a:lnTo>
                  <a:lnTo>
                    <a:pt x="0" y="27"/>
                  </a:lnTo>
                  <a:lnTo>
                    <a:pt x="11" y="21"/>
                  </a:lnTo>
                  <a:lnTo>
                    <a:pt x="8" y="8"/>
                  </a:lnTo>
                  <a:lnTo>
                    <a:pt x="21" y="1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77" name="Freeform 233"/>
            <p:cNvSpPr>
              <a:spLocks/>
            </p:cNvSpPr>
            <p:nvPr/>
          </p:nvSpPr>
          <p:spPr bwMode="auto">
            <a:xfrm>
              <a:off x="1935" y="561"/>
              <a:ext cx="50" cy="49"/>
            </a:xfrm>
            <a:custGeom>
              <a:avLst/>
              <a:gdLst>
                <a:gd name="T0" fmla="*/ 25 w 50"/>
                <a:gd name="T1" fmla="*/ 0 h 49"/>
                <a:gd name="T2" fmla="*/ 31 w 50"/>
                <a:gd name="T3" fmla="*/ 11 h 49"/>
                <a:gd name="T4" fmla="*/ 42 w 50"/>
                <a:gd name="T5" fmla="*/ 5 h 49"/>
                <a:gd name="T6" fmla="*/ 39 w 50"/>
                <a:gd name="T7" fmla="*/ 17 h 49"/>
                <a:gd name="T8" fmla="*/ 50 w 50"/>
                <a:gd name="T9" fmla="*/ 23 h 49"/>
                <a:gd name="T10" fmla="*/ 39 w 50"/>
                <a:gd name="T11" fmla="*/ 28 h 49"/>
                <a:gd name="T12" fmla="*/ 42 w 50"/>
                <a:gd name="T13" fmla="*/ 42 h 49"/>
                <a:gd name="T14" fmla="*/ 31 w 50"/>
                <a:gd name="T15" fmla="*/ 38 h 49"/>
                <a:gd name="T16" fmla="*/ 25 w 50"/>
                <a:gd name="T17" fmla="*/ 49 h 49"/>
                <a:gd name="T18" fmla="*/ 19 w 50"/>
                <a:gd name="T19" fmla="*/ 38 h 49"/>
                <a:gd name="T20" fmla="*/ 8 w 50"/>
                <a:gd name="T21" fmla="*/ 42 h 49"/>
                <a:gd name="T22" fmla="*/ 12 w 50"/>
                <a:gd name="T23" fmla="*/ 28 h 49"/>
                <a:gd name="T24" fmla="*/ 0 w 50"/>
                <a:gd name="T25" fmla="*/ 23 h 49"/>
                <a:gd name="T26" fmla="*/ 12 w 50"/>
                <a:gd name="T27" fmla="*/ 17 h 49"/>
                <a:gd name="T28" fmla="*/ 8 w 50"/>
                <a:gd name="T29" fmla="*/ 5 h 49"/>
                <a:gd name="T30" fmla="*/ 19 w 50"/>
                <a:gd name="T31" fmla="*/ 11 h 49"/>
                <a:gd name="T32" fmla="*/ 25 w 50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25" y="0"/>
                  </a:moveTo>
                  <a:lnTo>
                    <a:pt x="31" y="11"/>
                  </a:lnTo>
                  <a:lnTo>
                    <a:pt x="42" y="5"/>
                  </a:lnTo>
                  <a:lnTo>
                    <a:pt x="39" y="17"/>
                  </a:lnTo>
                  <a:lnTo>
                    <a:pt x="50" y="23"/>
                  </a:lnTo>
                  <a:lnTo>
                    <a:pt x="39" y="28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49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2" y="28"/>
                  </a:lnTo>
                  <a:lnTo>
                    <a:pt x="0" y="23"/>
                  </a:lnTo>
                  <a:lnTo>
                    <a:pt x="12" y="17"/>
                  </a:lnTo>
                  <a:lnTo>
                    <a:pt x="8" y="5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78" name="Freeform 234"/>
            <p:cNvSpPr>
              <a:spLocks/>
            </p:cNvSpPr>
            <p:nvPr/>
          </p:nvSpPr>
          <p:spPr bwMode="auto">
            <a:xfrm>
              <a:off x="1981" y="750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4 w 50"/>
                <a:gd name="T5" fmla="*/ 8 h 50"/>
                <a:gd name="T6" fmla="*/ 39 w 50"/>
                <a:gd name="T7" fmla="*/ 20 h 50"/>
                <a:gd name="T8" fmla="*/ 50 w 50"/>
                <a:gd name="T9" fmla="*/ 25 h 50"/>
                <a:gd name="T10" fmla="*/ 39 w 50"/>
                <a:gd name="T11" fmla="*/ 31 h 50"/>
                <a:gd name="T12" fmla="*/ 44 w 50"/>
                <a:gd name="T13" fmla="*/ 43 h 50"/>
                <a:gd name="T14" fmla="*/ 31 w 50"/>
                <a:gd name="T15" fmla="*/ 39 h 50"/>
                <a:gd name="T16" fmla="*/ 25 w 50"/>
                <a:gd name="T17" fmla="*/ 50 h 50"/>
                <a:gd name="T18" fmla="*/ 20 w 50"/>
                <a:gd name="T19" fmla="*/ 39 h 50"/>
                <a:gd name="T20" fmla="*/ 8 w 50"/>
                <a:gd name="T21" fmla="*/ 43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20 h 50"/>
                <a:gd name="T28" fmla="*/ 8 w 50"/>
                <a:gd name="T29" fmla="*/ 8 h 50"/>
                <a:gd name="T30" fmla="*/ 20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4" y="8"/>
                  </a:lnTo>
                  <a:lnTo>
                    <a:pt x="39" y="20"/>
                  </a:lnTo>
                  <a:lnTo>
                    <a:pt x="50" y="25"/>
                  </a:lnTo>
                  <a:lnTo>
                    <a:pt x="39" y="31"/>
                  </a:lnTo>
                  <a:lnTo>
                    <a:pt x="44" y="43"/>
                  </a:lnTo>
                  <a:lnTo>
                    <a:pt x="31" y="39"/>
                  </a:lnTo>
                  <a:lnTo>
                    <a:pt x="25" y="50"/>
                  </a:lnTo>
                  <a:lnTo>
                    <a:pt x="20" y="39"/>
                  </a:lnTo>
                  <a:lnTo>
                    <a:pt x="8" y="43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20"/>
                  </a:lnTo>
                  <a:lnTo>
                    <a:pt x="8" y="8"/>
                  </a:lnTo>
                  <a:lnTo>
                    <a:pt x="20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79" name="Freeform 235"/>
            <p:cNvSpPr>
              <a:spLocks/>
            </p:cNvSpPr>
            <p:nvPr/>
          </p:nvSpPr>
          <p:spPr bwMode="auto">
            <a:xfrm>
              <a:off x="2304" y="480"/>
              <a:ext cx="50" cy="52"/>
            </a:xfrm>
            <a:custGeom>
              <a:avLst/>
              <a:gdLst>
                <a:gd name="T0" fmla="*/ 25 w 50"/>
                <a:gd name="T1" fmla="*/ 0 h 52"/>
                <a:gd name="T2" fmla="*/ 30 w 50"/>
                <a:gd name="T3" fmla="*/ 11 h 52"/>
                <a:gd name="T4" fmla="*/ 44 w 50"/>
                <a:gd name="T5" fmla="*/ 8 h 52"/>
                <a:gd name="T6" fmla="*/ 40 w 50"/>
                <a:gd name="T7" fmla="*/ 21 h 52"/>
                <a:gd name="T8" fmla="*/ 50 w 50"/>
                <a:gd name="T9" fmla="*/ 27 h 52"/>
                <a:gd name="T10" fmla="*/ 40 w 50"/>
                <a:gd name="T11" fmla="*/ 33 h 52"/>
                <a:gd name="T12" fmla="*/ 44 w 50"/>
                <a:gd name="T13" fmla="*/ 44 h 52"/>
                <a:gd name="T14" fmla="*/ 30 w 50"/>
                <a:gd name="T15" fmla="*/ 40 h 52"/>
                <a:gd name="T16" fmla="*/ 25 w 50"/>
                <a:gd name="T17" fmla="*/ 52 h 52"/>
                <a:gd name="T18" fmla="*/ 19 w 50"/>
                <a:gd name="T19" fmla="*/ 40 h 52"/>
                <a:gd name="T20" fmla="*/ 7 w 50"/>
                <a:gd name="T21" fmla="*/ 44 h 52"/>
                <a:gd name="T22" fmla="*/ 11 w 50"/>
                <a:gd name="T23" fmla="*/ 33 h 52"/>
                <a:gd name="T24" fmla="*/ 0 w 50"/>
                <a:gd name="T25" fmla="*/ 27 h 52"/>
                <a:gd name="T26" fmla="*/ 11 w 50"/>
                <a:gd name="T27" fmla="*/ 21 h 52"/>
                <a:gd name="T28" fmla="*/ 7 w 50"/>
                <a:gd name="T29" fmla="*/ 8 h 52"/>
                <a:gd name="T30" fmla="*/ 19 w 50"/>
                <a:gd name="T31" fmla="*/ 11 h 52"/>
                <a:gd name="T32" fmla="*/ 25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5" y="0"/>
                  </a:moveTo>
                  <a:lnTo>
                    <a:pt x="30" y="11"/>
                  </a:lnTo>
                  <a:lnTo>
                    <a:pt x="44" y="8"/>
                  </a:lnTo>
                  <a:lnTo>
                    <a:pt x="40" y="21"/>
                  </a:lnTo>
                  <a:lnTo>
                    <a:pt x="50" y="27"/>
                  </a:lnTo>
                  <a:lnTo>
                    <a:pt x="40" y="33"/>
                  </a:lnTo>
                  <a:lnTo>
                    <a:pt x="44" y="44"/>
                  </a:lnTo>
                  <a:lnTo>
                    <a:pt x="30" y="40"/>
                  </a:lnTo>
                  <a:lnTo>
                    <a:pt x="25" y="52"/>
                  </a:lnTo>
                  <a:lnTo>
                    <a:pt x="19" y="40"/>
                  </a:lnTo>
                  <a:lnTo>
                    <a:pt x="7" y="44"/>
                  </a:lnTo>
                  <a:lnTo>
                    <a:pt x="11" y="33"/>
                  </a:lnTo>
                  <a:lnTo>
                    <a:pt x="0" y="27"/>
                  </a:lnTo>
                  <a:lnTo>
                    <a:pt x="11" y="21"/>
                  </a:lnTo>
                  <a:lnTo>
                    <a:pt x="7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80" name="Freeform 236"/>
            <p:cNvSpPr>
              <a:spLocks/>
            </p:cNvSpPr>
            <p:nvPr/>
          </p:nvSpPr>
          <p:spPr bwMode="auto">
            <a:xfrm>
              <a:off x="2565" y="407"/>
              <a:ext cx="51" cy="50"/>
            </a:xfrm>
            <a:custGeom>
              <a:avLst/>
              <a:gdLst>
                <a:gd name="T0" fmla="*/ 27 w 51"/>
                <a:gd name="T1" fmla="*/ 0 h 50"/>
                <a:gd name="T2" fmla="*/ 30 w 51"/>
                <a:gd name="T3" fmla="*/ 12 h 50"/>
                <a:gd name="T4" fmla="*/ 44 w 51"/>
                <a:gd name="T5" fmla="*/ 8 h 50"/>
                <a:gd name="T6" fmla="*/ 40 w 51"/>
                <a:gd name="T7" fmla="*/ 19 h 50"/>
                <a:gd name="T8" fmla="*/ 51 w 51"/>
                <a:gd name="T9" fmla="*/ 25 h 50"/>
                <a:gd name="T10" fmla="*/ 40 w 51"/>
                <a:gd name="T11" fmla="*/ 31 h 50"/>
                <a:gd name="T12" fmla="*/ 44 w 51"/>
                <a:gd name="T13" fmla="*/ 42 h 50"/>
                <a:gd name="T14" fmla="*/ 30 w 51"/>
                <a:gd name="T15" fmla="*/ 38 h 50"/>
                <a:gd name="T16" fmla="*/ 27 w 51"/>
                <a:gd name="T17" fmla="*/ 50 h 50"/>
                <a:gd name="T18" fmla="*/ 21 w 51"/>
                <a:gd name="T19" fmla="*/ 38 h 50"/>
                <a:gd name="T20" fmla="*/ 7 w 51"/>
                <a:gd name="T21" fmla="*/ 42 h 50"/>
                <a:gd name="T22" fmla="*/ 11 w 51"/>
                <a:gd name="T23" fmla="*/ 31 h 50"/>
                <a:gd name="T24" fmla="*/ 0 w 51"/>
                <a:gd name="T25" fmla="*/ 25 h 50"/>
                <a:gd name="T26" fmla="*/ 11 w 51"/>
                <a:gd name="T27" fmla="*/ 19 h 50"/>
                <a:gd name="T28" fmla="*/ 7 w 51"/>
                <a:gd name="T29" fmla="*/ 8 h 50"/>
                <a:gd name="T30" fmla="*/ 21 w 51"/>
                <a:gd name="T31" fmla="*/ 12 h 50"/>
                <a:gd name="T32" fmla="*/ 27 w 51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1" h="50">
                  <a:moveTo>
                    <a:pt x="27" y="0"/>
                  </a:moveTo>
                  <a:lnTo>
                    <a:pt x="30" y="12"/>
                  </a:lnTo>
                  <a:lnTo>
                    <a:pt x="44" y="8"/>
                  </a:lnTo>
                  <a:lnTo>
                    <a:pt x="40" y="19"/>
                  </a:lnTo>
                  <a:lnTo>
                    <a:pt x="51" y="25"/>
                  </a:lnTo>
                  <a:lnTo>
                    <a:pt x="40" y="31"/>
                  </a:lnTo>
                  <a:lnTo>
                    <a:pt x="44" y="42"/>
                  </a:lnTo>
                  <a:lnTo>
                    <a:pt x="30" y="38"/>
                  </a:lnTo>
                  <a:lnTo>
                    <a:pt x="27" y="50"/>
                  </a:lnTo>
                  <a:lnTo>
                    <a:pt x="21" y="38"/>
                  </a:lnTo>
                  <a:lnTo>
                    <a:pt x="7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8"/>
                  </a:lnTo>
                  <a:lnTo>
                    <a:pt x="21" y="1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81" name="Freeform 237"/>
            <p:cNvSpPr>
              <a:spLocks/>
            </p:cNvSpPr>
            <p:nvPr/>
          </p:nvSpPr>
          <p:spPr bwMode="auto">
            <a:xfrm>
              <a:off x="1906" y="795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3 w 50"/>
                <a:gd name="T5" fmla="*/ 7 h 50"/>
                <a:gd name="T6" fmla="*/ 39 w 50"/>
                <a:gd name="T7" fmla="*/ 19 h 50"/>
                <a:gd name="T8" fmla="*/ 50 w 50"/>
                <a:gd name="T9" fmla="*/ 25 h 50"/>
                <a:gd name="T10" fmla="*/ 39 w 50"/>
                <a:gd name="T11" fmla="*/ 30 h 50"/>
                <a:gd name="T12" fmla="*/ 43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20 w 50"/>
                <a:gd name="T19" fmla="*/ 38 h 50"/>
                <a:gd name="T20" fmla="*/ 8 w 50"/>
                <a:gd name="T21" fmla="*/ 42 h 50"/>
                <a:gd name="T22" fmla="*/ 12 w 50"/>
                <a:gd name="T23" fmla="*/ 30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7 h 50"/>
                <a:gd name="T30" fmla="*/ 20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3" y="7"/>
                  </a:lnTo>
                  <a:lnTo>
                    <a:pt x="39" y="19"/>
                  </a:lnTo>
                  <a:lnTo>
                    <a:pt x="50" y="25"/>
                  </a:lnTo>
                  <a:lnTo>
                    <a:pt x="39" y="30"/>
                  </a:lnTo>
                  <a:lnTo>
                    <a:pt x="43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20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20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82" name="Freeform 238"/>
            <p:cNvSpPr>
              <a:spLocks/>
            </p:cNvSpPr>
            <p:nvPr/>
          </p:nvSpPr>
          <p:spPr bwMode="auto">
            <a:xfrm>
              <a:off x="1828" y="864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2 w 50"/>
                <a:gd name="T5" fmla="*/ 7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0 h 50"/>
                <a:gd name="T12" fmla="*/ 42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7 w 50"/>
                <a:gd name="T21" fmla="*/ 42 h 50"/>
                <a:gd name="T22" fmla="*/ 11 w 50"/>
                <a:gd name="T23" fmla="*/ 30 h 50"/>
                <a:gd name="T24" fmla="*/ 0 w 50"/>
                <a:gd name="T25" fmla="*/ 25 h 50"/>
                <a:gd name="T26" fmla="*/ 11 w 50"/>
                <a:gd name="T27" fmla="*/ 19 h 50"/>
                <a:gd name="T28" fmla="*/ 7 w 50"/>
                <a:gd name="T29" fmla="*/ 7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2" y="7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0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7" y="42"/>
                  </a:lnTo>
                  <a:lnTo>
                    <a:pt x="11" y="30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7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83" name="Freeform 239"/>
            <p:cNvSpPr>
              <a:spLocks/>
            </p:cNvSpPr>
            <p:nvPr/>
          </p:nvSpPr>
          <p:spPr bwMode="auto">
            <a:xfrm>
              <a:off x="2242" y="524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3 w 50"/>
                <a:gd name="T5" fmla="*/ 8 h 50"/>
                <a:gd name="T6" fmla="*/ 39 w 50"/>
                <a:gd name="T7" fmla="*/ 19 h 50"/>
                <a:gd name="T8" fmla="*/ 50 w 50"/>
                <a:gd name="T9" fmla="*/ 25 h 50"/>
                <a:gd name="T10" fmla="*/ 39 w 50"/>
                <a:gd name="T11" fmla="*/ 31 h 50"/>
                <a:gd name="T12" fmla="*/ 43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8 w 50"/>
                <a:gd name="T21" fmla="*/ 42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8 h 50"/>
                <a:gd name="T30" fmla="*/ 19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3" y="8"/>
                  </a:lnTo>
                  <a:lnTo>
                    <a:pt x="39" y="19"/>
                  </a:lnTo>
                  <a:lnTo>
                    <a:pt x="50" y="25"/>
                  </a:lnTo>
                  <a:lnTo>
                    <a:pt x="39" y="31"/>
                  </a:lnTo>
                  <a:lnTo>
                    <a:pt x="43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84" name="Freeform 240"/>
            <p:cNvSpPr>
              <a:spLocks/>
            </p:cNvSpPr>
            <p:nvPr/>
          </p:nvSpPr>
          <p:spPr bwMode="auto">
            <a:xfrm>
              <a:off x="2402" y="491"/>
              <a:ext cx="49" cy="50"/>
            </a:xfrm>
            <a:custGeom>
              <a:avLst/>
              <a:gdLst>
                <a:gd name="T0" fmla="*/ 25 w 49"/>
                <a:gd name="T1" fmla="*/ 0 h 50"/>
                <a:gd name="T2" fmla="*/ 30 w 49"/>
                <a:gd name="T3" fmla="*/ 12 h 50"/>
                <a:gd name="T4" fmla="*/ 42 w 49"/>
                <a:gd name="T5" fmla="*/ 6 h 50"/>
                <a:gd name="T6" fmla="*/ 38 w 49"/>
                <a:gd name="T7" fmla="*/ 20 h 50"/>
                <a:gd name="T8" fmla="*/ 49 w 49"/>
                <a:gd name="T9" fmla="*/ 23 h 50"/>
                <a:gd name="T10" fmla="*/ 38 w 49"/>
                <a:gd name="T11" fmla="*/ 29 h 50"/>
                <a:gd name="T12" fmla="*/ 42 w 49"/>
                <a:gd name="T13" fmla="*/ 43 h 50"/>
                <a:gd name="T14" fmla="*/ 30 w 49"/>
                <a:gd name="T15" fmla="*/ 39 h 50"/>
                <a:gd name="T16" fmla="*/ 25 w 49"/>
                <a:gd name="T17" fmla="*/ 50 h 50"/>
                <a:gd name="T18" fmla="*/ 19 w 49"/>
                <a:gd name="T19" fmla="*/ 39 h 50"/>
                <a:gd name="T20" fmla="*/ 7 w 49"/>
                <a:gd name="T21" fmla="*/ 43 h 50"/>
                <a:gd name="T22" fmla="*/ 11 w 49"/>
                <a:gd name="T23" fmla="*/ 29 h 50"/>
                <a:gd name="T24" fmla="*/ 0 w 49"/>
                <a:gd name="T25" fmla="*/ 23 h 50"/>
                <a:gd name="T26" fmla="*/ 11 w 49"/>
                <a:gd name="T27" fmla="*/ 20 h 50"/>
                <a:gd name="T28" fmla="*/ 7 w 49"/>
                <a:gd name="T29" fmla="*/ 6 h 50"/>
                <a:gd name="T30" fmla="*/ 19 w 49"/>
                <a:gd name="T31" fmla="*/ 12 h 50"/>
                <a:gd name="T32" fmla="*/ 25 w 49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0">
                  <a:moveTo>
                    <a:pt x="25" y="0"/>
                  </a:moveTo>
                  <a:lnTo>
                    <a:pt x="30" y="12"/>
                  </a:lnTo>
                  <a:lnTo>
                    <a:pt x="42" y="6"/>
                  </a:lnTo>
                  <a:lnTo>
                    <a:pt x="38" y="20"/>
                  </a:lnTo>
                  <a:lnTo>
                    <a:pt x="49" y="23"/>
                  </a:lnTo>
                  <a:lnTo>
                    <a:pt x="38" y="29"/>
                  </a:lnTo>
                  <a:lnTo>
                    <a:pt x="42" y="43"/>
                  </a:lnTo>
                  <a:lnTo>
                    <a:pt x="30" y="39"/>
                  </a:lnTo>
                  <a:lnTo>
                    <a:pt x="25" y="50"/>
                  </a:lnTo>
                  <a:lnTo>
                    <a:pt x="19" y="39"/>
                  </a:lnTo>
                  <a:lnTo>
                    <a:pt x="7" y="43"/>
                  </a:lnTo>
                  <a:lnTo>
                    <a:pt x="11" y="29"/>
                  </a:lnTo>
                  <a:lnTo>
                    <a:pt x="0" y="23"/>
                  </a:lnTo>
                  <a:lnTo>
                    <a:pt x="11" y="20"/>
                  </a:lnTo>
                  <a:lnTo>
                    <a:pt x="7" y="6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85" name="Freeform 241"/>
            <p:cNvSpPr>
              <a:spLocks/>
            </p:cNvSpPr>
            <p:nvPr/>
          </p:nvSpPr>
          <p:spPr bwMode="auto">
            <a:xfrm>
              <a:off x="2492" y="461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0 w 50"/>
                <a:gd name="T3" fmla="*/ 11 h 50"/>
                <a:gd name="T4" fmla="*/ 42 w 50"/>
                <a:gd name="T5" fmla="*/ 7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0 h 50"/>
                <a:gd name="T12" fmla="*/ 42 w 50"/>
                <a:gd name="T13" fmla="*/ 42 h 50"/>
                <a:gd name="T14" fmla="*/ 30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7 w 50"/>
                <a:gd name="T21" fmla="*/ 42 h 50"/>
                <a:gd name="T22" fmla="*/ 11 w 50"/>
                <a:gd name="T23" fmla="*/ 30 h 50"/>
                <a:gd name="T24" fmla="*/ 0 w 50"/>
                <a:gd name="T25" fmla="*/ 25 h 50"/>
                <a:gd name="T26" fmla="*/ 11 w 50"/>
                <a:gd name="T27" fmla="*/ 19 h 50"/>
                <a:gd name="T28" fmla="*/ 7 w 50"/>
                <a:gd name="T29" fmla="*/ 7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0" y="11"/>
                  </a:lnTo>
                  <a:lnTo>
                    <a:pt x="42" y="7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0"/>
                  </a:lnTo>
                  <a:lnTo>
                    <a:pt x="42" y="42"/>
                  </a:lnTo>
                  <a:lnTo>
                    <a:pt x="30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7" y="42"/>
                  </a:lnTo>
                  <a:lnTo>
                    <a:pt x="11" y="30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7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86" name="Freeform 242"/>
            <p:cNvSpPr>
              <a:spLocks/>
            </p:cNvSpPr>
            <p:nvPr/>
          </p:nvSpPr>
          <p:spPr bwMode="auto">
            <a:xfrm>
              <a:off x="2791" y="467"/>
              <a:ext cx="52" cy="49"/>
            </a:xfrm>
            <a:custGeom>
              <a:avLst/>
              <a:gdLst>
                <a:gd name="T0" fmla="*/ 27 w 52"/>
                <a:gd name="T1" fmla="*/ 0 h 49"/>
                <a:gd name="T2" fmla="*/ 31 w 52"/>
                <a:gd name="T3" fmla="*/ 11 h 49"/>
                <a:gd name="T4" fmla="*/ 44 w 52"/>
                <a:gd name="T5" fmla="*/ 7 h 49"/>
                <a:gd name="T6" fmla="*/ 40 w 52"/>
                <a:gd name="T7" fmla="*/ 19 h 49"/>
                <a:gd name="T8" fmla="*/ 52 w 52"/>
                <a:gd name="T9" fmla="*/ 24 h 49"/>
                <a:gd name="T10" fmla="*/ 40 w 52"/>
                <a:gd name="T11" fmla="*/ 30 h 49"/>
                <a:gd name="T12" fmla="*/ 44 w 52"/>
                <a:gd name="T13" fmla="*/ 42 h 49"/>
                <a:gd name="T14" fmla="*/ 31 w 52"/>
                <a:gd name="T15" fmla="*/ 38 h 49"/>
                <a:gd name="T16" fmla="*/ 27 w 52"/>
                <a:gd name="T17" fmla="*/ 49 h 49"/>
                <a:gd name="T18" fmla="*/ 21 w 52"/>
                <a:gd name="T19" fmla="*/ 38 h 49"/>
                <a:gd name="T20" fmla="*/ 8 w 52"/>
                <a:gd name="T21" fmla="*/ 42 h 49"/>
                <a:gd name="T22" fmla="*/ 12 w 52"/>
                <a:gd name="T23" fmla="*/ 30 h 49"/>
                <a:gd name="T24" fmla="*/ 0 w 52"/>
                <a:gd name="T25" fmla="*/ 24 h 49"/>
                <a:gd name="T26" fmla="*/ 12 w 52"/>
                <a:gd name="T27" fmla="*/ 19 h 49"/>
                <a:gd name="T28" fmla="*/ 8 w 52"/>
                <a:gd name="T29" fmla="*/ 7 h 49"/>
                <a:gd name="T30" fmla="*/ 21 w 52"/>
                <a:gd name="T31" fmla="*/ 11 h 49"/>
                <a:gd name="T32" fmla="*/ 27 w 52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49">
                  <a:moveTo>
                    <a:pt x="27" y="0"/>
                  </a:moveTo>
                  <a:lnTo>
                    <a:pt x="31" y="11"/>
                  </a:lnTo>
                  <a:lnTo>
                    <a:pt x="44" y="7"/>
                  </a:lnTo>
                  <a:lnTo>
                    <a:pt x="40" y="19"/>
                  </a:lnTo>
                  <a:lnTo>
                    <a:pt x="52" y="24"/>
                  </a:lnTo>
                  <a:lnTo>
                    <a:pt x="40" y="30"/>
                  </a:lnTo>
                  <a:lnTo>
                    <a:pt x="44" y="42"/>
                  </a:lnTo>
                  <a:lnTo>
                    <a:pt x="31" y="38"/>
                  </a:lnTo>
                  <a:lnTo>
                    <a:pt x="27" y="49"/>
                  </a:lnTo>
                  <a:lnTo>
                    <a:pt x="21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4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21" y="1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87" name="Freeform 243"/>
            <p:cNvSpPr>
              <a:spLocks/>
            </p:cNvSpPr>
            <p:nvPr/>
          </p:nvSpPr>
          <p:spPr bwMode="auto">
            <a:xfrm>
              <a:off x="3501" y="950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2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8 w 50"/>
                <a:gd name="T21" fmla="*/ 42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8 h 50"/>
                <a:gd name="T30" fmla="*/ 19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88" name="Freeform 244"/>
            <p:cNvSpPr>
              <a:spLocks/>
            </p:cNvSpPr>
            <p:nvPr/>
          </p:nvSpPr>
          <p:spPr bwMode="auto">
            <a:xfrm>
              <a:off x="3254" y="1182"/>
              <a:ext cx="49" cy="50"/>
            </a:xfrm>
            <a:custGeom>
              <a:avLst/>
              <a:gdLst>
                <a:gd name="T0" fmla="*/ 25 w 49"/>
                <a:gd name="T1" fmla="*/ 0 h 50"/>
                <a:gd name="T2" fmla="*/ 30 w 49"/>
                <a:gd name="T3" fmla="*/ 12 h 50"/>
                <a:gd name="T4" fmla="*/ 42 w 49"/>
                <a:gd name="T5" fmla="*/ 8 h 50"/>
                <a:gd name="T6" fmla="*/ 38 w 49"/>
                <a:gd name="T7" fmla="*/ 19 h 50"/>
                <a:gd name="T8" fmla="*/ 49 w 49"/>
                <a:gd name="T9" fmla="*/ 25 h 50"/>
                <a:gd name="T10" fmla="*/ 38 w 49"/>
                <a:gd name="T11" fmla="*/ 31 h 50"/>
                <a:gd name="T12" fmla="*/ 42 w 49"/>
                <a:gd name="T13" fmla="*/ 42 h 50"/>
                <a:gd name="T14" fmla="*/ 30 w 49"/>
                <a:gd name="T15" fmla="*/ 39 h 50"/>
                <a:gd name="T16" fmla="*/ 25 w 49"/>
                <a:gd name="T17" fmla="*/ 50 h 50"/>
                <a:gd name="T18" fmla="*/ 19 w 49"/>
                <a:gd name="T19" fmla="*/ 39 h 50"/>
                <a:gd name="T20" fmla="*/ 5 w 49"/>
                <a:gd name="T21" fmla="*/ 42 h 50"/>
                <a:gd name="T22" fmla="*/ 11 w 49"/>
                <a:gd name="T23" fmla="*/ 31 h 50"/>
                <a:gd name="T24" fmla="*/ 0 w 49"/>
                <a:gd name="T25" fmla="*/ 25 h 50"/>
                <a:gd name="T26" fmla="*/ 11 w 49"/>
                <a:gd name="T27" fmla="*/ 19 h 50"/>
                <a:gd name="T28" fmla="*/ 5 w 49"/>
                <a:gd name="T29" fmla="*/ 8 h 50"/>
                <a:gd name="T30" fmla="*/ 19 w 49"/>
                <a:gd name="T31" fmla="*/ 12 h 50"/>
                <a:gd name="T32" fmla="*/ 25 w 49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0">
                  <a:moveTo>
                    <a:pt x="25" y="0"/>
                  </a:moveTo>
                  <a:lnTo>
                    <a:pt x="30" y="12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49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30" y="39"/>
                  </a:lnTo>
                  <a:lnTo>
                    <a:pt x="25" y="50"/>
                  </a:lnTo>
                  <a:lnTo>
                    <a:pt x="19" y="39"/>
                  </a:lnTo>
                  <a:lnTo>
                    <a:pt x="5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5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89" name="Freeform 245"/>
            <p:cNvSpPr>
              <a:spLocks/>
            </p:cNvSpPr>
            <p:nvPr/>
          </p:nvSpPr>
          <p:spPr bwMode="auto">
            <a:xfrm>
              <a:off x="3340" y="1203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2 w 50"/>
                <a:gd name="T5" fmla="*/ 8 h 50"/>
                <a:gd name="T6" fmla="*/ 38 w 50"/>
                <a:gd name="T7" fmla="*/ 20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4 h 50"/>
                <a:gd name="T14" fmla="*/ 31 w 50"/>
                <a:gd name="T15" fmla="*/ 39 h 50"/>
                <a:gd name="T16" fmla="*/ 25 w 50"/>
                <a:gd name="T17" fmla="*/ 50 h 50"/>
                <a:gd name="T18" fmla="*/ 19 w 50"/>
                <a:gd name="T19" fmla="*/ 39 h 50"/>
                <a:gd name="T20" fmla="*/ 8 w 50"/>
                <a:gd name="T21" fmla="*/ 44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20 h 50"/>
                <a:gd name="T28" fmla="*/ 8 w 50"/>
                <a:gd name="T29" fmla="*/ 8 h 50"/>
                <a:gd name="T30" fmla="*/ 19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2" y="8"/>
                  </a:lnTo>
                  <a:lnTo>
                    <a:pt x="38" y="20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4"/>
                  </a:lnTo>
                  <a:lnTo>
                    <a:pt x="31" y="39"/>
                  </a:lnTo>
                  <a:lnTo>
                    <a:pt x="25" y="50"/>
                  </a:lnTo>
                  <a:lnTo>
                    <a:pt x="19" y="39"/>
                  </a:lnTo>
                  <a:lnTo>
                    <a:pt x="8" y="44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20"/>
                  </a:lnTo>
                  <a:lnTo>
                    <a:pt x="8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90" name="Freeform 246"/>
            <p:cNvSpPr>
              <a:spLocks/>
            </p:cNvSpPr>
            <p:nvPr/>
          </p:nvSpPr>
          <p:spPr bwMode="auto">
            <a:xfrm>
              <a:off x="3194" y="578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2 w 50"/>
                <a:gd name="T5" fmla="*/ 6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29 h 50"/>
                <a:gd name="T12" fmla="*/ 42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8 w 50"/>
                <a:gd name="T21" fmla="*/ 42 h 50"/>
                <a:gd name="T22" fmla="*/ 12 w 50"/>
                <a:gd name="T23" fmla="*/ 29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6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2" y="6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29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2" y="29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6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91" name="Freeform 247"/>
            <p:cNvSpPr>
              <a:spLocks/>
            </p:cNvSpPr>
            <p:nvPr/>
          </p:nvSpPr>
          <p:spPr bwMode="auto">
            <a:xfrm>
              <a:off x="3426" y="1088"/>
              <a:ext cx="50" cy="52"/>
            </a:xfrm>
            <a:custGeom>
              <a:avLst/>
              <a:gdLst>
                <a:gd name="T0" fmla="*/ 23 w 50"/>
                <a:gd name="T1" fmla="*/ 0 h 52"/>
                <a:gd name="T2" fmla="*/ 29 w 50"/>
                <a:gd name="T3" fmla="*/ 12 h 52"/>
                <a:gd name="T4" fmla="*/ 42 w 50"/>
                <a:gd name="T5" fmla="*/ 8 h 52"/>
                <a:gd name="T6" fmla="*/ 39 w 50"/>
                <a:gd name="T7" fmla="*/ 21 h 52"/>
                <a:gd name="T8" fmla="*/ 50 w 50"/>
                <a:gd name="T9" fmla="*/ 27 h 52"/>
                <a:gd name="T10" fmla="*/ 39 w 50"/>
                <a:gd name="T11" fmla="*/ 33 h 52"/>
                <a:gd name="T12" fmla="*/ 42 w 50"/>
                <a:gd name="T13" fmla="*/ 44 h 52"/>
                <a:gd name="T14" fmla="*/ 29 w 50"/>
                <a:gd name="T15" fmla="*/ 40 h 52"/>
                <a:gd name="T16" fmla="*/ 23 w 50"/>
                <a:gd name="T17" fmla="*/ 52 h 52"/>
                <a:gd name="T18" fmla="*/ 19 w 50"/>
                <a:gd name="T19" fmla="*/ 40 h 52"/>
                <a:gd name="T20" fmla="*/ 6 w 50"/>
                <a:gd name="T21" fmla="*/ 44 h 52"/>
                <a:gd name="T22" fmla="*/ 12 w 50"/>
                <a:gd name="T23" fmla="*/ 33 h 52"/>
                <a:gd name="T24" fmla="*/ 0 w 50"/>
                <a:gd name="T25" fmla="*/ 27 h 52"/>
                <a:gd name="T26" fmla="*/ 12 w 50"/>
                <a:gd name="T27" fmla="*/ 21 h 52"/>
                <a:gd name="T28" fmla="*/ 6 w 50"/>
                <a:gd name="T29" fmla="*/ 8 h 52"/>
                <a:gd name="T30" fmla="*/ 19 w 50"/>
                <a:gd name="T31" fmla="*/ 12 h 52"/>
                <a:gd name="T32" fmla="*/ 23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3" y="0"/>
                  </a:moveTo>
                  <a:lnTo>
                    <a:pt x="29" y="12"/>
                  </a:lnTo>
                  <a:lnTo>
                    <a:pt x="42" y="8"/>
                  </a:lnTo>
                  <a:lnTo>
                    <a:pt x="39" y="21"/>
                  </a:lnTo>
                  <a:lnTo>
                    <a:pt x="50" y="27"/>
                  </a:lnTo>
                  <a:lnTo>
                    <a:pt x="39" y="33"/>
                  </a:lnTo>
                  <a:lnTo>
                    <a:pt x="42" y="44"/>
                  </a:lnTo>
                  <a:lnTo>
                    <a:pt x="29" y="40"/>
                  </a:lnTo>
                  <a:lnTo>
                    <a:pt x="23" y="52"/>
                  </a:lnTo>
                  <a:lnTo>
                    <a:pt x="19" y="40"/>
                  </a:lnTo>
                  <a:lnTo>
                    <a:pt x="6" y="44"/>
                  </a:lnTo>
                  <a:lnTo>
                    <a:pt x="12" y="33"/>
                  </a:lnTo>
                  <a:lnTo>
                    <a:pt x="0" y="27"/>
                  </a:lnTo>
                  <a:lnTo>
                    <a:pt x="12" y="21"/>
                  </a:lnTo>
                  <a:lnTo>
                    <a:pt x="6" y="8"/>
                  </a:lnTo>
                  <a:lnTo>
                    <a:pt x="19" y="12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92" name="Freeform 248"/>
            <p:cNvSpPr>
              <a:spLocks/>
            </p:cNvSpPr>
            <p:nvPr/>
          </p:nvSpPr>
          <p:spPr bwMode="auto">
            <a:xfrm>
              <a:off x="3340" y="877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2 w 50"/>
                <a:gd name="T5" fmla="*/ 6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2 h 50"/>
                <a:gd name="T14" fmla="*/ 31 w 50"/>
                <a:gd name="T15" fmla="*/ 39 h 50"/>
                <a:gd name="T16" fmla="*/ 25 w 50"/>
                <a:gd name="T17" fmla="*/ 50 h 50"/>
                <a:gd name="T18" fmla="*/ 19 w 50"/>
                <a:gd name="T19" fmla="*/ 39 h 50"/>
                <a:gd name="T20" fmla="*/ 6 w 50"/>
                <a:gd name="T21" fmla="*/ 42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19 h 50"/>
                <a:gd name="T28" fmla="*/ 6 w 50"/>
                <a:gd name="T29" fmla="*/ 6 h 50"/>
                <a:gd name="T30" fmla="*/ 19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2" y="6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31" y="39"/>
                  </a:lnTo>
                  <a:lnTo>
                    <a:pt x="25" y="50"/>
                  </a:lnTo>
                  <a:lnTo>
                    <a:pt x="19" y="39"/>
                  </a:lnTo>
                  <a:lnTo>
                    <a:pt x="6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6" y="6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93" name="Freeform 249"/>
            <p:cNvSpPr>
              <a:spLocks/>
            </p:cNvSpPr>
            <p:nvPr/>
          </p:nvSpPr>
          <p:spPr bwMode="auto">
            <a:xfrm>
              <a:off x="3056" y="520"/>
              <a:ext cx="50" cy="52"/>
            </a:xfrm>
            <a:custGeom>
              <a:avLst/>
              <a:gdLst>
                <a:gd name="T0" fmla="*/ 25 w 50"/>
                <a:gd name="T1" fmla="*/ 0 h 52"/>
                <a:gd name="T2" fmla="*/ 31 w 50"/>
                <a:gd name="T3" fmla="*/ 12 h 52"/>
                <a:gd name="T4" fmla="*/ 42 w 50"/>
                <a:gd name="T5" fmla="*/ 8 h 52"/>
                <a:gd name="T6" fmla="*/ 38 w 50"/>
                <a:gd name="T7" fmla="*/ 21 h 52"/>
                <a:gd name="T8" fmla="*/ 50 w 50"/>
                <a:gd name="T9" fmla="*/ 25 h 52"/>
                <a:gd name="T10" fmla="*/ 38 w 50"/>
                <a:gd name="T11" fmla="*/ 31 h 52"/>
                <a:gd name="T12" fmla="*/ 42 w 50"/>
                <a:gd name="T13" fmla="*/ 44 h 52"/>
                <a:gd name="T14" fmla="*/ 31 w 50"/>
                <a:gd name="T15" fmla="*/ 41 h 52"/>
                <a:gd name="T16" fmla="*/ 25 w 50"/>
                <a:gd name="T17" fmla="*/ 52 h 52"/>
                <a:gd name="T18" fmla="*/ 19 w 50"/>
                <a:gd name="T19" fmla="*/ 41 h 52"/>
                <a:gd name="T20" fmla="*/ 8 w 50"/>
                <a:gd name="T21" fmla="*/ 44 h 52"/>
                <a:gd name="T22" fmla="*/ 11 w 50"/>
                <a:gd name="T23" fmla="*/ 31 h 52"/>
                <a:gd name="T24" fmla="*/ 0 w 50"/>
                <a:gd name="T25" fmla="*/ 25 h 52"/>
                <a:gd name="T26" fmla="*/ 11 w 50"/>
                <a:gd name="T27" fmla="*/ 21 h 52"/>
                <a:gd name="T28" fmla="*/ 8 w 50"/>
                <a:gd name="T29" fmla="*/ 8 h 52"/>
                <a:gd name="T30" fmla="*/ 19 w 50"/>
                <a:gd name="T31" fmla="*/ 12 h 52"/>
                <a:gd name="T32" fmla="*/ 25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5" y="0"/>
                  </a:moveTo>
                  <a:lnTo>
                    <a:pt x="31" y="12"/>
                  </a:lnTo>
                  <a:lnTo>
                    <a:pt x="42" y="8"/>
                  </a:lnTo>
                  <a:lnTo>
                    <a:pt x="38" y="21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4"/>
                  </a:lnTo>
                  <a:lnTo>
                    <a:pt x="31" y="41"/>
                  </a:lnTo>
                  <a:lnTo>
                    <a:pt x="25" y="52"/>
                  </a:lnTo>
                  <a:lnTo>
                    <a:pt x="19" y="41"/>
                  </a:lnTo>
                  <a:lnTo>
                    <a:pt x="8" y="44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21"/>
                  </a:lnTo>
                  <a:lnTo>
                    <a:pt x="8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94" name="Freeform 250"/>
            <p:cNvSpPr>
              <a:spLocks/>
            </p:cNvSpPr>
            <p:nvPr/>
          </p:nvSpPr>
          <p:spPr bwMode="auto">
            <a:xfrm>
              <a:off x="2893" y="488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2 w 50"/>
                <a:gd name="T5" fmla="*/ 5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0 h 50"/>
                <a:gd name="T12" fmla="*/ 42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7 w 50"/>
                <a:gd name="T21" fmla="*/ 42 h 50"/>
                <a:gd name="T22" fmla="*/ 11 w 50"/>
                <a:gd name="T23" fmla="*/ 30 h 50"/>
                <a:gd name="T24" fmla="*/ 0 w 50"/>
                <a:gd name="T25" fmla="*/ 25 h 50"/>
                <a:gd name="T26" fmla="*/ 11 w 50"/>
                <a:gd name="T27" fmla="*/ 19 h 50"/>
                <a:gd name="T28" fmla="*/ 7 w 50"/>
                <a:gd name="T29" fmla="*/ 5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2" y="5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0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7" y="42"/>
                  </a:lnTo>
                  <a:lnTo>
                    <a:pt x="11" y="30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5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95" name="Freeform 251"/>
            <p:cNvSpPr>
              <a:spLocks/>
            </p:cNvSpPr>
            <p:nvPr/>
          </p:nvSpPr>
          <p:spPr bwMode="auto">
            <a:xfrm>
              <a:off x="3357" y="674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2 w 50"/>
                <a:gd name="T5" fmla="*/ 7 h 50"/>
                <a:gd name="T6" fmla="*/ 39 w 50"/>
                <a:gd name="T7" fmla="*/ 19 h 50"/>
                <a:gd name="T8" fmla="*/ 50 w 50"/>
                <a:gd name="T9" fmla="*/ 25 h 50"/>
                <a:gd name="T10" fmla="*/ 39 w 50"/>
                <a:gd name="T11" fmla="*/ 30 h 50"/>
                <a:gd name="T12" fmla="*/ 42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8 w 50"/>
                <a:gd name="T21" fmla="*/ 42 h 50"/>
                <a:gd name="T22" fmla="*/ 12 w 50"/>
                <a:gd name="T23" fmla="*/ 30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7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2" y="7"/>
                  </a:lnTo>
                  <a:lnTo>
                    <a:pt x="39" y="19"/>
                  </a:lnTo>
                  <a:lnTo>
                    <a:pt x="50" y="25"/>
                  </a:lnTo>
                  <a:lnTo>
                    <a:pt x="39" y="30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96" name="Freeform 252"/>
            <p:cNvSpPr>
              <a:spLocks/>
            </p:cNvSpPr>
            <p:nvPr/>
          </p:nvSpPr>
          <p:spPr bwMode="auto">
            <a:xfrm>
              <a:off x="3342" y="760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4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4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8 w 50"/>
                <a:gd name="T21" fmla="*/ 42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19 h 50"/>
                <a:gd name="T28" fmla="*/ 8 w 50"/>
                <a:gd name="T29" fmla="*/ 8 h 50"/>
                <a:gd name="T30" fmla="*/ 19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4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4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8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97" name="Freeform 253"/>
            <p:cNvSpPr>
              <a:spLocks/>
            </p:cNvSpPr>
            <p:nvPr/>
          </p:nvSpPr>
          <p:spPr bwMode="auto">
            <a:xfrm>
              <a:off x="3104" y="595"/>
              <a:ext cx="50" cy="52"/>
            </a:xfrm>
            <a:custGeom>
              <a:avLst/>
              <a:gdLst>
                <a:gd name="T0" fmla="*/ 25 w 50"/>
                <a:gd name="T1" fmla="*/ 0 h 52"/>
                <a:gd name="T2" fmla="*/ 31 w 50"/>
                <a:gd name="T3" fmla="*/ 12 h 52"/>
                <a:gd name="T4" fmla="*/ 44 w 50"/>
                <a:gd name="T5" fmla="*/ 8 h 52"/>
                <a:gd name="T6" fmla="*/ 40 w 50"/>
                <a:gd name="T7" fmla="*/ 19 h 52"/>
                <a:gd name="T8" fmla="*/ 50 w 50"/>
                <a:gd name="T9" fmla="*/ 25 h 52"/>
                <a:gd name="T10" fmla="*/ 40 w 50"/>
                <a:gd name="T11" fmla="*/ 31 h 52"/>
                <a:gd name="T12" fmla="*/ 44 w 50"/>
                <a:gd name="T13" fmla="*/ 44 h 52"/>
                <a:gd name="T14" fmla="*/ 31 w 50"/>
                <a:gd name="T15" fmla="*/ 40 h 52"/>
                <a:gd name="T16" fmla="*/ 25 w 50"/>
                <a:gd name="T17" fmla="*/ 52 h 52"/>
                <a:gd name="T18" fmla="*/ 19 w 50"/>
                <a:gd name="T19" fmla="*/ 40 h 52"/>
                <a:gd name="T20" fmla="*/ 8 w 50"/>
                <a:gd name="T21" fmla="*/ 44 h 52"/>
                <a:gd name="T22" fmla="*/ 11 w 50"/>
                <a:gd name="T23" fmla="*/ 31 h 52"/>
                <a:gd name="T24" fmla="*/ 0 w 50"/>
                <a:gd name="T25" fmla="*/ 25 h 52"/>
                <a:gd name="T26" fmla="*/ 11 w 50"/>
                <a:gd name="T27" fmla="*/ 19 h 52"/>
                <a:gd name="T28" fmla="*/ 8 w 50"/>
                <a:gd name="T29" fmla="*/ 8 h 52"/>
                <a:gd name="T30" fmla="*/ 19 w 50"/>
                <a:gd name="T31" fmla="*/ 12 h 52"/>
                <a:gd name="T32" fmla="*/ 25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5" y="0"/>
                  </a:moveTo>
                  <a:lnTo>
                    <a:pt x="31" y="12"/>
                  </a:lnTo>
                  <a:lnTo>
                    <a:pt x="44" y="8"/>
                  </a:lnTo>
                  <a:lnTo>
                    <a:pt x="40" y="19"/>
                  </a:lnTo>
                  <a:lnTo>
                    <a:pt x="50" y="25"/>
                  </a:lnTo>
                  <a:lnTo>
                    <a:pt x="40" y="31"/>
                  </a:lnTo>
                  <a:lnTo>
                    <a:pt x="44" y="44"/>
                  </a:lnTo>
                  <a:lnTo>
                    <a:pt x="31" y="40"/>
                  </a:lnTo>
                  <a:lnTo>
                    <a:pt x="25" y="52"/>
                  </a:lnTo>
                  <a:lnTo>
                    <a:pt x="19" y="40"/>
                  </a:lnTo>
                  <a:lnTo>
                    <a:pt x="8" y="44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8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98" name="Freeform 254"/>
            <p:cNvSpPr>
              <a:spLocks/>
            </p:cNvSpPr>
            <p:nvPr/>
          </p:nvSpPr>
          <p:spPr bwMode="auto">
            <a:xfrm>
              <a:off x="2964" y="524"/>
              <a:ext cx="50" cy="50"/>
            </a:xfrm>
            <a:custGeom>
              <a:avLst/>
              <a:gdLst>
                <a:gd name="T0" fmla="*/ 23 w 50"/>
                <a:gd name="T1" fmla="*/ 0 h 50"/>
                <a:gd name="T2" fmla="*/ 29 w 50"/>
                <a:gd name="T3" fmla="*/ 12 h 50"/>
                <a:gd name="T4" fmla="*/ 42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2 h 50"/>
                <a:gd name="T14" fmla="*/ 29 w 50"/>
                <a:gd name="T15" fmla="*/ 38 h 50"/>
                <a:gd name="T16" fmla="*/ 23 w 50"/>
                <a:gd name="T17" fmla="*/ 50 h 50"/>
                <a:gd name="T18" fmla="*/ 19 w 50"/>
                <a:gd name="T19" fmla="*/ 38 h 50"/>
                <a:gd name="T20" fmla="*/ 6 w 50"/>
                <a:gd name="T21" fmla="*/ 42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19 h 50"/>
                <a:gd name="T28" fmla="*/ 6 w 50"/>
                <a:gd name="T29" fmla="*/ 8 h 50"/>
                <a:gd name="T30" fmla="*/ 19 w 50"/>
                <a:gd name="T31" fmla="*/ 12 h 50"/>
                <a:gd name="T32" fmla="*/ 23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3" y="0"/>
                  </a:moveTo>
                  <a:lnTo>
                    <a:pt x="29" y="12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29" y="38"/>
                  </a:lnTo>
                  <a:lnTo>
                    <a:pt x="23" y="50"/>
                  </a:lnTo>
                  <a:lnTo>
                    <a:pt x="19" y="38"/>
                  </a:lnTo>
                  <a:lnTo>
                    <a:pt x="6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6" y="8"/>
                  </a:lnTo>
                  <a:lnTo>
                    <a:pt x="19" y="12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40F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999" name="Freeform 255"/>
            <p:cNvSpPr>
              <a:spLocks/>
            </p:cNvSpPr>
            <p:nvPr/>
          </p:nvSpPr>
          <p:spPr bwMode="auto">
            <a:xfrm>
              <a:off x="3421" y="1023"/>
              <a:ext cx="49" cy="50"/>
            </a:xfrm>
            <a:custGeom>
              <a:avLst/>
              <a:gdLst>
                <a:gd name="T0" fmla="*/ 24 w 49"/>
                <a:gd name="T1" fmla="*/ 0 h 50"/>
                <a:gd name="T2" fmla="*/ 30 w 49"/>
                <a:gd name="T3" fmla="*/ 11 h 50"/>
                <a:gd name="T4" fmla="*/ 44 w 49"/>
                <a:gd name="T5" fmla="*/ 8 h 50"/>
                <a:gd name="T6" fmla="*/ 38 w 49"/>
                <a:gd name="T7" fmla="*/ 19 h 50"/>
                <a:gd name="T8" fmla="*/ 49 w 49"/>
                <a:gd name="T9" fmla="*/ 25 h 50"/>
                <a:gd name="T10" fmla="*/ 38 w 49"/>
                <a:gd name="T11" fmla="*/ 31 h 50"/>
                <a:gd name="T12" fmla="*/ 44 w 49"/>
                <a:gd name="T13" fmla="*/ 42 h 50"/>
                <a:gd name="T14" fmla="*/ 30 w 49"/>
                <a:gd name="T15" fmla="*/ 38 h 50"/>
                <a:gd name="T16" fmla="*/ 24 w 49"/>
                <a:gd name="T17" fmla="*/ 50 h 50"/>
                <a:gd name="T18" fmla="*/ 19 w 49"/>
                <a:gd name="T19" fmla="*/ 38 h 50"/>
                <a:gd name="T20" fmla="*/ 7 w 49"/>
                <a:gd name="T21" fmla="*/ 42 h 50"/>
                <a:gd name="T22" fmla="*/ 11 w 49"/>
                <a:gd name="T23" fmla="*/ 31 h 50"/>
                <a:gd name="T24" fmla="*/ 0 w 49"/>
                <a:gd name="T25" fmla="*/ 25 h 50"/>
                <a:gd name="T26" fmla="*/ 11 w 49"/>
                <a:gd name="T27" fmla="*/ 19 h 50"/>
                <a:gd name="T28" fmla="*/ 7 w 49"/>
                <a:gd name="T29" fmla="*/ 8 h 50"/>
                <a:gd name="T30" fmla="*/ 19 w 49"/>
                <a:gd name="T31" fmla="*/ 11 h 50"/>
                <a:gd name="T32" fmla="*/ 24 w 49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0">
                  <a:moveTo>
                    <a:pt x="24" y="0"/>
                  </a:moveTo>
                  <a:lnTo>
                    <a:pt x="30" y="11"/>
                  </a:lnTo>
                  <a:lnTo>
                    <a:pt x="44" y="8"/>
                  </a:lnTo>
                  <a:lnTo>
                    <a:pt x="38" y="19"/>
                  </a:lnTo>
                  <a:lnTo>
                    <a:pt x="49" y="25"/>
                  </a:lnTo>
                  <a:lnTo>
                    <a:pt x="38" y="31"/>
                  </a:lnTo>
                  <a:lnTo>
                    <a:pt x="44" y="42"/>
                  </a:lnTo>
                  <a:lnTo>
                    <a:pt x="30" y="38"/>
                  </a:lnTo>
                  <a:lnTo>
                    <a:pt x="24" y="50"/>
                  </a:lnTo>
                  <a:lnTo>
                    <a:pt x="19" y="38"/>
                  </a:lnTo>
                  <a:lnTo>
                    <a:pt x="7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8"/>
                  </a:lnTo>
                  <a:lnTo>
                    <a:pt x="19" y="11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00" name="Freeform 256"/>
            <p:cNvSpPr>
              <a:spLocks/>
            </p:cNvSpPr>
            <p:nvPr/>
          </p:nvSpPr>
          <p:spPr bwMode="auto">
            <a:xfrm>
              <a:off x="3244" y="678"/>
              <a:ext cx="52" cy="49"/>
            </a:xfrm>
            <a:custGeom>
              <a:avLst/>
              <a:gdLst>
                <a:gd name="T0" fmla="*/ 27 w 52"/>
                <a:gd name="T1" fmla="*/ 0 h 49"/>
                <a:gd name="T2" fmla="*/ 33 w 52"/>
                <a:gd name="T3" fmla="*/ 11 h 49"/>
                <a:gd name="T4" fmla="*/ 44 w 52"/>
                <a:gd name="T5" fmla="*/ 7 h 49"/>
                <a:gd name="T6" fmla="*/ 40 w 52"/>
                <a:gd name="T7" fmla="*/ 21 h 49"/>
                <a:gd name="T8" fmla="*/ 52 w 52"/>
                <a:gd name="T9" fmla="*/ 25 h 49"/>
                <a:gd name="T10" fmla="*/ 40 w 52"/>
                <a:gd name="T11" fmla="*/ 30 h 49"/>
                <a:gd name="T12" fmla="*/ 44 w 52"/>
                <a:gd name="T13" fmla="*/ 44 h 49"/>
                <a:gd name="T14" fmla="*/ 33 w 52"/>
                <a:gd name="T15" fmla="*/ 38 h 49"/>
                <a:gd name="T16" fmla="*/ 27 w 52"/>
                <a:gd name="T17" fmla="*/ 49 h 49"/>
                <a:gd name="T18" fmla="*/ 21 w 52"/>
                <a:gd name="T19" fmla="*/ 38 h 49"/>
                <a:gd name="T20" fmla="*/ 8 w 52"/>
                <a:gd name="T21" fmla="*/ 44 h 49"/>
                <a:gd name="T22" fmla="*/ 11 w 52"/>
                <a:gd name="T23" fmla="*/ 30 h 49"/>
                <a:gd name="T24" fmla="*/ 0 w 52"/>
                <a:gd name="T25" fmla="*/ 25 h 49"/>
                <a:gd name="T26" fmla="*/ 11 w 52"/>
                <a:gd name="T27" fmla="*/ 21 h 49"/>
                <a:gd name="T28" fmla="*/ 8 w 52"/>
                <a:gd name="T29" fmla="*/ 7 h 49"/>
                <a:gd name="T30" fmla="*/ 21 w 52"/>
                <a:gd name="T31" fmla="*/ 11 h 49"/>
                <a:gd name="T32" fmla="*/ 27 w 52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49">
                  <a:moveTo>
                    <a:pt x="27" y="0"/>
                  </a:moveTo>
                  <a:lnTo>
                    <a:pt x="33" y="11"/>
                  </a:lnTo>
                  <a:lnTo>
                    <a:pt x="44" y="7"/>
                  </a:lnTo>
                  <a:lnTo>
                    <a:pt x="40" y="21"/>
                  </a:lnTo>
                  <a:lnTo>
                    <a:pt x="52" y="25"/>
                  </a:lnTo>
                  <a:lnTo>
                    <a:pt x="40" y="30"/>
                  </a:lnTo>
                  <a:lnTo>
                    <a:pt x="44" y="44"/>
                  </a:lnTo>
                  <a:lnTo>
                    <a:pt x="33" y="38"/>
                  </a:lnTo>
                  <a:lnTo>
                    <a:pt x="27" y="49"/>
                  </a:lnTo>
                  <a:lnTo>
                    <a:pt x="21" y="38"/>
                  </a:lnTo>
                  <a:lnTo>
                    <a:pt x="8" y="44"/>
                  </a:lnTo>
                  <a:lnTo>
                    <a:pt x="11" y="30"/>
                  </a:lnTo>
                  <a:lnTo>
                    <a:pt x="0" y="25"/>
                  </a:lnTo>
                  <a:lnTo>
                    <a:pt x="11" y="21"/>
                  </a:lnTo>
                  <a:lnTo>
                    <a:pt x="8" y="7"/>
                  </a:lnTo>
                  <a:lnTo>
                    <a:pt x="21" y="1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01" name="Freeform 257"/>
            <p:cNvSpPr>
              <a:spLocks/>
            </p:cNvSpPr>
            <p:nvPr/>
          </p:nvSpPr>
          <p:spPr bwMode="auto">
            <a:xfrm>
              <a:off x="3467" y="764"/>
              <a:ext cx="49" cy="50"/>
            </a:xfrm>
            <a:custGeom>
              <a:avLst/>
              <a:gdLst>
                <a:gd name="T0" fmla="*/ 25 w 49"/>
                <a:gd name="T1" fmla="*/ 0 h 50"/>
                <a:gd name="T2" fmla="*/ 30 w 49"/>
                <a:gd name="T3" fmla="*/ 11 h 50"/>
                <a:gd name="T4" fmla="*/ 42 w 49"/>
                <a:gd name="T5" fmla="*/ 8 h 50"/>
                <a:gd name="T6" fmla="*/ 38 w 49"/>
                <a:gd name="T7" fmla="*/ 19 h 50"/>
                <a:gd name="T8" fmla="*/ 49 w 49"/>
                <a:gd name="T9" fmla="*/ 25 h 50"/>
                <a:gd name="T10" fmla="*/ 38 w 49"/>
                <a:gd name="T11" fmla="*/ 31 h 50"/>
                <a:gd name="T12" fmla="*/ 42 w 49"/>
                <a:gd name="T13" fmla="*/ 44 h 50"/>
                <a:gd name="T14" fmla="*/ 30 w 49"/>
                <a:gd name="T15" fmla="*/ 38 h 50"/>
                <a:gd name="T16" fmla="*/ 25 w 49"/>
                <a:gd name="T17" fmla="*/ 50 h 50"/>
                <a:gd name="T18" fmla="*/ 19 w 49"/>
                <a:gd name="T19" fmla="*/ 38 h 50"/>
                <a:gd name="T20" fmla="*/ 5 w 49"/>
                <a:gd name="T21" fmla="*/ 44 h 50"/>
                <a:gd name="T22" fmla="*/ 11 w 49"/>
                <a:gd name="T23" fmla="*/ 31 h 50"/>
                <a:gd name="T24" fmla="*/ 0 w 49"/>
                <a:gd name="T25" fmla="*/ 25 h 50"/>
                <a:gd name="T26" fmla="*/ 11 w 49"/>
                <a:gd name="T27" fmla="*/ 19 h 50"/>
                <a:gd name="T28" fmla="*/ 5 w 49"/>
                <a:gd name="T29" fmla="*/ 8 h 50"/>
                <a:gd name="T30" fmla="*/ 19 w 49"/>
                <a:gd name="T31" fmla="*/ 11 h 50"/>
                <a:gd name="T32" fmla="*/ 25 w 49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0">
                  <a:moveTo>
                    <a:pt x="25" y="0"/>
                  </a:moveTo>
                  <a:lnTo>
                    <a:pt x="30" y="11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49" y="25"/>
                  </a:lnTo>
                  <a:lnTo>
                    <a:pt x="38" y="31"/>
                  </a:lnTo>
                  <a:lnTo>
                    <a:pt x="42" y="44"/>
                  </a:lnTo>
                  <a:lnTo>
                    <a:pt x="30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5" y="44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5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02" name="Freeform 258"/>
            <p:cNvSpPr>
              <a:spLocks/>
            </p:cNvSpPr>
            <p:nvPr/>
          </p:nvSpPr>
          <p:spPr bwMode="auto">
            <a:xfrm>
              <a:off x="3388" y="821"/>
              <a:ext cx="52" cy="50"/>
            </a:xfrm>
            <a:custGeom>
              <a:avLst/>
              <a:gdLst>
                <a:gd name="T0" fmla="*/ 27 w 52"/>
                <a:gd name="T1" fmla="*/ 0 h 50"/>
                <a:gd name="T2" fmla="*/ 33 w 52"/>
                <a:gd name="T3" fmla="*/ 12 h 50"/>
                <a:gd name="T4" fmla="*/ 44 w 52"/>
                <a:gd name="T5" fmla="*/ 8 h 50"/>
                <a:gd name="T6" fmla="*/ 40 w 52"/>
                <a:gd name="T7" fmla="*/ 22 h 50"/>
                <a:gd name="T8" fmla="*/ 52 w 52"/>
                <a:gd name="T9" fmla="*/ 25 h 50"/>
                <a:gd name="T10" fmla="*/ 40 w 52"/>
                <a:gd name="T11" fmla="*/ 31 h 50"/>
                <a:gd name="T12" fmla="*/ 44 w 52"/>
                <a:gd name="T13" fmla="*/ 45 h 50"/>
                <a:gd name="T14" fmla="*/ 33 w 52"/>
                <a:gd name="T15" fmla="*/ 39 h 50"/>
                <a:gd name="T16" fmla="*/ 27 w 52"/>
                <a:gd name="T17" fmla="*/ 50 h 50"/>
                <a:gd name="T18" fmla="*/ 21 w 52"/>
                <a:gd name="T19" fmla="*/ 39 h 50"/>
                <a:gd name="T20" fmla="*/ 8 w 52"/>
                <a:gd name="T21" fmla="*/ 45 h 50"/>
                <a:gd name="T22" fmla="*/ 11 w 52"/>
                <a:gd name="T23" fmla="*/ 31 h 50"/>
                <a:gd name="T24" fmla="*/ 0 w 52"/>
                <a:gd name="T25" fmla="*/ 25 h 50"/>
                <a:gd name="T26" fmla="*/ 11 w 52"/>
                <a:gd name="T27" fmla="*/ 22 h 50"/>
                <a:gd name="T28" fmla="*/ 8 w 52"/>
                <a:gd name="T29" fmla="*/ 8 h 50"/>
                <a:gd name="T30" fmla="*/ 21 w 52"/>
                <a:gd name="T31" fmla="*/ 12 h 50"/>
                <a:gd name="T32" fmla="*/ 27 w 52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0">
                  <a:moveTo>
                    <a:pt x="27" y="0"/>
                  </a:moveTo>
                  <a:lnTo>
                    <a:pt x="33" y="12"/>
                  </a:lnTo>
                  <a:lnTo>
                    <a:pt x="44" y="8"/>
                  </a:lnTo>
                  <a:lnTo>
                    <a:pt x="40" y="22"/>
                  </a:lnTo>
                  <a:lnTo>
                    <a:pt x="52" y="25"/>
                  </a:lnTo>
                  <a:lnTo>
                    <a:pt x="40" y="31"/>
                  </a:lnTo>
                  <a:lnTo>
                    <a:pt x="44" y="45"/>
                  </a:lnTo>
                  <a:lnTo>
                    <a:pt x="33" y="39"/>
                  </a:lnTo>
                  <a:lnTo>
                    <a:pt x="27" y="50"/>
                  </a:lnTo>
                  <a:lnTo>
                    <a:pt x="21" y="39"/>
                  </a:lnTo>
                  <a:lnTo>
                    <a:pt x="8" y="45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22"/>
                  </a:lnTo>
                  <a:lnTo>
                    <a:pt x="8" y="8"/>
                  </a:lnTo>
                  <a:lnTo>
                    <a:pt x="21" y="1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03" name="Freeform 259"/>
            <p:cNvSpPr>
              <a:spLocks/>
            </p:cNvSpPr>
            <p:nvPr/>
          </p:nvSpPr>
          <p:spPr bwMode="auto">
            <a:xfrm>
              <a:off x="3303" y="708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3 w 50"/>
                <a:gd name="T5" fmla="*/ 8 h 50"/>
                <a:gd name="T6" fmla="*/ 39 w 50"/>
                <a:gd name="T7" fmla="*/ 19 h 50"/>
                <a:gd name="T8" fmla="*/ 50 w 50"/>
                <a:gd name="T9" fmla="*/ 25 h 50"/>
                <a:gd name="T10" fmla="*/ 39 w 50"/>
                <a:gd name="T11" fmla="*/ 31 h 50"/>
                <a:gd name="T12" fmla="*/ 43 w 50"/>
                <a:gd name="T13" fmla="*/ 42 h 50"/>
                <a:gd name="T14" fmla="*/ 31 w 50"/>
                <a:gd name="T15" fmla="*/ 39 h 50"/>
                <a:gd name="T16" fmla="*/ 25 w 50"/>
                <a:gd name="T17" fmla="*/ 50 h 50"/>
                <a:gd name="T18" fmla="*/ 20 w 50"/>
                <a:gd name="T19" fmla="*/ 39 h 50"/>
                <a:gd name="T20" fmla="*/ 8 w 50"/>
                <a:gd name="T21" fmla="*/ 42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8 h 50"/>
                <a:gd name="T30" fmla="*/ 20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3" y="8"/>
                  </a:lnTo>
                  <a:lnTo>
                    <a:pt x="39" y="19"/>
                  </a:lnTo>
                  <a:lnTo>
                    <a:pt x="50" y="25"/>
                  </a:lnTo>
                  <a:lnTo>
                    <a:pt x="39" y="31"/>
                  </a:lnTo>
                  <a:lnTo>
                    <a:pt x="43" y="42"/>
                  </a:lnTo>
                  <a:lnTo>
                    <a:pt x="31" y="39"/>
                  </a:lnTo>
                  <a:lnTo>
                    <a:pt x="25" y="50"/>
                  </a:lnTo>
                  <a:lnTo>
                    <a:pt x="20" y="39"/>
                  </a:lnTo>
                  <a:lnTo>
                    <a:pt x="8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8"/>
                  </a:lnTo>
                  <a:lnTo>
                    <a:pt x="20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</p:grpSp>
      <p:grpSp>
        <p:nvGrpSpPr>
          <p:cNvPr id="6" name="Group 260"/>
          <p:cNvGrpSpPr>
            <a:grpSpLocks/>
          </p:cNvGrpSpPr>
          <p:nvPr/>
        </p:nvGrpSpPr>
        <p:grpSpPr bwMode="auto">
          <a:xfrm>
            <a:off x="2051050" y="3571875"/>
            <a:ext cx="2801938" cy="2025650"/>
            <a:chOff x="1786" y="384"/>
            <a:chExt cx="1765" cy="1276"/>
          </a:xfrm>
        </p:grpSpPr>
        <p:sp>
          <p:nvSpPr>
            <p:cNvPr id="32005" name="Freeform 261"/>
            <p:cNvSpPr>
              <a:spLocks/>
            </p:cNvSpPr>
            <p:nvPr/>
          </p:nvSpPr>
          <p:spPr bwMode="auto">
            <a:xfrm>
              <a:off x="2062" y="1418"/>
              <a:ext cx="100" cy="96"/>
            </a:xfrm>
            <a:custGeom>
              <a:avLst/>
              <a:gdLst>
                <a:gd name="T0" fmla="*/ 50 w 100"/>
                <a:gd name="T1" fmla="*/ 0 h 96"/>
                <a:gd name="T2" fmla="*/ 61 w 100"/>
                <a:gd name="T3" fmla="*/ 37 h 96"/>
                <a:gd name="T4" fmla="*/ 100 w 100"/>
                <a:gd name="T5" fmla="*/ 37 h 96"/>
                <a:gd name="T6" fmla="*/ 69 w 100"/>
                <a:gd name="T7" fmla="*/ 60 h 96"/>
                <a:gd name="T8" fmla="*/ 81 w 100"/>
                <a:gd name="T9" fmla="*/ 96 h 96"/>
                <a:gd name="T10" fmla="*/ 50 w 100"/>
                <a:gd name="T11" fmla="*/ 73 h 96"/>
                <a:gd name="T12" fmla="*/ 19 w 100"/>
                <a:gd name="T13" fmla="*/ 96 h 96"/>
                <a:gd name="T14" fmla="*/ 29 w 100"/>
                <a:gd name="T15" fmla="*/ 60 h 96"/>
                <a:gd name="T16" fmla="*/ 0 w 100"/>
                <a:gd name="T17" fmla="*/ 37 h 96"/>
                <a:gd name="T18" fmla="*/ 36 w 100"/>
                <a:gd name="T19" fmla="*/ 37 h 96"/>
                <a:gd name="T20" fmla="*/ 50 w 100"/>
                <a:gd name="T21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0" h="96">
                  <a:moveTo>
                    <a:pt x="50" y="0"/>
                  </a:moveTo>
                  <a:lnTo>
                    <a:pt x="61" y="37"/>
                  </a:lnTo>
                  <a:lnTo>
                    <a:pt x="100" y="37"/>
                  </a:lnTo>
                  <a:lnTo>
                    <a:pt x="69" y="60"/>
                  </a:lnTo>
                  <a:lnTo>
                    <a:pt x="81" y="96"/>
                  </a:lnTo>
                  <a:lnTo>
                    <a:pt x="50" y="73"/>
                  </a:lnTo>
                  <a:lnTo>
                    <a:pt x="19" y="96"/>
                  </a:lnTo>
                  <a:lnTo>
                    <a:pt x="29" y="60"/>
                  </a:lnTo>
                  <a:lnTo>
                    <a:pt x="0" y="37"/>
                  </a:lnTo>
                  <a:lnTo>
                    <a:pt x="36" y="37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06" name="Freeform 262"/>
            <p:cNvSpPr>
              <a:spLocks/>
            </p:cNvSpPr>
            <p:nvPr/>
          </p:nvSpPr>
          <p:spPr bwMode="auto">
            <a:xfrm>
              <a:off x="2285" y="1516"/>
              <a:ext cx="130" cy="129"/>
            </a:xfrm>
            <a:custGeom>
              <a:avLst/>
              <a:gdLst>
                <a:gd name="T0" fmla="*/ 36 w 130"/>
                <a:gd name="T1" fmla="*/ 0 h 129"/>
                <a:gd name="T2" fmla="*/ 72 w 130"/>
                <a:gd name="T3" fmla="*/ 35 h 129"/>
                <a:gd name="T4" fmla="*/ 117 w 130"/>
                <a:gd name="T5" fmla="*/ 12 h 129"/>
                <a:gd name="T6" fmla="*/ 95 w 130"/>
                <a:gd name="T7" fmla="*/ 58 h 129"/>
                <a:gd name="T8" fmla="*/ 130 w 130"/>
                <a:gd name="T9" fmla="*/ 92 h 129"/>
                <a:gd name="T10" fmla="*/ 80 w 130"/>
                <a:gd name="T11" fmla="*/ 86 h 129"/>
                <a:gd name="T12" fmla="*/ 59 w 130"/>
                <a:gd name="T13" fmla="*/ 129 h 129"/>
                <a:gd name="T14" fmla="*/ 49 w 130"/>
                <a:gd name="T15" fmla="*/ 81 h 129"/>
                <a:gd name="T16" fmla="*/ 0 w 130"/>
                <a:gd name="T17" fmla="*/ 73 h 129"/>
                <a:gd name="T18" fmla="*/ 44 w 130"/>
                <a:gd name="T19" fmla="*/ 50 h 129"/>
                <a:gd name="T20" fmla="*/ 36 w 130"/>
                <a:gd name="T2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0" h="129">
                  <a:moveTo>
                    <a:pt x="36" y="0"/>
                  </a:moveTo>
                  <a:lnTo>
                    <a:pt x="72" y="35"/>
                  </a:lnTo>
                  <a:lnTo>
                    <a:pt x="117" y="12"/>
                  </a:lnTo>
                  <a:lnTo>
                    <a:pt x="95" y="58"/>
                  </a:lnTo>
                  <a:lnTo>
                    <a:pt x="130" y="92"/>
                  </a:lnTo>
                  <a:lnTo>
                    <a:pt x="80" y="86"/>
                  </a:lnTo>
                  <a:lnTo>
                    <a:pt x="59" y="129"/>
                  </a:lnTo>
                  <a:lnTo>
                    <a:pt x="49" y="81"/>
                  </a:lnTo>
                  <a:lnTo>
                    <a:pt x="0" y="73"/>
                  </a:lnTo>
                  <a:lnTo>
                    <a:pt x="44" y="5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4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07" name="Freeform 263"/>
            <p:cNvSpPr>
              <a:spLocks/>
            </p:cNvSpPr>
            <p:nvPr/>
          </p:nvSpPr>
          <p:spPr bwMode="auto">
            <a:xfrm>
              <a:off x="2707" y="384"/>
              <a:ext cx="99" cy="96"/>
            </a:xfrm>
            <a:custGeom>
              <a:avLst/>
              <a:gdLst>
                <a:gd name="T0" fmla="*/ 50 w 99"/>
                <a:gd name="T1" fmla="*/ 0 h 96"/>
                <a:gd name="T2" fmla="*/ 61 w 99"/>
                <a:gd name="T3" fmla="*/ 35 h 96"/>
                <a:gd name="T4" fmla="*/ 99 w 99"/>
                <a:gd name="T5" fmla="*/ 36 h 96"/>
                <a:gd name="T6" fmla="*/ 71 w 99"/>
                <a:gd name="T7" fmla="*/ 59 h 96"/>
                <a:gd name="T8" fmla="*/ 80 w 99"/>
                <a:gd name="T9" fmla="*/ 96 h 96"/>
                <a:gd name="T10" fmla="*/ 50 w 99"/>
                <a:gd name="T11" fmla="*/ 73 h 96"/>
                <a:gd name="T12" fmla="*/ 19 w 99"/>
                <a:gd name="T13" fmla="*/ 96 h 96"/>
                <a:gd name="T14" fmla="*/ 30 w 99"/>
                <a:gd name="T15" fmla="*/ 59 h 96"/>
                <a:gd name="T16" fmla="*/ 0 w 99"/>
                <a:gd name="T17" fmla="*/ 36 h 96"/>
                <a:gd name="T18" fmla="*/ 38 w 99"/>
                <a:gd name="T19" fmla="*/ 35 h 96"/>
                <a:gd name="T20" fmla="*/ 50 w 99"/>
                <a:gd name="T21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96">
                  <a:moveTo>
                    <a:pt x="50" y="0"/>
                  </a:moveTo>
                  <a:lnTo>
                    <a:pt x="61" y="35"/>
                  </a:lnTo>
                  <a:lnTo>
                    <a:pt x="99" y="36"/>
                  </a:lnTo>
                  <a:lnTo>
                    <a:pt x="71" y="59"/>
                  </a:lnTo>
                  <a:lnTo>
                    <a:pt x="80" y="96"/>
                  </a:lnTo>
                  <a:lnTo>
                    <a:pt x="50" y="73"/>
                  </a:lnTo>
                  <a:lnTo>
                    <a:pt x="19" y="96"/>
                  </a:lnTo>
                  <a:lnTo>
                    <a:pt x="30" y="59"/>
                  </a:lnTo>
                  <a:lnTo>
                    <a:pt x="0" y="36"/>
                  </a:lnTo>
                  <a:lnTo>
                    <a:pt x="38" y="35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08" name="Freeform 264"/>
            <p:cNvSpPr>
              <a:spLocks/>
            </p:cNvSpPr>
            <p:nvPr/>
          </p:nvSpPr>
          <p:spPr bwMode="auto">
            <a:xfrm>
              <a:off x="3392" y="1265"/>
              <a:ext cx="69" cy="71"/>
            </a:xfrm>
            <a:custGeom>
              <a:avLst/>
              <a:gdLst>
                <a:gd name="T0" fmla="*/ 4 w 69"/>
                <a:gd name="T1" fmla="*/ 11 h 71"/>
                <a:gd name="T2" fmla="*/ 29 w 69"/>
                <a:gd name="T3" fmla="*/ 21 h 71"/>
                <a:gd name="T4" fmla="*/ 46 w 69"/>
                <a:gd name="T5" fmla="*/ 0 h 71"/>
                <a:gd name="T6" fmla="*/ 44 w 69"/>
                <a:gd name="T7" fmla="*/ 27 h 71"/>
                <a:gd name="T8" fmla="*/ 69 w 69"/>
                <a:gd name="T9" fmla="*/ 36 h 71"/>
                <a:gd name="T10" fmla="*/ 42 w 69"/>
                <a:gd name="T11" fmla="*/ 44 h 71"/>
                <a:gd name="T12" fmla="*/ 40 w 69"/>
                <a:gd name="T13" fmla="*/ 71 h 71"/>
                <a:gd name="T14" fmla="*/ 27 w 69"/>
                <a:gd name="T15" fmla="*/ 48 h 71"/>
                <a:gd name="T16" fmla="*/ 0 w 69"/>
                <a:gd name="T17" fmla="*/ 55 h 71"/>
                <a:gd name="T18" fmla="*/ 17 w 69"/>
                <a:gd name="T19" fmla="*/ 34 h 71"/>
                <a:gd name="T20" fmla="*/ 4 w 69"/>
                <a:gd name="T21" fmla="*/ 1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" h="71">
                  <a:moveTo>
                    <a:pt x="4" y="11"/>
                  </a:moveTo>
                  <a:lnTo>
                    <a:pt x="29" y="21"/>
                  </a:lnTo>
                  <a:lnTo>
                    <a:pt x="46" y="0"/>
                  </a:lnTo>
                  <a:lnTo>
                    <a:pt x="44" y="27"/>
                  </a:lnTo>
                  <a:lnTo>
                    <a:pt x="69" y="36"/>
                  </a:lnTo>
                  <a:lnTo>
                    <a:pt x="42" y="44"/>
                  </a:lnTo>
                  <a:lnTo>
                    <a:pt x="40" y="71"/>
                  </a:lnTo>
                  <a:lnTo>
                    <a:pt x="27" y="48"/>
                  </a:lnTo>
                  <a:lnTo>
                    <a:pt x="0" y="55"/>
                  </a:lnTo>
                  <a:lnTo>
                    <a:pt x="17" y="34"/>
                  </a:lnTo>
                  <a:lnTo>
                    <a:pt x="4" y="11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09" name="Freeform 265"/>
            <p:cNvSpPr>
              <a:spLocks/>
            </p:cNvSpPr>
            <p:nvPr/>
          </p:nvSpPr>
          <p:spPr bwMode="auto">
            <a:xfrm>
              <a:off x="3386" y="879"/>
              <a:ext cx="140" cy="134"/>
            </a:xfrm>
            <a:custGeom>
              <a:avLst/>
              <a:gdLst>
                <a:gd name="T0" fmla="*/ 69 w 140"/>
                <a:gd name="T1" fmla="*/ 0 h 134"/>
                <a:gd name="T2" fmla="*/ 86 w 140"/>
                <a:gd name="T3" fmla="*/ 50 h 134"/>
                <a:gd name="T4" fmla="*/ 140 w 140"/>
                <a:gd name="T5" fmla="*/ 52 h 134"/>
                <a:gd name="T6" fmla="*/ 98 w 140"/>
                <a:gd name="T7" fmla="*/ 83 h 134"/>
                <a:gd name="T8" fmla="*/ 113 w 140"/>
                <a:gd name="T9" fmla="*/ 134 h 134"/>
                <a:gd name="T10" fmla="*/ 69 w 140"/>
                <a:gd name="T11" fmla="*/ 104 h 134"/>
                <a:gd name="T12" fmla="*/ 27 w 140"/>
                <a:gd name="T13" fmla="*/ 134 h 134"/>
                <a:gd name="T14" fmla="*/ 42 w 140"/>
                <a:gd name="T15" fmla="*/ 83 h 134"/>
                <a:gd name="T16" fmla="*/ 0 w 140"/>
                <a:gd name="T17" fmla="*/ 52 h 134"/>
                <a:gd name="T18" fmla="*/ 52 w 140"/>
                <a:gd name="T19" fmla="*/ 50 h 134"/>
                <a:gd name="T20" fmla="*/ 69 w 140"/>
                <a:gd name="T21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0" h="134">
                  <a:moveTo>
                    <a:pt x="69" y="0"/>
                  </a:moveTo>
                  <a:lnTo>
                    <a:pt x="86" y="50"/>
                  </a:lnTo>
                  <a:lnTo>
                    <a:pt x="140" y="52"/>
                  </a:lnTo>
                  <a:lnTo>
                    <a:pt x="98" y="83"/>
                  </a:lnTo>
                  <a:lnTo>
                    <a:pt x="113" y="134"/>
                  </a:lnTo>
                  <a:lnTo>
                    <a:pt x="69" y="104"/>
                  </a:lnTo>
                  <a:lnTo>
                    <a:pt x="27" y="134"/>
                  </a:lnTo>
                  <a:lnTo>
                    <a:pt x="42" y="83"/>
                  </a:lnTo>
                  <a:lnTo>
                    <a:pt x="0" y="52"/>
                  </a:lnTo>
                  <a:lnTo>
                    <a:pt x="52" y="5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10" name="Freeform 266"/>
            <p:cNvSpPr>
              <a:spLocks/>
            </p:cNvSpPr>
            <p:nvPr/>
          </p:nvSpPr>
          <p:spPr bwMode="auto">
            <a:xfrm>
              <a:off x="1855" y="633"/>
              <a:ext cx="140" cy="135"/>
            </a:xfrm>
            <a:custGeom>
              <a:avLst/>
              <a:gdLst>
                <a:gd name="T0" fmla="*/ 69 w 140"/>
                <a:gd name="T1" fmla="*/ 0 h 135"/>
                <a:gd name="T2" fmla="*/ 86 w 140"/>
                <a:gd name="T3" fmla="*/ 50 h 135"/>
                <a:gd name="T4" fmla="*/ 140 w 140"/>
                <a:gd name="T5" fmla="*/ 52 h 135"/>
                <a:gd name="T6" fmla="*/ 98 w 140"/>
                <a:gd name="T7" fmla="*/ 83 h 135"/>
                <a:gd name="T8" fmla="*/ 113 w 140"/>
                <a:gd name="T9" fmla="*/ 135 h 135"/>
                <a:gd name="T10" fmla="*/ 69 w 140"/>
                <a:gd name="T11" fmla="*/ 104 h 135"/>
                <a:gd name="T12" fmla="*/ 27 w 140"/>
                <a:gd name="T13" fmla="*/ 135 h 135"/>
                <a:gd name="T14" fmla="*/ 40 w 140"/>
                <a:gd name="T15" fmla="*/ 83 h 135"/>
                <a:gd name="T16" fmla="*/ 0 w 140"/>
                <a:gd name="T17" fmla="*/ 52 h 135"/>
                <a:gd name="T18" fmla="*/ 51 w 140"/>
                <a:gd name="T19" fmla="*/ 50 h 135"/>
                <a:gd name="T20" fmla="*/ 69 w 140"/>
                <a:gd name="T21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0" h="135">
                  <a:moveTo>
                    <a:pt x="69" y="0"/>
                  </a:moveTo>
                  <a:lnTo>
                    <a:pt x="86" y="50"/>
                  </a:lnTo>
                  <a:lnTo>
                    <a:pt x="140" y="52"/>
                  </a:lnTo>
                  <a:lnTo>
                    <a:pt x="98" y="83"/>
                  </a:lnTo>
                  <a:lnTo>
                    <a:pt x="113" y="135"/>
                  </a:lnTo>
                  <a:lnTo>
                    <a:pt x="69" y="104"/>
                  </a:lnTo>
                  <a:lnTo>
                    <a:pt x="27" y="135"/>
                  </a:lnTo>
                  <a:lnTo>
                    <a:pt x="40" y="83"/>
                  </a:lnTo>
                  <a:lnTo>
                    <a:pt x="0" y="52"/>
                  </a:lnTo>
                  <a:lnTo>
                    <a:pt x="51" y="5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11" name="Freeform 267"/>
            <p:cNvSpPr>
              <a:spLocks/>
            </p:cNvSpPr>
            <p:nvPr/>
          </p:nvSpPr>
          <p:spPr bwMode="auto">
            <a:xfrm>
              <a:off x="3280" y="1242"/>
              <a:ext cx="104" cy="121"/>
            </a:xfrm>
            <a:custGeom>
              <a:avLst/>
              <a:gdLst>
                <a:gd name="T0" fmla="*/ 52 w 104"/>
                <a:gd name="T1" fmla="*/ 0 h 121"/>
                <a:gd name="T2" fmla="*/ 64 w 104"/>
                <a:gd name="T3" fmla="*/ 40 h 121"/>
                <a:gd name="T4" fmla="*/ 104 w 104"/>
                <a:gd name="T5" fmla="*/ 30 h 121"/>
                <a:gd name="T6" fmla="*/ 77 w 104"/>
                <a:gd name="T7" fmla="*/ 59 h 121"/>
                <a:gd name="T8" fmla="*/ 104 w 104"/>
                <a:gd name="T9" fmla="*/ 90 h 121"/>
                <a:gd name="T10" fmla="*/ 64 w 104"/>
                <a:gd name="T11" fmla="*/ 80 h 121"/>
                <a:gd name="T12" fmla="*/ 52 w 104"/>
                <a:gd name="T13" fmla="*/ 121 h 121"/>
                <a:gd name="T14" fmla="*/ 41 w 104"/>
                <a:gd name="T15" fmla="*/ 80 h 121"/>
                <a:gd name="T16" fmla="*/ 0 w 104"/>
                <a:gd name="T17" fmla="*/ 90 h 121"/>
                <a:gd name="T18" fmla="*/ 29 w 104"/>
                <a:gd name="T19" fmla="*/ 59 h 121"/>
                <a:gd name="T20" fmla="*/ 0 w 104"/>
                <a:gd name="T21" fmla="*/ 30 h 121"/>
                <a:gd name="T22" fmla="*/ 41 w 104"/>
                <a:gd name="T23" fmla="*/ 40 h 121"/>
                <a:gd name="T24" fmla="*/ 52 w 104"/>
                <a:gd name="T25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121">
                  <a:moveTo>
                    <a:pt x="52" y="0"/>
                  </a:moveTo>
                  <a:lnTo>
                    <a:pt x="64" y="40"/>
                  </a:lnTo>
                  <a:lnTo>
                    <a:pt x="104" y="30"/>
                  </a:lnTo>
                  <a:lnTo>
                    <a:pt x="77" y="59"/>
                  </a:lnTo>
                  <a:lnTo>
                    <a:pt x="104" y="90"/>
                  </a:lnTo>
                  <a:lnTo>
                    <a:pt x="64" y="80"/>
                  </a:lnTo>
                  <a:lnTo>
                    <a:pt x="52" y="121"/>
                  </a:lnTo>
                  <a:lnTo>
                    <a:pt x="41" y="80"/>
                  </a:lnTo>
                  <a:lnTo>
                    <a:pt x="0" y="90"/>
                  </a:lnTo>
                  <a:lnTo>
                    <a:pt x="29" y="59"/>
                  </a:lnTo>
                  <a:lnTo>
                    <a:pt x="0" y="30"/>
                  </a:lnTo>
                  <a:lnTo>
                    <a:pt x="41" y="4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12" name="Freeform 268"/>
            <p:cNvSpPr>
              <a:spLocks/>
            </p:cNvSpPr>
            <p:nvPr/>
          </p:nvSpPr>
          <p:spPr bwMode="auto">
            <a:xfrm>
              <a:off x="2096" y="541"/>
              <a:ext cx="75" cy="73"/>
            </a:xfrm>
            <a:custGeom>
              <a:avLst/>
              <a:gdLst>
                <a:gd name="T0" fmla="*/ 25 w 75"/>
                <a:gd name="T1" fmla="*/ 0 h 73"/>
                <a:gd name="T2" fmla="*/ 41 w 75"/>
                <a:gd name="T3" fmla="*/ 21 h 73"/>
                <a:gd name="T4" fmla="*/ 64 w 75"/>
                <a:gd name="T5" fmla="*/ 8 h 73"/>
                <a:gd name="T6" fmla="*/ 52 w 75"/>
                <a:gd name="T7" fmla="*/ 33 h 73"/>
                <a:gd name="T8" fmla="*/ 75 w 75"/>
                <a:gd name="T9" fmla="*/ 46 h 73"/>
                <a:gd name="T10" fmla="*/ 48 w 75"/>
                <a:gd name="T11" fmla="*/ 48 h 73"/>
                <a:gd name="T12" fmla="*/ 48 w 75"/>
                <a:gd name="T13" fmla="*/ 73 h 73"/>
                <a:gd name="T14" fmla="*/ 33 w 75"/>
                <a:gd name="T15" fmla="*/ 52 h 73"/>
                <a:gd name="T16" fmla="*/ 10 w 75"/>
                <a:gd name="T17" fmla="*/ 64 h 73"/>
                <a:gd name="T18" fmla="*/ 22 w 75"/>
                <a:gd name="T19" fmla="*/ 41 h 73"/>
                <a:gd name="T20" fmla="*/ 0 w 75"/>
                <a:gd name="T21" fmla="*/ 27 h 73"/>
                <a:gd name="T22" fmla="*/ 25 w 75"/>
                <a:gd name="T23" fmla="*/ 25 h 73"/>
                <a:gd name="T24" fmla="*/ 25 w 75"/>
                <a:gd name="T25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5" h="73">
                  <a:moveTo>
                    <a:pt x="25" y="0"/>
                  </a:moveTo>
                  <a:lnTo>
                    <a:pt x="41" y="21"/>
                  </a:lnTo>
                  <a:lnTo>
                    <a:pt x="64" y="8"/>
                  </a:lnTo>
                  <a:lnTo>
                    <a:pt x="52" y="33"/>
                  </a:lnTo>
                  <a:lnTo>
                    <a:pt x="75" y="46"/>
                  </a:lnTo>
                  <a:lnTo>
                    <a:pt x="48" y="48"/>
                  </a:lnTo>
                  <a:lnTo>
                    <a:pt x="48" y="73"/>
                  </a:lnTo>
                  <a:lnTo>
                    <a:pt x="33" y="52"/>
                  </a:lnTo>
                  <a:lnTo>
                    <a:pt x="10" y="64"/>
                  </a:lnTo>
                  <a:lnTo>
                    <a:pt x="22" y="41"/>
                  </a:lnTo>
                  <a:lnTo>
                    <a:pt x="0" y="27"/>
                  </a:lnTo>
                  <a:lnTo>
                    <a:pt x="25" y="25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13" name="Freeform 269"/>
            <p:cNvSpPr>
              <a:spLocks/>
            </p:cNvSpPr>
            <p:nvPr/>
          </p:nvSpPr>
          <p:spPr bwMode="auto">
            <a:xfrm>
              <a:off x="2599" y="434"/>
              <a:ext cx="113" cy="111"/>
            </a:xfrm>
            <a:custGeom>
              <a:avLst/>
              <a:gdLst>
                <a:gd name="T0" fmla="*/ 41 w 113"/>
                <a:gd name="T1" fmla="*/ 0 h 111"/>
                <a:gd name="T2" fmla="*/ 64 w 113"/>
                <a:gd name="T3" fmla="*/ 33 h 111"/>
                <a:gd name="T4" fmla="*/ 98 w 113"/>
                <a:gd name="T5" fmla="*/ 13 h 111"/>
                <a:gd name="T6" fmla="*/ 81 w 113"/>
                <a:gd name="T7" fmla="*/ 50 h 111"/>
                <a:gd name="T8" fmla="*/ 113 w 113"/>
                <a:gd name="T9" fmla="*/ 69 h 111"/>
                <a:gd name="T10" fmla="*/ 75 w 113"/>
                <a:gd name="T11" fmla="*/ 71 h 111"/>
                <a:gd name="T12" fmla="*/ 75 w 113"/>
                <a:gd name="T13" fmla="*/ 111 h 111"/>
                <a:gd name="T14" fmla="*/ 52 w 113"/>
                <a:gd name="T15" fmla="*/ 79 h 111"/>
                <a:gd name="T16" fmla="*/ 17 w 113"/>
                <a:gd name="T17" fmla="*/ 98 h 111"/>
                <a:gd name="T18" fmla="*/ 35 w 113"/>
                <a:gd name="T19" fmla="*/ 61 h 111"/>
                <a:gd name="T20" fmla="*/ 0 w 113"/>
                <a:gd name="T21" fmla="*/ 42 h 111"/>
                <a:gd name="T22" fmla="*/ 41 w 113"/>
                <a:gd name="T23" fmla="*/ 40 h 111"/>
                <a:gd name="T24" fmla="*/ 41 w 113"/>
                <a:gd name="T25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" h="111">
                  <a:moveTo>
                    <a:pt x="41" y="0"/>
                  </a:moveTo>
                  <a:lnTo>
                    <a:pt x="64" y="33"/>
                  </a:lnTo>
                  <a:lnTo>
                    <a:pt x="98" y="13"/>
                  </a:lnTo>
                  <a:lnTo>
                    <a:pt x="81" y="50"/>
                  </a:lnTo>
                  <a:lnTo>
                    <a:pt x="113" y="69"/>
                  </a:lnTo>
                  <a:lnTo>
                    <a:pt x="75" y="71"/>
                  </a:lnTo>
                  <a:lnTo>
                    <a:pt x="75" y="111"/>
                  </a:lnTo>
                  <a:lnTo>
                    <a:pt x="52" y="79"/>
                  </a:lnTo>
                  <a:lnTo>
                    <a:pt x="17" y="98"/>
                  </a:lnTo>
                  <a:lnTo>
                    <a:pt x="35" y="61"/>
                  </a:lnTo>
                  <a:lnTo>
                    <a:pt x="0" y="42"/>
                  </a:lnTo>
                  <a:lnTo>
                    <a:pt x="41" y="40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40F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14" name="Freeform 270"/>
            <p:cNvSpPr>
              <a:spLocks/>
            </p:cNvSpPr>
            <p:nvPr/>
          </p:nvSpPr>
          <p:spPr bwMode="auto">
            <a:xfrm>
              <a:off x="2808" y="1535"/>
              <a:ext cx="110" cy="119"/>
            </a:xfrm>
            <a:custGeom>
              <a:avLst/>
              <a:gdLst>
                <a:gd name="T0" fmla="*/ 62 w 110"/>
                <a:gd name="T1" fmla="*/ 0 h 119"/>
                <a:gd name="T2" fmla="*/ 69 w 110"/>
                <a:gd name="T3" fmla="*/ 41 h 119"/>
                <a:gd name="T4" fmla="*/ 110 w 110"/>
                <a:gd name="T5" fmla="*/ 37 h 119"/>
                <a:gd name="T6" fmla="*/ 79 w 110"/>
                <a:gd name="T7" fmla="*/ 64 h 119"/>
                <a:gd name="T8" fmla="*/ 102 w 110"/>
                <a:gd name="T9" fmla="*/ 96 h 119"/>
                <a:gd name="T10" fmla="*/ 64 w 110"/>
                <a:gd name="T11" fmla="*/ 81 h 119"/>
                <a:gd name="T12" fmla="*/ 46 w 110"/>
                <a:gd name="T13" fmla="*/ 119 h 119"/>
                <a:gd name="T14" fmla="*/ 41 w 110"/>
                <a:gd name="T15" fmla="*/ 79 h 119"/>
                <a:gd name="T16" fmla="*/ 0 w 110"/>
                <a:gd name="T17" fmla="*/ 83 h 119"/>
                <a:gd name="T18" fmla="*/ 31 w 110"/>
                <a:gd name="T19" fmla="*/ 56 h 119"/>
                <a:gd name="T20" fmla="*/ 6 w 110"/>
                <a:gd name="T21" fmla="*/ 23 h 119"/>
                <a:gd name="T22" fmla="*/ 45 w 110"/>
                <a:gd name="T23" fmla="*/ 37 h 119"/>
                <a:gd name="T24" fmla="*/ 62 w 110"/>
                <a:gd name="T25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0" h="119">
                  <a:moveTo>
                    <a:pt x="62" y="0"/>
                  </a:moveTo>
                  <a:lnTo>
                    <a:pt x="69" y="41"/>
                  </a:lnTo>
                  <a:lnTo>
                    <a:pt x="110" y="37"/>
                  </a:lnTo>
                  <a:lnTo>
                    <a:pt x="79" y="64"/>
                  </a:lnTo>
                  <a:lnTo>
                    <a:pt x="102" y="96"/>
                  </a:lnTo>
                  <a:lnTo>
                    <a:pt x="64" y="81"/>
                  </a:lnTo>
                  <a:lnTo>
                    <a:pt x="46" y="119"/>
                  </a:lnTo>
                  <a:lnTo>
                    <a:pt x="41" y="79"/>
                  </a:lnTo>
                  <a:lnTo>
                    <a:pt x="0" y="83"/>
                  </a:lnTo>
                  <a:lnTo>
                    <a:pt x="31" y="56"/>
                  </a:lnTo>
                  <a:lnTo>
                    <a:pt x="6" y="23"/>
                  </a:lnTo>
                  <a:lnTo>
                    <a:pt x="45" y="37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15" name="Freeform 271"/>
            <p:cNvSpPr>
              <a:spLocks/>
            </p:cNvSpPr>
            <p:nvPr/>
          </p:nvSpPr>
          <p:spPr bwMode="auto">
            <a:xfrm>
              <a:off x="3346" y="1098"/>
              <a:ext cx="71" cy="82"/>
            </a:xfrm>
            <a:custGeom>
              <a:avLst/>
              <a:gdLst>
                <a:gd name="T0" fmla="*/ 34 w 71"/>
                <a:gd name="T1" fmla="*/ 0 h 82"/>
                <a:gd name="T2" fmla="*/ 44 w 71"/>
                <a:gd name="T3" fmla="*/ 27 h 82"/>
                <a:gd name="T4" fmla="*/ 71 w 71"/>
                <a:gd name="T5" fmla="*/ 19 h 82"/>
                <a:gd name="T6" fmla="*/ 51 w 71"/>
                <a:gd name="T7" fmla="*/ 40 h 82"/>
                <a:gd name="T8" fmla="*/ 71 w 71"/>
                <a:gd name="T9" fmla="*/ 61 h 82"/>
                <a:gd name="T10" fmla="*/ 44 w 71"/>
                <a:gd name="T11" fmla="*/ 55 h 82"/>
                <a:gd name="T12" fmla="*/ 34 w 71"/>
                <a:gd name="T13" fmla="*/ 82 h 82"/>
                <a:gd name="T14" fmla="*/ 27 w 71"/>
                <a:gd name="T15" fmla="*/ 55 h 82"/>
                <a:gd name="T16" fmla="*/ 0 w 71"/>
                <a:gd name="T17" fmla="*/ 61 h 82"/>
                <a:gd name="T18" fmla="*/ 17 w 71"/>
                <a:gd name="T19" fmla="*/ 40 h 82"/>
                <a:gd name="T20" fmla="*/ 0 w 71"/>
                <a:gd name="T21" fmla="*/ 19 h 82"/>
                <a:gd name="T22" fmla="*/ 27 w 71"/>
                <a:gd name="T23" fmla="*/ 27 h 82"/>
                <a:gd name="T24" fmla="*/ 34 w 71"/>
                <a:gd name="T25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" h="82">
                  <a:moveTo>
                    <a:pt x="34" y="0"/>
                  </a:moveTo>
                  <a:lnTo>
                    <a:pt x="44" y="27"/>
                  </a:lnTo>
                  <a:lnTo>
                    <a:pt x="71" y="19"/>
                  </a:lnTo>
                  <a:lnTo>
                    <a:pt x="51" y="40"/>
                  </a:lnTo>
                  <a:lnTo>
                    <a:pt x="71" y="61"/>
                  </a:lnTo>
                  <a:lnTo>
                    <a:pt x="44" y="55"/>
                  </a:lnTo>
                  <a:lnTo>
                    <a:pt x="34" y="82"/>
                  </a:lnTo>
                  <a:lnTo>
                    <a:pt x="27" y="55"/>
                  </a:lnTo>
                  <a:lnTo>
                    <a:pt x="0" y="61"/>
                  </a:lnTo>
                  <a:lnTo>
                    <a:pt x="17" y="40"/>
                  </a:lnTo>
                  <a:lnTo>
                    <a:pt x="0" y="19"/>
                  </a:lnTo>
                  <a:lnTo>
                    <a:pt x="27" y="27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16" name="Freeform 272"/>
            <p:cNvSpPr>
              <a:spLocks/>
            </p:cNvSpPr>
            <p:nvPr/>
          </p:nvSpPr>
          <p:spPr bwMode="auto">
            <a:xfrm>
              <a:off x="3133" y="1286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0 w 50"/>
                <a:gd name="T3" fmla="*/ 11 h 50"/>
                <a:gd name="T4" fmla="*/ 42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2 h 50"/>
                <a:gd name="T14" fmla="*/ 30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5 w 50"/>
                <a:gd name="T21" fmla="*/ 42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19 h 50"/>
                <a:gd name="T28" fmla="*/ 5 w 50"/>
                <a:gd name="T29" fmla="*/ 8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0" y="11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30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5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5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17" name="Freeform 273"/>
            <p:cNvSpPr>
              <a:spLocks/>
            </p:cNvSpPr>
            <p:nvPr/>
          </p:nvSpPr>
          <p:spPr bwMode="auto">
            <a:xfrm>
              <a:off x="3409" y="1175"/>
              <a:ext cx="52" cy="49"/>
            </a:xfrm>
            <a:custGeom>
              <a:avLst/>
              <a:gdLst>
                <a:gd name="T0" fmla="*/ 27 w 52"/>
                <a:gd name="T1" fmla="*/ 0 h 49"/>
                <a:gd name="T2" fmla="*/ 33 w 52"/>
                <a:gd name="T3" fmla="*/ 11 h 49"/>
                <a:gd name="T4" fmla="*/ 44 w 52"/>
                <a:gd name="T5" fmla="*/ 7 h 49"/>
                <a:gd name="T6" fmla="*/ 40 w 52"/>
                <a:gd name="T7" fmla="*/ 19 h 49"/>
                <a:gd name="T8" fmla="*/ 52 w 52"/>
                <a:gd name="T9" fmla="*/ 24 h 49"/>
                <a:gd name="T10" fmla="*/ 40 w 52"/>
                <a:gd name="T11" fmla="*/ 30 h 49"/>
                <a:gd name="T12" fmla="*/ 44 w 52"/>
                <a:gd name="T13" fmla="*/ 42 h 49"/>
                <a:gd name="T14" fmla="*/ 33 w 52"/>
                <a:gd name="T15" fmla="*/ 38 h 49"/>
                <a:gd name="T16" fmla="*/ 27 w 52"/>
                <a:gd name="T17" fmla="*/ 49 h 49"/>
                <a:gd name="T18" fmla="*/ 21 w 52"/>
                <a:gd name="T19" fmla="*/ 38 h 49"/>
                <a:gd name="T20" fmla="*/ 8 w 52"/>
                <a:gd name="T21" fmla="*/ 42 h 49"/>
                <a:gd name="T22" fmla="*/ 12 w 52"/>
                <a:gd name="T23" fmla="*/ 30 h 49"/>
                <a:gd name="T24" fmla="*/ 0 w 52"/>
                <a:gd name="T25" fmla="*/ 24 h 49"/>
                <a:gd name="T26" fmla="*/ 12 w 52"/>
                <a:gd name="T27" fmla="*/ 19 h 49"/>
                <a:gd name="T28" fmla="*/ 8 w 52"/>
                <a:gd name="T29" fmla="*/ 7 h 49"/>
                <a:gd name="T30" fmla="*/ 21 w 52"/>
                <a:gd name="T31" fmla="*/ 11 h 49"/>
                <a:gd name="T32" fmla="*/ 27 w 52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49">
                  <a:moveTo>
                    <a:pt x="27" y="0"/>
                  </a:moveTo>
                  <a:lnTo>
                    <a:pt x="33" y="11"/>
                  </a:lnTo>
                  <a:lnTo>
                    <a:pt x="44" y="7"/>
                  </a:lnTo>
                  <a:lnTo>
                    <a:pt x="40" y="19"/>
                  </a:lnTo>
                  <a:lnTo>
                    <a:pt x="52" y="24"/>
                  </a:lnTo>
                  <a:lnTo>
                    <a:pt x="40" y="30"/>
                  </a:lnTo>
                  <a:lnTo>
                    <a:pt x="44" y="42"/>
                  </a:lnTo>
                  <a:lnTo>
                    <a:pt x="33" y="38"/>
                  </a:lnTo>
                  <a:lnTo>
                    <a:pt x="27" y="49"/>
                  </a:lnTo>
                  <a:lnTo>
                    <a:pt x="21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4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21" y="1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4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18" name="Freeform 274"/>
            <p:cNvSpPr>
              <a:spLocks/>
            </p:cNvSpPr>
            <p:nvPr/>
          </p:nvSpPr>
          <p:spPr bwMode="auto">
            <a:xfrm>
              <a:off x="3087" y="1474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0 w 50"/>
                <a:gd name="T3" fmla="*/ 11 h 50"/>
                <a:gd name="T4" fmla="*/ 42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2 h 50"/>
                <a:gd name="T14" fmla="*/ 30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7 w 50"/>
                <a:gd name="T21" fmla="*/ 42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19 h 50"/>
                <a:gd name="T28" fmla="*/ 7 w 50"/>
                <a:gd name="T29" fmla="*/ 8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0" y="11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30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7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19" name="Freeform 275"/>
            <p:cNvSpPr>
              <a:spLocks/>
            </p:cNvSpPr>
            <p:nvPr/>
          </p:nvSpPr>
          <p:spPr bwMode="auto">
            <a:xfrm>
              <a:off x="2960" y="1531"/>
              <a:ext cx="50" cy="52"/>
            </a:xfrm>
            <a:custGeom>
              <a:avLst/>
              <a:gdLst>
                <a:gd name="T0" fmla="*/ 27 w 50"/>
                <a:gd name="T1" fmla="*/ 0 h 52"/>
                <a:gd name="T2" fmla="*/ 33 w 50"/>
                <a:gd name="T3" fmla="*/ 12 h 52"/>
                <a:gd name="T4" fmla="*/ 44 w 50"/>
                <a:gd name="T5" fmla="*/ 8 h 52"/>
                <a:gd name="T6" fmla="*/ 40 w 50"/>
                <a:gd name="T7" fmla="*/ 22 h 52"/>
                <a:gd name="T8" fmla="*/ 50 w 50"/>
                <a:gd name="T9" fmla="*/ 27 h 52"/>
                <a:gd name="T10" fmla="*/ 40 w 50"/>
                <a:gd name="T11" fmla="*/ 33 h 52"/>
                <a:gd name="T12" fmla="*/ 44 w 50"/>
                <a:gd name="T13" fmla="*/ 45 h 52"/>
                <a:gd name="T14" fmla="*/ 33 w 50"/>
                <a:gd name="T15" fmla="*/ 41 h 52"/>
                <a:gd name="T16" fmla="*/ 27 w 50"/>
                <a:gd name="T17" fmla="*/ 52 h 52"/>
                <a:gd name="T18" fmla="*/ 21 w 50"/>
                <a:gd name="T19" fmla="*/ 41 h 52"/>
                <a:gd name="T20" fmla="*/ 8 w 50"/>
                <a:gd name="T21" fmla="*/ 45 h 52"/>
                <a:gd name="T22" fmla="*/ 11 w 50"/>
                <a:gd name="T23" fmla="*/ 33 h 52"/>
                <a:gd name="T24" fmla="*/ 0 w 50"/>
                <a:gd name="T25" fmla="*/ 27 h 52"/>
                <a:gd name="T26" fmla="*/ 11 w 50"/>
                <a:gd name="T27" fmla="*/ 22 h 52"/>
                <a:gd name="T28" fmla="*/ 8 w 50"/>
                <a:gd name="T29" fmla="*/ 8 h 52"/>
                <a:gd name="T30" fmla="*/ 21 w 50"/>
                <a:gd name="T31" fmla="*/ 12 h 52"/>
                <a:gd name="T32" fmla="*/ 27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7" y="0"/>
                  </a:moveTo>
                  <a:lnTo>
                    <a:pt x="33" y="12"/>
                  </a:lnTo>
                  <a:lnTo>
                    <a:pt x="44" y="8"/>
                  </a:lnTo>
                  <a:lnTo>
                    <a:pt x="40" y="22"/>
                  </a:lnTo>
                  <a:lnTo>
                    <a:pt x="50" y="27"/>
                  </a:lnTo>
                  <a:lnTo>
                    <a:pt x="40" y="33"/>
                  </a:lnTo>
                  <a:lnTo>
                    <a:pt x="44" y="45"/>
                  </a:lnTo>
                  <a:lnTo>
                    <a:pt x="33" y="41"/>
                  </a:lnTo>
                  <a:lnTo>
                    <a:pt x="27" y="52"/>
                  </a:lnTo>
                  <a:lnTo>
                    <a:pt x="21" y="41"/>
                  </a:lnTo>
                  <a:lnTo>
                    <a:pt x="8" y="45"/>
                  </a:lnTo>
                  <a:lnTo>
                    <a:pt x="11" y="33"/>
                  </a:lnTo>
                  <a:lnTo>
                    <a:pt x="0" y="27"/>
                  </a:lnTo>
                  <a:lnTo>
                    <a:pt x="11" y="22"/>
                  </a:lnTo>
                  <a:lnTo>
                    <a:pt x="8" y="8"/>
                  </a:lnTo>
                  <a:lnTo>
                    <a:pt x="21" y="1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20" name="Freeform 276"/>
            <p:cNvSpPr>
              <a:spLocks/>
            </p:cNvSpPr>
            <p:nvPr/>
          </p:nvSpPr>
          <p:spPr bwMode="auto">
            <a:xfrm>
              <a:off x="2993" y="1576"/>
              <a:ext cx="49" cy="51"/>
            </a:xfrm>
            <a:custGeom>
              <a:avLst/>
              <a:gdLst>
                <a:gd name="T0" fmla="*/ 25 w 49"/>
                <a:gd name="T1" fmla="*/ 0 h 51"/>
                <a:gd name="T2" fmla="*/ 30 w 49"/>
                <a:gd name="T3" fmla="*/ 11 h 51"/>
                <a:gd name="T4" fmla="*/ 42 w 49"/>
                <a:gd name="T5" fmla="*/ 7 h 51"/>
                <a:gd name="T6" fmla="*/ 38 w 49"/>
                <a:gd name="T7" fmla="*/ 21 h 51"/>
                <a:gd name="T8" fmla="*/ 49 w 49"/>
                <a:gd name="T9" fmla="*/ 26 h 51"/>
                <a:gd name="T10" fmla="*/ 38 w 49"/>
                <a:gd name="T11" fmla="*/ 32 h 51"/>
                <a:gd name="T12" fmla="*/ 42 w 49"/>
                <a:gd name="T13" fmla="*/ 44 h 51"/>
                <a:gd name="T14" fmla="*/ 30 w 49"/>
                <a:gd name="T15" fmla="*/ 40 h 51"/>
                <a:gd name="T16" fmla="*/ 25 w 49"/>
                <a:gd name="T17" fmla="*/ 51 h 51"/>
                <a:gd name="T18" fmla="*/ 19 w 49"/>
                <a:gd name="T19" fmla="*/ 40 h 51"/>
                <a:gd name="T20" fmla="*/ 7 w 49"/>
                <a:gd name="T21" fmla="*/ 44 h 51"/>
                <a:gd name="T22" fmla="*/ 11 w 49"/>
                <a:gd name="T23" fmla="*/ 32 h 51"/>
                <a:gd name="T24" fmla="*/ 0 w 49"/>
                <a:gd name="T25" fmla="*/ 26 h 51"/>
                <a:gd name="T26" fmla="*/ 11 w 49"/>
                <a:gd name="T27" fmla="*/ 21 h 51"/>
                <a:gd name="T28" fmla="*/ 7 w 49"/>
                <a:gd name="T29" fmla="*/ 7 h 51"/>
                <a:gd name="T30" fmla="*/ 19 w 49"/>
                <a:gd name="T31" fmla="*/ 11 h 51"/>
                <a:gd name="T32" fmla="*/ 25 w 49"/>
                <a:gd name="T3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1">
                  <a:moveTo>
                    <a:pt x="25" y="0"/>
                  </a:moveTo>
                  <a:lnTo>
                    <a:pt x="30" y="11"/>
                  </a:lnTo>
                  <a:lnTo>
                    <a:pt x="42" y="7"/>
                  </a:lnTo>
                  <a:lnTo>
                    <a:pt x="38" y="21"/>
                  </a:lnTo>
                  <a:lnTo>
                    <a:pt x="49" y="26"/>
                  </a:lnTo>
                  <a:lnTo>
                    <a:pt x="38" y="32"/>
                  </a:lnTo>
                  <a:lnTo>
                    <a:pt x="42" y="44"/>
                  </a:lnTo>
                  <a:lnTo>
                    <a:pt x="30" y="40"/>
                  </a:lnTo>
                  <a:lnTo>
                    <a:pt x="25" y="51"/>
                  </a:lnTo>
                  <a:lnTo>
                    <a:pt x="19" y="40"/>
                  </a:lnTo>
                  <a:lnTo>
                    <a:pt x="7" y="44"/>
                  </a:lnTo>
                  <a:lnTo>
                    <a:pt x="11" y="32"/>
                  </a:lnTo>
                  <a:lnTo>
                    <a:pt x="0" y="26"/>
                  </a:lnTo>
                  <a:lnTo>
                    <a:pt x="11" y="21"/>
                  </a:lnTo>
                  <a:lnTo>
                    <a:pt x="7" y="7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21" name="Freeform 277"/>
            <p:cNvSpPr>
              <a:spLocks/>
            </p:cNvSpPr>
            <p:nvPr/>
          </p:nvSpPr>
          <p:spPr bwMode="auto">
            <a:xfrm>
              <a:off x="3363" y="1522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2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4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6 w 50"/>
                <a:gd name="T21" fmla="*/ 44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19 h 50"/>
                <a:gd name="T28" fmla="*/ 6 w 50"/>
                <a:gd name="T29" fmla="*/ 8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4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6" y="44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6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22" name="Freeform 278"/>
            <p:cNvSpPr>
              <a:spLocks/>
            </p:cNvSpPr>
            <p:nvPr/>
          </p:nvSpPr>
          <p:spPr bwMode="auto">
            <a:xfrm>
              <a:off x="1987" y="1493"/>
              <a:ext cx="52" cy="50"/>
            </a:xfrm>
            <a:custGeom>
              <a:avLst/>
              <a:gdLst>
                <a:gd name="T0" fmla="*/ 27 w 52"/>
                <a:gd name="T1" fmla="*/ 0 h 50"/>
                <a:gd name="T2" fmla="*/ 33 w 52"/>
                <a:gd name="T3" fmla="*/ 12 h 50"/>
                <a:gd name="T4" fmla="*/ 44 w 52"/>
                <a:gd name="T5" fmla="*/ 8 h 50"/>
                <a:gd name="T6" fmla="*/ 40 w 52"/>
                <a:gd name="T7" fmla="*/ 19 h 50"/>
                <a:gd name="T8" fmla="*/ 52 w 52"/>
                <a:gd name="T9" fmla="*/ 25 h 50"/>
                <a:gd name="T10" fmla="*/ 40 w 52"/>
                <a:gd name="T11" fmla="*/ 31 h 50"/>
                <a:gd name="T12" fmla="*/ 44 w 52"/>
                <a:gd name="T13" fmla="*/ 42 h 50"/>
                <a:gd name="T14" fmla="*/ 33 w 52"/>
                <a:gd name="T15" fmla="*/ 38 h 50"/>
                <a:gd name="T16" fmla="*/ 27 w 52"/>
                <a:gd name="T17" fmla="*/ 50 h 50"/>
                <a:gd name="T18" fmla="*/ 21 w 52"/>
                <a:gd name="T19" fmla="*/ 38 h 50"/>
                <a:gd name="T20" fmla="*/ 8 w 52"/>
                <a:gd name="T21" fmla="*/ 42 h 50"/>
                <a:gd name="T22" fmla="*/ 12 w 52"/>
                <a:gd name="T23" fmla="*/ 31 h 50"/>
                <a:gd name="T24" fmla="*/ 0 w 52"/>
                <a:gd name="T25" fmla="*/ 25 h 50"/>
                <a:gd name="T26" fmla="*/ 12 w 52"/>
                <a:gd name="T27" fmla="*/ 19 h 50"/>
                <a:gd name="T28" fmla="*/ 8 w 52"/>
                <a:gd name="T29" fmla="*/ 8 h 50"/>
                <a:gd name="T30" fmla="*/ 21 w 52"/>
                <a:gd name="T31" fmla="*/ 12 h 50"/>
                <a:gd name="T32" fmla="*/ 27 w 52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0">
                  <a:moveTo>
                    <a:pt x="27" y="0"/>
                  </a:moveTo>
                  <a:lnTo>
                    <a:pt x="33" y="12"/>
                  </a:lnTo>
                  <a:lnTo>
                    <a:pt x="44" y="8"/>
                  </a:lnTo>
                  <a:lnTo>
                    <a:pt x="40" y="19"/>
                  </a:lnTo>
                  <a:lnTo>
                    <a:pt x="52" y="25"/>
                  </a:lnTo>
                  <a:lnTo>
                    <a:pt x="40" y="31"/>
                  </a:lnTo>
                  <a:lnTo>
                    <a:pt x="44" y="42"/>
                  </a:lnTo>
                  <a:lnTo>
                    <a:pt x="33" y="38"/>
                  </a:lnTo>
                  <a:lnTo>
                    <a:pt x="27" y="50"/>
                  </a:lnTo>
                  <a:lnTo>
                    <a:pt x="21" y="38"/>
                  </a:lnTo>
                  <a:lnTo>
                    <a:pt x="8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8"/>
                  </a:lnTo>
                  <a:lnTo>
                    <a:pt x="21" y="1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23" name="Freeform 279"/>
            <p:cNvSpPr>
              <a:spLocks/>
            </p:cNvSpPr>
            <p:nvPr/>
          </p:nvSpPr>
          <p:spPr bwMode="auto">
            <a:xfrm>
              <a:off x="2666" y="1601"/>
              <a:ext cx="50" cy="49"/>
            </a:xfrm>
            <a:custGeom>
              <a:avLst/>
              <a:gdLst>
                <a:gd name="T0" fmla="*/ 25 w 50"/>
                <a:gd name="T1" fmla="*/ 0 h 49"/>
                <a:gd name="T2" fmla="*/ 31 w 50"/>
                <a:gd name="T3" fmla="*/ 11 h 49"/>
                <a:gd name="T4" fmla="*/ 43 w 50"/>
                <a:gd name="T5" fmla="*/ 7 h 49"/>
                <a:gd name="T6" fmla="*/ 39 w 50"/>
                <a:gd name="T7" fmla="*/ 19 h 49"/>
                <a:gd name="T8" fmla="*/ 50 w 50"/>
                <a:gd name="T9" fmla="*/ 24 h 49"/>
                <a:gd name="T10" fmla="*/ 39 w 50"/>
                <a:gd name="T11" fmla="*/ 30 h 49"/>
                <a:gd name="T12" fmla="*/ 43 w 50"/>
                <a:gd name="T13" fmla="*/ 42 h 49"/>
                <a:gd name="T14" fmla="*/ 31 w 50"/>
                <a:gd name="T15" fmla="*/ 38 h 49"/>
                <a:gd name="T16" fmla="*/ 25 w 50"/>
                <a:gd name="T17" fmla="*/ 49 h 49"/>
                <a:gd name="T18" fmla="*/ 20 w 50"/>
                <a:gd name="T19" fmla="*/ 38 h 49"/>
                <a:gd name="T20" fmla="*/ 8 w 50"/>
                <a:gd name="T21" fmla="*/ 42 h 49"/>
                <a:gd name="T22" fmla="*/ 12 w 50"/>
                <a:gd name="T23" fmla="*/ 30 h 49"/>
                <a:gd name="T24" fmla="*/ 0 w 50"/>
                <a:gd name="T25" fmla="*/ 24 h 49"/>
                <a:gd name="T26" fmla="*/ 12 w 50"/>
                <a:gd name="T27" fmla="*/ 19 h 49"/>
                <a:gd name="T28" fmla="*/ 8 w 50"/>
                <a:gd name="T29" fmla="*/ 7 h 49"/>
                <a:gd name="T30" fmla="*/ 20 w 50"/>
                <a:gd name="T31" fmla="*/ 11 h 49"/>
                <a:gd name="T32" fmla="*/ 25 w 50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25" y="0"/>
                  </a:moveTo>
                  <a:lnTo>
                    <a:pt x="31" y="11"/>
                  </a:lnTo>
                  <a:lnTo>
                    <a:pt x="43" y="7"/>
                  </a:lnTo>
                  <a:lnTo>
                    <a:pt x="39" y="19"/>
                  </a:lnTo>
                  <a:lnTo>
                    <a:pt x="50" y="24"/>
                  </a:lnTo>
                  <a:lnTo>
                    <a:pt x="39" y="30"/>
                  </a:lnTo>
                  <a:lnTo>
                    <a:pt x="43" y="42"/>
                  </a:lnTo>
                  <a:lnTo>
                    <a:pt x="31" y="38"/>
                  </a:lnTo>
                  <a:lnTo>
                    <a:pt x="25" y="49"/>
                  </a:lnTo>
                  <a:lnTo>
                    <a:pt x="20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4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20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24" name="Freeform 280"/>
            <p:cNvSpPr>
              <a:spLocks/>
            </p:cNvSpPr>
            <p:nvPr/>
          </p:nvSpPr>
          <p:spPr bwMode="auto">
            <a:xfrm>
              <a:off x="2728" y="1591"/>
              <a:ext cx="52" cy="50"/>
            </a:xfrm>
            <a:custGeom>
              <a:avLst/>
              <a:gdLst>
                <a:gd name="T0" fmla="*/ 27 w 52"/>
                <a:gd name="T1" fmla="*/ 0 h 50"/>
                <a:gd name="T2" fmla="*/ 32 w 52"/>
                <a:gd name="T3" fmla="*/ 11 h 50"/>
                <a:gd name="T4" fmla="*/ 44 w 52"/>
                <a:gd name="T5" fmla="*/ 8 h 50"/>
                <a:gd name="T6" fmla="*/ 40 w 52"/>
                <a:gd name="T7" fmla="*/ 19 h 50"/>
                <a:gd name="T8" fmla="*/ 52 w 52"/>
                <a:gd name="T9" fmla="*/ 25 h 50"/>
                <a:gd name="T10" fmla="*/ 40 w 52"/>
                <a:gd name="T11" fmla="*/ 31 h 50"/>
                <a:gd name="T12" fmla="*/ 44 w 52"/>
                <a:gd name="T13" fmla="*/ 42 h 50"/>
                <a:gd name="T14" fmla="*/ 32 w 52"/>
                <a:gd name="T15" fmla="*/ 38 h 50"/>
                <a:gd name="T16" fmla="*/ 27 w 52"/>
                <a:gd name="T17" fmla="*/ 50 h 50"/>
                <a:gd name="T18" fmla="*/ 21 w 52"/>
                <a:gd name="T19" fmla="*/ 38 h 50"/>
                <a:gd name="T20" fmla="*/ 7 w 52"/>
                <a:gd name="T21" fmla="*/ 42 h 50"/>
                <a:gd name="T22" fmla="*/ 11 w 52"/>
                <a:gd name="T23" fmla="*/ 31 h 50"/>
                <a:gd name="T24" fmla="*/ 0 w 52"/>
                <a:gd name="T25" fmla="*/ 25 h 50"/>
                <a:gd name="T26" fmla="*/ 11 w 52"/>
                <a:gd name="T27" fmla="*/ 19 h 50"/>
                <a:gd name="T28" fmla="*/ 7 w 52"/>
                <a:gd name="T29" fmla="*/ 8 h 50"/>
                <a:gd name="T30" fmla="*/ 21 w 52"/>
                <a:gd name="T31" fmla="*/ 11 h 50"/>
                <a:gd name="T32" fmla="*/ 27 w 52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0">
                  <a:moveTo>
                    <a:pt x="27" y="0"/>
                  </a:moveTo>
                  <a:lnTo>
                    <a:pt x="32" y="11"/>
                  </a:lnTo>
                  <a:lnTo>
                    <a:pt x="44" y="8"/>
                  </a:lnTo>
                  <a:lnTo>
                    <a:pt x="40" y="19"/>
                  </a:lnTo>
                  <a:lnTo>
                    <a:pt x="52" y="25"/>
                  </a:lnTo>
                  <a:lnTo>
                    <a:pt x="40" y="31"/>
                  </a:lnTo>
                  <a:lnTo>
                    <a:pt x="44" y="42"/>
                  </a:lnTo>
                  <a:lnTo>
                    <a:pt x="32" y="38"/>
                  </a:lnTo>
                  <a:lnTo>
                    <a:pt x="27" y="50"/>
                  </a:lnTo>
                  <a:lnTo>
                    <a:pt x="21" y="38"/>
                  </a:lnTo>
                  <a:lnTo>
                    <a:pt x="7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8"/>
                  </a:lnTo>
                  <a:lnTo>
                    <a:pt x="21" y="1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25" name="Freeform 281"/>
            <p:cNvSpPr>
              <a:spLocks/>
            </p:cNvSpPr>
            <p:nvPr/>
          </p:nvSpPr>
          <p:spPr bwMode="auto">
            <a:xfrm>
              <a:off x="2444" y="1564"/>
              <a:ext cx="50" cy="52"/>
            </a:xfrm>
            <a:custGeom>
              <a:avLst/>
              <a:gdLst>
                <a:gd name="T0" fmla="*/ 25 w 50"/>
                <a:gd name="T1" fmla="*/ 0 h 52"/>
                <a:gd name="T2" fmla="*/ 30 w 50"/>
                <a:gd name="T3" fmla="*/ 12 h 52"/>
                <a:gd name="T4" fmla="*/ 42 w 50"/>
                <a:gd name="T5" fmla="*/ 8 h 52"/>
                <a:gd name="T6" fmla="*/ 38 w 50"/>
                <a:gd name="T7" fmla="*/ 21 h 52"/>
                <a:gd name="T8" fmla="*/ 50 w 50"/>
                <a:gd name="T9" fmla="*/ 27 h 52"/>
                <a:gd name="T10" fmla="*/ 38 w 50"/>
                <a:gd name="T11" fmla="*/ 33 h 52"/>
                <a:gd name="T12" fmla="*/ 42 w 50"/>
                <a:gd name="T13" fmla="*/ 44 h 52"/>
                <a:gd name="T14" fmla="*/ 30 w 50"/>
                <a:gd name="T15" fmla="*/ 40 h 52"/>
                <a:gd name="T16" fmla="*/ 25 w 50"/>
                <a:gd name="T17" fmla="*/ 52 h 52"/>
                <a:gd name="T18" fmla="*/ 19 w 50"/>
                <a:gd name="T19" fmla="*/ 40 h 52"/>
                <a:gd name="T20" fmla="*/ 6 w 50"/>
                <a:gd name="T21" fmla="*/ 44 h 52"/>
                <a:gd name="T22" fmla="*/ 11 w 50"/>
                <a:gd name="T23" fmla="*/ 33 h 52"/>
                <a:gd name="T24" fmla="*/ 0 w 50"/>
                <a:gd name="T25" fmla="*/ 27 h 52"/>
                <a:gd name="T26" fmla="*/ 11 w 50"/>
                <a:gd name="T27" fmla="*/ 21 h 52"/>
                <a:gd name="T28" fmla="*/ 6 w 50"/>
                <a:gd name="T29" fmla="*/ 8 h 52"/>
                <a:gd name="T30" fmla="*/ 19 w 50"/>
                <a:gd name="T31" fmla="*/ 12 h 52"/>
                <a:gd name="T32" fmla="*/ 25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5" y="0"/>
                  </a:moveTo>
                  <a:lnTo>
                    <a:pt x="30" y="12"/>
                  </a:lnTo>
                  <a:lnTo>
                    <a:pt x="42" y="8"/>
                  </a:lnTo>
                  <a:lnTo>
                    <a:pt x="38" y="21"/>
                  </a:lnTo>
                  <a:lnTo>
                    <a:pt x="50" y="27"/>
                  </a:lnTo>
                  <a:lnTo>
                    <a:pt x="38" y="33"/>
                  </a:lnTo>
                  <a:lnTo>
                    <a:pt x="42" y="44"/>
                  </a:lnTo>
                  <a:lnTo>
                    <a:pt x="30" y="40"/>
                  </a:lnTo>
                  <a:lnTo>
                    <a:pt x="25" y="52"/>
                  </a:lnTo>
                  <a:lnTo>
                    <a:pt x="19" y="40"/>
                  </a:lnTo>
                  <a:lnTo>
                    <a:pt x="6" y="44"/>
                  </a:lnTo>
                  <a:lnTo>
                    <a:pt x="11" y="33"/>
                  </a:lnTo>
                  <a:lnTo>
                    <a:pt x="0" y="27"/>
                  </a:lnTo>
                  <a:lnTo>
                    <a:pt x="11" y="21"/>
                  </a:lnTo>
                  <a:lnTo>
                    <a:pt x="6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26" name="Freeform 282"/>
            <p:cNvSpPr>
              <a:spLocks/>
            </p:cNvSpPr>
            <p:nvPr/>
          </p:nvSpPr>
          <p:spPr bwMode="auto">
            <a:xfrm>
              <a:off x="2499" y="1610"/>
              <a:ext cx="52" cy="50"/>
            </a:xfrm>
            <a:custGeom>
              <a:avLst/>
              <a:gdLst>
                <a:gd name="T0" fmla="*/ 25 w 52"/>
                <a:gd name="T1" fmla="*/ 0 h 50"/>
                <a:gd name="T2" fmla="*/ 31 w 52"/>
                <a:gd name="T3" fmla="*/ 12 h 50"/>
                <a:gd name="T4" fmla="*/ 45 w 52"/>
                <a:gd name="T5" fmla="*/ 6 h 50"/>
                <a:gd name="T6" fmla="*/ 41 w 52"/>
                <a:gd name="T7" fmla="*/ 19 h 50"/>
                <a:gd name="T8" fmla="*/ 52 w 52"/>
                <a:gd name="T9" fmla="*/ 25 h 50"/>
                <a:gd name="T10" fmla="*/ 41 w 52"/>
                <a:gd name="T11" fmla="*/ 31 h 50"/>
                <a:gd name="T12" fmla="*/ 45 w 52"/>
                <a:gd name="T13" fmla="*/ 42 h 50"/>
                <a:gd name="T14" fmla="*/ 31 w 52"/>
                <a:gd name="T15" fmla="*/ 38 h 50"/>
                <a:gd name="T16" fmla="*/ 25 w 52"/>
                <a:gd name="T17" fmla="*/ 50 h 50"/>
                <a:gd name="T18" fmla="*/ 20 w 52"/>
                <a:gd name="T19" fmla="*/ 38 h 50"/>
                <a:gd name="T20" fmla="*/ 8 w 52"/>
                <a:gd name="T21" fmla="*/ 42 h 50"/>
                <a:gd name="T22" fmla="*/ 12 w 52"/>
                <a:gd name="T23" fmla="*/ 31 h 50"/>
                <a:gd name="T24" fmla="*/ 0 w 52"/>
                <a:gd name="T25" fmla="*/ 25 h 50"/>
                <a:gd name="T26" fmla="*/ 12 w 52"/>
                <a:gd name="T27" fmla="*/ 19 h 50"/>
                <a:gd name="T28" fmla="*/ 8 w 52"/>
                <a:gd name="T29" fmla="*/ 6 h 50"/>
                <a:gd name="T30" fmla="*/ 20 w 52"/>
                <a:gd name="T31" fmla="*/ 12 h 50"/>
                <a:gd name="T32" fmla="*/ 25 w 52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0">
                  <a:moveTo>
                    <a:pt x="25" y="0"/>
                  </a:moveTo>
                  <a:lnTo>
                    <a:pt x="31" y="12"/>
                  </a:lnTo>
                  <a:lnTo>
                    <a:pt x="45" y="6"/>
                  </a:lnTo>
                  <a:lnTo>
                    <a:pt x="41" y="19"/>
                  </a:lnTo>
                  <a:lnTo>
                    <a:pt x="52" y="25"/>
                  </a:lnTo>
                  <a:lnTo>
                    <a:pt x="41" y="31"/>
                  </a:lnTo>
                  <a:lnTo>
                    <a:pt x="45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20" y="38"/>
                  </a:lnTo>
                  <a:lnTo>
                    <a:pt x="8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6"/>
                  </a:lnTo>
                  <a:lnTo>
                    <a:pt x="20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27" name="Freeform 283"/>
            <p:cNvSpPr>
              <a:spLocks/>
            </p:cNvSpPr>
            <p:nvPr/>
          </p:nvSpPr>
          <p:spPr bwMode="auto">
            <a:xfrm>
              <a:off x="2549" y="1579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3 w 50"/>
                <a:gd name="T5" fmla="*/ 8 h 50"/>
                <a:gd name="T6" fmla="*/ 39 w 50"/>
                <a:gd name="T7" fmla="*/ 20 h 50"/>
                <a:gd name="T8" fmla="*/ 50 w 50"/>
                <a:gd name="T9" fmla="*/ 25 h 50"/>
                <a:gd name="T10" fmla="*/ 39 w 50"/>
                <a:gd name="T11" fmla="*/ 31 h 50"/>
                <a:gd name="T12" fmla="*/ 43 w 50"/>
                <a:gd name="T13" fmla="*/ 43 h 50"/>
                <a:gd name="T14" fmla="*/ 31 w 50"/>
                <a:gd name="T15" fmla="*/ 39 h 50"/>
                <a:gd name="T16" fmla="*/ 25 w 50"/>
                <a:gd name="T17" fmla="*/ 50 h 50"/>
                <a:gd name="T18" fmla="*/ 20 w 50"/>
                <a:gd name="T19" fmla="*/ 39 h 50"/>
                <a:gd name="T20" fmla="*/ 8 w 50"/>
                <a:gd name="T21" fmla="*/ 43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20 h 50"/>
                <a:gd name="T28" fmla="*/ 8 w 50"/>
                <a:gd name="T29" fmla="*/ 8 h 50"/>
                <a:gd name="T30" fmla="*/ 20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3" y="8"/>
                  </a:lnTo>
                  <a:lnTo>
                    <a:pt x="39" y="20"/>
                  </a:lnTo>
                  <a:lnTo>
                    <a:pt x="50" y="25"/>
                  </a:lnTo>
                  <a:lnTo>
                    <a:pt x="39" y="31"/>
                  </a:lnTo>
                  <a:lnTo>
                    <a:pt x="43" y="43"/>
                  </a:lnTo>
                  <a:lnTo>
                    <a:pt x="31" y="39"/>
                  </a:lnTo>
                  <a:lnTo>
                    <a:pt x="25" y="50"/>
                  </a:lnTo>
                  <a:lnTo>
                    <a:pt x="20" y="39"/>
                  </a:lnTo>
                  <a:lnTo>
                    <a:pt x="8" y="43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20"/>
                  </a:lnTo>
                  <a:lnTo>
                    <a:pt x="8" y="8"/>
                  </a:lnTo>
                  <a:lnTo>
                    <a:pt x="20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28" name="Freeform 284"/>
            <p:cNvSpPr>
              <a:spLocks/>
            </p:cNvSpPr>
            <p:nvPr/>
          </p:nvSpPr>
          <p:spPr bwMode="auto">
            <a:xfrm>
              <a:off x="2225" y="1587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2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6 w 50"/>
                <a:gd name="T21" fmla="*/ 42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19 h 50"/>
                <a:gd name="T28" fmla="*/ 6 w 50"/>
                <a:gd name="T29" fmla="*/ 8 h 50"/>
                <a:gd name="T30" fmla="*/ 19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6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6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29" name="Freeform 285"/>
            <p:cNvSpPr>
              <a:spLocks/>
            </p:cNvSpPr>
            <p:nvPr/>
          </p:nvSpPr>
          <p:spPr bwMode="auto">
            <a:xfrm>
              <a:off x="2192" y="1503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5 w 50"/>
                <a:gd name="T5" fmla="*/ 7 h 50"/>
                <a:gd name="T6" fmla="*/ 39 w 50"/>
                <a:gd name="T7" fmla="*/ 21 h 50"/>
                <a:gd name="T8" fmla="*/ 50 w 50"/>
                <a:gd name="T9" fmla="*/ 27 h 50"/>
                <a:gd name="T10" fmla="*/ 39 w 50"/>
                <a:gd name="T11" fmla="*/ 30 h 50"/>
                <a:gd name="T12" fmla="*/ 45 w 50"/>
                <a:gd name="T13" fmla="*/ 44 h 50"/>
                <a:gd name="T14" fmla="*/ 31 w 50"/>
                <a:gd name="T15" fmla="*/ 38 h 50"/>
                <a:gd name="T16" fmla="*/ 25 w 50"/>
                <a:gd name="T17" fmla="*/ 50 h 50"/>
                <a:gd name="T18" fmla="*/ 20 w 50"/>
                <a:gd name="T19" fmla="*/ 38 h 50"/>
                <a:gd name="T20" fmla="*/ 8 w 50"/>
                <a:gd name="T21" fmla="*/ 44 h 50"/>
                <a:gd name="T22" fmla="*/ 12 w 50"/>
                <a:gd name="T23" fmla="*/ 30 h 50"/>
                <a:gd name="T24" fmla="*/ 0 w 50"/>
                <a:gd name="T25" fmla="*/ 27 h 50"/>
                <a:gd name="T26" fmla="*/ 12 w 50"/>
                <a:gd name="T27" fmla="*/ 21 h 50"/>
                <a:gd name="T28" fmla="*/ 8 w 50"/>
                <a:gd name="T29" fmla="*/ 7 h 50"/>
                <a:gd name="T30" fmla="*/ 20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5" y="7"/>
                  </a:lnTo>
                  <a:lnTo>
                    <a:pt x="39" y="21"/>
                  </a:lnTo>
                  <a:lnTo>
                    <a:pt x="50" y="27"/>
                  </a:lnTo>
                  <a:lnTo>
                    <a:pt x="39" y="30"/>
                  </a:lnTo>
                  <a:lnTo>
                    <a:pt x="45" y="44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20" y="38"/>
                  </a:lnTo>
                  <a:lnTo>
                    <a:pt x="8" y="44"/>
                  </a:lnTo>
                  <a:lnTo>
                    <a:pt x="12" y="30"/>
                  </a:lnTo>
                  <a:lnTo>
                    <a:pt x="0" y="27"/>
                  </a:lnTo>
                  <a:lnTo>
                    <a:pt x="12" y="21"/>
                  </a:lnTo>
                  <a:lnTo>
                    <a:pt x="8" y="7"/>
                  </a:lnTo>
                  <a:lnTo>
                    <a:pt x="20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30" name="Freeform 286"/>
            <p:cNvSpPr>
              <a:spLocks/>
            </p:cNvSpPr>
            <p:nvPr/>
          </p:nvSpPr>
          <p:spPr bwMode="auto">
            <a:xfrm>
              <a:off x="2342" y="1472"/>
              <a:ext cx="50" cy="52"/>
            </a:xfrm>
            <a:custGeom>
              <a:avLst/>
              <a:gdLst>
                <a:gd name="T0" fmla="*/ 25 w 50"/>
                <a:gd name="T1" fmla="*/ 0 h 52"/>
                <a:gd name="T2" fmla="*/ 31 w 50"/>
                <a:gd name="T3" fmla="*/ 11 h 52"/>
                <a:gd name="T4" fmla="*/ 42 w 50"/>
                <a:gd name="T5" fmla="*/ 8 h 52"/>
                <a:gd name="T6" fmla="*/ 38 w 50"/>
                <a:gd name="T7" fmla="*/ 19 h 52"/>
                <a:gd name="T8" fmla="*/ 50 w 50"/>
                <a:gd name="T9" fmla="*/ 25 h 52"/>
                <a:gd name="T10" fmla="*/ 38 w 50"/>
                <a:gd name="T11" fmla="*/ 31 h 52"/>
                <a:gd name="T12" fmla="*/ 42 w 50"/>
                <a:gd name="T13" fmla="*/ 44 h 52"/>
                <a:gd name="T14" fmla="*/ 31 w 50"/>
                <a:gd name="T15" fmla="*/ 40 h 52"/>
                <a:gd name="T16" fmla="*/ 25 w 50"/>
                <a:gd name="T17" fmla="*/ 52 h 52"/>
                <a:gd name="T18" fmla="*/ 19 w 50"/>
                <a:gd name="T19" fmla="*/ 40 h 52"/>
                <a:gd name="T20" fmla="*/ 8 w 50"/>
                <a:gd name="T21" fmla="*/ 44 h 52"/>
                <a:gd name="T22" fmla="*/ 12 w 50"/>
                <a:gd name="T23" fmla="*/ 31 h 52"/>
                <a:gd name="T24" fmla="*/ 0 w 50"/>
                <a:gd name="T25" fmla="*/ 25 h 52"/>
                <a:gd name="T26" fmla="*/ 12 w 50"/>
                <a:gd name="T27" fmla="*/ 19 h 52"/>
                <a:gd name="T28" fmla="*/ 8 w 50"/>
                <a:gd name="T29" fmla="*/ 8 h 52"/>
                <a:gd name="T30" fmla="*/ 19 w 50"/>
                <a:gd name="T31" fmla="*/ 11 h 52"/>
                <a:gd name="T32" fmla="*/ 25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5" y="0"/>
                  </a:moveTo>
                  <a:lnTo>
                    <a:pt x="31" y="11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4"/>
                  </a:lnTo>
                  <a:lnTo>
                    <a:pt x="31" y="40"/>
                  </a:lnTo>
                  <a:lnTo>
                    <a:pt x="25" y="52"/>
                  </a:lnTo>
                  <a:lnTo>
                    <a:pt x="19" y="40"/>
                  </a:lnTo>
                  <a:lnTo>
                    <a:pt x="8" y="44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31" name="Freeform 287"/>
            <p:cNvSpPr>
              <a:spLocks/>
            </p:cNvSpPr>
            <p:nvPr/>
          </p:nvSpPr>
          <p:spPr bwMode="auto">
            <a:xfrm>
              <a:off x="1914" y="1223"/>
              <a:ext cx="52" cy="49"/>
            </a:xfrm>
            <a:custGeom>
              <a:avLst/>
              <a:gdLst>
                <a:gd name="T0" fmla="*/ 27 w 52"/>
                <a:gd name="T1" fmla="*/ 0 h 49"/>
                <a:gd name="T2" fmla="*/ 33 w 52"/>
                <a:gd name="T3" fmla="*/ 11 h 49"/>
                <a:gd name="T4" fmla="*/ 44 w 52"/>
                <a:gd name="T5" fmla="*/ 7 h 49"/>
                <a:gd name="T6" fmla="*/ 40 w 52"/>
                <a:gd name="T7" fmla="*/ 19 h 49"/>
                <a:gd name="T8" fmla="*/ 52 w 52"/>
                <a:gd name="T9" fmla="*/ 24 h 49"/>
                <a:gd name="T10" fmla="*/ 40 w 52"/>
                <a:gd name="T11" fmla="*/ 30 h 49"/>
                <a:gd name="T12" fmla="*/ 44 w 52"/>
                <a:gd name="T13" fmla="*/ 42 h 49"/>
                <a:gd name="T14" fmla="*/ 33 w 52"/>
                <a:gd name="T15" fmla="*/ 38 h 49"/>
                <a:gd name="T16" fmla="*/ 27 w 52"/>
                <a:gd name="T17" fmla="*/ 49 h 49"/>
                <a:gd name="T18" fmla="*/ 21 w 52"/>
                <a:gd name="T19" fmla="*/ 38 h 49"/>
                <a:gd name="T20" fmla="*/ 8 w 52"/>
                <a:gd name="T21" fmla="*/ 42 h 49"/>
                <a:gd name="T22" fmla="*/ 12 w 52"/>
                <a:gd name="T23" fmla="*/ 30 h 49"/>
                <a:gd name="T24" fmla="*/ 0 w 52"/>
                <a:gd name="T25" fmla="*/ 24 h 49"/>
                <a:gd name="T26" fmla="*/ 12 w 52"/>
                <a:gd name="T27" fmla="*/ 19 h 49"/>
                <a:gd name="T28" fmla="*/ 8 w 52"/>
                <a:gd name="T29" fmla="*/ 7 h 49"/>
                <a:gd name="T30" fmla="*/ 21 w 52"/>
                <a:gd name="T31" fmla="*/ 11 h 49"/>
                <a:gd name="T32" fmla="*/ 27 w 52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49">
                  <a:moveTo>
                    <a:pt x="27" y="0"/>
                  </a:moveTo>
                  <a:lnTo>
                    <a:pt x="33" y="11"/>
                  </a:lnTo>
                  <a:lnTo>
                    <a:pt x="44" y="7"/>
                  </a:lnTo>
                  <a:lnTo>
                    <a:pt x="40" y="19"/>
                  </a:lnTo>
                  <a:lnTo>
                    <a:pt x="52" y="24"/>
                  </a:lnTo>
                  <a:lnTo>
                    <a:pt x="40" y="30"/>
                  </a:lnTo>
                  <a:lnTo>
                    <a:pt x="44" y="42"/>
                  </a:lnTo>
                  <a:lnTo>
                    <a:pt x="33" y="38"/>
                  </a:lnTo>
                  <a:lnTo>
                    <a:pt x="27" y="49"/>
                  </a:lnTo>
                  <a:lnTo>
                    <a:pt x="21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4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21" y="1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32" name="Freeform 288"/>
            <p:cNvSpPr>
              <a:spLocks/>
            </p:cNvSpPr>
            <p:nvPr/>
          </p:nvSpPr>
          <p:spPr bwMode="auto">
            <a:xfrm>
              <a:off x="1876" y="1407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0 w 50"/>
                <a:gd name="T3" fmla="*/ 11 h 50"/>
                <a:gd name="T4" fmla="*/ 42 w 50"/>
                <a:gd name="T5" fmla="*/ 7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0 h 50"/>
                <a:gd name="T12" fmla="*/ 42 w 50"/>
                <a:gd name="T13" fmla="*/ 42 h 50"/>
                <a:gd name="T14" fmla="*/ 30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7 w 50"/>
                <a:gd name="T21" fmla="*/ 42 h 50"/>
                <a:gd name="T22" fmla="*/ 11 w 50"/>
                <a:gd name="T23" fmla="*/ 30 h 50"/>
                <a:gd name="T24" fmla="*/ 0 w 50"/>
                <a:gd name="T25" fmla="*/ 25 h 50"/>
                <a:gd name="T26" fmla="*/ 11 w 50"/>
                <a:gd name="T27" fmla="*/ 19 h 50"/>
                <a:gd name="T28" fmla="*/ 7 w 50"/>
                <a:gd name="T29" fmla="*/ 7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0" y="11"/>
                  </a:lnTo>
                  <a:lnTo>
                    <a:pt x="42" y="7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0"/>
                  </a:lnTo>
                  <a:lnTo>
                    <a:pt x="42" y="42"/>
                  </a:lnTo>
                  <a:lnTo>
                    <a:pt x="30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7" y="42"/>
                  </a:lnTo>
                  <a:lnTo>
                    <a:pt x="11" y="30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7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33" name="Freeform 289"/>
            <p:cNvSpPr>
              <a:spLocks/>
            </p:cNvSpPr>
            <p:nvPr/>
          </p:nvSpPr>
          <p:spPr bwMode="auto">
            <a:xfrm>
              <a:off x="1860" y="1159"/>
              <a:ext cx="52" cy="50"/>
            </a:xfrm>
            <a:custGeom>
              <a:avLst/>
              <a:gdLst>
                <a:gd name="T0" fmla="*/ 25 w 52"/>
                <a:gd name="T1" fmla="*/ 0 h 50"/>
                <a:gd name="T2" fmla="*/ 31 w 52"/>
                <a:gd name="T3" fmla="*/ 12 h 50"/>
                <a:gd name="T4" fmla="*/ 45 w 52"/>
                <a:gd name="T5" fmla="*/ 8 h 50"/>
                <a:gd name="T6" fmla="*/ 41 w 52"/>
                <a:gd name="T7" fmla="*/ 19 h 50"/>
                <a:gd name="T8" fmla="*/ 52 w 52"/>
                <a:gd name="T9" fmla="*/ 25 h 50"/>
                <a:gd name="T10" fmla="*/ 41 w 52"/>
                <a:gd name="T11" fmla="*/ 31 h 50"/>
                <a:gd name="T12" fmla="*/ 45 w 52"/>
                <a:gd name="T13" fmla="*/ 42 h 50"/>
                <a:gd name="T14" fmla="*/ 31 w 52"/>
                <a:gd name="T15" fmla="*/ 39 h 50"/>
                <a:gd name="T16" fmla="*/ 25 w 52"/>
                <a:gd name="T17" fmla="*/ 50 h 50"/>
                <a:gd name="T18" fmla="*/ 20 w 52"/>
                <a:gd name="T19" fmla="*/ 39 h 50"/>
                <a:gd name="T20" fmla="*/ 8 w 52"/>
                <a:gd name="T21" fmla="*/ 42 h 50"/>
                <a:gd name="T22" fmla="*/ 12 w 52"/>
                <a:gd name="T23" fmla="*/ 31 h 50"/>
                <a:gd name="T24" fmla="*/ 0 w 52"/>
                <a:gd name="T25" fmla="*/ 25 h 50"/>
                <a:gd name="T26" fmla="*/ 12 w 52"/>
                <a:gd name="T27" fmla="*/ 19 h 50"/>
                <a:gd name="T28" fmla="*/ 8 w 52"/>
                <a:gd name="T29" fmla="*/ 8 h 50"/>
                <a:gd name="T30" fmla="*/ 20 w 52"/>
                <a:gd name="T31" fmla="*/ 12 h 50"/>
                <a:gd name="T32" fmla="*/ 25 w 52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0">
                  <a:moveTo>
                    <a:pt x="25" y="0"/>
                  </a:moveTo>
                  <a:lnTo>
                    <a:pt x="31" y="12"/>
                  </a:lnTo>
                  <a:lnTo>
                    <a:pt x="45" y="8"/>
                  </a:lnTo>
                  <a:lnTo>
                    <a:pt x="41" y="19"/>
                  </a:lnTo>
                  <a:lnTo>
                    <a:pt x="52" y="25"/>
                  </a:lnTo>
                  <a:lnTo>
                    <a:pt x="41" y="31"/>
                  </a:lnTo>
                  <a:lnTo>
                    <a:pt x="45" y="42"/>
                  </a:lnTo>
                  <a:lnTo>
                    <a:pt x="31" y="39"/>
                  </a:lnTo>
                  <a:lnTo>
                    <a:pt x="25" y="50"/>
                  </a:lnTo>
                  <a:lnTo>
                    <a:pt x="20" y="39"/>
                  </a:lnTo>
                  <a:lnTo>
                    <a:pt x="8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8"/>
                  </a:lnTo>
                  <a:lnTo>
                    <a:pt x="20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34" name="Freeform 290"/>
            <p:cNvSpPr>
              <a:spLocks/>
            </p:cNvSpPr>
            <p:nvPr/>
          </p:nvSpPr>
          <p:spPr bwMode="auto">
            <a:xfrm>
              <a:off x="1824" y="1223"/>
              <a:ext cx="50" cy="49"/>
            </a:xfrm>
            <a:custGeom>
              <a:avLst/>
              <a:gdLst>
                <a:gd name="T0" fmla="*/ 25 w 50"/>
                <a:gd name="T1" fmla="*/ 0 h 49"/>
                <a:gd name="T2" fmla="*/ 31 w 50"/>
                <a:gd name="T3" fmla="*/ 11 h 49"/>
                <a:gd name="T4" fmla="*/ 42 w 50"/>
                <a:gd name="T5" fmla="*/ 7 h 49"/>
                <a:gd name="T6" fmla="*/ 38 w 50"/>
                <a:gd name="T7" fmla="*/ 19 h 49"/>
                <a:gd name="T8" fmla="*/ 50 w 50"/>
                <a:gd name="T9" fmla="*/ 24 h 49"/>
                <a:gd name="T10" fmla="*/ 38 w 50"/>
                <a:gd name="T11" fmla="*/ 30 h 49"/>
                <a:gd name="T12" fmla="*/ 42 w 50"/>
                <a:gd name="T13" fmla="*/ 42 h 49"/>
                <a:gd name="T14" fmla="*/ 31 w 50"/>
                <a:gd name="T15" fmla="*/ 38 h 49"/>
                <a:gd name="T16" fmla="*/ 25 w 50"/>
                <a:gd name="T17" fmla="*/ 49 h 49"/>
                <a:gd name="T18" fmla="*/ 19 w 50"/>
                <a:gd name="T19" fmla="*/ 38 h 49"/>
                <a:gd name="T20" fmla="*/ 8 w 50"/>
                <a:gd name="T21" fmla="*/ 42 h 49"/>
                <a:gd name="T22" fmla="*/ 11 w 50"/>
                <a:gd name="T23" fmla="*/ 30 h 49"/>
                <a:gd name="T24" fmla="*/ 0 w 50"/>
                <a:gd name="T25" fmla="*/ 24 h 49"/>
                <a:gd name="T26" fmla="*/ 11 w 50"/>
                <a:gd name="T27" fmla="*/ 19 h 49"/>
                <a:gd name="T28" fmla="*/ 8 w 50"/>
                <a:gd name="T29" fmla="*/ 7 h 49"/>
                <a:gd name="T30" fmla="*/ 19 w 50"/>
                <a:gd name="T31" fmla="*/ 11 h 49"/>
                <a:gd name="T32" fmla="*/ 25 w 50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25" y="0"/>
                  </a:moveTo>
                  <a:lnTo>
                    <a:pt x="31" y="11"/>
                  </a:lnTo>
                  <a:lnTo>
                    <a:pt x="42" y="7"/>
                  </a:lnTo>
                  <a:lnTo>
                    <a:pt x="38" y="19"/>
                  </a:lnTo>
                  <a:lnTo>
                    <a:pt x="50" y="24"/>
                  </a:lnTo>
                  <a:lnTo>
                    <a:pt x="38" y="30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49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1" y="30"/>
                  </a:lnTo>
                  <a:lnTo>
                    <a:pt x="0" y="24"/>
                  </a:lnTo>
                  <a:lnTo>
                    <a:pt x="11" y="19"/>
                  </a:lnTo>
                  <a:lnTo>
                    <a:pt x="8" y="7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35" name="Freeform 291"/>
            <p:cNvSpPr>
              <a:spLocks/>
            </p:cNvSpPr>
            <p:nvPr/>
          </p:nvSpPr>
          <p:spPr bwMode="auto">
            <a:xfrm>
              <a:off x="1883" y="1305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3 w 50"/>
                <a:gd name="T5" fmla="*/ 8 h 50"/>
                <a:gd name="T6" fmla="*/ 39 w 50"/>
                <a:gd name="T7" fmla="*/ 19 h 50"/>
                <a:gd name="T8" fmla="*/ 50 w 50"/>
                <a:gd name="T9" fmla="*/ 25 h 50"/>
                <a:gd name="T10" fmla="*/ 39 w 50"/>
                <a:gd name="T11" fmla="*/ 31 h 50"/>
                <a:gd name="T12" fmla="*/ 43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20 w 50"/>
                <a:gd name="T19" fmla="*/ 38 h 50"/>
                <a:gd name="T20" fmla="*/ 6 w 50"/>
                <a:gd name="T21" fmla="*/ 42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19 h 50"/>
                <a:gd name="T28" fmla="*/ 6 w 50"/>
                <a:gd name="T29" fmla="*/ 8 h 50"/>
                <a:gd name="T30" fmla="*/ 20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3" y="8"/>
                  </a:lnTo>
                  <a:lnTo>
                    <a:pt x="39" y="19"/>
                  </a:lnTo>
                  <a:lnTo>
                    <a:pt x="50" y="25"/>
                  </a:lnTo>
                  <a:lnTo>
                    <a:pt x="39" y="31"/>
                  </a:lnTo>
                  <a:lnTo>
                    <a:pt x="43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20" y="38"/>
                  </a:lnTo>
                  <a:lnTo>
                    <a:pt x="6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6" y="8"/>
                  </a:lnTo>
                  <a:lnTo>
                    <a:pt x="20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36" name="Freeform 292"/>
            <p:cNvSpPr>
              <a:spLocks/>
            </p:cNvSpPr>
            <p:nvPr/>
          </p:nvSpPr>
          <p:spPr bwMode="auto">
            <a:xfrm>
              <a:off x="1837" y="933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5 w 50"/>
                <a:gd name="T5" fmla="*/ 7 h 50"/>
                <a:gd name="T6" fmla="*/ 39 w 50"/>
                <a:gd name="T7" fmla="*/ 19 h 50"/>
                <a:gd name="T8" fmla="*/ 50 w 50"/>
                <a:gd name="T9" fmla="*/ 25 h 50"/>
                <a:gd name="T10" fmla="*/ 39 w 50"/>
                <a:gd name="T11" fmla="*/ 30 h 50"/>
                <a:gd name="T12" fmla="*/ 45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20 w 50"/>
                <a:gd name="T19" fmla="*/ 38 h 50"/>
                <a:gd name="T20" fmla="*/ 8 w 50"/>
                <a:gd name="T21" fmla="*/ 42 h 50"/>
                <a:gd name="T22" fmla="*/ 12 w 50"/>
                <a:gd name="T23" fmla="*/ 30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7 h 50"/>
                <a:gd name="T30" fmla="*/ 20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5" y="7"/>
                  </a:lnTo>
                  <a:lnTo>
                    <a:pt x="39" y="19"/>
                  </a:lnTo>
                  <a:lnTo>
                    <a:pt x="50" y="25"/>
                  </a:lnTo>
                  <a:lnTo>
                    <a:pt x="39" y="30"/>
                  </a:lnTo>
                  <a:lnTo>
                    <a:pt x="45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20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20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37" name="Freeform 293"/>
            <p:cNvSpPr>
              <a:spLocks/>
            </p:cNvSpPr>
            <p:nvPr/>
          </p:nvSpPr>
          <p:spPr bwMode="auto">
            <a:xfrm>
              <a:off x="1849" y="1010"/>
              <a:ext cx="50" cy="49"/>
            </a:xfrm>
            <a:custGeom>
              <a:avLst/>
              <a:gdLst>
                <a:gd name="T0" fmla="*/ 25 w 50"/>
                <a:gd name="T1" fmla="*/ 0 h 49"/>
                <a:gd name="T2" fmla="*/ 31 w 50"/>
                <a:gd name="T3" fmla="*/ 11 h 49"/>
                <a:gd name="T4" fmla="*/ 42 w 50"/>
                <a:gd name="T5" fmla="*/ 5 h 49"/>
                <a:gd name="T6" fmla="*/ 38 w 50"/>
                <a:gd name="T7" fmla="*/ 19 h 49"/>
                <a:gd name="T8" fmla="*/ 50 w 50"/>
                <a:gd name="T9" fmla="*/ 24 h 49"/>
                <a:gd name="T10" fmla="*/ 38 w 50"/>
                <a:gd name="T11" fmla="*/ 30 h 49"/>
                <a:gd name="T12" fmla="*/ 42 w 50"/>
                <a:gd name="T13" fmla="*/ 42 h 49"/>
                <a:gd name="T14" fmla="*/ 31 w 50"/>
                <a:gd name="T15" fmla="*/ 38 h 49"/>
                <a:gd name="T16" fmla="*/ 25 w 50"/>
                <a:gd name="T17" fmla="*/ 49 h 49"/>
                <a:gd name="T18" fmla="*/ 19 w 50"/>
                <a:gd name="T19" fmla="*/ 38 h 49"/>
                <a:gd name="T20" fmla="*/ 6 w 50"/>
                <a:gd name="T21" fmla="*/ 42 h 49"/>
                <a:gd name="T22" fmla="*/ 11 w 50"/>
                <a:gd name="T23" fmla="*/ 30 h 49"/>
                <a:gd name="T24" fmla="*/ 0 w 50"/>
                <a:gd name="T25" fmla="*/ 24 h 49"/>
                <a:gd name="T26" fmla="*/ 11 w 50"/>
                <a:gd name="T27" fmla="*/ 19 h 49"/>
                <a:gd name="T28" fmla="*/ 6 w 50"/>
                <a:gd name="T29" fmla="*/ 5 h 49"/>
                <a:gd name="T30" fmla="*/ 19 w 50"/>
                <a:gd name="T31" fmla="*/ 11 h 49"/>
                <a:gd name="T32" fmla="*/ 25 w 50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25" y="0"/>
                  </a:moveTo>
                  <a:lnTo>
                    <a:pt x="31" y="11"/>
                  </a:lnTo>
                  <a:lnTo>
                    <a:pt x="42" y="5"/>
                  </a:lnTo>
                  <a:lnTo>
                    <a:pt x="38" y="19"/>
                  </a:lnTo>
                  <a:lnTo>
                    <a:pt x="50" y="24"/>
                  </a:lnTo>
                  <a:lnTo>
                    <a:pt x="38" y="30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49"/>
                  </a:lnTo>
                  <a:lnTo>
                    <a:pt x="19" y="38"/>
                  </a:lnTo>
                  <a:lnTo>
                    <a:pt x="6" y="42"/>
                  </a:lnTo>
                  <a:lnTo>
                    <a:pt x="11" y="30"/>
                  </a:lnTo>
                  <a:lnTo>
                    <a:pt x="0" y="24"/>
                  </a:lnTo>
                  <a:lnTo>
                    <a:pt x="11" y="19"/>
                  </a:lnTo>
                  <a:lnTo>
                    <a:pt x="6" y="5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38" name="Freeform 294"/>
            <p:cNvSpPr>
              <a:spLocks/>
            </p:cNvSpPr>
            <p:nvPr/>
          </p:nvSpPr>
          <p:spPr bwMode="auto">
            <a:xfrm>
              <a:off x="1786" y="977"/>
              <a:ext cx="49" cy="52"/>
            </a:xfrm>
            <a:custGeom>
              <a:avLst/>
              <a:gdLst>
                <a:gd name="T0" fmla="*/ 25 w 49"/>
                <a:gd name="T1" fmla="*/ 0 h 52"/>
                <a:gd name="T2" fmla="*/ 30 w 49"/>
                <a:gd name="T3" fmla="*/ 11 h 52"/>
                <a:gd name="T4" fmla="*/ 42 w 49"/>
                <a:gd name="T5" fmla="*/ 8 h 52"/>
                <a:gd name="T6" fmla="*/ 38 w 49"/>
                <a:gd name="T7" fmla="*/ 21 h 52"/>
                <a:gd name="T8" fmla="*/ 49 w 49"/>
                <a:gd name="T9" fmla="*/ 27 h 52"/>
                <a:gd name="T10" fmla="*/ 38 w 49"/>
                <a:gd name="T11" fmla="*/ 33 h 52"/>
                <a:gd name="T12" fmla="*/ 42 w 49"/>
                <a:gd name="T13" fmla="*/ 44 h 52"/>
                <a:gd name="T14" fmla="*/ 30 w 49"/>
                <a:gd name="T15" fmla="*/ 40 h 52"/>
                <a:gd name="T16" fmla="*/ 25 w 49"/>
                <a:gd name="T17" fmla="*/ 52 h 52"/>
                <a:gd name="T18" fmla="*/ 19 w 49"/>
                <a:gd name="T19" fmla="*/ 40 h 52"/>
                <a:gd name="T20" fmla="*/ 7 w 49"/>
                <a:gd name="T21" fmla="*/ 44 h 52"/>
                <a:gd name="T22" fmla="*/ 11 w 49"/>
                <a:gd name="T23" fmla="*/ 33 h 52"/>
                <a:gd name="T24" fmla="*/ 0 w 49"/>
                <a:gd name="T25" fmla="*/ 27 h 52"/>
                <a:gd name="T26" fmla="*/ 11 w 49"/>
                <a:gd name="T27" fmla="*/ 21 h 52"/>
                <a:gd name="T28" fmla="*/ 7 w 49"/>
                <a:gd name="T29" fmla="*/ 8 h 52"/>
                <a:gd name="T30" fmla="*/ 19 w 49"/>
                <a:gd name="T31" fmla="*/ 11 h 52"/>
                <a:gd name="T32" fmla="*/ 25 w 49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2">
                  <a:moveTo>
                    <a:pt x="25" y="0"/>
                  </a:moveTo>
                  <a:lnTo>
                    <a:pt x="30" y="11"/>
                  </a:lnTo>
                  <a:lnTo>
                    <a:pt x="42" y="8"/>
                  </a:lnTo>
                  <a:lnTo>
                    <a:pt x="38" y="21"/>
                  </a:lnTo>
                  <a:lnTo>
                    <a:pt x="49" y="27"/>
                  </a:lnTo>
                  <a:lnTo>
                    <a:pt x="38" y="33"/>
                  </a:lnTo>
                  <a:lnTo>
                    <a:pt x="42" y="44"/>
                  </a:lnTo>
                  <a:lnTo>
                    <a:pt x="30" y="40"/>
                  </a:lnTo>
                  <a:lnTo>
                    <a:pt x="25" y="52"/>
                  </a:lnTo>
                  <a:lnTo>
                    <a:pt x="19" y="40"/>
                  </a:lnTo>
                  <a:lnTo>
                    <a:pt x="7" y="44"/>
                  </a:lnTo>
                  <a:lnTo>
                    <a:pt x="11" y="33"/>
                  </a:lnTo>
                  <a:lnTo>
                    <a:pt x="0" y="27"/>
                  </a:lnTo>
                  <a:lnTo>
                    <a:pt x="11" y="21"/>
                  </a:lnTo>
                  <a:lnTo>
                    <a:pt x="7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39" name="Freeform 295"/>
            <p:cNvSpPr>
              <a:spLocks/>
            </p:cNvSpPr>
            <p:nvPr/>
          </p:nvSpPr>
          <p:spPr bwMode="auto">
            <a:xfrm>
              <a:off x="1826" y="779"/>
              <a:ext cx="52" cy="52"/>
            </a:xfrm>
            <a:custGeom>
              <a:avLst/>
              <a:gdLst>
                <a:gd name="T0" fmla="*/ 27 w 52"/>
                <a:gd name="T1" fmla="*/ 0 h 52"/>
                <a:gd name="T2" fmla="*/ 33 w 52"/>
                <a:gd name="T3" fmla="*/ 12 h 52"/>
                <a:gd name="T4" fmla="*/ 44 w 52"/>
                <a:gd name="T5" fmla="*/ 8 h 52"/>
                <a:gd name="T6" fmla="*/ 40 w 52"/>
                <a:gd name="T7" fmla="*/ 21 h 52"/>
                <a:gd name="T8" fmla="*/ 52 w 52"/>
                <a:gd name="T9" fmla="*/ 27 h 52"/>
                <a:gd name="T10" fmla="*/ 40 w 52"/>
                <a:gd name="T11" fmla="*/ 31 h 52"/>
                <a:gd name="T12" fmla="*/ 44 w 52"/>
                <a:gd name="T13" fmla="*/ 44 h 52"/>
                <a:gd name="T14" fmla="*/ 33 w 52"/>
                <a:gd name="T15" fmla="*/ 41 h 52"/>
                <a:gd name="T16" fmla="*/ 27 w 52"/>
                <a:gd name="T17" fmla="*/ 52 h 52"/>
                <a:gd name="T18" fmla="*/ 21 w 52"/>
                <a:gd name="T19" fmla="*/ 41 h 52"/>
                <a:gd name="T20" fmla="*/ 8 w 52"/>
                <a:gd name="T21" fmla="*/ 44 h 52"/>
                <a:gd name="T22" fmla="*/ 11 w 52"/>
                <a:gd name="T23" fmla="*/ 31 h 52"/>
                <a:gd name="T24" fmla="*/ 0 w 52"/>
                <a:gd name="T25" fmla="*/ 27 h 52"/>
                <a:gd name="T26" fmla="*/ 11 w 52"/>
                <a:gd name="T27" fmla="*/ 21 h 52"/>
                <a:gd name="T28" fmla="*/ 8 w 52"/>
                <a:gd name="T29" fmla="*/ 8 h 52"/>
                <a:gd name="T30" fmla="*/ 21 w 52"/>
                <a:gd name="T31" fmla="*/ 12 h 52"/>
                <a:gd name="T32" fmla="*/ 27 w 52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2">
                  <a:moveTo>
                    <a:pt x="27" y="0"/>
                  </a:moveTo>
                  <a:lnTo>
                    <a:pt x="33" y="12"/>
                  </a:lnTo>
                  <a:lnTo>
                    <a:pt x="44" y="8"/>
                  </a:lnTo>
                  <a:lnTo>
                    <a:pt x="40" y="21"/>
                  </a:lnTo>
                  <a:lnTo>
                    <a:pt x="52" y="27"/>
                  </a:lnTo>
                  <a:lnTo>
                    <a:pt x="40" y="31"/>
                  </a:lnTo>
                  <a:lnTo>
                    <a:pt x="44" y="44"/>
                  </a:lnTo>
                  <a:lnTo>
                    <a:pt x="33" y="41"/>
                  </a:lnTo>
                  <a:lnTo>
                    <a:pt x="27" y="52"/>
                  </a:lnTo>
                  <a:lnTo>
                    <a:pt x="21" y="41"/>
                  </a:lnTo>
                  <a:lnTo>
                    <a:pt x="8" y="44"/>
                  </a:lnTo>
                  <a:lnTo>
                    <a:pt x="11" y="31"/>
                  </a:lnTo>
                  <a:lnTo>
                    <a:pt x="0" y="27"/>
                  </a:lnTo>
                  <a:lnTo>
                    <a:pt x="11" y="21"/>
                  </a:lnTo>
                  <a:lnTo>
                    <a:pt x="8" y="8"/>
                  </a:lnTo>
                  <a:lnTo>
                    <a:pt x="21" y="1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40" name="Freeform 296"/>
            <p:cNvSpPr>
              <a:spLocks/>
            </p:cNvSpPr>
            <p:nvPr/>
          </p:nvSpPr>
          <p:spPr bwMode="auto">
            <a:xfrm>
              <a:off x="1935" y="561"/>
              <a:ext cx="50" cy="49"/>
            </a:xfrm>
            <a:custGeom>
              <a:avLst/>
              <a:gdLst>
                <a:gd name="T0" fmla="*/ 25 w 50"/>
                <a:gd name="T1" fmla="*/ 0 h 49"/>
                <a:gd name="T2" fmla="*/ 31 w 50"/>
                <a:gd name="T3" fmla="*/ 11 h 49"/>
                <a:gd name="T4" fmla="*/ 42 w 50"/>
                <a:gd name="T5" fmla="*/ 5 h 49"/>
                <a:gd name="T6" fmla="*/ 39 w 50"/>
                <a:gd name="T7" fmla="*/ 17 h 49"/>
                <a:gd name="T8" fmla="*/ 50 w 50"/>
                <a:gd name="T9" fmla="*/ 23 h 49"/>
                <a:gd name="T10" fmla="*/ 39 w 50"/>
                <a:gd name="T11" fmla="*/ 28 h 49"/>
                <a:gd name="T12" fmla="*/ 42 w 50"/>
                <a:gd name="T13" fmla="*/ 42 h 49"/>
                <a:gd name="T14" fmla="*/ 31 w 50"/>
                <a:gd name="T15" fmla="*/ 38 h 49"/>
                <a:gd name="T16" fmla="*/ 25 w 50"/>
                <a:gd name="T17" fmla="*/ 49 h 49"/>
                <a:gd name="T18" fmla="*/ 19 w 50"/>
                <a:gd name="T19" fmla="*/ 38 h 49"/>
                <a:gd name="T20" fmla="*/ 8 w 50"/>
                <a:gd name="T21" fmla="*/ 42 h 49"/>
                <a:gd name="T22" fmla="*/ 12 w 50"/>
                <a:gd name="T23" fmla="*/ 28 h 49"/>
                <a:gd name="T24" fmla="*/ 0 w 50"/>
                <a:gd name="T25" fmla="*/ 23 h 49"/>
                <a:gd name="T26" fmla="*/ 12 w 50"/>
                <a:gd name="T27" fmla="*/ 17 h 49"/>
                <a:gd name="T28" fmla="*/ 8 w 50"/>
                <a:gd name="T29" fmla="*/ 5 h 49"/>
                <a:gd name="T30" fmla="*/ 19 w 50"/>
                <a:gd name="T31" fmla="*/ 11 h 49"/>
                <a:gd name="T32" fmla="*/ 25 w 50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25" y="0"/>
                  </a:moveTo>
                  <a:lnTo>
                    <a:pt x="31" y="11"/>
                  </a:lnTo>
                  <a:lnTo>
                    <a:pt x="42" y="5"/>
                  </a:lnTo>
                  <a:lnTo>
                    <a:pt x="39" y="17"/>
                  </a:lnTo>
                  <a:lnTo>
                    <a:pt x="50" y="23"/>
                  </a:lnTo>
                  <a:lnTo>
                    <a:pt x="39" y="28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49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2" y="28"/>
                  </a:lnTo>
                  <a:lnTo>
                    <a:pt x="0" y="23"/>
                  </a:lnTo>
                  <a:lnTo>
                    <a:pt x="12" y="17"/>
                  </a:lnTo>
                  <a:lnTo>
                    <a:pt x="8" y="5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41" name="Freeform 297"/>
            <p:cNvSpPr>
              <a:spLocks/>
            </p:cNvSpPr>
            <p:nvPr/>
          </p:nvSpPr>
          <p:spPr bwMode="auto">
            <a:xfrm>
              <a:off x="1981" y="750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4 w 50"/>
                <a:gd name="T5" fmla="*/ 8 h 50"/>
                <a:gd name="T6" fmla="*/ 39 w 50"/>
                <a:gd name="T7" fmla="*/ 20 h 50"/>
                <a:gd name="T8" fmla="*/ 50 w 50"/>
                <a:gd name="T9" fmla="*/ 25 h 50"/>
                <a:gd name="T10" fmla="*/ 39 w 50"/>
                <a:gd name="T11" fmla="*/ 31 h 50"/>
                <a:gd name="T12" fmla="*/ 44 w 50"/>
                <a:gd name="T13" fmla="*/ 43 h 50"/>
                <a:gd name="T14" fmla="*/ 31 w 50"/>
                <a:gd name="T15" fmla="*/ 39 h 50"/>
                <a:gd name="T16" fmla="*/ 25 w 50"/>
                <a:gd name="T17" fmla="*/ 50 h 50"/>
                <a:gd name="T18" fmla="*/ 20 w 50"/>
                <a:gd name="T19" fmla="*/ 39 h 50"/>
                <a:gd name="T20" fmla="*/ 8 w 50"/>
                <a:gd name="T21" fmla="*/ 43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20 h 50"/>
                <a:gd name="T28" fmla="*/ 8 w 50"/>
                <a:gd name="T29" fmla="*/ 8 h 50"/>
                <a:gd name="T30" fmla="*/ 20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4" y="8"/>
                  </a:lnTo>
                  <a:lnTo>
                    <a:pt x="39" y="20"/>
                  </a:lnTo>
                  <a:lnTo>
                    <a:pt x="50" y="25"/>
                  </a:lnTo>
                  <a:lnTo>
                    <a:pt x="39" y="31"/>
                  </a:lnTo>
                  <a:lnTo>
                    <a:pt x="44" y="43"/>
                  </a:lnTo>
                  <a:lnTo>
                    <a:pt x="31" y="39"/>
                  </a:lnTo>
                  <a:lnTo>
                    <a:pt x="25" y="50"/>
                  </a:lnTo>
                  <a:lnTo>
                    <a:pt x="20" y="39"/>
                  </a:lnTo>
                  <a:lnTo>
                    <a:pt x="8" y="43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20"/>
                  </a:lnTo>
                  <a:lnTo>
                    <a:pt x="8" y="8"/>
                  </a:lnTo>
                  <a:lnTo>
                    <a:pt x="20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42" name="Freeform 298"/>
            <p:cNvSpPr>
              <a:spLocks/>
            </p:cNvSpPr>
            <p:nvPr/>
          </p:nvSpPr>
          <p:spPr bwMode="auto">
            <a:xfrm>
              <a:off x="2304" y="480"/>
              <a:ext cx="50" cy="52"/>
            </a:xfrm>
            <a:custGeom>
              <a:avLst/>
              <a:gdLst>
                <a:gd name="T0" fmla="*/ 25 w 50"/>
                <a:gd name="T1" fmla="*/ 0 h 52"/>
                <a:gd name="T2" fmla="*/ 30 w 50"/>
                <a:gd name="T3" fmla="*/ 11 h 52"/>
                <a:gd name="T4" fmla="*/ 44 w 50"/>
                <a:gd name="T5" fmla="*/ 8 h 52"/>
                <a:gd name="T6" fmla="*/ 40 w 50"/>
                <a:gd name="T7" fmla="*/ 21 h 52"/>
                <a:gd name="T8" fmla="*/ 50 w 50"/>
                <a:gd name="T9" fmla="*/ 27 h 52"/>
                <a:gd name="T10" fmla="*/ 40 w 50"/>
                <a:gd name="T11" fmla="*/ 33 h 52"/>
                <a:gd name="T12" fmla="*/ 44 w 50"/>
                <a:gd name="T13" fmla="*/ 44 h 52"/>
                <a:gd name="T14" fmla="*/ 30 w 50"/>
                <a:gd name="T15" fmla="*/ 40 h 52"/>
                <a:gd name="T16" fmla="*/ 25 w 50"/>
                <a:gd name="T17" fmla="*/ 52 h 52"/>
                <a:gd name="T18" fmla="*/ 19 w 50"/>
                <a:gd name="T19" fmla="*/ 40 h 52"/>
                <a:gd name="T20" fmla="*/ 7 w 50"/>
                <a:gd name="T21" fmla="*/ 44 h 52"/>
                <a:gd name="T22" fmla="*/ 11 w 50"/>
                <a:gd name="T23" fmla="*/ 33 h 52"/>
                <a:gd name="T24" fmla="*/ 0 w 50"/>
                <a:gd name="T25" fmla="*/ 27 h 52"/>
                <a:gd name="T26" fmla="*/ 11 w 50"/>
                <a:gd name="T27" fmla="*/ 21 h 52"/>
                <a:gd name="T28" fmla="*/ 7 w 50"/>
                <a:gd name="T29" fmla="*/ 8 h 52"/>
                <a:gd name="T30" fmla="*/ 19 w 50"/>
                <a:gd name="T31" fmla="*/ 11 h 52"/>
                <a:gd name="T32" fmla="*/ 25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5" y="0"/>
                  </a:moveTo>
                  <a:lnTo>
                    <a:pt x="30" y="11"/>
                  </a:lnTo>
                  <a:lnTo>
                    <a:pt x="44" y="8"/>
                  </a:lnTo>
                  <a:lnTo>
                    <a:pt x="40" y="21"/>
                  </a:lnTo>
                  <a:lnTo>
                    <a:pt x="50" y="27"/>
                  </a:lnTo>
                  <a:lnTo>
                    <a:pt x="40" y="33"/>
                  </a:lnTo>
                  <a:lnTo>
                    <a:pt x="44" y="44"/>
                  </a:lnTo>
                  <a:lnTo>
                    <a:pt x="30" y="40"/>
                  </a:lnTo>
                  <a:lnTo>
                    <a:pt x="25" y="52"/>
                  </a:lnTo>
                  <a:lnTo>
                    <a:pt x="19" y="40"/>
                  </a:lnTo>
                  <a:lnTo>
                    <a:pt x="7" y="44"/>
                  </a:lnTo>
                  <a:lnTo>
                    <a:pt x="11" y="33"/>
                  </a:lnTo>
                  <a:lnTo>
                    <a:pt x="0" y="27"/>
                  </a:lnTo>
                  <a:lnTo>
                    <a:pt x="11" y="21"/>
                  </a:lnTo>
                  <a:lnTo>
                    <a:pt x="7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43" name="Freeform 299"/>
            <p:cNvSpPr>
              <a:spLocks/>
            </p:cNvSpPr>
            <p:nvPr/>
          </p:nvSpPr>
          <p:spPr bwMode="auto">
            <a:xfrm>
              <a:off x="2565" y="407"/>
              <a:ext cx="51" cy="50"/>
            </a:xfrm>
            <a:custGeom>
              <a:avLst/>
              <a:gdLst>
                <a:gd name="T0" fmla="*/ 27 w 51"/>
                <a:gd name="T1" fmla="*/ 0 h 50"/>
                <a:gd name="T2" fmla="*/ 30 w 51"/>
                <a:gd name="T3" fmla="*/ 12 h 50"/>
                <a:gd name="T4" fmla="*/ 44 w 51"/>
                <a:gd name="T5" fmla="*/ 8 h 50"/>
                <a:gd name="T6" fmla="*/ 40 w 51"/>
                <a:gd name="T7" fmla="*/ 19 h 50"/>
                <a:gd name="T8" fmla="*/ 51 w 51"/>
                <a:gd name="T9" fmla="*/ 25 h 50"/>
                <a:gd name="T10" fmla="*/ 40 w 51"/>
                <a:gd name="T11" fmla="*/ 31 h 50"/>
                <a:gd name="T12" fmla="*/ 44 w 51"/>
                <a:gd name="T13" fmla="*/ 42 h 50"/>
                <a:gd name="T14" fmla="*/ 30 w 51"/>
                <a:gd name="T15" fmla="*/ 38 h 50"/>
                <a:gd name="T16" fmla="*/ 27 w 51"/>
                <a:gd name="T17" fmla="*/ 50 h 50"/>
                <a:gd name="T18" fmla="*/ 21 w 51"/>
                <a:gd name="T19" fmla="*/ 38 h 50"/>
                <a:gd name="T20" fmla="*/ 7 w 51"/>
                <a:gd name="T21" fmla="*/ 42 h 50"/>
                <a:gd name="T22" fmla="*/ 11 w 51"/>
                <a:gd name="T23" fmla="*/ 31 h 50"/>
                <a:gd name="T24" fmla="*/ 0 w 51"/>
                <a:gd name="T25" fmla="*/ 25 h 50"/>
                <a:gd name="T26" fmla="*/ 11 w 51"/>
                <a:gd name="T27" fmla="*/ 19 h 50"/>
                <a:gd name="T28" fmla="*/ 7 w 51"/>
                <a:gd name="T29" fmla="*/ 8 h 50"/>
                <a:gd name="T30" fmla="*/ 21 w 51"/>
                <a:gd name="T31" fmla="*/ 12 h 50"/>
                <a:gd name="T32" fmla="*/ 27 w 51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1" h="50">
                  <a:moveTo>
                    <a:pt x="27" y="0"/>
                  </a:moveTo>
                  <a:lnTo>
                    <a:pt x="30" y="12"/>
                  </a:lnTo>
                  <a:lnTo>
                    <a:pt x="44" y="8"/>
                  </a:lnTo>
                  <a:lnTo>
                    <a:pt x="40" y="19"/>
                  </a:lnTo>
                  <a:lnTo>
                    <a:pt x="51" y="25"/>
                  </a:lnTo>
                  <a:lnTo>
                    <a:pt x="40" y="31"/>
                  </a:lnTo>
                  <a:lnTo>
                    <a:pt x="44" y="42"/>
                  </a:lnTo>
                  <a:lnTo>
                    <a:pt x="30" y="38"/>
                  </a:lnTo>
                  <a:lnTo>
                    <a:pt x="27" y="50"/>
                  </a:lnTo>
                  <a:lnTo>
                    <a:pt x="21" y="38"/>
                  </a:lnTo>
                  <a:lnTo>
                    <a:pt x="7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8"/>
                  </a:lnTo>
                  <a:lnTo>
                    <a:pt x="21" y="1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44" name="Freeform 300"/>
            <p:cNvSpPr>
              <a:spLocks/>
            </p:cNvSpPr>
            <p:nvPr/>
          </p:nvSpPr>
          <p:spPr bwMode="auto">
            <a:xfrm>
              <a:off x="1906" y="795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3 w 50"/>
                <a:gd name="T5" fmla="*/ 7 h 50"/>
                <a:gd name="T6" fmla="*/ 39 w 50"/>
                <a:gd name="T7" fmla="*/ 19 h 50"/>
                <a:gd name="T8" fmla="*/ 50 w 50"/>
                <a:gd name="T9" fmla="*/ 25 h 50"/>
                <a:gd name="T10" fmla="*/ 39 w 50"/>
                <a:gd name="T11" fmla="*/ 30 h 50"/>
                <a:gd name="T12" fmla="*/ 43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20 w 50"/>
                <a:gd name="T19" fmla="*/ 38 h 50"/>
                <a:gd name="T20" fmla="*/ 8 w 50"/>
                <a:gd name="T21" fmla="*/ 42 h 50"/>
                <a:gd name="T22" fmla="*/ 12 w 50"/>
                <a:gd name="T23" fmla="*/ 30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7 h 50"/>
                <a:gd name="T30" fmla="*/ 20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3" y="7"/>
                  </a:lnTo>
                  <a:lnTo>
                    <a:pt x="39" y="19"/>
                  </a:lnTo>
                  <a:lnTo>
                    <a:pt x="50" y="25"/>
                  </a:lnTo>
                  <a:lnTo>
                    <a:pt x="39" y="30"/>
                  </a:lnTo>
                  <a:lnTo>
                    <a:pt x="43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20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20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45" name="Freeform 301"/>
            <p:cNvSpPr>
              <a:spLocks/>
            </p:cNvSpPr>
            <p:nvPr/>
          </p:nvSpPr>
          <p:spPr bwMode="auto">
            <a:xfrm>
              <a:off x="1828" y="864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2 w 50"/>
                <a:gd name="T5" fmla="*/ 7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0 h 50"/>
                <a:gd name="T12" fmla="*/ 42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7 w 50"/>
                <a:gd name="T21" fmla="*/ 42 h 50"/>
                <a:gd name="T22" fmla="*/ 11 w 50"/>
                <a:gd name="T23" fmla="*/ 30 h 50"/>
                <a:gd name="T24" fmla="*/ 0 w 50"/>
                <a:gd name="T25" fmla="*/ 25 h 50"/>
                <a:gd name="T26" fmla="*/ 11 w 50"/>
                <a:gd name="T27" fmla="*/ 19 h 50"/>
                <a:gd name="T28" fmla="*/ 7 w 50"/>
                <a:gd name="T29" fmla="*/ 7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2" y="7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0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7" y="42"/>
                  </a:lnTo>
                  <a:lnTo>
                    <a:pt x="11" y="30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7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46" name="Freeform 302"/>
            <p:cNvSpPr>
              <a:spLocks/>
            </p:cNvSpPr>
            <p:nvPr/>
          </p:nvSpPr>
          <p:spPr bwMode="auto">
            <a:xfrm>
              <a:off x="2242" y="524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3 w 50"/>
                <a:gd name="T5" fmla="*/ 8 h 50"/>
                <a:gd name="T6" fmla="*/ 39 w 50"/>
                <a:gd name="T7" fmla="*/ 19 h 50"/>
                <a:gd name="T8" fmla="*/ 50 w 50"/>
                <a:gd name="T9" fmla="*/ 25 h 50"/>
                <a:gd name="T10" fmla="*/ 39 w 50"/>
                <a:gd name="T11" fmla="*/ 31 h 50"/>
                <a:gd name="T12" fmla="*/ 43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8 w 50"/>
                <a:gd name="T21" fmla="*/ 42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8 h 50"/>
                <a:gd name="T30" fmla="*/ 19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3" y="8"/>
                  </a:lnTo>
                  <a:lnTo>
                    <a:pt x="39" y="19"/>
                  </a:lnTo>
                  <a:lnTo>
                    <a:pt x="50" y="25"/>
                  </a:lnTo>
                  <a:lnTo>
                    <a:pt x="39" y="31"/>
                  </a:lnTo>
                  <a:lnTo>
                    <a:pt x="43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47" name="Freeform 303"/>
            <p:cNvSpPr>
              <a:spLocks/>
            </p:cNvSpPr>
            <p:nvPr/>
          </p:nvSpPr>
          <p:spPr bwMode="auto">
            <a:xfrm>
              <a:off x="2402" y="491"/>
              <a:ext cx="49" cy="50"/>
            </a:xfrm>
            <a:custGeom>
              <a:avLst/>
              <a:gdLst>
                <a:gd name="T0" fmla="*/ 25 w 49"/>
                <a:gd name="T1" fmla="*/ 0 h 50"/>
                <a:gd name="T2" fmla="*/ 30 w 49"/>
                <a:gd name="T3" fmla="*/ 12 h 50"/>
                <a:gd name="T4" fmla="*/ 42 w 49"/>
                <a:gd name="T5" fmla="*/ 6 h 50"/>
                <a:gd name="T6" fmla="*/ 38 w 49"/>
                <a:gd name="T7" fmla="*/ 20 h 50"/>
                <a:gd name="T8" fmla="*/ 49 w 49"/>
                <a:gd name="T9" fmla="*/ 23 h 50"/>
                <a:gd name="T10" fmla="*/ 38 w 49"/>
                <a:gd name="T11" fmla="*/ 29 h 50"/>
                <a:gd name="T12" fmla="*/ 42 w 49"/>
                <a:gd name="T13" fmla="*/ 43 h 50"/>
                <a:gd name="T14" fmla="*/ 30 w 49"/>
                <a:gd name="T15" fmla="*/ 39 h 50"/>
                <a:gd name="T16" fmla="*/ 25 w 49"/>
                <a:gd name="T17" fmla="*/ 50 h 50"/>
                <a:gd name="T18" fmla="*/ 19 w 49"/>
                <a:gd name="T19" fmla="*/ 39 h 50"/>
                <a:gd name="T20" fmla="*/ 7 w 49"/>
                <a:gd name="T21" fmla="*/ 43 h 50"/>
                <a:gd name="T22" fmla="*/ 11 w 49"/>
                <a:gd name="T23" fmla="*/ 29 h 50"/>
                <a:gd name="T24" fmla="*/ 0 w 49"/>
                <a:gd name="T25" fmla="*/ 23 h 50"/>
                <a:gd name="T26" fmla="*/ 11 w 49"/>
                <a:gd name="T27" fmla="*/ 20 h 50"/>
                <a:gd name="T28" fmla="*/ 7 w 49"/>
                <a:gd name="T29" fmla="*/ 6 h 50"/>
                <a:gd name="T30" fmla="*/ 19 w 49"/>
                <a:gd name="T31" fmla="*/ 12 h 50"/>
                <a:gd name="T32" fmla="*/ 25 w 49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0">
                  <a:moveTo>
                    <a:pt x="25" y="0"/>
                  </a:moveTo>
                  <a:lnTo>
                    <a:pt x="30" y="12"/>
                  </a:lnTo>
                  <a:lnTo>
                    <a:pt x="42" y="6"/>
                  </a:lnTo>
                  <a:lnTo>
                    <a:pt x="38" y="20"/>
                  </a:lnTo>
                  <a:lnTo>
                    <a:pt x="49" y="23"/>
                  </a:lnTo>
                  <a:lnTo>
                    <a:pt x="38" y="29"/>
                  </a:lnTo>
                  <a:lnTo>
                    <a:pt x="42" y="43"/>
                  </a:lnTo>
                  <a:lnTo>
                    <a:pt x="30" y="39"/>
                  </a:lnTo>
                  <a:lnTo>
                    <a:pt x="25" y="50"/>
                  </a:lnTo>
                  <a:lnTo>
                    <a:pt x="19" y="39"/>
                  </a:lnTo>
                  <a:lnTo>
                    <a:pt x="7" y="43"/>
                  </a:lnTo>
                  <a:lnTo>
                    <a:pt x="11" y="29"/>
                  </a:lnTo>
                  <a:lnTo>
                    <a:pt x="0" y="23"/>
                  </a:lnTo>
                  <a:lnTo>
                    <a:pt x="11" y="20"/>
                  </a:lnTo>
                  <a:lnTo>
                    <a:pt x="7" y="6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48" name="Freeform 304"/>
            <p:cNvSpPr>
              <a:spLocks/>
            </p:cNvSpPr>
            <p:nvPr/>
          </p:nvSpPr>
          <p:spPr bwMode="auto">
            <a:xfrm>
              <a:off x="2492" y="461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0 w 50"/>
                <a:gd name="T3" fmla="*/ 11 h 50"/>
                <a:gd name="T4" fmla="*/ 42 w 50"/>
                <a:gd name="T5" fmla="*/ 7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0 h 50"/>
                <a:gd name="T12" fmla="*/ 42 w 50"/>
                <a:gd name="T13" fmla="*/ 42 h 50"/>
                <a:gd name="T14" fmla="*/ 30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7 w 50"/>
                <a:gd name="T21" fmla="*/ 42 h 50"/>
                <a:gd name="T22" fmla="*/ 11 w 50"/>
                <a:gd name="T23" fmla="*/ 30 h 50"/>
                <a:gd name="T24" fmla="*/ 0 w 50"/>
                <a:gd name="T25" fmla="*/ 25 h 50"/>
                <a:gd name="T26" fmla="*/ 11 w 50"/>
                <a:gd name="T27" fmla="*/ 19 h 50"/>
                <a:gd name="T28" fmla="*/ 7 w 50"/>
                <a:gd name="T29" fmla="*/ 7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0" y="11"/>
                  </a:lnTo>
                  <a:lnTo>
                    <a:pt x="42" y="7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0"/>
                  </a:lnTo>
                  <a:lnTo>
                    <a:pt x="42" y="42"/>
                  </a:lnTo>
                  <a:lnTo>
                    <a:pt x="30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7" y="42"/>
                  </a:lnTo>
                  <a:lnTo>
                    <a:pt x="11" y="30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7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49" name="Freeform 305"/>
            <p:cNvSpPr>
              <a:spLocks/>
            </p:cNvSpPr>
            <p:nvPr/>
          </p:nvSpPr>
          <p:spPr bwMode="auto">
            <a:xfrm>
              <a:off x="2791" y="467"/>
              <a:ext cx="52" cy="49"/>
            </a:xfrm>
            <a:custGeom>
              <a:avLst/>
              <a:gdLst>
                <a:gd name="T0" fmla="*/ 27 w 52"/>
                <a:gd name="T1" fmla="*/ 0 h 49"/>
                <a:gd name="T2" fmla="*/ 31 w 52"/>
                <a:gd name="T3" fmla="*/ 11 h 49"/>
                <a:gd name="T4" fmla="*/ 44 w 52"/>
                <a:gd name="T5" fmla="*/ 7 h 49"/>
                <a:gd name="T6" fmla="*/ 40 w 52"/>
                <a:gd name="T7" fmla="*/ 19 h 49"/>
                <a:gd name="T8" fmla="*/ 52 w 52"/>
                <a:gd name="T9" fmla="*/ 24 h 49"/>
                <a:gd name="T10" fmla="*/ 40 w 52"/>
                <a:gd name="T11" fmla="*/ 30 h 49"/>
                <a:gd name="T12" fmla="*/ 44 w 52"/>
                <a:gd name="T13" fmla="*/ 42 h 49"/>
                <a:gd name="T14" fmla="*/ 31 w 52"/>
                <a:gd name="T15" fmla="*/ 38 h 49"/>
                <a:gd name="T16" fmla="*/ 27 w 52"/>
                <a:gd name="T17" fmla="*/ 49 h 49"/>
                <a:gd name="T18" fmla="*/ 21 w 52"/>
                <a:gd name="T19" fmla="*/ 38 h 49"/>
                <a:gd name="T20" fmla="*/ 8 w 52"/>
                <a:gd name="T21" fmla="*/ 42 h 49"/>
                <a:gd name="T22" fmla="*/ 12 w 52"/>
                <a:gd name="T23" fmla="*/ 30 h 49"/>
                <a:gd name="T24" fmla="*/ 0 w 52"/>
                <a:gd name="T25" fmla="*/ 24 h 49"/>
                <a:gd name="T26" fmla="*/ 12 w 52"/>
                <a:gd name="T27" fmla="*/ 19 h 49"/>
                <a:gd name="T28" fmla="*/ 8 w 52"/>
                <a:gd name="T29" fmla="*/ 7 h 49"/>
                <a:gd name="T30" fmla="*/ 21 w 52"/>
                <a:gd name="T31" fmla="*/ 11 h 49"/>
                <a:gd name="T32" fmla="*/ 27 w 52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49">
                  <a:moveTo>
                    <a:pt x="27" y="0"/>
                  </a:moveTo>
                  <a:lnTo>
                    <a:pt x="31" y="11"/>
                  </a:lnTo>
                  <a:lnTo>
                    <a:pt x="44" y="7"/>
                  </a:lnTo>
                  <a:lnTo>
                    <a:pt x="40" y="19"/>
                  </a:lnTo>
                  <a:lnTo>
                    <a:pt x="52" y="24"/>
                  </a:lnTo>
                  <a:lnTo>
                    <a:pt x="40" y="30"/>
                  </a:lnTo>
                  <a:lnTo>
                    <a:pt x="44" y="42"/>
                  </a:lnTo>
                  <a:lnTo>
                    <a:pt x="31" y="38"/>
                  </a:lnTo>
                  <a:lnTo>
                    <a:pt x="27" y="49"/>
                  </a:lnTo>
                  <a:lnTo>
                    <a:pt x="21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4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21" y="1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50" name="Freeform 306"/>
            <p:cNvSpPr>
              <a:spLocks/>
            </p:cNvSpPr>
            <p:nvPr/>
          </p:nvSpPr>
          <p:spPr bwMode="auto">
            <a:xfrm>
              <a:off x="3501" y="950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2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8 w 50"/>
                <a:gd name="T21" fmla="*/ 42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8 h 50"/>
                <a:gd name="T30" fmla="*/ 19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51" name="Freeform 307"/>
            <p:cNvSpPr>
              <a:spLocks/>
            </p:cNvSpPr>
            <p:nvPr/>
          </p:nvSpPr>
          <p:spPr bwMode="auto">
            <a:xfrm>
              <a:off x="3254" y="1182"/>
              <a:ext cx="49" cy="50"/>
            </a:xfrm>
            <a:custGeom>
              <a:avLst/>
              <a:gdLst>
                <a:gd name="T0" fmla="*/ 25 w 49"/>
                <a:gd name="T1" fmla="*/ 0 h 50"/>
                <a:gd name="T2" fmla="*/ 30 w 49"/>
                <a:gd name="T3" fmla="*/ 12 h 50"/>
                <a:gd name="T4" fmla="*/ 42 w 49"/>
                <a:gd name="T5" fmla="*/ 8 h 50"/>
                <a:gd name="T6" fmla="*/ 38 w 49"/>
                <a:gd name="T7" fmla="*/ 19 h 50"/>
                <a:gd name="T8" fmla="*/ 49 w 49"/>
                <a:gd name="T9" fmla="*/ 25 h 50"/>
                <a:gd name="T10" fmla="*/ 38 w 49"/>
                <a:gd name="T11" fmla="*/ 31 h 50"/>
                <a:gd name="T12" fmla="*/ 42 w 49"/>
                <a:gd name="T13" fmla="*/ 42 h 50"/>
                <a:gd name="T14" fmla="*/ 30 w 49"/>
                <a:gd name="T15" fmla="*/ 39 h 50"/>
                <a:gd name="T16" fmla="*/ 25 w 49"/>
                <a:gd name="T17" fmla="*/ 50 h 50"/>
                <a:gd name="T18" fmla="*/ 19 w 49"/>
                <a:gd name="T19" fmla="*/ 39 h 50"/>
                <a:gd name="T20" fmla="*/ 5 w 49"/>
                <a:gd name="T21" fmla="*/ 42 h 50"/>
                <a:gd name="T22" fmla="*/ 11 w 49"/>
                <a:gd name="T23" fmla="*/ 31 h 50"/>
                <a:gd name="T24" fmla="*/ 0 w 49"/>
                <a:gd name="T25" fmla="*/ 25 h 50"/>
                <a:gd name="T26" fmla="*/ 11 w 49"/>
                <a:gd name="T27" fmla="*/ 19 h 50"/>
                <a:gd name="T28" fmla="*/ 5 w 49"/>
                <a:gd name="T29" fmla="*/ 8 h 50"/>
                <a:gd name="T30" fmla="*/ 19 w 49"/>
                <a:gd name="T31" fmla="*/ 12 h 50"/>
                <a:gd name="T32" fmla="*/ 25 w 49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0">
                  <a:moveTo>
                    <a:pt x="25" y="0"/>
                  </a:moveTo>
                  <a:lnTo>
                    <a:pt x="30" y="12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49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30" y="39"/>
                  </a:lnTo>
                  <a:lnTo>
                    <a:pt x="25" y="50"/>
                  </a:lnTo>
                  <a:lnTo>
                    <a:pt x="19" y="39"/>
                  </a:lnTo>
                  <a:lnTo>
                    <a:pt x="5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5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52" name="Freeform 308"/>
            <p:cNvSpPr>
              <a:spLocks/>
            </p:cNvSpPr>
            <p:nvPr/>
          </p:nvSpPr>
          <p:spPr bwMode="auto">
            <a:xfrm>
              <a:off x="3340" y="1203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2 w 50"/>
                <a:gd name="T5" fmla="*/ 8 h 50"/>
                <a:gd name="T6" fmla="*/ 38 w 50"/>
                <a:gd name="T7" fmla="*/ 20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4 h 50"/>
                <a:gd name="T14" fmla="*/ 31 w 50"/>
                <a:gd name="T15" fmla="*/ 39 h 50"/>
                <a:gd name="T16" fmla="*/ 25 w 50"/>
                <a:gd name="T17" fmla="*/ 50 h 50"/>
                <a:gd name="T18" fmla="*/ 19 w 50"/>
                <a:gd name="T19" fmla="*/ 39 h 50"/>
                <a:gd name="T20" fmla="*/ 8 w 50"/>
                <a:gd name="T21" fmla="*/ 44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20 h 50"/>
                <a:gd name="T28" fmla="*/ 8 w 50"/>
                <a:gd name="T29" fmla="*/ 8 h 50"/>
                <a:gd name="T30" fmla="*/ 19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2" y="8"/>
                  </a:lnTo>
                  <a:lnTo>
                    <a:pt x="38" y="20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4"/>
                  </a:lnTo>
                  <a:lnTo>
                    <a:pt x="31" y="39"/>
                  </a:lnTo>
                  <a:lnTo>
                    <a:pt x="25" y="50"/>
                  </a:lnTo>
                  <a:lnTo>
                    <a:pt x="19" y="39"/>
                  </a:lnTo>
                  <a:lnTo>
                    <a:pt x="8" y="44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20"/>
                  </a:lnTo>
                  <a:lnTo>
                    <a:pt x="8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53" name="Freeform 309"/>
            <p:cNvSpPr>
              <a:spLocks/>
            </p:cNvSpPr>
            <p:nvPr/>
          </p:nvSpPr>
          <p:spPr bwMode="auto">
            <a:xfrm>
              <a:off x="3194" y="578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2 w 50"/>
                <a:gd name="T5" fmla="*/ 6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29 h 50"/>
                <a:gd name="T12" fmla="*/ 42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8 w 50"/>
                <a:gd name="T21" fmla="*/ 42 h 50"/>
                <a:gd name="T22" fmla="*/ 12 w 50"/>
                <a:gd name="T23" fmla="*/ 29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6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2" y="6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29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2" y="29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6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54" name="Freeform 310"/>
            <p:cNvSpPr>
              <a:spLocks/>
            </p:cNvSpPr>
            <p:nvPr/>
          </p:nvSpPr>
          <p:spPr bwMode="auto">
            <a:xfrm>
              <a:off x="3426" y="1088"/>
              <a:ext cx="50" cy="52"/>
            </a:xfrm>
            <a:custGeom>
              <a:avLst/>
              <a:gdLst>
                <a:gd name="T0" fmla="*/ 23 w 50"/>
                <a:gd name="T1" fmla="*/ 0 h 52"/>
                <a:gd name="T2" fmla="*/ 29 w 50"/>
                <a:gd name="T3" fmla="*/ 12 h 52"/>
                <a:gd name="T4" fmla="*/ 42 w 50"/>
                <a:gd name="T5" fmla="*/ 8 h 52"/>
                <a:gd name="T6" fmla="*/ 39 w 50"/>
                <a:gd name="T7" fmla="*/ 21 h 52"/>
                <a:gd name="T8" fmla="*/ 50 w 50"/>
                <a:gd name="T9" fmla="*/ 27 h 52"/>
                <a:gd name="T10" fmla="*/ 39 w 50"/>
                <a:gd name="T11" fmla="*/ 33 h 52"/>
                <a:gd name="T12" fmla="*/ 42 w 50"/>
                <a:gd name="T13" fmla="*/ 44 h 52"/>
                <a:gd name="T14" fmla="*/ 29 w 50"/>
                <a:gd name="T15" fmla="*/ 40 h 52"/>
                <a:gd name="T16" fmla="*/ 23 w 50"/>
                <a:gd name="T17" fmla="*/ 52 h 52"/>
                <a:gd name="T18" fmla="*/ 19 w 50"/>
                <a:gd name="T19" fmla="*/ 40 h 52"/>
                <a:gd name="T20" fmla="*/ 6 w 50"/>
                <a:gd name="T21" fmla="*/ 44 h 52"/>
                <a:gd name="T22" fmla="*/ 12 w 50"/>
                <a:gd name="T23" fmla="*/ 33 h 52"/>
                <a:gd name="T24" fmla="*/ 0 w 50"/>
                <a:gd name="T25" fmla="*/ 27 h 52"/>
                <a:gd name="T26" fmla="*/ 12 w 50"/>
                <a:gd name="T27" fmla="*/ 21 h 52"/>
                <a:gd name="T28" fmla="*/ 6 w 50"/>
                <a:gd name="T29" fmla="*/ 8 h 52"/>
                <a:gd name="T30" fmla="*/ 19 w 50"/>
                <a:gd name="T31" fmla="*/ 12 h 52"/>
                <a:gd name="T32" fmla="*/ 23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3" y="0"/>
                  </a:moveTo>
                  <a:lnTo>
                    <a:pt x="29" y="12"/>
                  </a:lnTo>
                  <a:lnTo>
                    <a:pt x="42" y="8"/>
                  </a:lnTo>
                  <a:lnTo>
                    <a:pt x="39" y="21"/>
                  </a:lnTo>
                  <a:lnTo>
                    <a:pt x="50" y="27"/>
                  </a:lnTo>
                  <a:lnTo>
                    <a:pt x="39" y="33"/>
                  </a:lnTo>
                  <a:lnTo>
                    <a:pt x="42" y="44"/>
                  </a:lnTo>
                  <a:lnTo>
                    <a:pt x="29" y="40"/>
                  </a:lnTo>
                  <a:lnTo>
                    <a:pt x="23" y="52"/>
                  </a:lnTo>
                  <a:lnTo>
                    <a:pt x="19" y="40"/>
                  </a:lnTo>
                  <a:lnTo>
                    <a:pt x="6" y="44"/>
                  </a:lnTo>
                  <a:lnTo>
                    <a:pt x="12" y="33"/>
                  </a:lnTo>
                  <a:lnTo>
                    <a:pt x="0" y="27"/>
                  </a:lnTo>
                  <a:lnTo>
                    <a:pt x="12" y="21"/>
                  </a:lnTo>
                  <a:lnTo>
                    <a:pt x="6" y="8"/>
                  </a:lnTo>
                  <a:lnTo>
                    <a:pt x="19" y="12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55" name="Freeform 311"/>
            <p:cNvSpPr>
              <a:spLocks/>
            </p:cNvSpPr>
            <p:nvPr/>
          </p:nvSpPr>
          <p:spPr bwMode="auto">
            <a:xfrm>
              <a:off x="3340" y="877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2 w 50"/>
                <a:gd name="T5" fmla="*/ 6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2 h 50"/>
                <a:gd name="T14" fmla="*/ 31 w 50"/>
                <a:gd name="T15" fmla="*/ 39 h 50"/>
                <a:gd name="T16" fmla="*/ 25 w 50"/>
                <a:gd name="T17" fmla="*/ 50 h 50"/>
                <a:gd name="T18" fmla="*/ 19 w 50"/>
                <a:gd name="T19" fmla="*/ 39 h 50"/>
                <a:gd name="T20" fmla="*/ 6 w 50"/>
                <a:gd name="T21" fmla="*/ 42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19 h 50"/>
                <a:gd name="T28" fmla="*/ 6 w 50"/>
                <a:gd name="T29" fmla="*/ 6 h 50"/>
                <a:gd name="T30" fmla="*/ 19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2" y="6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31" y="39"/>
                  </a:lnTo>
                  <a:lnTo>
                    <a:pt x="25" y="50"/>
                  </a:lnTo>
                  <a:lnTo>
                    <a:pt x="19" y="39"/>
                  </a:lnTo>
                  <a:lnTo>
                    <a:pt x="6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6" y="6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56" name="Freeform 312"/>
            <p:cNvSpPr>
              <a:spLocks/>
            </p:cNvSpPr>
            <p:nvPr/>
          </p:nvSpPr>
          <p:spPr bwMode="auto">
            <a:xfrm>
              <a:off x="3056" y="520"/>
              <a:ext cx="50" cy="52"/>
            </a:xfrm>
            <a:custGeom>
              <a:avLst/>
              <a:gdLst>
                <a:gd name="T0" fmla="*/ 25 w 50"/>
                <a:gd name="T1" fmla="*/ 0 h 52"/>
                <a:gd name="T2" fmla="*/ 31 w 50"/>
                <a:gd name="T3" fmla="*/ 12 h 52"/>
                <a:gd name="T4" fmla="*/ 42 w 50"/>
                <a:gd name="T5" fmla="*/ 8 h 52"/>
                <a:gd name="T6" fmla="*/ 38 w 50"/>
                <a:gd name="T7" fmla="*/ 21 h 52"/>
                <a:gd name="T8" fmla="*/ 50 w 50"/>
                <a:gd name="T9" fmla="*/ 25 h 52"/>
                <a:gd name="T10" fmla="*/ 38 w 50"/>
                <a:gd name="T11" fmla="*/ 31 h 52"/>
                <a:gd name="T12" fmla="*/ 42 w 50"/>
                <a:gd name="T13" fmla="*/ 44 h 52"/>
                <a:gd name="T14" fmla="*/ 31 w 50"/>
                <a:gd name="T15" fmla="*/ 41 h 52"/>
                <a:gd name="T16" fmla="*/ 25 w 50"/>
                <a:gd name="T17" fmla="*/ 52 h 52"/>
                <a:gd name="T18" fmla="*/ 19 w 50"/>
                <a:gd name="T19" fmla="*/ 41 h 52"/>
                <a:gd name="T20" fmla="*/ 8 w 50"/>
                <a:gd name="T21" fmla="*/ 44 h 52"/>
                <a:gd name="T22" fmla="*/ 11 w 50"/>
                <a:gd name="T23" fmla="*/ 31 h 52"/>
                <a:gd name="T24" fmla="*/ 0 w 50"/>
                <a:gd name="T25" fmla="*/ 25 h 52"/>
                <a:gd name="T26" fmla="*/ 11 w 50"/>
                <a:gd name="T27" fmla="*/ 21 h 52"/>
                <a:gd name="T28" fmla="*/ 8 w 50"/>
                <a:gd name="T29" fmla="*/ 8 h 52"/>
                <a:gd name="T30" fmla="*/ 19 w 50"/>
                <a:gd name="T31" fmla="*/ 12 h 52"/>
                <a:gd name="T32" fmla="*/ 25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5" y="0"/>
                  </a:moveTo>
                  <a:lnTo>
                    <a:pt x="31" y="12"/>
                  </a:lnTo>
                  <a:lnTo>
                    <a:pt x="42" y="8"/>
                  </a:lnTo>
                  <a:lnTo>
                    <a:pt x="38" y="21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4"/>
                  </a:lnTo>
                  <a:lnTo>
                    <a:pt x="31" y="41"/>
                  </a:lnTo>
                  <a:lnTo>
                    <a:pt x="25" y="52"/>
                  </a:lnTo>
                  <a:lnTo>
                    <a:pt x="19" y="41"/>
                  </a:lnTo>
                  <a:lnTo>
                    <a:pt x="8" y="44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21"/>
                  </a:lnTo>
                  <a:lnTo>
                    <a:pt x="8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57" name="Freeform 313"/>
            <p:cNvSpPr>
              <a:spLocks/>
            </p:cNvSpPr>
            <p:nvPr/>
          </p:nvSpPr>
          <p:spPr bwMode="auto">
            <a:xfrm>
              <a:off x="2893" y="488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2 w 50"/>
                <a:gd name="T5" fmla="*/ 5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0 h 50"/>
                <a:gd name="T12" fmla="*/ 42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7 w 50"/>
                <a:gd name="T21" fmla="*/ 42 h 50"/>
                <a:gd name="T22" fmla="*/ 11 w 50"/>
                <a:gd name="T23" fmla="*/ 30 h 50"/>
                <a:gd name="T24" fmla="*/ 0 w 50"/>
                <a:gd name="T25" fmla="*/ 25 h 50"/>
                <a:gd name="T26" fmla="*/ 11 w 50"/>
                <a:gd name="T27" fmla="*/ 19 h 50"/>
                <a:gd name="T28" fmla="*/ 7 w 50"/>
                <a:gd name="T29" fmla="*/ 5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2" y="5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0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7" y="42"/>
                  </a:lnTo>
                  <a:lnTo>
                    <a:pt x="11" y="30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5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58" name="Freeform 314"/>
            <p:cNvSpPr>
              <a:spLocks/>
            </p:cNvSpPr>
            <p:nvPr/>
          </p:nvSpPr>
          <p:spPr bwMode="auto">
            <a:xfrm>
              <a:off x="3357" y="674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2 w 50"/>
                <a:gd name="T5" fmla="*/ 7 h 50"/>
                <a:gd name="T6" fmla="*/ 39 w 50"/>
                <a:gd name="T7" fmla="*/ 19 h 50"/>
                <a:gd name="T8" fmla="*/ 50 w 50"/>
                <a:gd name="T9" fmla="*/ 25 h 50"/>
                <a:gd name="T10" fmla="*/ 39 w 50"/>
                <a:gd name="T11" fmla="*/ 30 h 50"/>
                <a:gd name="T12" fmla="*/ 42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8 w 50"/>
                <a:gd name="T21" fmla="*/ 42 h 50"/>
                <a:gd name="T22" fmla="*/ 12 w 50"/>
                <a:gd name="T23" fmla="*/ 30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7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2" y="7"/>
                  </a:lnTo>
                  <a:lnTo>
                    <a:pt x="39" y="19"/>
                  </a:lnTo>
                  <a:lnTo>
                    <a:pt x="50" y="25"/>
                  </a:lnTo>
                  <a:lnTo>
                    <a:pt x="39" y="30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59" name="Freeform 315"/>
            <p:cNvSpPr>
              <a:spLocks/>
            </p:cNvSpPr>
            <p:nvPr/>
          </p:nvSpPr>
          <p:spPr bwMode="auto">
            <a:xfrm>
              <a:off x="3342" y="760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4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4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8 w 50"/>
                <a:gd name="T21" fmla="*/ 42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19 h 50"/>
                <a:gd name="T28" fmla="*/ 8 w 50"/>
                <a:gd name="T29" fmla="*/ 8 h 50"/>
                <a:gd name="T30" fmla="*/ 19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4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4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8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60" name="Freeform 316"/>
            <p:cNvSpPr>
              <a:spLocks/>
            </p:cNvSpPr>
            <p:nvPr/>
          </p:nvSpPr>
          <p:spPr bwMode="auto">
            <a:xfrm>
              <a:off x="3104" y="595"/>
              <a:ext cx="50" cy="52"/>
            </a:xfrm>
            <a:custGeom>
              <a:avLst/>
              <a:gdLst>
                <a:gd name="T0" fmla="*/ 25 w 50"/>
                <a:gd name="T1" fmla="*/ 0 h 52"/>
                <a:gd name="T2" fmla="*/ 31 w 50"/>
                <a:gd name="T3" fmla="*/ 12 h 52"/>
                <a:gd name="T4" fmla="*/ 44 w 50"/>
                <a:gd name="T5" fmla="*/ 8 h 52"/>
                <a:gd name="T6" fmla="*/ 40 w 50"/>
                <a:gd name="T7" fmla="*/ 19 h 52"/>
                <a:gd name="T8" fmla="*/ 50 w 50"/>
                <a:gd name="T9" fmla="*/ 25 h 52"/>
                <a:gd name="T10" fmla="*/ 40 w 50"/>
                <a:gd name="T11" fmla="*/ 31 h 52"/>
                <a:gd name="T12" fmla="*/ 44 w 50"/>
                <a:gd name="T13" fmla="*/ 44 h 52"/>
                <a:gd name="T14" fmla="*/ 31 w 50"/>
                <a:gd name="T15" fmla="*/ 40 h 52"/>
                <a:gd name="T16" fmla="*/ 25 w 50"/>
                <a:gd name="T17" fmla="*/ 52 h 52"/>
                <a:gd name="T18" fmla="*/ 19 w 50"/>
                <a:gd name="T19" fmla="*/ 40 h 52"/>
                <a:gd name="T20" fmla="*/ 8 w 50"/>
                <a:gd name="T21" fmla="*/ 44 h 52"/>
                <a:gd name="T22" fmla="*/ 11 w 50"/>
                <a:gd name="T23" fmla="*/ 31 h 52"/>
                <a:gd name="T24" fmla="*/ 0 w 50"/>
                <a:gd name="T25" fmla="*/ 25 h 52"/>
                <a:gd name="T26" fmla="*/ 11 w 50"/>
                <a:gd name="T27" fmla="*/ 19 h 52"/>
                <a:gd name="T28" fmla="*/ 8 w 50"/>
                <a:gd name="T29" fmla="*/ 8 h 52"/>
                <a:gd name="T30" fmla="*/ 19 w 50"/>
                <a:gd name="T31" fmla="*/ 12 h 52"/>
                <a:gd name="T32" fmla="*/ 25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5" y="0"/>
                  </a:moveTo>
                  <a:lnTo>
                    <a:pt x="31" y="12"/>
                  </a:lnTo>
                  <a:lnTo>
                    <a:pt x="44" y="8"/>
                  </a:lnTo>
                  <a:lnTo>
                    <a:pt x="40" y="19"/>
                  </a:lnTo>
                  <a:lnTo>
                    <a:pt x="50" y="25"/>
                  </a:lnTo>
                  <a:lnTo>
                    <a:pt x="40" y="31"/>
                  </a:lnTo>
                  <a:lnTo>
                    <a:pt x="44" y="44"/>
                  </a:lnTo>
                  <a:lnTo>
                    <a:pt x="31" y="40"/>
                  </a:lnTo>
                  <a:lnTo>
                    <a:pt x="25" y="52"/>
                  </a:lnTo>
                  <a:lnTo>
                    <a:pt x="19" y="40"/>
                  </a:lnTo>
                  <a:lnTo>
                    <a:pt x="8" y="44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8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61" name="Freeform 317"/>
            <p:cNvSpPr>
              <a:spLocks/>
            </p:cNvSpPr>
            <p:nvPr/>
          </p:nvSpPr>
          <p:spPr bwMode="auto">
            <a:xfrm>
              <a:off x="2964" y="524"/>
              <a:ext cx="50" cy="50"/>
            </a:xfrm>
            <a:custGeom>
              <a:avLst/>
              <a:gdLst>
                <a:gd name="T0" fmla="*/ 23 w 50"/>
                <a:gd name="T1" fmla="*/ 0 h 50"/>
                <a:gd name="T2" fmla="*/ 29 w 50"/>
                <a:gd name="T3" fmla="*/ 12 h 50"/>
                <a:gd name="T4" fmla="*/ 42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2 h 50"/>
                <a:gd name="T14" fmla="*/ 29 w 50"/>
                <a:gd name="T15" fmla="*/ 38 h 50"/>
                <a:gd name="T16" fmla="*/ 23 w 50"/>
                <a:gd name="T17" fmla="*/ 50 h 50"/>
                <a:gd name="T18" fmla="*/ 19 w 50"/>
                <a:gd name="T19" fmla="*/ 38 h 50"/>
                <a:gd name="T20" fmla="*/ 6 w 50"/>
                <a:gd name="T21" fmla="*/ 42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19 h 50"/>
                <a:gd name="T28" fmla="*/ 6 w 50"/>
                <a:gd name="T29" fmla="*/ 8 h 50"/>
                <a:gd name="T30" fmla="*/ 19 w 50"/>
                <a:gd name="T31" fmla="*/ 12 h 50"/>
                <a:gd name="T32" fmla="*/ 23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3" y="0"/>
                  </a:moveTo>
                  <a:lnTo>
                    <a:pt x="29" y="12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29" y="38"/>
                  </a:lnTo>
                  <a:lnTo>
                    <a:pt x="23" y="50"/>
                  </a:lnTo>
                  <a:lnTo>
                    <a:pt x="19" y="38"/>
                  </a:lnTo>
                  <a:lnTo>
                    <a:pt x="6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6" y="8"/>
                  </a:lnTo>
                  <a:lnTo>
                    <a:pt x="19" y="12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40F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62" name="Freeform 318"/>
            <p:cNvSpPr>
              <a:spLocks/>
            </p:cNvSpPr>
            <p:nvPr/>
          </p:nvSpPr>
          <p:spPr bwMode="auto">
            <a:xfrm>
              <a:off x="3421" y="1023"/>
              <a:ext cx="49" cy="50"/>
            </a:xfrm>
            <a:custGeom>
              <a:avLst/>
              <a:gdLst>
                <a:gd name="T0" fmla="*/ 24 w 49"/>
                <a:gd name="T1" fmla="*/ 0 h 50"/>
                <a:gd name="T2" fmla="*/ 30 w 49"/>
                <a:gd name="T3" fmla="*/ 11 h 50"/>
                <a:gd name="T4" fmla="*/ 44 w 49"/>
                <a:gd name="T5" fmla="*/ 8 h 50"/>
                <a:gd name="T6" fmla="*/ 38 w 49"/>
                <a:gd name="T7" fmla="*/ 19 h 50"/>
                <a:gd name="T8" fmla="*/ 49 w 49"/>
                <a:gd name="T9" fmla="*/ 25 h 50"/>
                <a:gd name="T10" fmla="*/ 38 w 49"/>
                <a:gd name="T11" fmla="*/ 31 h 50"/>
                <a:gd name="T12" fmla="*/ 44 w 49"/>
                <a:gd name="T13" fmla="*/ 42 h 50"/>
                <a:gd name="T14" fmla="*/ 30 w 49"/>
                <a:gd name="T15" fmla="*/ 38 h 50"/>
                <a:gd name="T16" fmla="*/ 24 w 49"/>
                <a:gd name="T17" fmla="*/ 50 h 50"/>
                <a:gd name="T18" fmla="*/ 19 w 49"/>
                <a:gd name="T19" fmla="*/ 38 h 50"/>
                <a:gd name="T20" fmla="*/ 7 w 49"/>
                <a:gd name="T21" fmla="*/ 42 h 50"/>
                <a:gd name="T22" fmla="*/ 11 w 49"/>
                <a:gd name="T23" fmla="*/ 31 h 50"/>
                <a:gd name="T24" fmla="*/ 0 w 49"/>
                <a:gd name="T25" fmla="*/ 25 h 50"/>
                <a:gd name="T26" fmla="*/ 11 w 49"/>
                <a:gd name="T27" fmla="*/ 19 h 50"/>
                <a:gd name="T28" fmla="*/ 7 w 49"/>
                <a:gd name="T29" fmla="*/ 8 h 50"/>
                <a:gd name="T30" fmla="*/ 19 w 49"/>
                <a:gd name="T31" fmla="*/ 11 h 50"/>
                <a:gd name="T32" fmla="*/ 24 w 49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0">
                  <a:moveTo>
                    <a:pt x="24" y="0"/>
                  </a:moveTo>
                  <a:lnTo>
                    <a:pt x="30" y="11"/>
                  </a:lnTo>
                  <a:lnTo>
                    <a:pt x="44" y="8"/>
                  </a:lnTo>
                  <a:lnTo>
                    <a:pt x="38" y="19"/>
                  </a:lnTo>
                  <a:lnTo>
                    <a:pt x="49" y="25"/>
                  </a:lnTo>
                  <a:lnTo>
                    <a:pt x="38" y="31"/>
                  </a:lnTo>
                  <a:lnTo>
                    <a:pt x="44" y="42"/>
                  </a:lnTo>
                  <a:lnTo>
                    <a:pt x="30" y="38"/>
                  </a:lnTo>
                  <a:lnTo>
                    <a:pt x="24" y="50"/>
                  </a:lnTo>
                  <a:lnTo>
                    <a:pt x="19" y="38"/>
                  </a:lnTo>
                  <a:lnTo>
                    <a:pt x="7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8"/>
                  </a:lnTo>
                  <a:lnTo>
                    <a:pt x="19" y="11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63" name="Freeform 319"/>
            <p:cNvSpPr>
              <a:spLocks/>
            </p:cNvSpPr>
            <p:nvPr/>
          </p:nvSpPr>
          <p:spPr bwMode="auto">
            <a:xfrm>
              <a:off x="3244" y="678"/>
              <a:ext cx="52" cy="49"/>
            </a:xfrm>
            <a:custGeom>
              <a:avLst/>
              <a:gdLst>
                <a:gd name="T0" fmla="*/ 27 w 52"/>
                <a:gd name="T1" fmla="*/ 0 h 49"/>
                <a:gd name="T2" fmla="*/ 33 w 52"/>
                <a:gd name="T3" fmla="*/ 11 h 49"/>
                <a:gd name="T4" fmla="*/ 44 w 52"/>
                <a:gd name="T5" fmla="*/ 7 h 49"/>
                <a:gd name="T6" fmla="*/ 40 w 52"/>
                <a:gd name="T7" fmla="*/ 21 h 49"/>
                <a:gd name="T8" fmla="*/ 52 w 52"/>
                <a:gd name="T9" fmla="*/ 25 h 49"/>
                <a:gd name="T10" fmla="*/ 40 w 52"/>
                <a:gd name="T11" fmla="*/ 30 h 49"/>
                <a:gd name="T12" fmla="*/ 44 w 52"/>
                <a:gd name="T13" fmla="*/ 44 h 49"/>
                <a:gd name="T14" fmla="*/ 33 w 52"/>
                <a:gd name="T15" fmla="*/ 38 h 49"/>
                <a:gd name="T16" fmla="*/ 27 w 52"/>
                <a:gd name="T17" fmla="*/ 49 h 49"/>
                <a:gd name="T18" fmla="*/ 21 w 52"/>
                <a:gd name="T19" fmla="*/ 38 h 49"/>
                <a:gd name="T20" fmla="*/ 8 w 52"/>
                <a:gd name="T21" fmla="*/ 44 h 49"/>
                <a:gd name="T22" fmla="*/ 11 w 52"/>
                <a:gd name="T23" fmla="*/ 30 h 49"/>
                <a:gd name="T24" fmla="*/ 0 w 52"/>
                <a:gd name="T25" fmla="*/ 25 h 49"/>
                <a:gd name="T26" fmla="*/ 11 w 52"/>
                <a:gd name="T27" fmla="*/ 21 h 49"/>
                <a:gd name="T28" fmla="*/ 8 w 52"/>
                <a:gd name="T29" fmla="*/ 7 h 49"/>
                <a:gd name="T30" fmla="*/ 21 w 52"/>
                <a:gd name="T31" fmla="*/ 11 h 49"/>
                <a:gd name="T32" fmla="*/ 27 w 52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49">
                  <a:moveTo>
                    <a:pt x="27" y="0"/>
                  </a:moveTo>
                  <a:lnTo>
                    <a:pt x="33" y="11"/>
                  </a:lnTo>
                  <a:lnTo>
                    <a:pt x="44" y="7"/>
                  </a:lnTo>
                  <a:lnTo>
                    <a:pt x="40" y="21"/>
                  </a:lnTo>
                  <a:lnTo>
                    <a:pt x="52" y="25"/>
                  </a:lnTo>
                  <a:lnTo>
                    <a:pt x="40" y="30"/>
                  </a:lnTo>
                  <a:lnTo>
                    <a:pt x="44" y="44"/>
                  </a:lnTo>
                  <a:lnTo>
                    <a:pt x="33" y="38"/>
                  </a:lnTo>
                  <a:lnTo>
                    <a:pt x="27" y="49"/>
                  </a:lnTo>
                  <a:lnTo>
                    <a:pt x="21" y="38"/>
                  </a:lnTo>
                  <a:lnTo>
                    <a:pt x="8" y="44"/>
                  </a:lnTo>
                  <a:lnTo>
                    <a:pt x="11" y="30"/>
                  </a:lnTo>
                  <a:lnTo>
                    <a:pt x="0" y="25"/>
                  </a:lnTo>
                  <a:lnTo>
                    <a:pt x="11" y="21"/>
                  </a:lnTo>
                  <a:lnTo>
                    <a:pt x="8" y="7"/>
                  </a:lnTo>
                  <a:lnTo>
                    <a:pt x="21" y="1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64" name="Freeform 320"/>
            <p:cNvSpPr>
              <a:spLocks/>
            </p:cNvSpPr>
            <p:nvPr/>
          </p:nvSpPr>
          <p:spPr bwMode="auto">
            <a:xfrm>
              <a:off x="3467" y="764"/>
              <a:ext cx="49" cy="50"/>
            </a:xfrm>
            <a:custGeom>
              <a:avLst/>
              <a:gdLst>
                <a:gd name="T0" fmla="*/ 25 w 49"/>
                <a:gd name="T1" fmla="*/ 0 h 50"/>
                <a:gd name="T2" fmla="*/ 30 w 49"/>
                <a:gd name="T3" fmla="*/ 11 h 50"/>
                <a:gd name="T4" fmla="*/ 42 w 49"/>
                <a:gd name="T5" fmla="*/ 8 h 50"/>
                <a:gd name="T6" fmla="*/ 38 w 49"/>
                <a:gd name="T7" fmla="*/ 19 h 50"/>
                <a:gd name="T8" fmla="*/ 49 w 49"/>
                <a:gd name="T9" fmla="*/ 25 h 50"/>
                <a:gd name="T10" fmla="*/ 38 w 49"/>
                <a:gd name="T11" fmla="*/ 31 h 50"/>
                <a:gd name="T12" fmla="*/ 42 w 49"/>
                <a:gd name="T13" fmla="*/ 44 h 50"/>
                <a:gd name="T14" fmla="*/ 30 w 49"/>
                <a:gd name="T15" fmla="*/ 38 h 50"/>
                <a:gd name="T16" fmla="*/ 25 w 49"/>
                <a:gd name="T17" fmla="*/ 50 h 50"/>
                <a:gd name="T18" fmla="*/ 19 w 49"/>
                <a:gd name="T19" fmla="*/ 38 h 50"/>
                <a:gd name="T20" fmla="*/ 5 w 49"/>
                <a:gd name="T21" fmla="*/ 44 h 50"/>
                <a:gd name="T22" fmla="*/ 11 w 49"/>
                <a:gd name="T23" fmla="*/ 31 h 50"/>
                <a:gd name="T24" fmla="*/ 0 w 49"/>
                <a:gd name="T25" fmla="*/ 25 h 50"/>
                <a:gd name="T26" fmla="*/ 11 w 49"/>
                <a:gd name="T27" fmla="*/ 19 h 50"/>
                <a:gd name="T28" fmla="*/ 5 w 49"/>
                <a:gd name="T29" fmla="*/ 8 h 50"/>
                <a:gd name="T30" fmla="*/ 19 w 49"/>
                <a:gd name="T31" fmla="*/ 11 h 50"/>
                <a:gd name="T32" fmla="*/ 25 w 49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0">
                  <a:moveTo>
                    <a:pt x="25" y="0"/>
                  </a:moveTo>
                  <a:lnTo>
                    <a:pt x="30" y="11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49" y="25"/>
                  </a:lnTo>
                  <a:lnTo>
                    <a:pt x="38" y="31"/>
                  </a:lnTo>
                  <a:lnTo>
                    <a:pt x="42" y="44"/>
                  </a:lnTo>
                  <a:lnTo>
                    <a:pt x="30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5" y="44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5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65" name="Freeform 321"/>
            <p:cNvSpPr>
              <a:spLocks/>
            </p:cNvSpPr>
            <p:nvPr/>
          </p:nvSpPr>
          <p:spPr bwMode="auto">
            <a:xfrm>
              <a:off x="3388" y="821"/>
              <a:ext cx="52" cy="50"/>
            </a:xfrm>
            <a:custGeom>
              <a:avLst/>
              <a:gdLst>
                <a:gd name="T0" fmla="*/ 27 w 52"/>
                <a:gd name="T1" fmla="*/ 0 h 50"/>
                <a:gd name="T2" fmla="*/ 33 w 52"/>
                <a:gd name="T3" fmla="*/ 12 h 50"/>
                <a:gd name="T4" fmla="*/ 44 w 52"/>
                <a:gd name="T5" fmla="*/ 8 h 50"/>
                <a:gd name="T6" fmla="*/ 40 w 52"/>
                <a:gd name="T7" fmla="*/ 22 h 50"/>
                <a:gd name="T8" fmla="*/ 52 w 52"/>
                <a:gd name="T9" fmla="*/ 25 h 50"/>
                <a:gd name="T10" fmla="*/ 40 w 52"/>
                <a:gd name="T11" fmla="*/ 31 h 50"/>
                <a:gd name="T12" fmla="*/ 44 w 52"/>
                <a:gd name="T13" fmla="*/ 45 h 50"/>
                <a:gd name="T14" fmla="*/ 33 w 52"/>
                <a:gd name="T15" fmla="*/ 39 h 50"/>
                <a:gd name="T16" fmla="*/ 27 w 52"/>
                <a:gd name="T17" fmla="*/ 50 h 50"/>
                <a:gd name="T18" fmla="*/ 21 w 52"/>
                <a:gd name="T19" fmla="*/ 39 h 50"/>
                <a:gd name="T20" fmla="*/ 8 w 52"/>
                <a:gd name="T21" fmla="*/ 45 h 50"/>
                <a:gd name="T22" fmla="*/ 11 w 52"/>
                <a:gd name="T23" fmla="*/ 31 h 50"/>
                <a:gd name="T24" fmla="*/ 0 w 52"/>
                <a:gd name="T25" fmla="*/ 25 h 50"/>
                <a:gd name="T26" fmla="*/ 11 w 52"/>
                <a:gd name="T27" fmla="*/ 22 h 50"/>
                <a:gd name="T28" fmla="*/ 8 w 52"/>
                <a:gd name="T29" fmla="*/ 8 h 50"/>
                <a:gd name="T30" fmla="*/ 21 w 52"/>
                <a:gd name="T31" fmla="*/ 12 h 50"/>
                <a:gd name="T32" fmla="*/ 27 w 52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0">
                  <a:moveTo>
                    <a:pt x="27" y="0"/>
                  </a:moveTo>
                  <a:lnTo>
                    <a:pt x="33" y="12"/>
                  </a:lnTo>
                  <a:lnTo>
                    <a:pt x="44" y="8"/>
                  </a:lnTo>
                  <a:lnTo>
                    <a:pt x="40" y="22"/>
                  </a:lnTo>
                  <a:lnTo>
                    <a:pt x="52" y="25"/>
                  </a:lnTo>
                  <a:lnTo>
                    <a:pt x="40" y="31"/>
                  </a:lnTo>
                  <a:lnTo>
                    <a:pt x="44" y="45"/>
                  </a:lnTo>
                  <a:lnTo>
                    <a:pt x="33" y="39"/>
                  </a:lnTo>
                  <a:lnTo>
                    <a:pt x="27" y="50"/>
                  </a:lnTo>
                  <a:lnTo>
                    <a:pt x="21" y="39"/>
                  </a:lnTo>
                  <a:lnTo>
                    <a:pt x="8" y="45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22"/>
                  </a:lnTo>
                  <a:lnTo>
                    <a:pt x="8" y="8"/>
                  </a:lnTo>
                  <a:lnTo>
                    <a:pt x="21" y="1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66" name="Freeform 322"/>
            <p:cNvSpPr>
              <a:spLocks/>
            </p:cNvSpPr>
            <p:nvPr/>
          </p:nvSpPr>
          <p:spPr bwMode="auto">
            <a:xfrm>
              <a:off x="3303" y="708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3 w 50"/>
                <a:gd name="T5" fmla="*/ 8 h 50"/>
                <a:gd name="T6" fmla="*/ 39 w 50"/>
                <a:gd name="T7" fmla="*/ 19 h 50"/>
                <a:gd name="T8" fmla="*/ 50 w 50"/>
                <a:gd name="T9" fmla="*/ 25 h 50"/>
                <a:gd name="T10" fmla="*/ 39 w 50"/>
                <a:gd name="T11" fmla="*/ 31 h 50"/>
                <a:gd name="T12" fmla="*/ 43 w 50"/>
                <a:gd name="T13" fmla="*/ 42 h 50"/>
                <a:gd name="T14" fmla="*/ 31 w 50"/>
                <a:gd name="T15" fmla="*/ 39 h 50"/>
                <a:gd name="T16" fmla="*/ 25 w 50"/>
                <a:gd name="T17" fmla="*/ 50 h 50"/>
                <a:gd name="T18" fmla="*/ 20 w 50"/>
                <a:gd name="T19" fmla="*/ 39 h 50"/>
                <a:gd name="T20" fmla="*/ 8 w 50"/>
                <a:gd name="T21" fmla="*/ 42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8 h 50"/>
                <a:gd name="T30" fmla="*/ 20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3" y="8"/>
                  </a:lnTo>
                  <a:lnTo>
                    <a:pt x="39" y="19"/>
                  </a:lnTo>
                  <a:lnTo>
                    <a:pt x="50" y="25"/>
                  </a:lnTo>
                  <a:lnTo>
                    <a:pt x="39" y="31"/>
                  </a:lnTo>
                  <a:lnTo>
                    <a:pt x="43" y="42"/>
                  </a:lnTo>
                  <a:lnTo>
                    <a:pt x="31" y="39"/>
                  </a:lnTo>
                  <a:lnTo>
                    <a:pt x="25" y="50"/>
                  </a:lnTo>
                  <a:lnTo>
                    <a:pt x="20" y="39"/>
                  </a:lnTo>
                  <a:lnTo>
                    <a:pt x="8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8"/>
                  </a:lnTo>
                  <a:lnTo>
                    <a:pt x="20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</p:grpSp>
      <p:grpSp>
        <p:nvGrpSpPr>
          <p:cNvPr id="7" name="Group 323"/>
          <p:cNvGrpSpPr>
            <a:grpSpLocks/>
          </p:cNvGrpSpPr>
          <p:nvPr/>
        </p:nvGrpSpPr>
        <p:grpSpPr bwMode="auto">
          <a:xfrm>
            <a:off x="5580063" y="3141663"/>
            <a:ext cx="2801937" cy="2025650"/>
            <a:chOff x="1786" y="384"/>
            <a:chExt cx="1765" cy="1276"/>
          </a:xfrm>
        </p:grpSpPr>
        <p:sp>
          <p:nvSpPr>
            <p:cNvPr id="32068" name="Freeform 324"/>
            <p:cNvSpPr>
              <a:spLocks/>
            </p:cNvSpPr>
            <p:nvPr/>
          </p:nvSpPr>
          <p:spPr bwMode="auto">
            <a:xfrm>
              <a:off x="2062" y="1418"/>
              <a:ext cx="100" cy="96"/>
            </a:xfrm>
            <a:custGeom>
              <a:avLst/>
              <a:gdLst>
                <a:gd name="T0" fmla="*/ 50 w 100"/>
                <a:gd name="T1" fmla="*/ 0 h 96"/>
                <a:gd name="T2" fmla="*/ 61 w 100"/>
                <a:gd name="T3" fmla="*/ 37 h 96"/>
                <a:gd name="T4" fmla="*/ 100 w 100"/>
                <a:gd name="T5" fmla="*/ 37 h 96"/>
                <a:gd name="T6" fmla="*/ 69 w 100"/>
                <a:gd name="T7" fmla="*/ 60 h 96"/>
                <a:gd name="T8" fmla="*/ 81 w 100"/>
                <a:gd name="T9" fmla="*/ 96 h 96"/>
                <a:gd name="T10" fmla="*/ 50 w 100"/>
                <a:gd name="T11" fmla="*/ 73 h 96"/>
                <a:gd name="T12" fmla="*/ 19 w 100"/>
                <a:gd name="T13" fmla="*/ 96 h 96"/>
                <a:gd name="T14" fmla="*/ 29 w 100"/>
                <a:gd name="T15" fmla="*/ 60 h 96"/>
                <a:gd name="T16" fmla="*/ 0 w 100"/>
                <a:gd name="T17" fmla="*/ 37 h 96"/>
                <a:gd name="T18" fmla="*/ 36 w 100"/>
                <a:gd name="T19" fmla="*/ 37 h 96"/>
                <a:gd name="T20" fmla="*/ 50 w 100"/>
                <a:gd name="T21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0" h="96">
                  <a:moveTo>
                    <a:pt x="50" y="0"/>
                  </a:moveTo>
                  <a:lnTo>
                    <a:pt x="61" y="37"/>
                  </a:lnTo>
                  <a:lnTo>
                    <a:pt x="100" y="37"/>
                  </a:lnTo>
                  <a:lnTo>
                    <a:pt x="69" y="60"/>
                  </a:lnTo>
                  <a:lnTo>
                    <a:pt x="81" y="96"/>
                  </a:lnTo>
                  <a:lnTo>
                    <a:pt x="50" y="73"/>
                  </a:lnTo>
                  <a:lnTo>
                    <a:pt x="19" y="96"/>
                  </a:lnTo>
                  <a:lnTo>
                    <a:pt x="29" y="60"/>
                  </a:lnTo>
                  <a:lnTo>
                    <a:pt x="0" y="37"/>
                  </a:lnTo>
                  <a:lnTo>
                    <a:pt x="36" y="37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69" name="Freeform 325"/>
            <p:cNvSpPr>
              <a:spLocks/>
            </p:cNvSpPr>
            <p:nvPr/>
          </p:nvSpPr>
          <p:spPr bwMode="auto">
            <a:xfrm>
              <a:off x="2285" y="1516"/>
              <a:ext cx="130" cy="129"/>
            </a:xfrm>
            <a:custGeom>
              <a:avLst/>
              <a:gdLst>
                <a:gd name="T0" fmla="*/ 36 w 130"/>
                <a:gd name="T1" fmla="*/ 0 h 129"/>
                <a:gd name="T2" fmla="*/ 72 w 130"/>
                <a:gd name="T3" fmla="*/ 35 h 129"/>
                <a:gd name="T4" fmla="*/ 117 w 130"/>
                <a:gd name="T5" fmla="*/ 12 h 129"/>
                <a:gd name="T6" fmla="*/ 95 w 130"/>
                <a:gd name="T7" fmla="*/ 58 h 129"/>
                <a:gd name="T8" fmla="*/ 130 w 130"/>
                <a:gd name="T9" fmla="*/ 92 h 129"/>
                <a:gd name="T10" fmla="*/ 80 w 130"/>
                <a:gd name="T11" fmla="*/ 86 h 129"/>
                <a:gd name="T12" fmla="*/ 59 w 130"/>
                <a:gd name="T13" fmla="*/ 129 h 129"/>
                <a:gd name="T14" fmla="*/ 49 w 130"/>
                <a:gd name="T15" fmla="*/ 81 h 129"/>
                <a:gd name="T16" fmla="*/ 0 w 130"/>
                <a:gd name="T17" fmla="*/ 73 h 129"/>
                <a:gd name="T18" fmla="*/ 44 w 130"/>
                <a:gd name="T19" fmla="*/ 50 h 129"/>
                <a:gd name="T20" fmla="*/ 36 w 130"/>
                <a:gd name="T2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0" h="129">
                  <a:moveTo>
                    <a:pt x="36" y="0"/>
                  </a:moveTo>
                  <a:lnTo>
                    <a:pt x="72" y="35"/>
                  </a:lnTo>
                  <a:lnTo>
                    <a:pt x="117" y="12"/>
                  </a:lnTo>
                  <a:lnTo>
                    <a:pt x="95" y="58"/>
                  </a:lnTo>
                  <a:lnTo>
                    <a:pt x="130" y="92"/>
                  </a:lnTo>
                  <a:lnTo>
                    <a:pt x="80" y="86"/>
                  </a:lnTo>
                  <a:lnTo>
                    <a:pt x="59" y="129"/>
                  </a:lnTo>
                  <a:lnTo>
                    <a:pt x="49" y="81"/>
                  </a:lnTo>
                  <a:lnTo>
                    <a:pt x="0" y="73"/>
                  </a:lnTo>
                  <a:lnTo>
                    <a:pt x="44" y="5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4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70" name="Freeform 326"/>
            <p:cNvSpPr>
              <a:spLocks/>
            </p:cNvSpPr>
            <p:nvPr/>
          </p:nvSpPr>
          <p:spPr bwMode="auto">
            <a:xfrm>
              <a:off x="2707" y="384"/>
              <a:ext cx="99" cy="96"/>
            </a:xfrm>
            <a:custGeom>
              <a:avLst/>
              <a:gdLst>
                <a:gd name="T0" fmla="*/ 50 w 99"/>
                <a:gd name="T1" fmla="*/ 0 h 96"/>
                <a:gd name="T2" fmla="*/ 61 w 99"/>
                <a:gd name="T3" fmla="*/ 35 h 96"/>
                <a:gd name="T4" fmla="*/ 99 w 99"/>
                <a:gd name="T5" fmla="*/ 36 h 96"/>
                <a:gd name="T6" fmla="*/ 71 w 99"/>
                <a:gd name="T7" fmla="*/ 59 h 96"/>
                <a:gd name="T8" fmla="*/ 80 w 99"/>
                <a:gd name="T9" fmla="*/ 96 h 96"/>
                <a:gd name="T10" fmla="*/ 50 w 99"/>
                <a:gd name="T11" fmla="*/ 73 h 96"/>
                <a:gd name="T12" fmla="*/ 19 w 99"/>
                <a:gd name="T13" fmla="*/ 96 h 96"/>
                <a:gd name="T14" fmla="*/ 30 w 99"/>
                <a:gd name="T15" fmla="*/ 59 h 96"/>
                <a:gd name="T16" fmla="*/ 0 w 99"/>
                <a:gd name="T17" fmla="*/ 36 h 96"/>
                <a:gd name="T18" fmla="*/ 38 w 99"/>
                <a:gd name="T19" fmla="*/ 35 h 96"/>
                <a:gd name="T20" fmla="*/ 50 w 99"/>
                <a:gd name="T21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96">
                  <a:moveTo>
                    <a:pt x="50" y="0"/>
                  </a:moveTo>
                  <a:lnTo>
                    <a:pt x="61" y="35"/>
                  </a:lnTo>
                  <a:lnTo>
                    <a:pt x="99" y="36"/>
                  </a:lnTo>
                  <a:lnTo>
                    <a:pt x="71" y="59"/>
                  </a:lnTo>
                  <a:lnTo>
                    <a:pt x="80" y="96"/>
                  </a:lnTo>
                  <a:lnTo>
                    <a:pt x="50" y="73"/>
                  </a:lnTo>
                  <a:lnTo>
                    <a:pt x="19" y="96"/>
                  </a:lnTo>
                  <a:lnTo>
                    <a:pt x="30" y="59"/>
                  </a:lnTo>
                  <a:lnTo>
                    <a:pt x="0" y="36"/>
                  </a:lnTo>
                  <a:lnTo>
                    <a:pt x="38" y="35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71" name="Freeform 327"/>
            <p:cNvSpPr>
              <a:spLocks/>
            </p:cNvSpPr>
            <p:nvPr/>
          </p:nvSpPr>
          <p:spPr bwMode="auto">
            <a:xfrm>
              <a:off x="3392" y="1265"/>
              <a:ext cx="69" cy="71"/>
            </a:xfrm>
            <a:custGeom>
              <a:avLst/>
              <a:gdLst>
                <a:gd name="T0" fmla="*/ 4 w 69"/>
                <a:gd name="T1" fmla="*/ 11 h 71"/>
                <a:gd name="T2" fmla="*/ 29 w 69"/>
                <a:gd name="T3" fmla="*/ 21 h 71"/>
                <a:gd name="T4" fmla="*/ 46 w 69"/>
                <a:gd name="T5" fmla="*/ 0 h 71"/>
                <a:gd name="T6" fmla="*/ 44 w 69"/>
                <a:gd name="T7" fmla="*/ 27 h 71"/>
                <a:gd name="T8" fmla="*/ 69 w 69"/>
                <a:gd name="T9" fmla="*/ 36 h 71"/>
                <a:gd name="T10" fmla="*/ 42 w 69"/>
                <a:gd name="T11" fmla="*/ 44 h 71"/>
                <a:gd name="T12" fmla="*/ 40 w 69"/>
                <a:gd name="T13" fmla="*/ 71 h 71"/>
                <a:gd name="T14" fmla="*/ 27 w 69"/>
                <a:gd name="T15" fmla="*/ 48 h 71"/>
                <a:gd name="T16" fmla="*/ 0 w 69"/>
                <a:gd name="T17" fmla="*/ 55 h 71"/>
                <a:gd name="T18" fmla="*/ 17 w 69"/>
                <a:gd name="T19" fmla="*/ 34 h 71"/>
                <a:gd name="T20" fmla="*/ 4 w 69"/>
                <a:gd name="T21" fmla="*/ 1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" h="71">
                  <a:moveTo>
                    <a:pt x="4" y="11"/>
                  </a:moveTo>
                  <a:lnTo>
                    <a:pt x="29" y="21"/>
                  </a:lnTo>
                  <a:lnTo>
                    <a:pt x="46" y="0"/>
                  </a:lnTo>
                  <a:lnTo>
                    <a:pt x="44" y="27"/>
                  </a:lnTo>
                  <a:lnTo>
                    <a:pt x="69" y="36"/>
                  </a:lnTo>
                  <a:lnTo>
                    <a:pt x="42" y="44"/>
                  </a:lnTo>
                  <a:lnTo>
                    <a:pt x="40" y="71"/>
                  </a:lnTo>
                  <a:lnTo>
                    <a:pt x="27" y="48"/>
                  </a:lnTo>
                  <a:lnTo>
                    <a:pt x="0" y="55"/>
                  </a:lnTo>
                  <a:lnTo>
                    <a:pt x="17" y="34"/>
                  </a:lnTo>
                  <a:lnTo>
                    <a:pt x="4" y="11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72" name="Freeform 328"/>
            <p:cNvSpPr>
              <a:spLocks/>
            </p:cNvSpPr>
            <p:nvPr/>
          </p:nvSpPr>
          <p:spPr bwMode="auto">
            <a:xfrm>
              <a:off x="3386" y="879"/>
              <a:ext cx="140" cy="134"/>
            </a:xfrm>
            <a:custGeom>
              <a:avLst/>
              <a:gdLst>
                <a:gd name="T0" fmla="*/ 69 w 140"/>
                <a:gd name="T1" fmla="*/ 0 h 134"/>
                <a:gd name="T2" fmla="*/ 86 w 140"/>
                <a:gd name="T3" fmla="*/ 50 h 134"/>
                <a:gd name="T4" fmla="*/ 140 w 140"/>
                <a:gd name="T5" fmla="*/ 52 h 134"/>
                <a:gd name="T6" fmla="*/ 98 w 140"/>
                <a:gd name="T7" fmla="*/ 83 h 134"/>
                <a:gd name="T8" fmla="*/ 113 w 140"/>
                <a:gd name="T9" fmla="*/ 134 h 134"/>
                <a:gd name="T10" fmla="*/ 69 w 140"/>
                <a:gd name="T11" fmla="*/ 104 h 134"/>
                <a:gd name="T12" fmla="*/ 27 w 140"/>
                <a:gd name="T13" fmla="*/ 134 h 134"/>
                <a:gd name="T14" fmla="*/ 42 w 140"/>
                <a:gd name="T15" fmla="*/ 83 h 134"/>
                <a:gd name="T16" fmla="*/ 0 w 140"/>
                <a:gd name="T17" fmla="*/ 52 h 134"/>
                <a:gd name="T18" fmla="*/ 52 w 140"/>
                <a:gd name="T19" fmla="*/ 50 h 134"/>
                <a:gd name="T20" fmla="*/ 69 w 140"/>
                <a:gd name="T21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0" h="134">
                  <a:moveTo>
                    <a:pt x="69" y="0"/>
                  </a:moveTo>
                  <a:lnTo>
                    <a:pt x="86" y="50"/>
                  </a:lnTo>
                  <a:lnTo>
                    <a:pt x="140" y="52"/>
                  </a:lnTo>
                  <a:lnTo>
                    <a:pt x="98" y="83"/>
                  </a:lnTo>
                  <a:lnTo>
                    <a:pt x="113" y="134"/>
                  </a:lnTo>
                  <a:lnTo>
                    <a:pt x="69" y="104"/>
                  </a:lnTo>
                  <a:lnTo>
                    <a:pt x="27" y="134"/>
                  </a:lnTo>
                  <a:lnTo>
                    <a:pt x="42" y="83"/>
                  </a:lnTo>
                  <a:lnTo>
                    <a:pt x="0" y="52"/>
                  </a:lnTo>
                  <a:lnTo>
                    <a:pt x="52" y="5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73" name="Freeform 329"/>
            <p:cNvSpPr>
              <a:spLocks/>
            </p:cNvSpPr>
            <p:nvPr/>
          </p:nvSpPr>
          <p:spPr bwMode="auto">
            <a:xfrm>
              <a:off x="1855" y="633"/>
              <a:ext cx="140" cy="135"/>
            </a:xfrm>
            <a:custGeom>
              <a:avLst/>
              <a:gdLst>
                <a:gd name="T0" fmla="*/ 69 w 140"/>
                <a:gd name="T1" fmla="*/ 0 h 135"/>
                <a:gd name="T2" fmla="*/ 86 w 140"/>
                <a:gd name="T3" fmla="*/ 50 h 135"/>
                <a:gd name="T4" fmla="*/ 140 w 140"/>
                <a:gd name="T5" fmla="*/ 52 h 135"/>
                <a:gd name="T6" fmla="*/ 98 w 140"/>
                <a:gd name="T7" fmla="*/ 83 h 135"/>
                <a:gd name="T8" fmla="*/ 113 w 140"/>
                <a:gd name="T9" fmla="*/ 135 h 135"/>
                <a:gd name="T10" fmla="*/ 69 w 140"/>
                <a:gd name="T11" fmla="*/ 104 h 135"/>
                <a:gd name="T12" fmla="*/ 27 w 140"/>
                <a:gd name="T13" fmla="*/ 135 h 135"/>
                <a:gd name="T14" fmla="*/ 40 w 140"/>
                <a:gd name="T15" fmla="*/ 83 h 135"/>
                <a:gd name="T16" fmla="*/ 0 w 140"/>
                <a:gd name="T17" fmla="*/ 52 h 135"/>
                <a:gd name="T18" fmla="*/ 51 w 140"/>
                <a:gd name="T19" fmla="*/ 50 h 135"/>
                <a:gd name="T20" fmla="*/ 69 w 140"/>
                <a:gd name="T21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0" h="135">
                  <a:moveTo>
                    <a:pt x="69" y="0"/>
                  </a:moveTo>
                  <a:lnTo>
                    <a:pt x="86" y="50"/>
                  </a:lnTo>
                  <a:lnTo>
                    <a:pt x="140" y="52"/>
                  </a:lnTo>
                  <a:lnTo>
                    <a:pt x="98" y="83"/>
                  </a:lnTo>
                  <a:lnTo>
                    <a:pt x="113" y="135"/>
                  </a:lnTo>
                  <a:lnTo>
                    <a:pt x="69" y="104"/>
                  </a:lnTo>
                  <a:lnTo>
                    <a:pt x="27" y="135"/>
                  </a:lnTo>
                  <a:lnTo>
                    <a:pt x="40" y="83"/>
                  </a:lnTo>
                  <a:lnTo>
                    <a:pt x="0" y="52"/>
                  </a:lnTo>
                  <a:lnTo>
                    <a:pt x="51" y="5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74" name="Freeform 330"/>
            <p:cNvSpPr>
              <a:spLocks/>
            </p:cNvSpPr>
            <p:nvPr/>
          </p:nvSpPr>
          <p:spPr bwMode="auto">
            <a:xfrm>
              <a:off x="3280" y="1242"/>
              <a:ext cx="104" cy="121"/>
            </a:xfrm>
            <a:custGeom>
              <a:avLst/>
              <a:gdLst>
                <a:gd name="T0" fmla="*/ 52 w 104"/>
                <a:gd name="T1" fmla="*/ 0 h 121"/>
                <a:gd name="T2" fmla="*/ 64 w 104"/>
                <a:gd name="T3" fmla="*/ 40 h 121"/>
                <a:gd name="T4" fmla="*/ 104 w 104"/>
                <a:gd name="T5" fmla="*/ 30 h 121"/>
                <a:gd name="T6" fmla="*/ 77 w 104"/>
                <a:gd name="T7" fmla="*/ 59 h 121"/>
                <a:gd name="T8" fmla="*/ 104 w 104"/>
                <a:gd name="T9" fmla="*/ 90 h 121"/>
                <a:gd name="T10" fmla="*/ 64 w 104"/>
                <a:gd name="T11" fmla="*/ 80 h 121"/>
                <a:gd name="T12" fmla="*/ 52 w 104"/>
                <a:gd name="T13" fmla="*/ 121 h 121"/>
                <a:gd name="T14" fmla="*/ 41 w 104"/>
                <a:gd name="T15" fmla="*/ 80 h 121"/>
                <a:gd name="T16" fmla="*/ 0 w 104"/>
                <a:gd name="T17" fmla="*/ 90 h 121"/>
                <a:gd name="T18" fmla="*/ 29 w 104"/>
                <a:gd name="T19" fmla="*/ 59 h 121"/>
                <a:gd name="T20" fmla="*/ 0 w 104"/>
                <a:gd name="T21" fmla="*/ 30 h 121"/>
                <a:gd name="T22" fmla="*/ 41 w 104"/>
                <a:gd name="T23" fmla="*/ 40 h 121"/>
                <a:gd name="T24" fmla="*/ 52 w 104"/>
                <a:gd name="T25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121">
                  <a:moveTo>
                    <a:pt x="52" y="0"/>
                  </a:moveTo>
                  <a:lnTo>
                    <a:pt x="64" y="40"/>
                  </a:lnTo>
                  <a:lnTo>
                    <a:pt x="104" y="30"/>
                  </a:lnTo>
                  <a:lnTo>
                    <a:pt x="77" y="59"/>
                  </a:lnTo>
                  <a:lnTo>
                    <a:pt x="104" y="90"/>
                  </a:lnTo>
                  <a:lnTo>
                    <a:pt x="64" y="80"/>
                  </a:lnTo>
                  <a:lnTo>
                    <a:pt x="52" y="121"/>
                  </a:lnTo>
                  <a:lnTo>
                    <a:pt x="41" y="80"/>
                  </a:lnTo>
                  <a:lnTo>
                    <a:pt x="0" y="90"/>
                  </a:lnTo>
                  <a:lnTo>
                    <a:pt x="29" y="59"/>
                  </a:lnTo>
                  <a:lnTo>
                    <a:pt x="0" y="30"/>
                  </a:lnTo>
                  <a:lnTo>
                    <a:pt x="41" y="4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75" name="Freeform 331"/>
            <p:cNvSpPr>
              <a:spLocks/>
            </p:cNvSpPr>
            <p:nvPr/>
          </p:nvSpPr>
          <p:spPr bwMode="auto">
            <a:xfrm>
              <a:off x="2096" y="541"/>
              <a:ext cx="75" cy="73"/>
            </a:xfrm>
            <a:custGeom>
              <a:avLst/>
              <a:gdLst>
                <a:gd name="T0" fmla="*/ 25 w 75"/>
                <a:gd name="T1" fmla="*/ 0 h 73"/>
                <a:gd name="T2" fmla="*/ 41 w 75"/>
                <a:gd name="T3" fmla="*/ 21 h 73"/>
                <a:gd name="T4" fmla="*/ 64 w 75"/>
                <a:gd name="T5" fmla="*/ 8 h 73"/>
                <a:gd name="T6" fmla="*/ 52 w 75"/>
                <a:gd name="T7" fmla="*/ 33 h 73"/>
                <a:gd name="T8" fmla="*/ 75 w 75"/>
                <a:gd name="T9" fmla="*/ 46 h 73"/>
                <a:gd name="T10" fmla="*/ 48 w 75"/>
                <a:gd name="T11" fmla="*/ 48 h 73"/>
                <a:gd name="T12" fmla="*/ 48 w 75"/>
                <a:gd name="T13" fmla="*/ 73 h 73"/>
                <a:gd name="T14" fmla="*/ 33 w 75"/>
                <a:gd name="T15" fmla="*/ 52 h 73"/>
                <a:gd name="T16" fmla="*/ 10 w 75"/>
                <a:gd name="T17" fmla="*/ 64 h 73"/>
                <a:gd name="T18" fmla="*/ 22 w 75"/>
                <a:gd name="T19" fmla="*/ 41 h 73"/>
                <a:gd name="T20" fmla="*/ 0 w 75"/>
                <a:gd name="T21" fmla="*/ 27 h 73"/>
                <a:gd name="T22" fmla="*/ 25 w 75"/>
                <a:gd name="T23" fmla="*/ 25 h 73"/>
                <a:gd name="T24" fmla="*/ 25 w 75"/>
                <a:gd name="T25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5" h="73">
                  <a:moveTo>
                    <a:pt x="25" y="0"/>
                  </a:moveTo>
                  <a:lnTo>
                    <a:pt x="41" y="21"/>
                  </a:lnTo>
                  <a:lnTo>
                    <a:pt x="64" y="8"/>
                  </a:lnTo>
                  <a:lnTo>
                    <a:pt x="52" y="33"/>
                  </a:lnTo>
                  <a:lnTo>
                    <a:pt x="75" y="46"/>
                  </a:lnTo>
                  <a:lnTo>
                    <a:pt x="48" y="48"/>
                  </a:lnTo>
                  <a:lnTo>
                    <a:pt x="48" y="73"/>
                  </a:lnTo>
                  <a:lnTo>
                    <a:pt x="33" y="52"/>
                  </a:lnTo>
                  <a:lnTo>
                    <a:pt x="10" y="64"/>
                  </a:lnTo>
                  <a:lnTo>
                    <a:pt x="22" y="41"/>
                  </a:lnTo>
                  <a:lnTo>
                    <a:pt x="0" y="27"/>
                  </a:lnTo>
                  <a:lnTo>
                    <a:pt x="25" y="25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76" name="Freeform 332"/>
            <p:cNvSpPr>
              <a:spLocks/>
            </p:cNvSpPr>
            <p:nvPr/>
          </p:nvSpPr>
          <p:spPr bwMode="auto">
            <a:xfrm>
              <a:off x="2599" y="434"/>
              <a:ext cx="113" cy="111"/>
            </a:xfrm>
            <a:custGeom>
              <a:avLst/>
              <a:gdLst>
                <a:gd name="T0" fmla="*/ 41 w 113"/>
                <a:gd name="T1" fmla="*/ 0 h 111"/>
                <a:gd name="T2" fmla="*/ 64 w 113"/>
                <a:gd name="T3" fmla="*/ 33 h 111"/>
                <a:gd name="T4" fmla="*/ 98 w 113"/>
                <a:gd name="T5" fmla="*/ 13 h 111"/>
                <a:gd name="T6" fmla="*/ 81 w 113"/>
                <a:gd name="T7" fmla="*/ 50 h 111"/>
                <a:gd name="T8" fmla="*/ 113 w 113"/>
                <a:gd name="T9" fmla="*/ 69 h 111"/>
                <a:gd name="T10" fmla="*/ 75 w 113"/>
                <a:gd name="T11" fmla="*/ 71 h 111"/>
                <a:gd name="T12" fmla="*/ 75 w 113"/>
                <a:gd name="T13" fmla="*/ 111 h 111"/>
                <a:gd name="T14" fmla="*/ 52 w 113"/>
                <a:gd name="T15" fmla="*/ 79 h 111"/>
                <a:gd name="T16" fmla="*/ 17 w 113"/>
                <a:gd name="T17" fmla="*/ 98 h 111"/>
                <a:gd name="T18" fmla="*/ 35 w 113"/>
                <a:gd name="T19" fmla="*/ 61 h 111"/>
                <a:gd name="T20" fmla="*/ 0 w 113"/>
                <a:gd name="T21" fmla="*/ 42 h 111"/>
                <a:gd name="T22" fmla="*/ 41 w 113"/>
                <a:gd name="T23" fmla="*/ 40 h 111"/>
                <a:gd name="T24" fmla="*/ 41 w 113"/>
                <a:gd name="T25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" h="111">
                  <a:moveTo>
                    <a:pt x="41" y="0"/>
                  </a:moveTo>
                  <a:lnTo>
                    <a:pt x="64" y="33"/>
                  </a:lnTo>
                  <a:lnTo>
                    <a:pt x="98" y="13"/>
                  </a:lnTo>
                  <a:lnTo>
                    <a:pt x="81" y="50"/>
                  </a:lnTo>
                  <a:lnTo>
                    <a:pt x="113" y="69"/>
                  </a:lnTo>
                  <a:lnTo>
                    <a:pt x="75" y="71"/>
                  </a:lnTo>
                  <a:lnTo>
                    <a:pt x="75" y="111"/>
                  </a:lnTo>
                  <a:lnTo>
                    <a:pt x="52" y="79"/>
                  </a:lnTo>
                  <a:lnTo>
                    <a:pt x="17" y="98"/>
                  </a:lnTo>
                  <a:lnTo>
                    <a:pt x="35" y="61"/>
                  </a:lnTo>
                  <a:lnTo>
                    <a:pt x="0" y="42"/>
                  </a:lnTo>
                  <a:lnTo>
                    <a:pt x="41" y="40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40F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77" name="Freeform 333"/>
            <p:cNvSpPr>
              <a:spLocks/>
            </p:cNvSpPr>
            <p:nvPr/>
          </p:nvSpPr>
          <p:spPr bwMode="auto">
            <a:xfrm>
              <a:off x="2808" y="1535"/>
              <a:ext cx="110" cy="119"/>
            </a:xfrm>
            <a:custGeom>
              <a:avLst/>
              <a:gdLst>
                <a:gd name="T0" fmla="*/ 62 w 110"/>
                <a:gd name="T1" fmla="*/ 0 h 119"/>
                <a:gd name="T2" fmla="*/ 69 w 110"/>
                <a:gd name="T3" fmla="*/ 41 h 119"/>
                <a:gd name="T4" fmla="*/ 110 w 110"/>
                <a:gd name="T5" fmla="*/ 37 h 119"/>
                <a:gd name="T6" fmla="*/ 79 w 110"/>
                <a:gd name="T7" fmla="*/ 64 h 119"/>
                <a:gd name="T8" fmla="*/ 102 w 110"/>
                <a:gd name="T9" fmla="*/ 96 h 119"/>
                <a:gd name="T10" fmla="*/ 64 w 110"/>
                <a:gd name="T11" fmla="*/ 81 h 119"/>
                <a:gd name="T12" fmla="*/ 46 w 110"/>
                <a:gd name="T13" fmla="*/ 119 h 119"/>
                <a:gd name="T14" fmla="*/ 41 w 110"/>
                <a:gd name="T15" fmla="*/ 79 h 119"/>
                <a:gd name="T16" fmla="*/ 0 w 110"/>
                <a:gd name="T17" fmla="*/ 83 h 119"/>
                <a:gd name="T18" fmla="*/ 31 w 110"/>
                <a:gd name="T19" fmla="*/ 56 h 119"/>
                <a:gd name="T20" fmla="*/ 6 w 110"/>
                <a:gd name="T21" fmla="*/ 23 h 119"/>
                <a:gd name="T22" fmla="*/ 45 w 110"/>
                <a:gd name="T23" fmla="*/ 37 h 119"/>
                <a:gd name="T24" fmla="*/ 62 w 110"/>
                <a:gd name="T25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0" h="119">
                  <a:moveTo>
                    <a:pt x="62" y="0"/>
                  </a:moveTo>
                  <a:lnTo>
                    <a:pt x="69" y="41"/>
                  </a:lnTo>
                  <a:lnTo>
                    <a:pt x="110" y="37"/>
                  </a:lnTo>
                  <a:lnTo>
                    <a:pt x="79" y="64"/>
                  </a:lnTo>
                  <a:lnTo>
                    <a:pt x="102" y="96"/>
                  </a:lnTo>
                  <a:lnTo>
                    <a:pt x="64" y="81"/>
                  </a:lnTo>
                  <a:lnTo>
                    <a:pt x="46" y="119"/>
                  </a:lnTo>
                  <a:lnTo>
                    <a:pt x="41" y="79"/>
                  </a:lnTo>
                  <a:lnTo>
                    <a:pt x="0" y="83"/>
                  </a:lnTo>
                  <a:lnTo>
                    <a:pt x="31" y="56"/>
                  </a:lnTo>
                  <a:lnTo>
                    <a:pt x="6" y="23"/>
                  </a:lnTo>
                  <a:lnTo>
                    <a:pt x="45" y="37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78" name="Freeform 334"/>
            <p:cNvSpPr>
              <a:spLocks/>
            </p:cNvSpPr>
            <p:nvPr/>
          </p:nvSpPr>
          <p:spPr bwMode="auto">
            <a:xfrm>
              <a:off x="3346" y="1098"/>
              <a:ext cx="71" cy="82"/>
            </a:xfrm>
            <a:custGeom>
              <a:avLst/>
              <a:gdLst>
                <a:gd name="T0" fmla="*/ 34 w 71"/>
                <a:gd name="T1" fmla="*/ 0 h 82"/>
                <a:gd name="T2" fmla="*/ 44 w 71"/>
                <a:gd name="T3" fmla="*/ 27 h 82"/>
                <a:gd name="T4" fmla="*/ 71 w 71"/>
                <a:gd name="T5" fmla="*/ 19 h 82"/>
                <a:gd name="T6" fmla="*/ 51 w 71"/>
                <a:gd name="T7" fmla="*/ 40 h 82"/>
                <a:gd name="T8" fmla="*/ 71 w 71"/>
                <a:gd name="T9" fmla="*/ 61 h 82"/>
                <a:gd name="T10" fmla="*/ 44 w 71"/>
                <a:gd name="T11" fmla="*/ 55 h 82"/>
                <a:gd name="T12" fmla="*/ 34 w 71"/>
                <a:gd name="T13" fmla="*/ 82 h 82"/>
                <a:gd name="T14" fmla="*/ 27 w 71"/>
                <a:gd name="T15" fmla="*/ 55 h 82"/>
                <a:gd name="T16" fmla="*/ 0 w 71"/>
                <a:gd name="T17" fmla="*/ 61 h 82"/>
                <a:gd name="T18" fmla="*/ 17 w 71"/>
                <a:gd name="T19" fmla="*/ 40 h 82"/>
                <a:gd name="T20" fmla="*/ 0 w 71"/>
                <a:gd name="T21" fmla="*/ 19 h 82"/>
                <a:gd name="T22" fmla="*/ 27 w 71"/>
                <a:gd name="T23" fmla="*/ 27 h 82"/>
                <a:gd name="T24" fmla="*/ 34 w 71"/>
                <a:gd name="T25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" h="82">
                  <a:moveTo>
                    <a:pt x="34" y="0"/>
                  </a:moveTo>
                  <a:lnTo>
                    <a:pt x="44" y="27"/>
                  </a:lnTo>
                  <a:lnTo>
                    <a:pt x="71" y="19"/>
                  </a:lnTo>
                  <a:lnTo>
                    <a:pt x="51" y="40"/>
                  </a:lnTo>
                  <a:lnTo>
                    <a:pt x="71" y="61"/>
                  </a:lnTo>
                  <a:lnTo>
                    <a:pt x="44" y="55"/>
                  </a:lnTo>
                  <a:lnTo>
                    <a:pt x="34" y="82"/>
                  </a:lnTo>
                  <a:lnTo>
                    <a:pt x="27" y="55"/>
                  </a:lnTo>
                  <a:lnTo>
                    <a:pt x="0" y="61"/>
                  </a:lnTo>
                  <a:lnTo>
                    <a:pt x="17" y="40"/>
                  </a:lnTo>
                  <a:lnTo>
                    <a:pt x="0" y="19"/>
                  </a:lnTo>
                  <a:lnTo>
                    <a:pt x="27" y="27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79" name="Freeform 335"/>
            <p:cNvSpPr>
              <a:spLocks/>
            </p:cNvSpPr>
            <p:nvPr/>
          </p:nvSpPr>
          <p:spPr bwMode="auto">
            <a:xfrm>
              <a:off x="3133" y="1286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0 w 50"/>
                <a:gd name="T3" fmla="*/ 11 h 50"/>
                <a:gd name="T4" fmla="*/ 42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2 h 50"/>
                <a:gd name="T14" fmla="*/ 30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5 w 50"/>
                <a:gd name="T21" fmla="*/ 42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19 h 50"/>
                <a:gd name="T28" fmla="*/ 5 w 50"/>
                <a:gd name="T29" fmla="*/ 8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0" y="11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30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5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5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80" name="Freeform 336"/>
            <p:cNvSpPr>
              <a:spLocks/>
            </p:cNvSpPr>
            <p:nvPr/>
          </p:nvSpPr>
          <p:spPr bwMode="auto">
            <a:xfrm>
              <a:off x="3409" y="1175"/>
              <a:ext cx="52" cy="49"/>
            </a:xfrm>
            <a:custGeom>
              <a:avLst/>
              <a:gdLst>
                <a:gd name="T0" fmla="*/ 27 w 52"/>
                <a:gd name="T1" fmla="*/ 0 h 49"/>
                <a:gd name="T2" fmla="*/ 33 w 52"/>
                <a:gd name="T3" fmla="*/ 11 h 49"/>
                <a:gd name="T4" fmla="*/ 44 w 52"/>
                <a:gd name="T5" fmla="*/ 7 h 49"/>
                <a:gd name="T6" fmla="*/ 40 w 52"/>
                <a:gd name="T7" fmla="*/ 19 h 49"/>
                <a:gd name="T8" fmla="*/ 52 w 52"/>
                <a:gd name="T9" fmla="*/ 24 h 49"/>
                <a:gd name="T10" fmla="*/ 40 w 52"/>
                <a:gd name="T11" fmla="*/ 30 h 49"/>
                <a:gd name="T12" fmla="*/ 44 w 52"/>
                <a:gd name="T13" fmla="*/ 42 h 49"/>
                <a:gd name="T14" fmla="*/ 33 w 52"/>
                <a:gd name="T15" fmla="*/ 38 h 49"/>
                <a:gd name="T16" fmla="*/ 27 w 52"/>
                <a:gd name="T17" fmla="*/ 49 h 49"/>
                <a:gd name="T18" fmla="*/ 21 w 52"/>
                <a:gd name="T19" fmla="*/ 38 h 49"/>
                <a:gd name="T20" fmla="*/ 8 w 52"/>
                <a:gd name="T21" fmla="*/ 42 h 49"/>
                <a:gd name="T22" fmla="*/ 12 w 52"/>
                <a:gd name="T23" fmla="*/ 30 h 49"/>
                <a:gd name="T24" fmla="*/ 0 w 52"/>
                <a:gd name="T25" fmla="*/ 24 h 49"/>
                <a:gd name="T26" fmla="*/ 12 w 52"/>
                <a:gd name="T27" fmla="*/ 19 h 49"/>
                <a:gd name="T28" fmla="*/ 8 w 52"/>
                <a:gd name="T29" fmla="*/ 7 h 49"/>
                <a:gd name="T30" fmla="*/ 21 w 52"/>
                <a:gd name="T31" fmla="*/ 11 h 49"/>
                <a:gd name="T32" fmla="*/ 27 w 52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49">
                  <a:moveTo>
                    <a:pt x="27" y="0"/>
                  </a:moveTo>
                  <a:lnTo>
                    <a:pt x="33" y="11"/>
                  </a:lnTo>
                  <a:lnTo>
                    <a:pt x="44" y="7"/>
                  </a:lnTo>
                  <a:lnTo>
                    <a:pt x="40" y="19"/>
                  </a:lnTo>
                  <a:lnTo>
                    <a:pt x="52" y="24"/>
                  </a:lnTo>
                  <a:lnTo>
                    <a:pt x="40" y="30"/>
                  </a:lnTo>
                  <a:lnTo>
                    <a:pt x="44" y="42"/>
                  </a:lnTo>
                  <a:lnTo>
                    <a:pt x="33" y="38"/>
                  </a:lnTo>
                  <a:lnTo>
                    <a:pt x="27" y="49"/>
                  </a:lnTo>
                  <a:lnTo>
                    <a:pt x="21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4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21" y="1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4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81" name="Freeform 337"/>
            <p:cNvSpPr>
              <a:spLocks/>
            </p:cNvSpPr>
            <p:nvPr/>
          </p:nvSpPr>
          <p:spPr bwMode="auto">
            <a:xfrm>
              <a:off x="3087" y="1474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0 w 50"/>
                <a:gd name="T3" fmla="*/ 11 h 50"/>
                <a:gd name="T4" fmla="*/ 42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2 h 50"/>
                <a:gd name="T14" fmla="*/ 30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7 w 50"/>
                <a:gd name="T21" fmla="*/ 42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19 h 50"/>
                <a:gd name="T28" fmla="*/ 7 w 50"/>
                <a:gd name="T29" fmla="*/ 8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0" y="11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30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7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82" name="Freeform 338"/>
            <p:cNvSpPr>
              <a:spLocks/>
            </p:cNvSpPr>
            <p:nvPr/>
          </p:nvSpPr>
          <p:spPr bwMode="auto">
            <a:xfrm>
              <a:off x="2960" y="1531"/>
              <a:ext cx="50" cy="52"/>
            </a:xfrm>
            <a:custGeom>
              <a:avLst/>
              <a:gdLst>
                <a:gd name="T0" fmla="*/ 27 w 50"/>
                <a:gd name="T1" fmla="*/ 0 h 52"/>
                <a:gd name="T2" fmla="*/ 33 w 50"/>
                <a:gd name="T3" fmla="*/ 12 h 52"/>
                <a:gd name="T4" fmla="*/ 44 w 50"/>
                <a:gd name="T5" fmla="*/ 8 h 52"/>
                <a:gd name="T6" fmla="*/ 40 w 50"/>
                <a:gd name="T7" fmla="*/ 22 h 52"/>
                <a:gd name="T8" fmla="*/ 50 w 50"/>
                <a:gd name="T9" fmla="*/ 27 h 52"/>
                <a:gd name="T10" fmla="*/ 40 w 50"/>
                <a:gd name="T11" fmla="*/ 33 h 52"/>
                <a:gd name="T12" fmla="*/ 44 w 50"/>
                <a:gd name="T13" fmla="*/ 45 h 52"/>
                <a:gd name="T14" fmla="*/ 33 w 50"/>
                <a:gd name="T15" fmla="*/ 41 h 52"/>
                <a:gd name="T16" fmla="*/ 27 w 50"/>
                <a:gd name="T17" fmla="*/ 52 h 52"/>
                <a:gd name="T18" fmla="*/ 21 w 50"/>
                <a:gd name="T19" fmla="*/ 41 h 52"/>
                <a:gd name="T20" fmla="*/ 8 w 50"/>
                <a:gd name="T21" fmla="*/ 45 h 52"/>
                <a:gd name="T22" fmla="*/ 11 w 50"/>
                <a:gd name="T23" fmla="*/ 33 h 52"/>
                <a:gd name="T24" fmla="*/ 0 w 50"/>
                <a:gd name="T25" fmla="*/ 27 h 52"/>
                <a:gd name="T26" fmla="*/ 11 w 50"/>
                <a:gd name="T27" fmla="*/ 22 h 52"/>
                <a:gd name="T28" fmla="*/ 8 w 50"/>
                <a:gd name="T29" fmla="*/ 8 h 52"/>
                <a:gd name="T30" fmla="*/ 21 w 50"/>
                <a:gd name="T31" fmla="*/ 12 h 52"/>
                <a:gd name="T32" fmla="*/ 27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7" y="0"/>
                  </a:moveTo>
                  <a:lnTo>
                    <a:pt x="33" y="12"/>
                  </a:lnTo>
                  <a:lnTo>
                    <a:pt x="44" y="8"/>
                  </a:lnTo>
                  <a:lnTo>
                    <a:pt x="40" y="22"/>
                  </a:lnTo>
                  <a:lnTo>
                    <a:pt x="50" y="27"/>
                  </a:lnTo>
                  <a:lnTo>
                    <a:pt x="40" y="33"/>
                  </a:lnTo>
                  <a:lnTo>
                    <a:pt x="44" y="45"/>
                  </a:lnTo>
                  <a:lnTo>
                    <a:pt x="33" y="41"/>
                  </a:lnTo>
                  <a:lnTo>
                    <a:pt x="27" y="52"/>
                  </a:lnTo>
                  <a:lnTo>
                    <a:pt x="21" y="41"/>
                  </a:lnTo>
                  <a:lnTo>
                    <a:pt x="8" y="45"/>
                  </a:lnTo>
                  <a:lnTo>
                    <a:pt x="11" y="33"/>
                  </a:lnTo>
                  <a:lnTo>
                    <a:pt x="0" y="27"/>
                  </a:lnTo>
                  <a:lnTo>
                    <a:pt x="11" y="22"/>
                  </a:lnTo>
                  <a:lnTo>
                    <a:pt x="8" y="8"/>
                  </a:lnTo>
                  <a:lnTo>
                    <a:pt x="21" y="1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83" name="Freeform 339"/>
            <p:cNvSpPr>
              <a:spLocks/>
            </p:cNvSpPr>
            <p:nvPr/>
          </p:nvSpPr>
          <p:spPr bwMode="auto">
            <a:xfrm>
              <a:off x="2993" y="1576"/>
              <a:ext cx="49" cy="51"/>
            </a:xfrm>
            <a:custGeom>
              <a:avLst/>
              <a:gdLst>
                <a:gd name="T0" fmla="*/ 25 w 49"/>
                <a:gd name="T1" fmla="*/ 0 h 51"/>
                <a:gd name="T2" fmla="*/ 30 w 49"/>
                <a:gd name="T3" fmla="*/ 11 h 51"/>
                <a:gd name="T4" fmla="*/ 42 w 49"/>
                <a:gd name="T5" fmla="*/ 7 h 51"/>
                <a:gd name="T6" fmla="*/ 38 w 49"/>
                <a:gd name="T7" fmla="*/ 21 h 51"/>
                <a:gd name="T8" fmla="*/ 49 w 49"/>
                <a:gd name="T9" fmla="*/ 26 h 51"/>
                <a:gd name="T10" fmla="*/ 38 w 49"/>
                <a:gd name="T11" fmla="*/ 32 h 51"/>
                <a:gd name="T12" fmla="*/ 42 w 49"/>
                <a:gd name="T13" fmla="*/ 44 h 51"/>
                <a:gd name="T14" fmla="*/ 30 w 49"/>
                <a:gd name="T15" fmla="*/ 40 h 51"/>
                <a:gd name="T16" fmla="*/ 25 w 49"/>
                <a:gd name="T17" fmla="*/ 51 h 51"/>
                <a:gd name="T18" fmla="*/ 19 w 49"/>
                <a:gd name="T19" fmla="*/ 40 h 51"/>
                <a:gd name="T20" fmla="*/ 7 w 49"/>
                <a:gd name="T21" fmla="*/ 44 h 51"/>
                <a:gd name="T22" fmla="*/ 11 w 49"/>
                <a:gd name="T23" fmla="*/ 32 h 51"/>
                <a:gd name="T24" fmla="*/ 0 w 49"/>
                <a:gd name="T25" fmla="*/ 26 h 51"/>
                <a:gd name="T26" fmla="*/ 11 w 49"/>
                <a:gd name="T27" fmla="*/ 21 h 51"/>
                <a:gd name="T28" fmla="*/ 7 w 49"/>
                <a:gd name="T29" fmla="*/ 7 h 51"/>
                <a:gd name="T30" fmla="*/ 19 w 49"/>
                <a:gd name="T31" fmla="*/ 11 h 51"/>
                <a:gd name="T32" fmla="*/ 25 w 49"/>
                <a:gd name="T3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1">
                  <a:moveTo>
                    <a:pt x="25" y="0"/>
                  </a:moveTo>
                  <a:lnTo>
                    <a:pt x="30" y="11"/>
                  </a:lnTo>
                  <a:lnTo>
                    <a:pt x="42" y="7"/>
                  </a:lnTo>
                  <a:lnTo>
                    <a:pt x="38" y="21"/>
                  </a:lnTo>
                  <a:lnTo>
                    <a:pt x="49" y="26"/>
                  </a:lnTo>
                  <a:lnTo>
                    <a:pt x="38" y="32"/>
                  </a:lnTo>
                  <a:lnTo>
                    <a:pt x="42" y="44"/>
                  </a:lnTo>
                  <a:lnTo>
                    <a:pt x="30" y="40"/>
                  </a:lnTo>
                  <a:lnTo>
                    <a:pt x="25" y="51"/>
                  </a:lnTo>
                  <a:lnTo>
                    <a:pt x="19" y="40"/>
                  </a:lnTo>
                  <a:lnTo>
                    <a:pt x="7" y="44"/>
                  </a:lnTo>
                  <a:lnTo>
                    <a:pt x="11" y="32"/>
                  </a:lnTo>
                  <a:lnTo>
                    <a:pt x="0" y="26"/>
                  </a:lnTo>
                  <a:lnTo>
                    <a:pt x="11" y="21"/>
                  </a:lnTo>
                  <a:lnTo>
                    <a:pt x="7" y="7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84" name="Freeform 340"/>
            <p:cNvSpPr>
              <a:spLocks/>
            </p:cNvSpPr>
            <p:nvPr/>
          </p:nvSpPr>
          <p:spPr bwMode="auto">
            <a:xfrm>
              <a:off x="3363" y="1522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2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4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6 w 50"/>
                <a:gd name="T21" fmla="*/ 44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19 h 50"/>
                <a:gd name="T28" fmla="*/ 6 w 50"/>
                <a:gd name="T29" fmla="*/ 8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4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6" y="44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6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85" name="Freeform 341"/>
            <p:cNvSpPr>
              <a:spLocks/>
            </p:cNvSpPr>
            <p:nvPr/>
          </p:nvSpPr>
          <p:spPr bwMode="auto">
            <a:xfrm>
              <a:off x="1987" y="1493"/>
              <a:ext cx="52" cy="50"/>
            </a:xfrm>
            <a:custGeom>
              <a:avLst/>
              <a:gdLst>
                <a:gd name="T0" fmla="*/ 27 w 52"/>
                <a:gd name="T1" fmla="*/ 0 h 50"/>
                <a:gd name="T2" fmla="*/ 33 w 52"/>
                <a:gd name="T3" fmla="*/ 12 h 50"/>
                <a:gd name="T4" fmla="*/ 44 w 52"/>
                <a:gd name="T5" fmla="*/ 8 h 50"/>
                <a:gd name="T6" fmla="*/ 40 w 52"/>
                <a:gd name="T7" fmla="*/ 19 h 50"/>
                <a:gd name="T8" fmla="*/ 52 w 52"/>
                <a:gd name="T9" fmla="*/ 25 h 50"/>
                <a:gd name="T10" fmla="*/ 40 w 52"/>
                <a:gd name="T11" fmla="*/ 31 h 50"/>
                <a:gd name="T12" fmla="*/ 44 w 52"/>
                <a:gd name="T13" fmla="*/ 42 h 50"/>
                <a:gd name="T14" fmla="*/ 33 w 52"/>
                <a:gd name="T15" fmla="*/ 38 h 50"/>
                <a:gd name="T16" fmla="*/ 27 w 52"/>
                <a:gd name="T17" fmla="*/ 50 h 50"/>
                <a:gd name="T18" fmla="*/ 21 w 52"/>
                <a:gd name="T19" fmla="*/ 38 h 50"/>
                <a:gd name="T20" fmla="*/ 8 w 52"/>
                <a:gd name="T21" fmla="*/ 42 h 50"/>
                <a:gd name="T22" fmla="*/ 12 w 52"/>
                <a:gd name="T23" fmla="*/ 31 h 50"/>
                <a:gd name="T24" fmla="*/ 0 w 52"/>
                <a:gd name="T25" fmla="*/ 25 h 50"/>
                <a:gd name="T26" fmla="*/ 12 w 52"/>
                <a:gd name="T27" fmla="*/ 19 h 50"/>
                <a:gd name="T28" fmla="*/ 8 w 52"/>
                <a:gd name="T29" fmla="*/ 8 h 50"/>
                <a:gd name="T30" fmla="*/ 21 w 52"/>
                <a:gd name="T31" fmla="*/ 12 h 50"/>
                <a:gd name="T32" fmla="*/ 27 w 52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0">
                  <a:moveTo>
                    <a:pt x="27" y="0"/>
                  </a:moveTo>
                  <a:lnTo>
                    <a:pt x="33" y="12"/>
                  </a:lnTo>
                  <a:lnTo>
                    <a:pt x="44" y="8"/>
                  </a:lnTo>
                  <a:lnTo>
                    <a:pt x="40" y="19"/>
                  </a:lnTo>
                  <a:lnTo>
                    <a:pt x="52" y="25"/>
                  </a:lnTo>
                  <a:lnTo>
                    <a:pt x="40" y="31"/>
                  </a:lnTo>
                  <a:lnTo>
                    <a:pt x="44" y="42"/>
                  </a:lnTo>
                  <a:lnTo>
                    <a:pt x="33" y="38"/>
                  </a:lnTo>
                  <a:lnTo>
                    <a:pt x="27" y="50"/>
                  </a:lnTo>
                  <a:lnTo>
                    <a:pt x="21" y="38"/>
                  </a:lnTo>
                  <a:lnTo>
                    <a:pt x="8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8"/>
                  </a:lnTo>
                  <a:lnTo>
                    <a:pt x="21" y="1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86" name="Freeform 342"/>
            <p:cNvSpPr>
              <a:spLocks/>
            </p:cNvSpPr>
            <p:nvPr/>
          </p:nvSpPr>
          <p:spPr bwMode="auto">
            <a:xfrm>
              <a:off x="2666" y="1601"/>
              <a:ext cx="50" cy="49"/>
            </a:xfrm>
            <a:custGeom>
              <a:avLst/>
              <a:gdLst>
                <a:gd name="T0" fmla="*/ 25 w 50"/>
                <a:gd name="T1" fmla="*/ 0 h 49"/>
                <a:gd name="T2" fmla="*/ 31 w 50"/>
                <a:gd name="T3" fmla="*/ 11 h 49"/>
                <a:gd name="T4" fmla="*/ 43 w 50"/>
                <a:gd name="T5" fmla="*/ 7 h 49"/>
                <a:gd name="T6" fmla="*/ 39 w 50"/>
                <a:gd name="T7" fmla="*/ 19 h 49"/>
                <a:gd name="T8" fmla="*/ 50 w 50"/>
                <a:gd name="T9" fmla="*/ 24 h 49"/>
                <a:gd name="T10" fmla="*/ 39 w 50"/>
                <a:gd name="T11" fmla="*/ 30 h 49"/>
                <a:gd name="T12" fmla="*/ 43 w 50"/>
                <a:gd name="T13" fmla="*/ 42 h 49"/>
                <a:gd name="T14" fmla="*/ 31 w 50"/>
                <a:gd name="T15" fmla="*/ 38 h 49"/>
                <a:gd name="T16" fmla="*/ 25 w 50"/>
                <a:gd name="T17" fmla="*/ 49 h 49"/>
                <a:gd name="T18" fmla="*/ 20 w 50"/>
                <a:gd name="T19" fmla="*/ 38 h 49"/>
                <a:gd name="T20" fmla="*/ 8 w 50"/>
                <a:gd name="T21" fmla="*/ 42 h 49"/>
                <a:gd name="T22" fmla="*/ 12 w 50"/>
                <a:gd name="T23" fmla="*/ 30 h 49"/>
                <a:gd name="T24" fmla="*/ 0 w 50"/>
                <a:gd name="T25" fmla="*/ 24 h 49"/>
                <a:gd name="T26" fmla="*/ 12 w 50"/>
                <a:gd name="T27" fmla="*/ 19 h 49"/>
                <a:gd name="T28" fmla="*/ 8 w 50"/>
                <a:gd name="T29" fmla="*/ 7 h 49"/>
                <a:gd name="T30" fmla="*/ 20 w 50"/>
                <a:gd name="T31" fmla="*/ 11 h 49"/>
                <a:gd name="T32" fmla="*/ 25 w 50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25" y="0"/>
                  </a:moveTo>
                  <a:lnTo>
                    <a:pt x="31" y="11"/>
                  </a:lnTo>
                  <a:lnTo>
                    <a:pt x="43" y="7"/>
                  </a:lnTo>
                  <a:lnTo>
                    <a:pt x="39" y="19"/>
                  </a:lnTo>
                  <a:lnTo>
                    <a:pt x="50" y="24"/>
                  </a:lnTo>
                  <a:lnTo>
                    <a:pt x="39" y="30"/>
                  </a:lnTo>
                  <a:lnTo>
                    <a:pt x="43" y="42"/>
                  </a:lnTo>
                  <a:lnTo>
                    <a:pt x="31" y="38"/>
                  </a:lnTo>
                  <a:lnTo>
                    <a:pt x="25" y="49"/>
                  </a:lnTo>
                  <a:lnTo>
                    <a:pt x="20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4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20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87" name="Freeform 343"/>
            <p:cNvSpPr>
              <a:spLocks/>
            </p:cNvSpPr>
            <p:nvPr/>
          </p:nvSpPr>
          <p:spPr bwMode="auto">
            <a:xfrm>
              <a:off x="2728" y="1591"/>
              <a:ext cx="52" cy="50"/>
            </a:xfrm>
            <a:custGeom>
              <a:avLst/>
              <a:gdLst>
                <a:gd name="T0" fmla="*/ 27 w 52"/>
                <a:gd name="T1" fmla="*/ 0 h 50"/>
                <a:gd name="T2" fmla="*/ 32 w 52"/>
                <a:gd name="T3" fmla="*/ 11 h 50"/>
                <a:gd name="T4" fmla="*/ 44 w 52"/>
                <a:gd name="T5" fmla="*/ 8 h 50"/>
                <a:gd name="T6" fmla="*/ 40 w 52"/>
                <a:gd name="T7" fmla="*/ 19 h 50"/>
                <a:gd name="T8" fmla="*/ 52 w 52"/>
                <a:gd name="T9" fmla="*/ 25 h 50"/>
                <a:gd name="T10" fmla="*/ 40 w 52"/>
                <a:gd name="T11" fmla="*/ 31 h 50"/>
                <a:gd name="T12" fmla="*/ 44 w 52"/>
                <a:gd name="T13" fmla="*/ 42 h 50"/>
                <a:gd name="T14" fmla="*/ 32 w 52"/>
                <a:gd name="T15" fmla="*/ 38 h 50"/>
                <a:gd name="T16" fmla="*/ 27 w 52"/>
                <a:gd name="T17" fmla="*/ 50 h 50"/>
                <a:gd name="T18" fmla="*/ 21 w 52"/>
                <a:gd name="T19" fmla="*/ 38 h 50"/>
                <a:gd name="T20" fmla="*/ 7 w 52"/>
                <a:gd name="T21" fmla="*/ 42 h 50"/>
                <a:gd name="T22" fmla="*/ 11 w 52"/>
                <a:gd name="T23" fmla="*/ 31 h 50"/>
                <a:gd name="T24" fmla="*/ 0 w 52"/>
                <a:gd name="T25" fmla="*/ 25 h 50"/>
                <a:gd name="T26" fmla="*/ 11 w 52"/>
                <a:gd name="T27" fmla="*/ 19 h 50"/>
                <a:gd name="T28" fmla="*/ 7 w 52"/>
                <a:gd name="T29" fmla="*/ 8 h 50"/>
                <a:gd name="T30" fmla="*/ 21 w 52"/>
                <a:gd name="T31" fmla="*/ 11 h 50"/>
                <a:gd name="T32" fmla="*/ 27 w 52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0">
                  <a:moveTo>
                    <a:pt x="27" y="0"/>
                  </a:moveTo>
                  <a:lnTo>
                    <a:pt x="32" y="11"/>
                  </a:lnTo>
                  <a:lnTo>
                    <a:pt x="44" y="8"/>
                  </a:lnTo>
                  <a:lnTo>
                    <a:pt x="40" y="19"/>
                  </a:lnTo>
                  <a:lnTo>
                    <a:pt x="52" y="25"/>
                  </a:lnTo>
                  <a:lnTo>
                    <a:pt x="40" y="31"/>
                  </a:lnTo>
                  <a:lnTo>
                    <a:pt x="44" y="42"/>
                  </a:lnTo>
                  <a:lnTo>
                    <a:pt x="32" y="38"/>
                  </a:lnTo>
                  <a:lnTo>
                    <a:pt x="27" y="50"/>
                  </a:lnTo>
                  <a:lnTo>
                    <a:pt x="21" y="38"/>
                  </a:lnTo>
                  <a:lnTo>
                    <a:pt x="7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8"/>
                  </a:lnTo>
                  <a:lnTo>
                    <a:pt x="21" y="1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88" name="Freeform 344"/>
            <p:cNvSpPr>
              <a:spLocks/>
            </p:cNvSpPr>
            <p:nvPr/>
          </p:nvSpPr>
          <p:spPr bwMode="auto">
            <a:xfrm>
              <a:off x="2444" y="1564"/>
              <a:ext cx="50" cy="52"/>
            </a:xfrm>
            <a:custGeom>
              <a:avLst/>
              <a:gdLst>
                <a:gd name="T0" fmla="*/ 25 w 50"/>
                <a:gd name="T1" fmla="*/ 0 h 52"/>
                <a:gd name="T2" fmla="*/ 30 w 50"/>
                <a:gd name="T3" fmla="*/ 12 h 52"/>
                <a:gd name="T4" fmla="*/ 42 w 50"/>
                <a:gd name="T5" fmla="*/ 8 h 52"/>
                <a:gd name="T6" fmla="*/ 38 w 50"/>
                <a:gd name="T7" fmla="*/ 21 h 52"/>
                <a:gd name="T8" fmla="*/ 50 w 50"/>
                <a:gd name="T9" fmla="*/ 27 h 52"/>
                <a:gd name="T10" fmla="*/ 38 w 50"/>
                <a:gd name="T11" fmla="*/ 33 h 52"/>
                <a:gd name="T12" fmla="*/ 42 w 50"/>
                <a:gd name="T13" fmla="*/ 44 h 52"/>
                <a:gd name="T14" fmla="*/ 30 w 50"/>
                <a:gd name="T15" fmla="*/ 40 h 52"/>
                <a:gd name="T16" fmla="*/ 25 w 50"/>
                <a:gd name="T17" fmla="*/ 52 h 52"/>
                <a:gd name="T18" fmla="*/ 19 w 50"/>
                <a:gd name="T19" fmla="*/ 40 h 52"/>
                <a:gd name="T20" fmla="*/ 6 w 50"/>
                <a:gd name="T21" fmla="*/ 44 h 52"/>
                <a:gd name="T22" fmla="*/ 11 w 50"/>
                <a:gd name="T23" fmla="*/ 33 h 52"/>
                <a:gd name="T24" fmla="*/ 0 w 50"/>
                <a:gd name="T25" fmla="*/ 27 h 52"/>
                <a:gd name="T26" fmla="*/ 11 w 50"/>
                <a:gd name="T27" fmla="*/ 21 h 52"/>
                <a:gd name="T28" fmla="*/ 6 w 50"/>
                <a:gd name="T29" fmla="*/ 8 h 52"/>
                <a:gd name="T30" fmla="*/ 19 w 50"/>
                <a:gd name="T31" fmla="*/ 12 h 52"/>
                <a:gd name="T32" fmla="*/ 25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5" y="0"/>
                  </a:moveTo>
                  <a:lnTo>
                    <a:pt x="30" y="12"/>
                  </a:lnTo>
                  <a:lnTo>
                    <a:pt x="42" y="8"/>
                  </a:lnTo>
                  <a:lnTo>
                    <a:pt x="38" y="21"/>
                  </a:lnTo>
                  <a:lnTo>
                    <a:pt x="50" y="27"/>
                  </a:lnTo>
                  <a:lnTo>
                    <a:pt x="38" y="33"/>
                  </a:lnTo>
                  <a:lnTo>
                    <a:pt x="42" y="44"/>
                  </a:lnTo>
                  <a:lnTo>
                    <a:pt x="30" y="40"/>
                  </a:lnTo>
                  <a:lnTo>
                    <a:pt x="25" y="52"/>
                  </a:lnTo>
                  <a:lnTo>
                    <a:pt x="19" y="40"/>
                  </a:lnTo>
                  <a:lnTo>
                    <a:pt x="6" y="44"/>
                  </a:lnTo>
                  <a:lnTo>
                    <a:pt x="11" y="33"/>
                  </a:lnTo>
                  <a:lnTo>
                    <a:pt x="0" y="27"/>
                  </a:lnTo>
                  <a:lnTo>
                    <a:pt x="11" y="21"/>
                  </a:lnTo>
                  <a:lnTo>
                    <a:pt x="6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89" name="Freeform 345"/>
            <p:cNvSpPr>
              <a:spLocks/>
            </p:cNvSpPr>
            <p:nvPr/>
          </p:nvSpPr>
          <p:spPr bwMode="auto">
            <a:xfrm>
              <a:off x="2499" y="1610"/>
              <a:ext cx="52" cy="50"/>
            </a:xfrm>
            <a:custGeom>
              <a:avLst/>
              <a:gdLst>
                <a:gd name="T0" fmla="*/ 25 w 52"/>
                <a:gd name="T1" fmla="*/ 0 h 50"/>
                <a:gd name="T2" fmla="*/ 31 w 52"/>
                <a:gd name="T3" fmla="*/ 12 h 50"/>
                <a:gd name="T4" fmla="*/ 45 w 52"/>
                <a:gd name="T5" fmla="*/ 6 h 50"/>
                <a:gd name="T6" fmla="*/ 41 w 52"/>
                <a:gd name="T7" fmla="*/ 19 h 50"/>
                <a:gd name="T8" fmla="*/ 52 w 52"/>
                <a:gd name="T9" fmla="*/ 25 h 50"/>
                <a:gd name="T10" fmla="*/ 41 w 52"/>
                <a:gd name="T11" fmla="*/ 31 h 50"/>
                <a:gd name="T12" fmla="*/ 45 w 52"/>
                <a:gd name="T13" fmla="*/ 42 h 50"/>
                <a:gd name="T14" fmla="*/ 31 w 52"/>
                <a:gd name="T15" fmla="*/ 38 h 50"/>
                <a:gd name="T16" fmla="*/ 25 w 52"/>
                <a:gd name="T17" fmla="*/ 50 h 50"/>
                <a:gd name="T18" fmla="*/ 20 w 52"/>
                <a:gd name="T19" fmla="*/ 38 h 50"/>
                <a:gd name="T20" fmla="*/ 8 w 52"/>
                <a:gd name="T21" fmla="*/ 42 h 50"/>
                <a:gd name="T22" fmla="*/ 12 w 52"/>
                <a:gd name="T23" fmla="*/ 31 h 50"/>
                <a:gd name="T24" fmla="*/ 0 w 52"/>
                <a:gd name="T25" fmla="*/ 25 h 50"/>
                <a:gd name="T26" fmla="*/ 12 w 52"/>
                <a:gd name="T27" fmla="*/ 19 h 50"/>
                <a:gd name="T28" fmla="*/ 8 w 52"/>
                <a:gd name="T29" fmla="*/ 6 h 50"/>
                <a:gd name="T30" fmla="*/ 20 w 52"/>
                <a:gd name="T31" fmla="*/ 12 h 50"/>
                <a:gd name="T32" fmla="*/ 25 w 52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0">
                  <a:moveTo>
                    <a:pt x="25" y="0"/>
                  </a:moveTo>
                  <a:lnTo>
                    <a:pt x="31" y="12"/>
                  </a:lnTo>
                  <a:lnTo>
                    <a:pt x="45" y="6"/>
                  </a:lnTo>
                  <a:lnTo>
                    <a:pt x="41" y="19"/>
                  </a:lnTo>
                  <a:lnTo>
                    <a:pt x="52" y="25"/>
                  </a:lnTo>
                  <a:lnTo>
                    <a:pt x="41" y="31"/>
                  </a:lnTo>
                  <a:lnTo>
                    <a:pt x="45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20" y="38"/>
                  </a:lnTo>
                  <a:lnTo>
                    <a:pt x="8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6"/>
                  </a:lnTo>
                  <a:lnTo>
                    <a:pt x="20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90" name="Freeform 346"/>
            <p:cNvSpPr>
              <a:spLocks/>
            </p:cNvSpPr>
            <p:nvPr/>
          </p:nvSpPr>
          <p:spPr bwMode="auto">
            <a:xfrm>
              <a:off x="2549" y="1579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3 w 50"/>
                <a:gd name="T5" fmla="*/ 8 h 50"/>
                <a:gd name="T6" fmla="*/ 39 w 50"/>
                <a:gd name="T7" fmla="*/ 20 h 50"/>
                <a:gd name="T8" fmla="*/ 50 w 50"/>
                <a:gd name="T9" fmla="*/ 25 h 50"/>
                <a:gd name="T10" fmla="*/ 39 w 50"/>
                <a:gd name="T11" fmla="*/ 31 h 50"/>
                <a:gd name="T12" fmla="*/ 43 w 50"/>
                <a:gd name="T13" fmla="*/ 43 h 50"/>
                <a:gd name="T14" fmla="*/ 31 w 50"/>
                <a:gd name="T15" fmla="*/ 39 h 50"/>
                <a:gd name="T16" fmla="*/ 25 w 50"/>
                <a:gd name="T17" fmla="*/ 50 h 50"/>
                <a:gd name="T18" fmla="*/ 20 w 50"/>
                <a:gd name="T19" fmla="*/ 39 h 50"/>
                <a:gd name="T20" fmla="*/ 8 w 50"/>
                <a:gd name="T21" fmla="*/ 43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20 h 50"/>
                <a:gd name="T28" fmla="*/ 8 w 50"/>
                <a:gd name="T29" fmla="*/ 8 h 50"/>
                <a:gd name="T30" fmla="*/ 20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3" y="8"/>
                  </a:lnTo>
                  <a:lnTo>
                    <a:pt x="39" y="20"/>
                  </a:lnTo>
                  <a:lnTo>
                    <a:pt x="50" y="25"/>
                  </a:lnTo>
                  <a:lnTo>
                    <a:pt x="39" y="31"/>
                  </a:lnTo>
                  <a:lnTo>
                    <a:pt x="43" y="43"/>
                  </a:lnTo>
                  <a:lnTo>
                    <a:pt x="31" y="39"/>
                  </a:lnTo>
                  <a:lnTo>
                    <a:pt x="25" y="50"/>
                  </a:lnTo>
                  <a:lnTo>
                    <a:pt x="20" y="39"/>
                  </a:lnTo>
                  <a:lnTo>
                    <a:pt x="8" y="43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20"/>
                  </a:lnTo>
                  <a:lnTo>
                    <a:pt x="8" y="8"/>
                  </a:lnTo>
                  <a:lnTo>
                    <a:pt x="20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91" name="Freeform 347"/>
            <p:cNvSpPr>
              <a:spLocks/>
            </p:cNvSpPr>
            <p:nvPr/>
          </p:nvSpPr>
          <p:spPr bwMode="auto">
            <a:xfrm>
              <a:off x="2225" y="1587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2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6 w 50"/>
                <a:gd name="T21" fmla="*/ 42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19 h 50"/>
                <a:gd name="T28" fmla="*/ 6 w 50"/>
                <a:gd name="T29" fmla="*/ 8 h 50"/>
                <a:gd name="T30" fmla="*/ 19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6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6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92" name="Freeform 348"/>
            <p:cNvSpPr>
              <a:spLocks/>
            </p:cNvSpPr>
            <p:nvPr/>
          </p:nvSpPr>
          <p:spPr bwMode="auto">
            <a:xfrm>
              <a:off x="2192" y="1503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5 w 50"/>
                <a:gd name="T5" fmla="*/ 7 h 50"/>
                <a:gd name="T6" fmla="*/ 39 w 50"/>
                <a:gd name="T7" fmla="*/ 21 h 50"/>
                <a:gd name="T8" fmla="*/ 50 w 50"/>
                <a:gd name="T9" fmla="*/ 27 h 50"/>
                <a:gd name="T10" fmla="*/ 39 w 50"/>
                <a:gd name="T11" fmla="*/ 30 h 50"/>
                <a:gd name="T12" fmla="*/ 45 w 50"/>
                <a:gd name="T13" fmla="*/ 44 h 50"/>
                <a:gd name="T14" fmla="*/ 31 w 50"/>
                <a:gd name="T15" fmla="*/ 38 h 50"/>
                <a:gd name="T16" fmla="*/ 25 w 50"/>
                <a:gd name="T17" fmla="*/ 50 h 50"/>
                <a:gd name="T18" fmla="*/ 20 w 50"/>
                <a:gd name="T19" fmla="*/ 38 h 50"/>
                <a:gd name="T20" fmla="*/ 8 w 50"/>
                <a:gd name="T21" fmla="*/ 44 h 50"/>
                <a:gd name="T22" fmla="*/ 12 w 50"/>
                <a:gd name="T23" fmla="*/ 30 h 50"/>
                <a:gd name="T24" fmla="*/ 0 w 50"/>
                <a:gd name="T25" fmla="*/ 27 h 50"/>
                <a:gd name="T26" fmla="*/ 12 w 50"/>
                <a:gd name="T27" fmla="*/ 21 h 50"/>
                <a:gd name="T28" fmla="*/ 8 w 50"/>
                <a:gd name="T29" fmla="*/ 7 h 50"/>
                <a:gd name="T30" fmla="*/ 20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5" y="7"/>
                  </a:lnTo>
                  <a:lnTo>
                    <a:pt x="39" y="21"/>
                  </a:lnTo>
                  <a:lnTo>
                    <a:pt x="50" y="27"/>
                  </a:lnTo>
                  <a:lnTo>
                    <a:pt x="39" y="30"/>
                  </a:lnTo>
                  <a:lnTo>
                    <a:pt x="45" y="44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20" y="38"/>
                  </a:lnTo>
                  <a:lnTo>
                    <a:pt x="8" y="44"/>
                  </a:lnTo>
                  <a:lnTo>
                    <a:pt x="12" y="30"/>
                  </a:lnTo>
                  <a:lnTo>
                    <a:pt x="0" y="27"/>
                  </a:lnTo>
                  <a:lnTo>
                    <a:pt x="12" y="21"/>
                  </a:lnTo>
                  <a:lnTo>
                    <a:pt x="8" y="7"/>
                  </a:lnTo>
                  <a:lnTo>
                    <a:pt x="20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93" name="Freeform 349"/>
            <p:cNvSpPr>
              <a:spLocks/>
            </p:cNvSpPr>
            <p:nvPr/>
          </p:nvSpPr>
          <p:spPr bwMode="auto">
            <a:xfrm>
              <a:off x="2342" y="1472"/>
              <a:ext cx="50" cy="52"/>
            </a:xfrm>
            <a:custGeom>
              <a:avLst/>
              <a:gdLst>
                <a:gd name="T0" fmla="*/ 25 w 50"/>
                <a:gd name="T1" fmla="*/ 0 h 52"/>
                <a:gd name="T2" fmla="*/ 31 w 50"/>
                <a:gd name="T3" fmla="*/ 11 h 52"/>
                <a:gd name="T4" fmla="*/ 42 w 50"/>
                <a:gd name="T5" fmla="*/ 8 h 52"/>
                <a:gd name="T6" fmla="*/ 38 w 50"/>
                <a:gd name="T7" fmla="*/ 19 h 52"/>
                <a:gd name="T8" fmla="*/ 50 w 50"/>
                <a:gd name="T9" fmla="*/ 25 h 52"/>
                <a:gd name="T10" fmla="*/ 38 w 50"/>
                <a:gd name="T11" fmla="*/ 31 h 52"/>
                <a:gd name="T12" fmla="*/ 42 w 50"/>
                <a:gd name="T13" fmla="*/ 44 h 52"/>
                <a:gd name="T14" fmla="*/ 31 w 50"/>
                <a:gd name="T15" fmla="*/ 40 h 52"/>
                <a:gd name="T16" fmla="*/ 25 w 50"/>
                <a:gd name="T17" fmla="*/ 52 h 52"/>
                <a:gd name="T18" fmla="*/ 19 w 50"/>
                <a:gd name="T19" fmla="*/ 40 h 52"/>
                <a:gd name="T20" fmla="*/ 8 w 50"/>
                <a:gd name="T21" fmla="*/ 44 h 52"/>
                <a:gd name="T22" fmla="*/ 12 w 50"/>
                <a:gd name="T23" fmla="*/ 31 h 52"/>
                <a:gd name="T24" fmla="*/ 0 w 50"/>
                <a:gd name="T25" fmla="*/ 25 h 52"/>
                <a:gd name="T26" fmla="*/ 12 w 50"/>
                <a:gd name="T27" fmla="*/ 19 h 52"/>
                <a:gd name="T28" fmla="*/ 8 w 50"/>
                <a:gd name="T29" fmla="*/ 8 h 52"/>
                <a:gd name="T30" fmla="*/ 19 w 50"/>
                <a:gd name="T31" fmla="*/ 11 h 52"/>
                <a:gd name="T32" fmla="*/ 25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5" y="0"/>
                  </a:moveTo>
                  <a:lnTo>
                    <a:pt x="31" y="11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4"/>
                  </a:lnTo>
                  <a:lnTo>
                    <a:pt x="31" y="40"/>
                  </a:lnTo>
                  <a:lnTo>
                    <a:pt x="25" y="52"/>
                  </a:lnTo>
                  <a:lnTo>
                    <a:pt x="19" y="40"/>
                  </a:lnTo>
                  <a:lnTo>
                    <a:pt x="8" y="44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94" name="Freeform 350"/>
            <p:cNvSpPr>
              <a:spLocks/>
            </p:cNvSpPr>
            <p:nvPr/>
          </p:nvSpPr>
          <p:spPr bwMode="auto">
            <a:xfrm>
              <a:off x="1914" y="1223"/>
              <a:ext cx="52" cy="49"/>
            </a:xfrm>
            <a:custGeom>
              <a:avLst/>
              <a:gdLst>
                <a:gd name="T0" fmla="*/ 27 w 52"/>
                <a:gd name="T1" fmla="*/ 0 h 49"/>
                <a:gd name="T2" fmla="*/ 33 w 52"/>
                <a:gd name="T3" fmla="*/ 11 h 49"/>
                <a:gd name="T4" fmla="*/ 44 w 52"/>
                <a:gd name="T5" fmla="*/ 7 h 49"/>
                <a:gd name="T6" fmla="*/ 40 w 52"/>
                <a:gd name="T7" fmla="*/ 19 h 49"/>
                <a:gd name="T8" fmla="*/ 52 w 52"/>
                <a:gd name="T9" fmla="*/ 24 h 49"/>
                <a:gd name="T10" fmla="*/ 40 w 52"/>
                <a:gd name="T11" fmla="*/ 30 h 49"/>
                <a:gd name="T12" fmla="*/ 44 w 52"/>
                <a:gd name="T13" fmla="*/ 42 h 49"/>
                <a:gd name="T14" fmla="*/ 33 w 52"/>
                <a:gd name="T15" fmla="*/ 38 h 49"/>
                <a:gd name="T16" fmla="*/ 27 w 52"/>
                <a:gd name="T17" fmla="*/ 49 h 49"/>
                <a:gd name="T18" fmla="*/ 21 w 52"/>
                <a:gd name="T19" fmla="*/ 38 h 49"/>
                <a:gd name="T20" fmla="*/ 8 w 52"/>
                <a:gd name="T21" fmla="*/ 42 h 49"/>
                <a:gd name="T22" fmla="*/ 12 w 52"/>
                <a:gd name="T23" fmla="*/ 30 h 49"/>
                <a:gd name="T24" fmla="*/ 0 w 52"/>
                <a:gd name="T25" fmla="*/ 24 h 49"/>
                <a:gd name="T26" fmla="*/ 12 w 52"/>
                <a:gd name="T27" fmla="*/ 19 h 49"/>
                <a:gd name="T28" fmla="*/ 8 w 52"/>
                <a:gd name="T29" fmla="*/ 7 h 49"/>
                <a:gd name="T30" fmla="*/ 21 w 52"/>
                <a:gd name="T31" fmla="*/ 11 h 49"/>
                <a:gd name="T32" fmla="*/ 27 w 52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49">
                  <a:moveTo>
                    <a:pt x="27" y="0"/>
                  </a:moveTo>
                  <a:lnTo>
                    <a:pt x="33" y="11"/>
                  </a:lnTo>
                  <a:lnTo>
                    <a:pt x="44" y="7"/>
                  </a:lnTo>
                  <a:lnTo>
                    <a:pt x="40" y="19"/>
                  </a:lnTo>
                  <a:lnTo>
                    <a:pt x="52" y="24"/>
                  </a:lnTo>
                  <a:lnTo>
                    <a:pt x="40" y="30"/>
                  </a:lnTo>
                  <a:lnTo>
                    <a:pt x="44" y="42"/>
                  </a:lnTo>
                  <a:lnTo>
                    <a:pt x="33" y="38"/>
                  </a:lnTo>
                  <a:lnTo>
                    <a:pt x="27" y="49"/>
                  </a:lnTo>
                  <a:lnTo>
                    <a:pt x="21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4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21" y="1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95" name="Freeform 351"/>
            <p:cNvSpPr>
              <a:spLocks/>
            </p:cNvSpPr>
            <p:nvPr/>
          </p:nvSpPr>
          <p:spPr bwMode="auto">
            <a:xfrm>
              <a:off x="1876" y="1407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0 w 50"/>
                <a:gd name="T3" fmla="*/ 11 h 50"/>
                <a:gd name="T4" fmla="*/ 42 w 50"/>
                <a:gd name="T5" fmla="*/ 7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0 h 50"/>
                <a:gd name="T12" fmla="*/ 42 w 50"/>
                <a:gd name="T13" fmla="*/ 42 h 50"/>
                <a:gd name="T14" fmla="*/ 30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7 w 50"/>
                <a:gd name="T21" fmla="*/ 42 h 50"/>
                <a:gd name="T22" fmla="*/ 11 w 50"/>
                <a:gd name="T23" fmla="*/ 30 h 50"/>
                <a:gd name="T24" fmla="*/ 0 w 50"/>
                <a:gd name="T25" fmla="*/ 25 h 50"/>
                <a:gd name="T26" fmla="*/ 11 w 50"/>
                <a:gd name="T27" fmla="*/ 19 h 50"/>
                <a:gd name="T28" fmla="*/ 7 w 50"/>
                <a:gd name="T29" fmla="*/ 7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0" y="11"/>
                  </a:lnTo>
                  <a:lnTo>
                    <a:pt x="42" y="7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0"/>
                  </a:lnTo>
                  <a:lnTo>
                    <a:pt x="42" y="42"/>
                  </a:lnTo>
                  <a:lnTo>
                    <a:pt x="30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7" y="42"/>
                  </a:lnTo>
                  <a:lnTo>
                    <a:pt x="11" y="30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7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96" name="Freeform 352"/>
            <p:cNvSpPr>
              <a:spLocks/>
            </p:cNvSpPr>
            <p:nvPr/>
          </p:nvSpPr>
          <p:spPr bwMode="auto">
            <a:xfrm>
              <a:off x="1860" y="1159"/>
              <a:ext cx="52" cy="50"/>
            </a:xfrm>
            <a:custGeom>
              <a:avLst/>
              <a:gdLst>
                <a:gd name="T0" fmla="*/ 25 w 52"/>
                <a:gd name="T1" fmla="*/ 0 h 50"/>
                <a:gd name="T2" fmla="*/ 31 w 52"/>
                <a:gd name="T3" fmla="*/ 12 h 50"/>
                <a:gd name="T4" fmla="*/ 45 w 52"/>
                <a:gd name="T5" fmla="*/ 8 h 50"/>
                <a:gd name="T6" fmla="*/ 41 w 52"/>
                <a:gd name="T7" fmla="*/ 19 h 50"/>
                <a:gd name="T8" fmla="*/ 52 w 52"/>
                <a:gd name="T9" fmla="*/ 25 h 50"/>
                <a:gd name="T10" fmla="*/ 41 w 52"/>
                <a:gd name="T11" fmla="*/ 31 h 50"/>
                <a:gd name="T12" fmla="*/ 45 w 52"/>
                <a:gd name="T13" fmla="*/ 42 h 50"/>
                <a:gd name="T14" fmla="*/ 31 w 52"/>
                <a:gd name="T15" fmla="*/ 39 h 50"/>
                <a:gd name="T16" fmla="*/ 25 w 52"/>
                <a:gd name="T17" fmla="*/ 50 h 50"/>
                <a:gd name="T18" fmla="*/ 20 w 52"/>
                <a:gd name="T19" fmla="*/ 39 h 50"/>
                <a:gd name="T20" fmla="*/ 8 w 52"/>
                <a:gd name="T21" fmla="*/ 42 h 50"/>
                <a:gd name="T22" fmla="*/ 12 w 52"/>
                <a:gd name="T23" fmla="*/ 31 h 50"/>
                <a:gd name="T24" fmla="*/ 0 w 52"/>
                <a:gd name="T25" fmla="*/ 25 h 50"/>
                <a:gd name="T26" fmla="*/ 12 w 52"/>
                <a:gd name="T27" fmla="*/ 19 h 50"/>
                <a:gd name="T28" fmla="*/ 8 w 52"/>
                <a:gd name="T29" fmla="*/ 8 h 50"/>
                <a:gd name="T30" fmla="*/ 20 w 52"/>
                <a:gd name="T31" fmla="*/ 12 h 50"/>
                <a:gd name="T32" fmla="*/ 25 w 52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0">
                  <a:moveTo>
                    <a:pt x="25" y="0"/>
                  </a:moveTo>
                  <a:lnTo>
                    <a:pt x="31" y="12"/>
                  </a:lnTo>
                  <a:lnTo>
                    <a:pt x="45" y="8"/>
                  </a:lnTo>
                  <a:lnTo>
                    <a:pt x="41" y="19"/>
                  </a:lnTo>
                  <a:lnTo>
                    <a:pt x="52" y="25"/>
                  </a:lnTo>
                  <a:lnTo>
                    <a:pt x="41" y="31"/>
                  </a:lnTo>
                  <a:lnTo>
                    <a:pt x="45" y="42"/>
                  </a:lnTo>
                  <a:lnTo>
                    <a:pt x="31" y="39"/>
                  </a:lnTo>
                  <a:lnTo>
                    <a:pt x="25" y="50"/>
                  </a:lnTo>
                  <a:lnTo>
                    <a:pt x="20" y="39"/>
                  </a:lnTo>
                  <a:lnTo>
                    <a:pt x="8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8"/>
                  </a:lnTo>
                  <a:lnTo>
                    <a:pt x="20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97" name="Freeform 353"/>
            <p:cNvSpPr>
              <a:spLocks/>
            </p:cNvSpPr>
            <p:nvPr/>
          </p:nvSpPr>
          <p:spPr bwMode="auto">
            <a:xfrm>
              <a:off x="1824" y="1223"/>
              <a:ext cx="50" cy="49"/>
            </a:xfrm>
            <a:custGeom>
              <a:avLst/>
              <a:gdLst>
                <a:gd name="T0" fmla="*/ 25 w 50"/>
                <a:gd name="T1" fmla="*/ 0 h 49"/>
                <a:gd name="T2" fmla="*/ 31 w 50"/>
                <a:gd name="T3" fmla="*/ 11 h 49"/>
                <a:gd name="T4" fmla="*/ 42 w 50"/>
                <a:gd name="T5" fmla="*/ 7 h 49"/>
                <a:gd name="T6" fmla="*/ 38 w 50"/>
                <a:gd name="T7" fmla="*/ 19 h 49"/>
                <a:gd name="T8" fmla="*/ 50 w 50"/>
                <a:gd name="T9" fmla="*/ 24 h 49"/>
                <a:gd name="T10" fmla="*/ 38 w 50"/>
                <a:gd name="T11" fmla="*/ 30 h 49"/>
                <a:gd name="T12" fmla="*/ 42 w 50"/>
                <a:gd name="T13" fmla="*/ 42 h 49"/>
                <a:gd name="T14" fmla="*/ 31 w 50"/>
                <a:gd name="T15" fmla="*/ 38 h 49"/>
                <a:gd name="T16" fmla="*/ 25 w 50"/>
                <a:gd name="T17" fmla="*/ 49 h 49"/>
                <a:gd name="T18" fmla="*/ 19 w 50"/>
                <a:gd name="T19" fmla="*/ 38 h 49"/>
                <a:gd name="T20" fmla="*/ 8 w 50"/>
                <a:gd name="T21" fmla="*/ 42 h 49"/>
                <a:gd name="T22" fmla="*/ 11 w 50"/>
                <a:gd name="T23" fmla="*/ 30 h 49"/>
                <a:gd name="T24" fmla="*/ 0 w 50"/>
                <a:gd name="T25" fmla="*/ 24 h 49"/>
                <a:gd name="T26" fmla="*/ 11 w 50"/>
                <a:gd name="T27" fmla="*/ 19 h 49"/>
                <a:gd name="T28" fmla="*/ 8 w 50"/>
                <a:gd name="T29" fmla="*/ 7 h 49"/>
                <a:gd name="T30" fmla="*/ 19 w 50"/>
                <a:gd name="T31" fmla="*/ 11 h 49"/>
                <a:gd name="T32" fmla="*/ 25 w 50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25" y="0"/>
                  </a:moveTo>
                  <a:lnTo>
                    <a:pt x="31" y="11"/>
                  </a:lnTo>
                  <a:lnTo>
                    <a:pt x="42" y="7"/>
                  </a:lnTo>
                  <a:lnTo>
                    <a:pt x="38" y="19"/>
                  </a:lnTo>
                  <a:lnTo>
                    <a:pt x="50" y="24"/>
                  </a:lnTo>
                  <a:lnTo>
                    <a:pt x="38" y="30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49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1" y="30"/>
                  </a:lnTo>
                  <a:lnTo>
                    <a:pt x="0" y="24"/>
                  </a:lnTo>
                  <a:lnTo>
                    <a:pt x="11" y="19"/>
                  </a:lnTo>
                  <a:lnTo>
                    <a:pt x="8" y="7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98" name="Freeform 354"/>
            <p:cNvSpPr>
              <a:spLocks/>
            </p:cNvSpPr>
            <p:nvPr/>
          </p:nvSpPr>
          <p:spPr bwMode="auto">
            <a:xfrm>
              <a:off x="1883" y="1305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3 w 50"/>
                <a:gd name="T5" fmla="*/ 8 h 50"/>
                <a:gd name="T6" fmla="*/ 39 w 50"/>
                <a:gd name="T7" fmla="*/ 19 h 50"/>
                <a:gd name="T8" fmla="*/ 50 w 50"/>
                <a:gd name="T9" fmla="*/ 25 h 50"/>
                <a:gd name="T10" fmla="*/ 39 w 50"/>
                <a:gd name="T11" fmla="*/ 31 h 50"/>
                <a:gd name="T12" fmla="*/ 43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20 w 50"/>
                <a:gd name="T19" fmla="*/ 38 h 50"/>
                <a:gd name="T20" fmla="*/ 6 w 50"/>
                <a:gd name="T21" fmla="*/ 42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19 h 50"/>
                <a:gd name="T28" fmla="*/ 6 w 50"/>
                <a:gd name="T29" fmla="*/ 8 h 50"/>
                <a:gd name="T30" fmla="*/ 20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3" y="8"/>
                  </a:lnTo>
                  <a:lnTo>
                    <a:pt x="39" y="19"/>
                  </a:lnTo>
                  <a:lnTo>
                    <a:pt x="50" y="25"/>
                  </a:lnTo>
                  <a:lnTo>
                    <a:pt x="39" y="31"/>
                  </a:lnTo>
                  <a:lnTo>
                    <a:pt x="43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20" y="38"/>
                  </a:lnTo>
                  <a:lnTo>
                    <a:pt x="6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6" y="8"/>
                  </a:lnTo>
                  <a:lnTo>
                    <a:pt x="20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099" name="Freeform 355"/>
            <p:cNvSpPr>
              <a:spLocks/>
            </p:cNvSpPr>
            <p:nvPr/>
          </p:nvSpPr>
          <p:spPr bwMode="auto">
            <a:xfrm>
              <a:off x="1837" y="933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5 w 50"/>
                <a:gd name="T5" fmla="*/ 7 h 50"/>
                <a:gd name="T6" fmla="*/ 39 w 50"/>
                <a:gd name="T7" fmla="*/ 19 h 50"/>
                <a:gd name="T8" fmla="*/ 50 w 50"/>
                <a:gd name="T9" fmla="*/ 25 h 50"/>
                <a:gd name="T10" fmla="*/ 39 w 50"/>
                <a:gd name="T11" fmla="*/ 30 h 50"/>
                <a:gd name="T12" fmla="*/ 45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20 w 50"/>
                <a:gd name="T19" fmla="*/ 38 h 50"/>
                <a:gd name="T20" fmla="*/ 8 w 50"/>
                <a:gd name="T21" fmla="*/ 42 h 50"/>
                <a:gd name="T22" fmla="*/ 12 w 50"/>
                <a:gd name="T23" fmla="*/ 30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7 h 50"/>
                <a:gd name="T30" fmla="*/ 20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5" y="7"/>
                  </a:lnTo>
                  <a:lnTo>
                    <a:pt x="39" y="19"/>
                  </a:lnTo>
                  <a:lnTo>
                    <a:pt x="50" y="25"/>
                  </a:lnTo>
                  <a:lnTo>
                    <a:pt x="39" y="30"/>
                  </a:lnTo>
                  <a:lnTo>
                    <a:pt x="45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20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20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00" name="Freeform 356"/>
            <p:cNvSpPr>
              <a:spLocks/>
            </p:cNvSpPr>
            <p:nvPr/>
          </p:nvSpPr>
          <p:spPr bwMode="auto">
            <a:xfrm>
              <a:off x="1849" y="1010"/>
              <a:ext cx="50" cy="49"/>
            </a:xfrm>
            <a:custGeom>
              <a:avLst/>
              <a:gdLst>
                <a:gd name="T0" fmla="*/ 25 w 50"/>
                <a:gd name="T1" fmla="*/ 0 h 49"/>
                <a:gd name="T2" fmla="*/ 31 w 50"/>
                <a:gd name="T3" fmla="*/ 11 h 49"/>
                <a:gd name="T4" fmla="*/ 42 w 50"/>
                <a:gd name="T5" fmla="*/ 5 h 49"/>
                <a:gd name="T6" fmla="*/ 38 w 50"/>
                <a:gd name="T7" fmla="*/ 19 h 49"/>
                <a:gd name="T8" fmla="*/ 50 w 50"/>
                <a:gd name="T9" fmla="*/ 24 h 49"/>
                <a:gd name="T10" fmla="*/ 38 w 50"/>
                <a:gd name="T11" fmla="*/ 30 h 49"/>
                <a:gd name="T12" fmla="*/ 42 w 50"/>
                <a:gd name="T13" fmla="*/ 42 h 49"/>
                <a:gd name="T14" fmla="*/ 31 w 50"/>
                <a:gd name="T15" fmla="*/ 38 h 49"/>
                <a:gd name="T16" fmla="*/ 25 w 50"/>
                <a:gd name="T17" fmla="*/ 49 h 49"/>
                <a:gd name="T18" fmla="*/ 19 w 50"/>
                <a:gd name="T19" fmla="*/ 38 h 49"/>
                <a:gd name="T20" fmla="*/ 6 w 50"/>
                <a:gd name="T21" fmla="*/ 42 h 49"/>
                <a:gd name="T22" fmla="*/ 11 w 50"/>
                <a:gd name="T23" fmla="*/ 30 h 49"/>
                <a:gd name="T24" fmla="*/ 0 w 50"/>
                <a:gd name="T25" fmla="*/ 24 h 49"/>
                <a:gd name="T26" fmla="*/ 11 w 50"/>
                <a:gd name="T27" fmla="*/ 19 h 49"/>
                <a:gd name="T28" fmla="*/ 6 w 50"/>
                <a:gd name="T29" fmla="*/ 5 h 49"/>
                <a:gd name="T30" fmla="*/ 19 w 50"/>
                <a:gd name="T31" fmla="*/ 11 h 49"/>
                <a:gd name="T32" fmla="*/ 25 w 50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25" y="0"/>
                  </a:moveTo>
                  <a:lnTo>
                    <a:pt x="31" y="11"/>
                  </a:lnTo>
                  <a:lnTo>
                    <a:pt x="42" y="5"/>
                  </a:lnTo>
                  <a:lnTo>
                    <a:pt x="38" y="19"/>
                  </a:lnTo>
                  <a:lnTo>
                    <a:pt x="50" y="24"/>
                  </a:lnTo>
                  <a:lnTo>
                    <a:pt x="38" y="30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49"/>
                  </a:lnTo>
                  <a:lnTo>
                    <a:pt x="19" y="38"/>
                  </a:lnTo>
                  <a:lnTo>
                    <a:pt x="6" y="42"/>
                  </a:lnTo>
                  <a:lnTo>
                    <a:pt x="11" y="30"/>
                  </a:lnTo>
                  <a:lnTo>
                    <a:pt x="0" y="24"/>
                  </a:lnTo>
                  <a:lnTo>
                    <a:pt x="11" y="19"/>
                  </a:lnTo>
                  <a:lnTo>
                    <a:pt x="6" y="5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01" name="Freeform 357"/>
            <p:cNvSpPr>
              <a:spLocks/>
            </p:cNvSpPr>
            <p:nvPr/>
          </p:nvSpPr>
          <p:spPr bwMode="auto">
            <a:xfrm>
              <a:off x="1786" y="977"/>
              <a:ext cx="49" cy="52"/>
            </a:xfrm>
            <a:custGeom>
              <a:avLst/>
              <a:gdLst>
                <a:gd name="T0" fmla="*/ 25 w 49"/>
                <a:gd name="T1" fmla="*/ 0 h 52"/>
                <a:gd name="T2" fmla="*/ 30 w 49"/>
                <a:gd name="T3" fmla="*/ 11 h 52"/>
                <a:gd name="T4" fmla="*/ 42 w 49"/>
                <a:gd name="T5" fmla="*/ 8 h 52"/>
                <a:gd name="T6" fmla="*/ 38 w 49"/>
                <a:gd name="T7" fmla="*/ 21 h 52"/>
                <a:gd name="T8" fmla="*/ 49 w 49"/>
                <a:gd name="T9" fmla="*/ 27 h 52"/>
                <a:gd name="T10" fmla="*/ 38 w 49"/>
                <a:gd name="T11" fmla="*/ 33 h 52"/>
                <a:gd name="T12" fmla="*/ 42 w 49"/>
                <a:gd name="T13" fmla="*/ 44 h 52"/>
                <a:gd name="T14" fmla="*/ 30 w 49"/>
                <a:gd name="T15" fmla="*/ 40 h 52"/>
                <a:gd name="T16" fmla="*/ 25 w 49"/>
                <a:gd name="T17" fmla="*/ 52 h 52"/>
                <a:gd name="T18" fmla="*/ 19 w 49"/>
                <a:gd name="T19" fmla="*/ 40 h 52"/>
                <a:gd name="T20" fmla="*/ 7 w 49"/>
                <a:gd name="T21" fmla="*/ 44 h 52"/>
                <a:gd name="T22" fmla="*/ 11 w 49"/>
                <a:gd name="T23" fmla="*/ 33 h 52"/>
                <a:gd name="T24" fmla="*/ 0 w 49"/>
                <a:gd name="T25" fmla="*/ 27 h 52"/>
                <a:gd name="T26" fmla="*/ 11 w 49"/>
                <a:gd name="T27" fmla="*/ 21 h 52"/>
                <a:gd name="T28" fmla="*/ 7 w 49"/>
                <a:gd name="T29" fmla="*/ 8 h 52"/>
                <a:gd name="T30" fmla="*/ 19 w 49"/>
                <a:gd name="T31" fmla="*/ 11 h 52"/>
                <a:gd name="T32" fmla="*/ 25 w 49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2">
                  <a:moveTo>
                    <a:pt x="25" y="0"/>
                  </a:moveTo>
                  <a:lnTo>
                    <a:pt x="30" y="11"/>
                  </a:lnTo>
                  <a:lnTo>
                    <a:pt x="42" y="8"/>
                  </a:lnTo>
                  <a:lnTo>
                    <a:pt x="38" y="21"/>
                  </a:lnTo>
                  <a:lnTo>
                    <a:pt x="49" y="27"/>
                  </a:lnTo>
                  <a:lnTo>
                    <a:pt x="38" y="33"/>
                  </a:lnTo>
                  <a:lnTo>
                    <a:pt x="42" y="44"/>
                  </a:lnTo>
                  <a:lnTo>
                    <a:pt x="30" y="40"/>
                  </a:lnTo>
                  <a:lnTo>
                    <a:pt x="25" y="52"/>
                  </a:lnTo>
                  <a:lnTo>
                    <a:pt x="19" y="40"/>
                  </a:lnTo>
                  <a:lnTo>
                    <a:pt x="7" y="44"/>
                  </a:lnTo>
                  <a:lnTo>
                    <a:pt x="11" y="33"/>
                  </a:lnTo>
                  <a:lnTo>
                    <a:pt x="0" y="27"/>
                  </a:lnTo>
                  <a:lnTo>
                    <a:pt x="11" y="21"/>
                  </a:lnTo>
                  <a:lnTo>
                    <a:pt x="7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02" name="Freeform 358"/>
            <p:cNvSpPr>
              <a:spLocks/>
            </p:cNvSpPr>
            <p:nvPr/>
          </p:nvSpPr>
          <p:spPr bwMode="auto">
            <a:xfrm>
              <a:off x="1826" y="779"/>
              <a:ext cx="52" cy="52"/>
            </a:xfrm>
            <a:custGeom>
              <a:avLst/>
              <a:gdLst>
                <a:gd name="T0" fmla="*/ 27 w 52"/>
                <a:gd name="T1" fmla="*/ 0 h 52"/>
                <a:gd name="T2" fmla="*/ 33 w 52"/>
                <a:gd name="T3" fmla="*/ 12 h 52"/>
                <a:gd name="T4" fmla="*/ 44 w 52"/>
                <a:gd name="T5" fmla="*/ 8 h 52"/>
                <a:gd name="T6" fmla="*/ 40 w 52"/>
                <a:gd name="T7" fmla="*/ 21 h 52"/>
                <a:gd name="T8" fmla="*/ 52 w 52"/>
                <a:gd name="T9" fmla="*/ 27 h 52"/>
                <a:gd name="T10" fmla="*/ 40 w 52"/>
                <a:gd name="T11" fmla="*/ 31 h 52"/>
                <a:gd name="T12" fmla="*/ 44 w 52"/>
                <a:gd name="T13" fmla="*/ 44 h 52"/>
                <a:gd name="T14" fmla="*/ 33 w 52"/>
                <a:gd name="T15" fmla="*/ 41 h 52"/>
                <a:gd name="T16" fmla="*/ 27 w 52"/>
                <a:gd name="T17" fmla="*/ 52 h 52"/>
                <a:gd name="T18" fmla="*/ 21 w 52"/>
                <a:gd name="T19" fmla="*/ 41 h 52"/>
                <a:gd name="T20" fmla="*/ 8 w 52"/>
                <a:gd name="T21" fmla="*/ 44 h 52"/>
                <a:gd name="T22" fmla="*/ 11 w 52"/>
                <a:gd name="T23" fmla="*/ 31 h 52"/>
                <a:gd name="T24" fmla="*/ 0 w 52"/>
                <a:gd name="T25" fmla="*/ 27 h 52"/>
                <a:gd name="T26" fmla="*/ 11 w 52"/>
                <a:gd name="T27" fmla="*/ 21 h 52"/>
                <a:gd name="T28" fmla="*/ 8 w 52"/>
                <a:gd name="T29" fmla="*/ 8 h 52"/>
                <a:gd name="T30" fmla="*/ 21 w 52"/>
                <a:gd name="T31" fmla="*/ 12 h 52"/>
                <a:gd name="T32" fmla="*/ 27 w 52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2">
                  <a:moveTo>
                    <a:pt x="27" y="0"/>
                  </a:moveTo>
                  <a:lnTo>
                    <a:pt x="33" y="12"/>
                  </a:lnTo>
                  <a:lnTo>
                    <a:pt x="44" y="8"/>
                  </a:lnTo>
                  <a:lnTo>
                    <a:pt x="40" y="21"/>
                  </a:lnTo>
                  <a:lnTo>
                    <a:pt x="52" y="27"/>
                  </a:lnTo>
                  <a:lnTo>
                    <a:pt x="40" y="31"/>
                  </a:lnTo>
                  <a:lnTo>
                    <a:pt x="44" y="44"/>
                  </a:lnTo>
                  <a:lnTo>
                    <a:pt x="33" y="41"/>
                  </a:lnTo>
                  <a:lnTo>
                    <a:pt x="27" y="52"/>
                  </a:lnTo>
                  <a:lnTo>
                    <a:pt x="21" y="41"/>
                  </a:lnTo>
                  <a:lnTo>
                    <a:pt x="8" y="44"/>
                  </a:lnTo>
                  <a:lnTo>
                    <a:pt x="11" y="31"/>
                  </a:lnTo>
                  <a:lnTo>
                    <a:pt x="0" y="27"/>
                  </a:lnTo>
                  <a:lnTo>
                    <a:pt x="11" y="21"/>
                  </a:lnTo>
                  <a:lnTo>
                    <a:pt x="8" y="8"/>
                  </a:lnTo>
                  <a:lnTo>
                    <a:pt x="21" y="1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03" name="Freeform 359"/>
            <p:cNvSpPr>
              <a:spLocks/>
            </p:cNvSpPr>
            <p:nvPr/>
          </p:nvSpPr>
          <p:spPr bwMode="auto">
            <a:xfrm>
              <a:off x="1935" y="561"/>
              <a:ext cx="50" cy="49"/>
            </a:xfrm>
            <a:custGeom>
              <a:avLst/>
              <a:gdLst>
                <a:gd name="T0" fmla="*/ 25 w 50"/>
                <a:gd name="T1" fmla="*/ 0 h 49"/>
                <a:gd name="T2" fmla="*/ 31 w 50"/>
                <a:gd name="T3" fmla="*/ 11 h 49"/>
                <a:gd name="T4" fmla="*/ 42 w 50"/>
                <a:gd name="T5" fmla="*/ 5 h 49"/>
                <a:gd name="T6" fmla="*/ 39 w 50"/>
                <a:gd name="T7" fmla="*/ 17 h 49"/>
                <a:gd name="T8" fmla="*/ 50 w 50"/>
                <a:gd name="T9" fmla="*/ 23 h 49"/>
                <a:gd name="T10" fmla="*/ 39 w 50"/>
                <a:gd name="T11" fmla="*/ 28 h 49"/>
                <a:gd name="T12" fmla="*/ 42 w 50"/>
                <a:gd name="T13" fmla="*/ 42 h 49"/>
                <a:gd name="T14" fmla="*/ 31 w 50"/>
                <a:gd name="T15" fmla="*/ 38 h 49"/>
                <a:gd name="T16" fmla="*/ 25 w 50"/>
                <a:gd name="T17" fmla="*/ 49 h 49"/>
                <a:gd name="T18" fmla="*/ 19 w 50"/>
                <a:gd name="T19" fmla="*/ 38 h 49"/>
                <a:gd name="T20" fmla="*/ 8 w 50"/>
                <a:gd name="T21" fmla="*/ 42 h 49"/>
                <a:gd name="T22" fmla="*/ 12 w 50"/>
                <a:gd name="T23" fmla="*/ 28 h 49"/>
                <a:gd name="T24" fmla="*/ 0 w 50"/>
                <a:gd name="T25" fmla="*/ 23 h 49"/>
                <a:gd name="T26" fmla="*/ 12 w 50"/>
                <a:gd name="T27" fmla="*/ 17 h 49"/>
                <a:gd name="T28" fmla="*/ 8 w 50"/>
                <a:gd name="T29" fmla="*/ 5 h 49"/>
                <a:gd name="T30" fmla="*/ 19 w 50"/>
                <a:gd name="T31" fmla="*/ 11 h 49"/>
                <a:gd name="T32" fmla="*/ 25 w 50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25" y="0"/>
                  </a:moveTo>
                  <a:lnTo>
                    <a:pt x="31" y="11"/>
                  </a:lnTo>
                  <a:lnTo>
                    <a:pt x="42" y="5"/>
                  </a:lnTo>
                  <a:lnTo>
                    <a:pt x="39" y="17"/>
                  </a:lnTo>
                  <a:lnTo>
                    <a:pt x="50" y="23"/>
                  </a:lnTo>
                  <a:lnTo>
                    <a:pt x="39" y="28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49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2" y="28"/>
                  </a:lnTo>
                  <a:lnTo>
                    <a:pt x="0" y="23"/>
                  </a:lnTo>
                  <a:lnTo>
                    <a:pt x="12" y="17"/>
                  </a:lnTo>
                  <a:lnTo>
                    <a:pt x="8" y="5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04" name="Freeform 360"/>
            <p:cNvSpPr>
              <a:spLocks/>
            </p:cNvSpPr>
            <p:nvPr/>
          </p:nvSpPr>
          <p:spPr bwMode="auto">
            <a:xfrm>
              <a:off x="1981" y="750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4 w 50"/>
                <a:gd name="T5" fmla="*/ 8 h 50"/>
                <a:gd name="T6" fmla="*/ 39 w 50"/>
                <a:gd name="T7" fmla="*/ 20 h 50"/>
                <a:gd name="T8" fmla="*/ 50 w 50"/>
                <a:gd name="T9" fmla="*/ 25 h 50"/>
                <a:gd name="T10" fmla="*/ 39 w 50"/>
                <a:gd name="T11" fmla="*/ 31 h 50"/>
                <a:gd name="T12" fmla="*/ 44 w 50"/>
                <a:gd name="T13" fmla="*/ 43 h 50"/>
                <a:gd name="T14" fmla="*/ 31 w 50"/>
                <a:gd name="T15" fmla="*/ 39 h 50"/>
                <a:gd name="T16" fmla="*/ 25 w 50"/>
                <a:gd name="T17" fmla="*/ 50 h 50"/>
                <a:gd name="T18" fmla="*/ 20 w 50"/>
                <a:gd name="T19" fmla="*/ 39 h 50"/>
                <a:gd name="T20" fmla="*/ 8 w 50"/>
                <a:gd name="T21" fmla="*/ 43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20 h 50"/>
                <a:gd name="T28" fmla="*/ 8 w 50"/>
                <a:gd name="T29" fmla="*/ 8 h 50"/>
                <a:gd name="T30" fmla="*/ 20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4" y="8"/>
                  </a:lnTo>
                  <a:lnTo>
                    <a:pt x="39" y="20"/>
                  </a:lnTo>
                  <a:lnTo>
                    <a:pt x="50" y="25"/>
                  </a:lnTo>
                  <a:lnTo>
                    <a:pt x="39" y="31"/>
                  </a:lnTo>
                  <a:lnTo>
                    <a:pt x="44" y="43"/>
                  </a:lnTo>
                  <a:lnTo>
                    <a:pt x="31" y="39"/>
                  </a:lnTo>
                  <a:lnTo>
                    <a:pt x="25" y="50"/>
                  </a:lnTo>
                  <a:lnTo>
                    <a:pt x="20" y="39"/>
                  </a:lnTo>
                  <a:lnTo>
                    <a:pt x="8" y="43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20"/>
                  </a:lnTo>
                  <a:lnTo>
                    <a:pt x="8" y="8"/>
                  </a:lnTo>
                  <a:lnTo>
                    <a:pt x="20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05" name="Freeform 361"/>
            <p:cNvSpPr>
              <a:spLocks/>
            </p:cNvSpPr>
            <p:nvPr/>
          </p:nvSpPr>
          <p:spPr bwMode="auto">
            <a:xfrm>
              <a:off x="2304" y="480"/>
              <a:ext cx="50" cy="52"/>
            </a:xfrm>
            <a:custGeom>
              <a:avLst/>
              <a:gdLst>
                <a:gd name="T0" fmla="*/ 25 w 50"/>
                <a:gd name="T1" fmla="*/ 0 h 52"/>
                <a:gd name="T2" fmla="*/ 30 w 50"/>
                <a:gd name="T3" fmla="*/ 11 h 52"/>
                <a:gd name="T4" fmla="*/ 44 w 50"/>
                <a:gd name="T5" fmla="*/ 8 h 52"/>
                <a:gd name="T6" fmla="*/ 40 w 50"/>
                <a:gd name="T7" fmla="*/ 21 h 52"/>
                <a:gd name="T8" fmla="*/ 50 w 50"/>
                <a:gd name="T9" fmla="*/ 27 h 52"/>
                <a:gd name="T10" fmla="*/ 40 w 50"/>
                <a:gd name="T11" fmla="*/ 33 h 52"/>
                <a:gd name="T12" fmla="*/ 44 w 50"/>
                <a:gd name="T13" fmla="*/ 44 h 52"/>
                <a:gd name="T14" fmla="*/ 30 w 50"/>
                <a:gd name="T15" fmla="*/ 40 h 52"/>
                <a:gd name="T16" fmla="*/ 25 w 50"/>
                <a:gd name="T17" fmla="*/ 52 h 52"/>
                <a:gd name="T18" fmla="*/ 19 w 50"/>
                <a:gd name="T19" fmla="*/ 40 h 52"/>
                <a:gd name="T20" fmla="*/ 7 w 50"/>
                <a:gd name="T21" fmla="*/ 44 h 52"/>
                <a:gd name="T22" fmla="*/ 11 w 50"/>
                <a:gd name="T23" fmla="*/ 33 h 52"/>
                <a:gd name="T24" fmla="*/ 0 w 50"/>
                <a:gd name="T25" fmla="*/ 27 h 52"/>
                <a:gd name="T26" fmla="*/ 11 w 50"/>
                <a:gd name="T27" fmla="*/ 21 h 52"/>
                <a:gd name="T28" fmla="*/ 7 w 50"/>
                <a:gd name="T29" fmla="*/ 8 h 52"/>
                <a:gd name="T30" fmla="*/ 19 w 50"/>
                <a:gd name="T31" fmla="*/ 11 h 52"/>
                <a:gd name="T32" fmla="*/ 25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5" y="0"/>
                  </a:moveTo>
                  <a:lnTo>
                    <a:pt x="30" y="11"/>
                  </a:lnTo>
                  <a:lnTo>
                    <a:pt x="44" y="8"/>
                  </a:lnTo>
                  <a:lnTo>
                    <a:pt x="40" y="21"/>
                  </a:lnTo>
                  <a:lnTo>
                    <a:pt x="50" y="27"/>
                  </a:lnTo>
                  <a:lnTo>
                    <a:pt x="40" y="33"/>
                  </a:lnTo>
                  <a:lnTo>
                    <a:pt x="44" y="44"/>
                  </a:lnTo>
                  <a:lnTo>
                    <a:pt x="30" y="40"/>
                  </a:lnTo>
                  <a:lnTo>
                    <a:pt x="25" y="52"/>
                  </a:lnTo>
                  <a:lnTo>
                    <a:pt x="19" y="40"/>
                  </a:lnTo>
                  <a:lnTo>
                    <a:pt x="7" y="44"/>
                  </a:lnTo>
                  <a:lnTo>
                    <a:pt x="11" y="33"/>
                  </a:lnTo>
                  <a:lnTo>
                    <a:pt x="0" y="27"/>
                  </a:lnTo>
                  <a:lnTo>
                    <a:pt x="11" y="21"/>
                  </a:lnTo>
                  <a:lnTo>
                    <a:pt x="7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06" name="Freeform 362"/>
            <p:cNvSpPr>
              <a:spLocks/>
            </p:cNvSpPr>
            <p:nvPr/>
          </p:nvSpPr>
          <p:spPr bwMode="auto">
            <a:xfrm>
              <a:off x="2565" y="407"/>
              <a:ext cx="51" cy="50"/>
            </a:xfrm>
            <a:custGeom>
              <a:avLst/>
              <a:gdLst>
                <a:gd name="T0" fmla="*/ 27 w 51"/>
                <a:gd name="T1" fmla="*/ 0 h 50"/>
                <a:gd name="T2" fmla="*/ 30 w 51"/>
                <a:gd name="T3" fmla="*/ 12 h 50"/>
                <a:gd name="T4" fmla="*/ 44 w 51"/>
                <a:gd name="T5" fmla="*/ 8 h 50"/>
                <a:gd name="T6" fmla="*/ 40 w 51"/>
                <a:gd name="T7" fmla="*/ 19 h 50"/>
                <a:gd name="T8" fmla="*/ 51 w 51"/>
                <a:gd name="T9" fmla="*/ 25 h 50"/>
                <a:gd name="T10" fmla="*/ 40 w 51"/>
                <a:gd name="T11" fmla="*/ 31 h 50"/>
                <a:gd name="T12" fmla="*/ 44 w 51"/>
                <a:gd name="T13" fmla="*/ 42 h 50"/>
                <a:gd name="T14" fmla="*/ 30 w 51"/>
                <a:gd name="T15" fmla="*/ 38 h 50"/>
                <a:gd name="T16" fmla="*/ 27 w 51"/>
                <a:gd name="T17" fmla="*/ 50 h 50"/>
                <a:gd name="T18" fmla="*/ 21 w 51"/>
                <a:gd name="T19" fmla="*/ 38 h 50"/>
                <a:gd name="T20" fmla="*/ 7 w 51"/>
                <a:gd name="T21" fmla="*/ 42 h 50"/>
                <a:gd name="T22" fmla="*/ 11 w 51"/>
                <a:gd name="T23" fmla="*/ 31 h 50"/>
                <a:gd name="T24" fmla="*/ 0 w 51"/>
                <a:gd name="T25" fmla="*/ 25 h 50"/>
                <a:gd name="T26" fmla="*/ 11 w 51"/>
                <a:gd name="T27" fmla="*/ 19 h 50"/>
                <a:gd name="T28" fmla="*/ 7 w 51"/>
                <a:gd name="T29" fmla="*/ 8 h 50"/>
                <a:gd name="T30" fmla="*/ 21 w 51"/>
                <a:gd name="T31" fmla="*/ 12 h 50"/>
                <a:gd name="T32" fmla="*/ 27 w 51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1" h="50">
                  <a:moveTo>
                    <a:pt x="27" y="0"/>
                  </a:moveTo>
                  <a:lnTo>
                    <a:pt x="30" y="12"/>
                  </a:lnTo>
                  <a:lnTo>
                    <a:pt x="44" y="8"/>
                  </a:lnTo>
                  <a:lnTo>
                    <a:pt x="40" y="19"/>
                  </a:lnTo>
                  <a:lnTo>
                    <a:pt x="51" y="25"/>
                  </a:lnTo>
                  <a:lnTo>
                    <a:pt x="40" y="31"/>
                  </a:lnTo>
                  <a:lnTo>
                    <a:pt x="44" y="42"/>
                  </a:lnTo>
                  <a:lnTo>
                    <a:pt x="30" y="38"/>
                  </a:lnTo>
                  <a:lnTo>
                    <a:pt x="27" y="50"/>
                  </a:lnTo>
                  <a:lnTo>
                    <a:pt x="21" y="38"/>
                  </a:lnTo>
                  <a:lnTo>
                    <a:pt x="7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8"/>
                  </a:lnTo>
                  <a:lnTo>
                    <a:pt x="21" y="1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07" name="Freeform 363"/>
            <p:cNvSpPr>
              <a:spLocks/>
            </p:cNvSpPr>
            <p:nvPr/>
          </p:nvSpPr>
          <p:spPr bwMode="auto">
            <a:xfrm>
              <a:off x="1906" y="795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3 w 50"/>
                <a:gd name="T5" fmla="*/ 7 h 50"/>
                <a:gd name="T6" fmla="*/ 39 w 50"/>
                <a:gd name="T7" fmla="*/ 19 h 50"/>
                <a:gd name="T8" fmla="*/ 50 w 50"/>
                <a:gd name="T9" fmla="*/ 25 h 50"/>
                <a:gd name="T10" fmla="*/ 39 w 50"/>
                <a:gd name="T11" fmla="*/ 30 h 50"/>
                <a:gd name="T12" fmla="*/ 43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20 w 50"/>
                <a:gd name="T19" fmla="*/ 38 h 50"/>
                <a:gd name="T20" fmla="*/ 8 w 50"/>
                <a:gd name="T21" fmla="*/ 42 h 50"/>
                <a:gd name="T22" fmla="*/ 12 w 50"/>
                <a:gd name="T23" fmla="*/ 30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7 h 50"/>
                <a:gd name="T30" fmla="*/ 20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3" y="7"/>
                  </a:lnTo>
                  <a:lnTo>
                    <a:pt x="39" y="19"/>
                  </a:lnTo>
                  <a:lnTo>
                    <a:pt x="50" y="25"/>
                  </a:lnTo>
                  <a:lnTo>
                    <a:pt x="39" y="30"/>
                  </a:lnTo>
                  <a:lnTo>
                    <a:pt x="43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20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20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08" name="Freeform 364"/>
            <p:cNvSpPr>
              <a:spLocks/>
            </p:cNvSpPr>
            <p:nvPr/>
          </p:nvSpPr>
          <p:spPr bwMode="auto">
            <a:xfrm>
              <a:off x="1828" y="864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2 w 50"/>
                <a:gd name="T5" fmla="*/ 7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0 h 50"/>
                <a:gd name="T12" fmla="*/ 42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7 w 50"/>
                <a:gd name="T21" fmla="*/ 42 h 50"/>
                <a:gd name="T22" fmla="*/ 11 w 50"/>
                <a:gd name="T23" fmla="*/ 30 h 50"/>
                <a:gd name="T24" fmla="*/ 0 w 50"/>
                <a:gd name="T25" fmla="*/ 25 h 50"/>
                <a:gd name="T26" fmla="*/ 11 w 50"/>
                <a:gd name="T27" fmla="*/ 19 h 50"/>
                <a:gd name="T28" fmla="*/ 7 w 50"/>
                <a:gd name="T29" fmla="*/ 7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2" y="7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0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7" y="42"/>
                  </a:lnTo>
                  <a:lnTo>
                    <a:pt x="11" y="30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7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09" name="Freeform 365"/>
            <p:cNvSpPr>
              <a:spLocks/>
            </p:cNvSpPr>
            <p:nvPr/>
          </p:nvSpPr>
          <p:spPr bwMode="auto">
            <a:xfrm>
              <a:off x="2242" y="524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3 w 50"/>
                <a:gd name="T5" fmla="*/ 8 h 50"/>
                <a:gd name="T6" fmla="*/ 39 w 50"/>
                <a:gd name="T7" fmla="*/ 19 h 50"/>
                <a:gd name="T8" fmla="*/ 50 w 50"/>
                <a:gd name="T9" fmla="*/ 25 h 50"/>
                <a:gd name="T10" fmla="*/ 39 w 50"/>
                <a:gd name="T11" fmla="*/ 31 h 50"/>
                <a:gd name="T12" fmla="*/ 43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8 w 50"/>
                <a:gd name="T21" fmla="*/ 42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8 h 50"/>
                <a:gd name="T30" fmla="*/ 19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3" y="8"/>
                  </a:lnTo>
                  <a:lnTo>
                    <a:pt x="39" y="19"/>
                  </a:lnTo>
                  <a:lnTo>
                    <a:pt x="50" y="25"/>
                  </a:lnTo>
                  <a:lnTo>
                    <a:pt x="39" y="31"/>
                  </a:lnTo>
                  <a:lnTo>
                    <a:pt x="43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10" name="Freeform 366"/>
            <p:cNvSpPr>
              <a:spLocks/>
            </p:cNvSpPr>
            <p:nvPr/>
          </p:nvSpPr>
          <p:spPr bwMode="auto">
            <a:xfrm>
              <a:off x="2402" y="491"/>
              <a:ext cx="49" cy="50"/>
            </a:xfrm>
            <a:custGeom>
              <a:avLst/>
              <a:gdLst>
                <a:gd name="T0" fmla="*/ 25 w 49"/>
                <a:gd name="T1" fmla="*/ 0 h 50"/>
                <a:gd name="T2" fmla="*/ 30 w 49"/>
                <a:gd name="T3" fmla="*/ 12 h 50"/>
                <a:gd name="T4" fmla="*/ 42 w 49"/>
                <a:gd name="T5" fmla="*/ 6 h 50"/>
                <a:gd name="T6" fmla="*/ 38 w 49"/>
                <a:gd name="T7" fmla="*/ 20 h 50"/>
                <a:gd name="T8" fmla="*/ 49 w 49"/>
                <a:gd name="T9" fmla="*/ 23 h 50"/>
                <a:gd name="T10" fmla="*/ 38 w 49"/>
                <a:gd name="T11" fmla="*/ 29 h 50"/>
                <a:gd name="T12" fmla="*/ 42 w 49"/>
                <a:gd name="T13" fmla="*/ 43 h 50"/>
                <a:gd name="T14" fmla="*/ 30 w 49"/>
                <a:gd name="T15" fmla="*/ 39 h 50"/>
                <a:gd name="T16" fmla="*/ 25 w 49"/>
                <a:gd name="T17" fmla="*/ 50 h 50"/>
                <a:gd name="T18" fmla="*/ 19 w 49"/>
                <a:gd name="T19" fmla="*/ 39 h 50"/>
                <a:gd name="T20" fmla="*/ 7 w 49"/>
                <a:gd name="T21" fmla="*/ 43 h 50"/>
                <a:gd name="T22" fmla="*/ 11 w 49"/>
                <a:gd name="T23" fmla="*/ 29 h 50"/>
                <a:gd name="T24" fmla="*/ 0 w 49"/>
                <a:gd name="T25" fmla="*/ 23 h 50"/>
                <a:gd name="T26" fmla="*/ 11 w 49"/>
                <a:gd name="T27" fmla="*/ 20 h 50"/>
                <a:gd name="T28" fmla="*/ 7 w 49"/>
                <a:gd name="T29" fmla="*/ 6 h 50"/>
                <a:gd name="T30" fmla="*/ 19 w 49"/>
                <a:gd name="T31" fmla="*/ 12 h 50"/>
                <a:gd name="T32" fmla="*/ 25 w 49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0">
                  <a:moveTo>
                    <a:pt x="25" y="0"/>
                  </a:moveTo>
                  <a:lnTo>
                    <a:pt x="30" y="12"/>
                  </a:lnTo>
                  <a:lnTo>
                    <a:pt x="42" y="6"/>
                  </a:lnTo>
                  <a:lnTo>
                    <a:pt x="38" y="20"/>
                  </a:lnTo>
                  <a:lnTo>
                    <a:pt x="49" y="23"/>
                  </a:lnTo>
                  <a:lnTo>
                    <a:pt x="38" y="29"/>
                  </a:lnTo>
                  <a:lnTo>
                    <a:pt x="42" y="43"/>
                  </a:lnTo>
                  <a:lnTo>
                    <a:pt x="30" y="39"/>
                  </a:lnTo>
                  <a:lnTo>
                    <a:pt x="25" y="50"/>
                  </a:lnTo>
                  <a:lnTo>
                    <a:pt x="19" y="39"/>
                  </a:lnTo>
                  <a:lnTo>
                    <a:pt x="7" y="43"/>
                  </a:lnTo>
                  <a:lnTo>
                    <a:pt x="11" y="29"/>
                  </a:lnTo>
                  <a:lnTo>
                    <a:pt x="0" y="23"/>
                  </a:lnTo>
                  <a:lnTo>
                    <a:pt x="11" y="20"/>
                  </a:lnTo>
                  <a:lnTo>
                    <a:pt x="7" y="6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11" name="Freeform 367"/>
            <p:cNvSpPr>
              <a:spLocks/>
            </p:cNvSpPr>
            <p:nvPr/>
          </p:nvSpPr>
          <p:spPr bwMode="auto">
            <a:xfrm>
              <a:off x="2492" y="461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0 w 50"/>
                <a:gd name="T3" fmla="*/ 11 h 50"/>
                <a:gd name="T4" fmla="*/ 42 w 50"/>
                <a:gd name="T5" fmla="*/ 7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0 h 50"/>
                <a:gd name="T12" fmla="*/ 42 w 50"/>
                <a:gd name="T13" fmla="*/ 42 h 50"/>
                <a:gd name="T14" fmla="*/ 30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7 w 50"/>
                <a:gd name="T21" fmla="*/ 42 h 50"/>
                <a:gd name="T22" fmla="*/ 11 w 50"/>
                <a:gd name="T23" fmla="*/ 30 h 50"/>
                <a:gd name="T24" fmla="*/ 0 w 50"/>
                <a:gd name="T25" fmla="*/ 25 h 50"/>
                <a:gd name="T26" fmla="*/ 11 w 50"/>
                <a:gd name="T27" fmla="*/ 19 h 50"/>
                <a:gd name="T28" fmla="*/ 7 w 50"/>
                <a:gd name="T29" fmla="*/ 7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0" y="11"/>
                  </a:lnTo>
                  <a:lnTo>
                    <a:pt x="42" y="7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0"/>
                  </a:lnTo>
                  <a:lnTo>
                    <a:pt x="42" y="42"/>
                  </a:lnTo>
                  <a:lnTo>
                    <a:pt x="30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7" y="42"/>
                  </a:lnTo>
                  <a:lnTo>
                    <a:pt x="11" y="30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7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12" name="Freeform 368"/>
            <p:cNvSpPr>
              <a:spLocks/>
            </p:cNvSpPr>
            <p:nvPr/>
          </p:nvSpPr>
          <p:spPr bwMode="auto">
            <a:xfrm>
              <a:off x="2791" y="467"/>
              <a:ext cx="52" cy="49"/>
            </a:xfrm>
            <a:custGeom>
              <a:avLst/>
              <a:gdLst>
                <a:gd name="T0" fmla="*/ 27 w 52"/>
                <a:gd name="T1" fmla="*/ 0 h 49"/>
                <a:gd name="T2" fmla="*/ 31 w 52"/>
                <a:gd name="T3" fmla="*/ 11 h 49"/>
                <a:gd name="T4" fmla="*/ 44 w 52"/>
                <a:gd name="T5" fmla="*/ 7 h 49"/>
                <a:gd name="T6" fmla="*/ 40 w 52"/>
                <a:gd name="T7" fmla="*/ 19 h 49"/>
                <a:gd name="T8" fmla="*/ 52 w 52"/>
                <a:gd name="T9" fmla="*/ 24 h 49"/>
                <a:gd name="T10" fmla="*/ 40 w 52"/>
                <a:gd name="T11" fmla="*/ 30 h 49"/>
                <a:gd name="T12" fmla="*/ 44 w 52"/>
                <a:gd name="T13" fmla="*/ 42 h 49"/>
                <a:gd name="T14" fmla="*/ 31 w 52"/>
                <a:gd name="T15" fmla="*/ 38 h 49"/>
                <a:gd name="T16" fmla="*/ 27 w 52"/>
                <a:gd name="T17" fmla="*/ 49 h 49"/>
                <a:gd name="T18" fmla="*/ 21 w 52"/>
                <a:gd name="T19" fmla="*/ 38 h 49"/>
                <a:gd name="T20" fmla="*/ 8 w 52"/>
                <a:gd name="T21" fmla="*/ 42 h 49"/>
                <a:gd name="T22" fmla="*/ 12 w 52"/>
                <a:gd name="T23" fmla="*/ 30 h 49"/>
                <a:gd name="T24" fmla="*/ 0 w 52"/>
                <a:gd name="T25" fmla="*/ 24 h 49"/>
                <a:gd name="T26" fmla="*/ 12 w 52"/>
                <a:gd name="T27" fmla="*/ 19 h 49"/>
                <a:gd name="T28" fmla="*/ 8 w 52"/>
                <a:gd name="T29" fmla="*/ 7 h 49"/>
                <a:gd name="T30" fmla="*/ 21 w 52"/>
                <a:gd name="T31" fmla="*/ 11 h 49"/>
                <a:gd name="T32" fmla="*/ 27 w 52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49">
                  <a:moveTo>
                    <a:pt x="27" y="0"/>
                  </a:moveTo>
                  <a:lnTo>
                    <a:pt x="31" y="11"/>
                  </a:lnTo>
                  <a:lnTo>
                    <a:pt x="44" y="7"/>
                  </a:lnTo>
                  <a:lnTo>
                    <a:pt x="40" y="19"/>
                  </a:lnTo>
                  <a:lnTo>
                    <a:pt x="52" y="24"/>
                  </a:lnTo>
                  <a:lnTo>
                    <a:pt x="40" y="30"/>
                  </a:lnTo>
                  <a:lnTo>
                    <a:pt x="44" y="42"/>
                  </a:lnTo>
                  <a:lnTo>
                    <a:pt x="31" y="38"/>
                  </a:lnTo>
                  <a:lnTo>
                    <a:pt x="27" y="49"/>
                  </a:lnTo>
                  <a:lnTo>
                    <a:pt x="21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4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21" y="1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13" name="Freeform 369"/>
            <p:cNvSpPr>
              <a:spLocks/>
            </p:cNvSpPr>
            <p:nvPr/>
          </p:nvSpPr>
          <p:spPr bwMode="auto">
            <a:xfrm>
              <a:off x="3501" y="950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2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8 w 50"/>
                <a:gd name="T21" fmla="*/ 42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8 h 50"/>
                <a:gd name="T30" fmla="*/ 19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14" name="Freeform 370"/>
            <p:cNvSpPr>
              <a:spLocks/>
            </p:cNvSpPr>
            <p:nvPr/>
          </p:nvSpPr>
          <p:spPr bwMode="auto">
            <a:xfrm>
              <a:off x="3254" y="1182"/>
              <a:ext cx="49" cy="50"/>
            </a:xfrm>
            <a:custGeom>
              <a:avLst/>
              <a:gdLst>
                <a:gd name="T0" fmla="*/ 25 w 49"/>
                <a:gd name="T1" fmla="*/ 0 h 50"/>
                <a:gd name="T2" fmla="*/ 30 w 49"/>
                <a:gd name="T3" fmla="*/ 12 h 50"/>
                <a:gd name="T4" fmla="*/ 42 w 49"/>
                <a:gd name="T5" fmla="*/ 8 h 50"/>
                <a:gd name="T6" fmla="*/ 38 w 49"/>
                <a:gd name="T7" fmla="*/ 19 h 50"/>
                <a:gd name="T8" fmla="*/ 49 w 49"/>
                <a:gd name="T9" fmla="*/ 25 h 50"/>
                <a:gd name="T10" fmla="*/ 38 w 49"/>
                <a:gd name="T11" fmla="*/ 31 h 50"/>
                <a:gd name="T12" fmla="*/ 42 w 49"/>
                <a:gd name="T13" fmla="*/ 42 h 50"/>
                <a:gd name="T14" fmla="*/ 30 w 49"/>
                <a:gd name="T15" fmla="*/ 39 h 50"/>
                <a:gd name="T16" fmla="*/ 25 w 49"/>
                <a:gd name="T17" fmla="*/ 50 h 50"/>
                <a:gd name="T18" fmla="*/ 19 w 49"/>
                <a:gd name="T19" fmla="*/ 39 h 50"/>
                <a:gd name="T20" fmla="*/ 5 w 49"/>
                <a:gd name="T21" fmla="*/ 42 h 50"/>
                <a:gd name="T22" fmla="*/ 11 w 49"/>
                <a:gd name="T23" fmla="*/ 31 h 50"/>
                <a:gd name="T24" fmla="*/ 0 w 49"/>
                <a:gd name="T25" fmla="*/ 25 h 50"/>
                <a:gd name="T26" fmla="*/ 11 w 49"/>
                <a:gd name="T27" fmla="*/ 19 h 50"/>
                <a:gd name="T28" fmla="*/ 5 w 49"/>
                <a:gd name="T29" fmla="*/ 8 h 50"/>
                <a:gd name="T30" fmla="*/ 19 w 49"/>
                <a:gd name="T31" fmla="*/ 12 h 50"/>
                <a:gd name="T32" fmla="*/ 25 w 49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0">
                  <a:moveTo>
                    <a:pt x="25" y="0"/>
                  </a:moveTo>
                  <a:lnTo>
                    <a:pt x="30" y="12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49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30" y="39"/>
                  </a:lnTo>
                  <a:lnTo>
                    <a:pt x="25" y="50"/>
                  </a:lnTo>
                  <a:lnTo>
                    <a:pt x="19" y="39"/>
                  </a:lnTo>
                  <a:lnTo>
                    <a:pt x="5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5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15" name="Freeform 371"/>
            <p:cNvSpPr>
              <a:spLocks/>
            </p:cNvSpPr>
            <p:nvPr/>
          </p:nvSpPr>
          <p:spPr bwMode="auto">
            <a:xfrm>
              <a:off x="3340" y="1203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2 w 50"/>
                <a:gd name="T5" fmla="*/ 8 h 50"/>
                <a:gd name="T6" fmla="*/ 38 w 50"/>
                <a:gd name="T7" fmla="*/ 20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4 h 50"/>
                <a:gd name="T14" fmla="*/ 31 w 50"/>
                <a:gd name="T15" fmla="*/ 39 h 50"/>
                <a:gd name="T16" fmla="*/ 25 w 50"/>
                <a:gd name="T17" fmla="*/ 50 h 50"/>
                <a:gd name="T18" fmla="*/ 19 w 50"/>
                <a:gd name="T19" fmla="*/ 39 h 50"/>
                <a:gd name="T20" fmla="*/ 8 w 50"/>
                <a:gd name="T21" fmla="*/ 44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20 h 50"/>
                <a:gd name="T28" fmla="*/ 8 w 50"/>
                <a:gd name="T29" fmla="*/ 8 h 50"/>
                <a:gd name="T30" fmla="*/ 19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2" y="8"/>
                  </a:lnTo>
                  <a:lnTo>
                    <a:pt x="38" y="20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4"/>
                  </a:lnTo>
                  <a:lnTo>
                    <a:pt x="31" y="39"/>
                  </a:lnTo>
                  <a:lnTo>
                    <a:pt x="25" y="50"/>
                  </a:lnTo>
                  <a:lnTo>
                    <a:pt x="19" y="39"/>
                  </a:lnTo>
                  <a:lnTo>
                    <a:pt x="8" y="44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20"/>
                  </a:lnTo>
                  <a:lnTo>
                    <a:pt x="8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16" name="Freeform 372"/>
            <p:cNvSpPr>
              <a:spLocks/>
            </p:cNvSpPr>
            <p:nvPr/>
          </p:nvSpPr>
          <p:spPr bwMode="auto">
            <a:xfrm>
              <a:off x="3194" y="578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2 w 50"/>
                <a:gd name="T5" fmla="*/ 6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29 h 50"/>
                <a:gd name="T12" fmla="*/ 42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8 w 50"/>
                <a:gd name="T21" fmla="*/ 42 h 50"/>
                <a:gd name="T22" fmla="*/ 12 w 50"/>
                <a:gd name="T23" fmla="*/ 29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6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2" y="6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29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2" y="29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6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17" name="Freeform 373"/>
            <p:cNvSpPr>
              <a:spLocks/>
            </p:cNvSpPr>
            <p:nvPr/>
          </p:nvSpPr>
          <p:spPr bwMode="auto">
            <a:xfrm>
              <a:off x="3426" y="1088"/>
              <a:ext cx="50" cy="52"/>
            </a:xfrm>
            <a:custGeom>
              <a:avLst/>
              <a:gdLst>
                <a:gd name="T0" fmla="*/ 23 w 50"/>
                <a:gd name="T1" fmla="*/ 0 h 52"/>
                <a:gd name="T2" fmla="*/ 29 w 50"/>
                <a:gd name="T3" fmla="*/ 12 h 52"/>
                <a:gd name="T4" fmla="*/ 42 w 50"/>
                <a:gd name="T5" fmla="*/ 8 h 52"/>
                <a:gd name="T6" fmla="*/ 39 w 50"/>
                <a:gd name="T7" fmla="*/ 21 h 52"/>
                <a:gd name="T8" fmla="*/ 50 w 50"/>
                <a:gd name="T9" fmla="*/ 27 h 52"/>
                <a:gd name="T10" fmla="*/ 39 w 50"/>
                <a:gd name="T11" fmla="*/ 33 h 52"/>
                <a:gd name="T12" fmla="*/ 42 w 50"/>
                <a:gd name="T13" fmla="*/ 44 h 52"/>
                <a:gd name="T14" fmla="*/ 29 w 50"/>
                <a:gd name="T15" fmla="*/ 40 h 52"/>
                <a:gd name="T16" fmla="*/ 23 w 50"/>
                <a:gd name="T17" fmla="*/ 52 h 52"/>
                <a:gd name="T18" fmla="*/ 19 w 50"/>
                <a:gd name="T19" fmla="*/ 40 h 52"/>
                <a:gd name="T20" fmla="*/ 6 w 50"/>
                <a:gd name="T21" fmla="*/ 44 h 52"/>
                <a:gd name="T22" fmla="*/ 12 w 50"/>
                <a:gd name="T23" fmla="*/ 33 h 52"/>
                <a:gd name="T24" fmla="*/ 0 w 50"/>
                <a:gd name="T25" fmla="*/ 27 h 52"/>
                <a:gd name="T26" fmla="*/ 12 w 50"/>
                <a:gd name="T27" fmla="*/ 21 h 52"/>
                <a:gd name="T28" fmla="*/ 6 w 50"/>
                <a:gd name="T29" fmla="*/ 8 h 52"/>
                <a:gd name="T30" fmla="*/ 19 w 50"/>
                <a:gd name="T31" fmla="*/ 12 h 52"/>
                <a:gd name="T32" fmla="*/ 23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3" y="0"/>
                  </a:moveTo>
                  <a:lnTo>
                    <a:pt x="29" y="12"/>
                  </a:lnTo>
                  <a:lnTo>
                    <a:pt x="42" y="8"/>
                  </a:lnTo>
                  <a:lnTo>
                    <a:pt x="39" y="21"/>
                  </a:lnTo>
                  <a:lnTo>
                    <a:pt x="50" y="27"/>
                  </a:lnTo>
                  <a:lnTo>
                    <a:pt x="39" y="33"/>
                  </a:lnTo>
                  <a:lnTo>
                    <a:pt x="42" y="44"/>
                  </a:lnTo>
                  <a:lnTo>
                    <a:pt x="29" y="40"/>
                  </a:lnTo>
                  <a:lnTo>
                    <a:pt x="23" y="52"/>
                  </a:lnTo>
                  <a:lnTo>
                    <a:pt x="19" y="40"/>
                  </a:lnTo>
                  <a:lnTo>
                    <a:pt x="6" y="44"/>
                  </a:lnTo>
                  <a:lnTo>
                    <a:pt x="12" y="33"/>
                  </a:lnTo>
                  <a:lnTo>
                    <a:pt x="0" y="27"/>
                  </a:lnTo>
                  <a:lnTo>
                    <a:pt x="12" y="21"/>
                  </a:lnTo>
                  <a:lnTo>
                    <a:pt x="6" y="8"/>
                  </a:lnTo>
                  <a:lnTo>
                    <a:pt x="19" y="12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18" name="Freeform 374"/>
            <p:cNvSpPr>
              <a:spLocks/>
            </p:cNvSpPr>
            <p:nvPr/>
          </p:nvSpPr>
          <p:spPr bwMode="auto">
            <a:xfrm>
              <a:off x="3340" y="877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2 w 50"/>
                <a:gd name="T5" fmla="*/ 6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2 h 50"/>
                <a:gd name="T14" fmla="*/ 31 w 50"/>
                <a:gd name="T15" fmla="*/ 39 h 50"/>
                <a:gd name="T16" fmla="*/ 25 w 50"/>
                <a:gd name="T17" fmla="*/ 50 h 50"/>
                <a:gd name="T18" fmla="*/ 19 w 50"/>
                <a:gd name="T19" fmla="*/ 39 h 50"/>
                <a:gd name="T20" fmla="*/ 6 w 50"/>
                <a:gd name="T21" fmla="*/ 42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19 h 50"/>
                <a:gd name="T28" fmla="*/ 6 w 50"/>
                <a:gd name="T29" fmla="*/ 6 h 50"/>
                <a:gd name="T30" fmla="*/ 19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2" y="6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31" y="39"/>
                  </a:lnTo>
                  <a:lnTo>
                    <a:pt x="25" y="50"/>
                  </a:lnTo>
                  <a:lnTo>
                    <a:pt x="19" y="39"/>
                  </a:lnTo>
                  <a:lnTo>
                    <a:pt x="6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6" y="6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19" name="Freeform 375"/>
            <p:cNvSpPr>
              <a:spLocks/>
            </p:cNvSpPr>
            <p:nvPr/>
          </p:nvSpPr>
          <p:spPr bwMode="auto">
            <a:xfrm>
              <a:off x="3056" y="520"/>
              <a:ext cx="50" cy="52"/>
            </a:xfrm>
            <a:custGeom>
              <a:avLst/>
              <a:gdLst>
                <a:gd name="T0" fmla="*/ 25 w 50"/>
                <a:gd name="T1" fmla="*/ 0 h 52"/>
                <a:gd name="T2" fmla="*/ 31 w 50"/>
                <a:gd name="T3" fmla="*/ 12 h 52"/>
                <a:gd name="T4" fmla="*/ 42 w 50"/>
                <a:gd name="T5" fmla="*/ 8 h 52"/>
                <a:gd name="T6" fmla="*/ 38 w 50"/>
                <a:gd name="T7" fmla="*/ 21 h 52"/>
                <a:gd name="T8" fmla="*/ 50 w 50"/>
                <a:gd name="T9" fmla="*/ 25 h 52"/>
                <a:gd name="T10" fmla="*/ 38 w 50"/>
                <a:gd name="T11" fmla="*/ 31 h 52"/>
                <a:gd name="T12" fmla="*/ 42 w 50"/>
                <a:gd name="T13" fmla="*/ 44 h 52"/>
                <a:gd name="T14" fmla="*/ 31 w 50"/>
                <a:gd name="T15" fmla="*/ 41 h 52"/>
                <a:gd name="T16" fmla="*/ 25 w 50"/>
                <a:gd name="T17" fmla="*/ 52 h 52"/>
                <a:gd name="T18" fmla="*/ 19 w 50"/>
                <a:gd name="T19" fmla="*/ 41 h 52"/>
                <a:gd name="T20" fmla="*/ 8 w 50"/>
                <a:gd name="T21" fmla="*/ 44 h 52"/>
                <a:gd name="T22" fmla="*/ 11 w 50"/>
                <a:gd name="T23" fmla="*/ 31 h 52"/>
                <a:gd name="T24" fmla="*/ 0 w 50"/>
                <a:gd name="T25" fmla="*/ 25 h 52"/>
                <a:gd name="T26" fmla="*/ 11 w 50"/>
                <a:gd name="T27" fmla="*/ 21 h 52"/>
                <a:gd name="T28" fmla="*/ 8 w 50"/>
                <a:gd name="T29" fmla="*/ 8 h 52"/>
                <a:gd name="T30" fmla="*/ 19 w 50"/>
                <a:gd name="T31" fmla="*/ 12 h 52"/>
                <a:gd name="T32" fmla="*/ 25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5" y="0"/>
                  </a:moveTo>
                  <a:lnTo>
                    <a:pt x="31" y="12"/>
                  </a:lnTo>
                  <a:lnTo>
                    <a:pt x="42" y="8"/>
                  </a:lnTo>
                  <a:lnTo>
                    <a:pt x="38" y="21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4"/>
                  </a:lnTo>
                  <a:lnTo>
                    <a:pt x="31" y="41"/>
                  </a:lnTo>
                  <a:lnTo>
                    <a:pt x="25" y="52"/>
                  </a:lnTo>
                  <a:lnTo>
                    <a:pt x="19" y="41"/>
                  </a:lnTo>
                  <a:lnTo>
                    <a:pt x="8" y="44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21"/>
                  </a:lnTo>
                  <a:lnTo>
                    <a:pt x="8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20" name="Freeform 376"/>
            <p:cNvSpPr>
              <a:spLocks/>
            </p:cNvSpPr>
            <p:nvPr/>
          </p:nvSpPr>
          <p:spPr bwMode="auto">
            <a:xfrm>
              <a:off x="2893" y="488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2 w 50"/>
                <a:gd name="T5" fmla="*/ 5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0 h 50"/>
                <a:gd name="T12" fmla="*/ 42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7 w 50"/>
                <a:gd name="T21" fmla="*/ 42 h 50"/>
                <a:gd name="T22" fmla="*/ 11 w 50"/>
                <a:gd name="T23" fmla="*/ 30 h 50"/>
                <a:gd name="T24" fmla="*/ 0 w 50"/>
                <a:gd name="T25" fmla="*/ 25 h 50"/>
                <a:gd name="T26" fmla="*/ 11 w 50"/>
                <a:gd name="T27" fmla="*/ 19 h 50"/>
                <a:gd name="T28" fmla="*/ 7 w 50"/>
                <a:gd name="T29" fmla="*/ 5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2" y="5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0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7" y="42"/>
                  </a:lnTo>
                  <a:lnTo>
                    <a:pt x="11" y="30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5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21" name="Freeform 377"/>
            <p:cNvSpPr>
              <a:spLocks/>
            </p:cNvSpPr>
            <p:nvPr/>
          </p:nvSpPr>
          <p:spPr bwMode="auto">
            <a:xfrm>
              <a:off x="3357" y="674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2 w 50"/>
                <a:gd name="T5" fmla="*/ 7 h 50"/>
                <a:gd name="T6" fmla="*/ 39 w 50"/>
                <a:gd name="T7" fmla="*/ 19 h 50"/>
                <a:gd name="T8" fmla="*/ 50 w 50"/>
                <a:gd name="T9" fmla="*/ 25 h 50"/>
                <a:gd name="T10" fmla="*/ 39 w 50"/>
                <a:gd name="T11" fmla="*/ 30 h 50"/>
                <a:gd name="T12" fmla="*/ 42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8 w 50"/>
                <a:gd name="T21" fmla="*/ 42 h 50"/>
                <a:gd name="T22" fmla="*/ 12 w 50"/>
                <a:gd name="T23" fmla="*/ 30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7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2" y="7"/>
                  </a:lnTo>
                  <a:lnTo>
                    <a:pt x="39" y="19"/>
                  </a:lnTo>
                  <a:lnTo>
                    <a:pt x="50" y="25"/>
                  </a:lnTo>
                  <a:lnTo>
                    <a:pt x="39" y="30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22" name="Freeform 378"/>
            <p:cNvSpPr>
              <a:spLocks/>
            </p:cNvSpPr>
            <p:nvPr/>
          </p:nvSpPr>
          <p:spPr bwMode="auto">
            <a:xfrm>
              <a:off x="3342" y="760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4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4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8 w 50"/>
                <a:gd name="T21" fmla="*/ 42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19 h 50"/>
                <a:gd name="T28" fmla="*/ 8 w 50"/>
                <a:gd name="T29" fmla="*/ 8 h 50"/>
                <a:gd name="T30" fmla="*/ 19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4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4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8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23" name="Freeform 379"/>
            <p:cNvSpPr>
              <a:spLocks/>
            </p:cNvSpPr>
            <p:nvPr/>
          </p:nvSpPr>
          <p:spPr bwMode="auto">
            <a:xfrm>
              <a:off x="3104" y="595"/>
              <a:ext cx="50" cy="52"/>
            </a:xfrm>
            <a:custGeom>
              <a:avLst/>
              <a:gdLst>
                <a:gd name="T0" fmla="*/ 25 w 50"/>
                <a:gd name="T1" fmla="*/ 0 h 52"/>
                <a:gd name="T2" fmla="*/ 31 w 50"/>
                <a:gd name="T3" fmla="*/ 12 h 52"/>
                <a:gd name="T4" fmla="*/ 44 w 50"/>
                <a:gd name="T5" fmla="*/ 8 h 52"/>
                <a:gd name="T6" fmla="*/ 40 w 50"/>
                <a:gd name="T7" fmla="*/ 19 h 52"/>
                <a:gd name="T8" fmla="*/ 50 w 50"/>
                <a:gd name="T9" fmla="*/ 25 h 52"/>
                <a:gd name="T10" fmla="*/ 40 w 50"/>
                <a:gd name="T11" fmla="*/ 31 h 52"/>
                <a:gd name="T12" fmla="*/ 44 w 50"/>
                <a:gd name="T13" fmla="*/ 44 h 52"/>
                <a:gd name="T14" fmla="*/ 31 w 50"/>
                <a:gd name="T15" fmla="*/ 40 h 52"/>
                <a:gd name="T16" fmla="*/ 25 w 50"/>
                <a:gd name="T17" fmla="*/ 52 h 52"/>
                <a:gd name="T18" fmla="*/ 19 w 50"/>
                <a:gd name="T19" fmla="*/ 40 h 52"/>
                <a:gd name="T20" fmla="*/ 8 w 50"/>
                <a:gd name="T21" fmla="*/ 44 h 52"/>
                <a:gd name="T22" fmla="*/ 11 w 50"/>
                <a:gd name="T23" fmla="*/ 31 h 52"/>
                <a:gd name="T24" fmla="*/ 0 w 50"/>
                <a:gd name="T25" fmla="*/ 25 h 52"/>
                <a:gd name="T26" fmla="*/ 11 w 50"/>
                <a:gd name="T27" fmla="*/ 19 h 52"/>
                <a:gd name="T28" fmla="*/ 8 w 50"/>
                <a:gd name="T29" fmla="*/ 8 h 52"/>
                <a:gd name="T30" fmla="*/ 19 w 50"/>
                <a:gd name="T31" fmla="*/ 12 h 52"/>
                <a:gd name="T32" fmla="*/ 25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5" y="0"/>
                  </a:moveTo>
                  <a:lnTo>
                    <a:pt x="31" y="12"/>
                  </a:lnTo>
                  <a:lnTo>
                    <a:pt x="44" y="8"/>
                  </a:lnTo>
                  <a:lnTo>
                    <a:pt x="40" y="19"/>
                  </a:lnTo>
                  <a:lnTo>
                    <a:pt x="50" y="25"/>
                  </a:lnTo>
                  <a:lnTo>
                    <a:pt x="40" y="31"/>
                  </a:lnTo>
                  <a:lnTo>
                    <a:pt x="44" y="44"/>
                  </a:lnTo>
                  <a:lnTo>
                    <a:pt x="31" y="40"/>
                  </a:lnTo>
                  <a:lnTo>
                    <a:pt x="25" y="52"/>
                  </a:lnTo>
                  <a:lnTo>
                    <a:pt x="19" y="40"/>
                  </a:lnTo>
                  <a:lnTo>
                    <a:pt x="8" y="44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8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24" name="Freeform 380"/>
            <p:cNvSpPr>
              <a:spLocks/>
            </p:cNvSpPr>
            <p:nvPr/>
          </p:nvSpPr>
          <p:spPr bwMode="auto">
            <a:xfrm>
              <a:off x="2964" y="524"/>
              <a:ext cx="50" cy="50"/>
            </a:xfrm>
            <a:custGeom>
              <a:avLst/>
              <a:gdLst>
                <a:gd name="T0" fmla="*/ 23 w 50"/>
                <a:gd name="T1" fmla="*/ 0 h 50"/>
                <a:gd name="T2" fmla="*/ 29 w 50"/>
                <a:gd name="T3" fmla="*/ 12 h 50"/>
                <a:gd name="T4" fmla="*/ 42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2 h 50"/>
                <a:gd name="T14" fmla="*/ 29 w 50"/>
                <a:gd name="T15" fmla="*/ 38 h 50"/>
                <a:gd name="T16" fmla="*/ 23 w 50"/>
                <a:gd name="T17" fmla="*/ 50 h 50"/>
                <a:gd name="T18" fmla="*/ 19 w 50"/>
                <a:gd name="T19" fmla="*/ 38 h 50"/>
                <a:gd name="T20" fmla="*/ 6 w 50"/>
                <a:gd name="T21" fmla="*/ 42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19 h 50"/>
                <a:gd name="T28" fmla="*/ 6 w 50"/>
                <a:gd name="T29" fmla="*/ 8 h 50"/>
                <a:gd name="T30" fmla="*/ 19 w 50"/>
                <a:gd name="T31" fmla="*/ 12 h 50"/>
                <a:gd name="T32" fmla="*/ 23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3" y="0"/>
                  </a:moveTo>
                  <a:lnTo>
                    <a:pt x="29" y="12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29" y="38"/>
                  </a:lnTo>
                  <a:lnTo>
                    <a:pt x="23" y="50"/>
                  </a:lnTo>
                  <a:lnTo>
                    <a:pt x="19" y="38"/>
                  </a:lnTo>
                  <a:lnTo>
                    <a:pt x="6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6" y="8"/>
                  </a:lnTo>
                  <a:lnTo>
                    <a:pt x="19" y="12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40F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25" name="Freeform 381"/>
            <p:cNvSpPr>
              <a:spLocks/>
            </p:cNvSpPr>
            <p:nvPr/>
          </p:nvSpPr>
          <p:spPr bwMode="auto">
            <a:xfrm>
              <a:off x="3421" y="1023"/>
              <a:ext cx="49" cy="50"/>
            </a:xfrm>
            <a:custGeom>
              <a:avLst/>
              <a:gdLst>
                <a:gd name="T0" fmla="*/ 24 w 49"/>
                <a:gd name="T1" fmla="*/ 0 h 50"/>
                <a:gd name="T2" fmla="*/ 30 w 49"/>
                <a:gd name="T3" fmla="*/ 11 h 50"/>
                <a:gd name="T4" fmla="*/ 44 w 49"/>
                <a:gd name="T5" fmla="*/ 8 h 50"/>
                <a:gd name="T6" fmla="*/ 38 w 49"/>
                <a:gd name="T7" fmla="*/ 19 h 50"/>
                <a:gd name="T8" fmla="*/ 49 w 49"/>
                <a:gd name="T9" fmla="*/ 25 h 50"/>
                <a:gd name="T10" fmla="*/ 38 w 49"/>
                <a:gd name="T11" fmla="*/ 31 h 50"/>
                <a:gd name="T12" fmla="*/ 44 w 49"/>
                <a:gd name="T13" fmla="*/ 42 h 50"/>
                <a:gd name="T14" fmla="*/ 30 w 49"/>
                <a:gd name="T15" fmla="*/ 38 h 50"/>
                <a:gd name="T16" fmla="*/ 24 w 49"/>
                <a:gd name="T17" fmla="*/ 50 h 50"/>
                <a:gd name="T18" fmla="*/ 19 w 49"/>
                <a:gd name="T19" fmla="*/ 38 h 50"/>
                <a:gd name="T20" fmla="*/ 7 w 49"/>
                <a:gd name="T21" fmla="*/ 42 h 50"/>
                <a:gd name="T22" fmla="*/ 11 w 49"/>
                <a:gd name="T23" fmla="*/ 31 h 50"/>
                <a:gd name="T24" fmla="*/ 0 w 49"/>
                <a:gd name="T25" fmla="*/ 25 h 50"/>
                <a:gd name="T26" fmla="*/ 11 w 49"/>
                <a:gd name="T27" fmla="*/ 19 h 50"/>
                <a:gd name="T28" fmla="*/ 7 w 49"/>
                <a:gd name="T29" fmla="*/ 8 h 50"/>
                <a:gd name="T30" fmla="*/ 19 w 49"/>
                <a:gd name="T31" fmla="*/ 11 h 50"/>
                <a:gd name="T32" fmla="*/ 24 w 49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0">
                  <a:moveTo>
                    <a:pt x="24" y="0"/>
                  </a:moveTo>
                  <a:lnTo>
                    <a:pt x="30" y="11"/>
                  </a:lnTo>
                  <a:lnTo>
                    <a:pt x="44" y="8"/>
                  </a:lnTo>
                  <a:lnTo>
                    <a:pt x="38" y="19"/>
                  </a:lnTo>
                  <a:lnTo>
                    <a:pt x="49" y="25"/>
                  </a:lnTo>
                  <a:lnTo>
                    <a:pt x="38" y="31"/>
                  </a:lnTo>
                  <a:lnTo>
                    <a:pt x="44" y="42"/>
                  </a:lnTo>
                  <a:lnTo>
                    <a:pt x="30" y="38"/>
                  </a:lnTo>
                  <a:lnTo>
                    <a:pt x="24" y="50"/>
                  </a:lnTo>
                  <a:lnTo>
                    <a:pt x="19" y="38"/>
                  </a:lnTo>
                  <a:lnTo>
                    <a:pt x="7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8"/>
                  </a:lnTo>
                  <a:lnTo>
                    <a:pt x="19" y="11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26" name="Freeform 382"/>
            <p:cNvSpPr>
              <a:spLocks/>
            </p:cNvSpPr>
            <p:nvPr/>
          </p:nvSpPr>
          <p:spPr bwMode="auto">
            <a:xfrm>
              <a:off x="3244" y="678"/>
              <a:ext cx="52" cy="49"/>
            </a:xfrm>
            <a:custGeom>
              <a:avLst/>
              <a:gdLst>
                <a:gd name="T0" fmla="*/ 27 w 52"/>
                <a:gd name="T1" fmla="*/ 0 h 49"/>
                <a:gd name="T2" fmla="*/ 33 w 52"/>
                <a:gd name="T3" fmla="*/ 11 h 49"/>
                <a:gd name="T4" fmla="*/ 44 w 52"/>
                <a:gd name="T5" fmla="*/ 7 h 49"/>
                <a:gd name="T6" fmla="*/ 40 w 52"/>
                <a:gd name="T7" fmla="*/ 21 h 49"/>
                <a:gd name="T8" fmla="*/ 52 w 52"/>
                <a:gd name="T9" fmla="*/ 25 h 49"/>
                <a:gd name="T10" fmla="*/ 40 w 52"/>
                <a:gd name="T11" fmla="*/ 30 h 49"/>
                <a:gd name="T12" fmla="*/ 44 w 52"/>
                <a:gd name="T13" fmla="*/ 44 h 49"/>
                <a:gd name="T14" fmla="*/ 33 w 52"/>
                <a:gd name="T15" fmla="*/ 38 h 49"/>
                <a:gd name="T16" fmla="*/ 27 w 52"/>
                <a:gd name="T17" fmla="*/ 49 h 49"/>
                <a:gd name="T18" fmla="*/ 21 w 52"/>
                <a:gd name="T19" fmla="*/ 38 h 49"/>
                <a:gd name="T20" fmla="*/ 8 w 52"/>
                <a:gd name="T21" fmla="*/ 44 h 49"/>
                <a:gd name="T22" fmla="*/ 11 w 52"/>
                <a:gd name="T23" fmla="*/ 30 h 49"/>
                <a:gd name="T24" fmla="*/ 0 w 52"/>
                <a:gd name="T25" fmla="*/ 25 h 49"/>
                <a:gd name="T26" fmla="*/ 11 w 52"/>
                <a:gd name="T27" fmla="*/ 21 h 49"/>
                <a:gd name="T28" fmla="*/ 8 w 52"/>
                <a:gd name="T29" fmla="*/ 7 h 49"/>
                <a:gd name="T30" fmla="*/ 21 w 52"/>
                <a:gd name="T31" fmla="*/ 11 h 49"/>
                <a:gd name="T32" fmla="*/ 27 w 52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49">
                  <a:moveTo>
                    <a:pt x="27" y="0"/>
                  </a:moveTo>
                  <a:lnTo>
                    <a:pt x="33" y="11"/>
                  </a:lnTo>
                  <a:lnTo>
                    <a:pt x="44" y="7"/>
                  </a:lnTo>
                  <a:lnTo>
                    <a:pt x="40" y="21"/>
                  </a:lnTo>
                  <a:lnTo>
                    <a:pt x="52" y="25"/>
                  </a:lnTo>
                  <a:lnTo>
                    <a:pt x="40" y="30"/>
                  </a:lnTo>
                  <a:lnTo>
                    <a:pt x="44" y="44"/>
                  </a:lnTo>
                  <a:lnTo>
                    <a:pt x="33" y="38"/>
                  </a:lnTo>
                  <a:lnTo>
                    <a:pt x="27" y="49"/>
                  </a:lnTo>
                  <a:lnTo>
                    <a:pt x="21" y="38"/>
                  </a:lnTo>
                  <a:lnTo>
                    <a:pt x="8" y="44"/>
                  </a:lnTo>
                  <a:lnTo>
                    <a:pt x="11" y="30"/>
                  </a:lnTo>
                  <a:lnTo>
                    <a:pt x="0" y="25"/>
                  </a:lnTo>
                  <a:lnTo>
                    <a:pt x="11" y="21"/>
                  </a:lnTo>
                  <a:lnTo>
                    <a:pt x="8" y="7"/>
                  </a:lnTo>
                  <a:lnTo>
                    <a:pt x="21" y="1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27" name="Freeform 383"/>
            <p:cNvSpPr>
              <a:spLocks/>
            </p:cNvSpPr>
            <p:nvPr/>
          </p:nvSpPr>
          <p:spPr bwMode="auto">
            <a:xfrm>
              <a:off x="3467" y="764"/>
              <a:ext cx="49" cy="50"/>
            </a:xfrm>
            <a:custGeom>
              <a:avLst/>
              <a:gdLst>
                <a:gd name="T0" fmla="*/ 25 w 49"/>
                <a:gd name="T1" fmla="*/ 0 h 50"/>
                <a:gd name="T2" fmla="*/ 30 w 49"/>
                <a:gd name="T3" fmla="*/ 11 h 50"/>
                <a:gd name="T4" fmla="*/ 42 w 49"/>
                <a:gd name="T5" fmla="*/ 8 h 50"/>
                <a:gd name="T6" fmla="*/ 38 w 49"/>
                <a:gd name="T7" fmla="*/ 19 h 50"/>
                <a:gd name="T8" fmla="*/ 49 w 49"/>
                <a:gd name="T9" fmla="*/ 25 h 50"/>
                <a:gd name="T10" fmla="*/ 38 w 49"/>
                <a:gd name="T11" fmla="*/ 31 h 50"/>
                <a:gd name="T12" fmla="*/ 42 w 49"/>
                <a:gd name="T13" fmla="*/ 44 h 50"/>
                <a:gd name="T14" fmla="*/ 30 w 49"/>
                <a:gd name="T15" fmla="*/ 38 h 50"/>
                <a:gd name="T16" fmla="*/ 25 w 49"/>
                <a:gd name="T17" fmla="*/ 50 h 50"/>
                <a:gd name="T18" fmla="*/ 19 w 49"/>
                <a:gd name="T19" fmla="*/ 38 h 50"/>
                <a:gd name="T20" fmla="*/ 5 w 49"/>
                <a:gd name="T21" fmla="*/ 44 h 50"/>
                <a:gd name="T22" fmla="*/ 11 w 49"/>
                <a:gd name="T23" fmla="*/ 31 h 50"/>
                <a:gd name="T24" fmla="*/ 0 w 49"/>
                <a:gd name="T25" fmla="*/ 25 h 50"/>
                <a:gd name="T26" fmla="*/ 11 w 49"/>
                <a:gd name="T27" fmla="*/ 19 h 50"/>
                <a:gd name="T28" fmla="*/ 5 w 49"/>
                <a:gd name="T29" fmla="*/ 8 h 50"/>
                <a:gd name="T30" fmla="*/ 19 w 49"/>
                <a:gd name="T31" fmla="*/ 11 h 50"/>
                <a:gd name="T32" fmla="*/ 25 w 49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0">
                  <a:moveTo>
                    <a:pt x="25" y="0"/>
                  </a:moveTo>
                  <a:lnTo>
                    <a:pt x="30" y="11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49" y="25"/>
                  </a:lnTo>
                  <a:lnTo>
                    <a:pt x="38" y="31"/>
                  </a:lnTo>
                  <a:lnTo>
                    <a:pt x="42" y="44"/>
                  </a:lnTo>
                  <a:lnTo>
                    <a:pt x="30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5" y="44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5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28" name="Freeform 384"/>
            <p:cNvSpPr>
              <a:spLocks/>
            </p:cNvSpPr>
            <p:nvPr/>
          </p:nvSpPr>
          <p:spPr bwMode="auto">
            <a:xfrm>
              <a:off x="3388" y="821"/>
              <a:ext cx="52" cy="50"/>
            </a:xfrm>
            <a:custGeom>
              <a:avLst/>
              <a:gdLst>
                <a:gd name="T0" fmla="*/ 27 w 52"/>
                <a:gd name="T1" fmla="*/ 0 h 50"/>
                <a:gd name="T2" fmla="*/ 33 w 52"/>
                <a:gd name="T3" fmla="*/ 12 h 50"/>
                <a:gd name="T4" fmla="*/ 44 w 52"/>
                <a:gd name="T5" fmla="*/ 8 h 50"/>
                <a:gd name="T6" fmla="*/ 40 w 52"/>
                <a:gd name="T7" fmla="*/ 22 h 50"/>
                <a:gd name="T8" fmla="*/ 52 w 52"/>
                <a:gd name="T9" fmla="*/ 25 h 50"/>
                <a:gd name="T10" fmla="*/ 40 w 52"/>
                <a:gd name="T11" fmla="*/ 31 h 50"/>
                <a:gd name="T12" fmla="*/ 44 w 52"/>
                <a:gd name="T13" fmla="*/ 45 h 50"/>
                <a:gd name="T14" fmla="*/ 33 w 52"/>
                <a:gd name="T15" fmla="*/ 39 h 50"/>
                <a:gd name="T16" fmla="*/ 27 w 52"/>
                <a:gd name="T17" fmla="*/ 50 h 50"/>
                <a:gd name="T18" fmla="*/ 21 w 52"/>
                <a:gd name="T19" fmla="*/ 39 h 50"/>
                <a:gd name="T20" fmla="*/ 8 w 52"/>
                <a:gd name="T21" fmla="*/ 45 h 50"/>
                <a:gd name="T22" fmla="*/ 11 w 52"/>
                <a:gd name="T23" fmla="*/ 31 h 50"/>
                <a:gd name="T24" fmla="*/ 0 w 52"/>
                <a:gd name="T25" fmla="*/ 25 h 50"/>
                <a:gd name="T26" fmla="*/ 11 w 52"/>
                <a:gd name="T27" fmla="*/ 22 h 50"/>
                <a:gd name="T28" fmla="*/ 8 w 52"/>
                <a:gd name="T29" fmla="*/ 8 h 50"/>
                <a:gd name="T30" fmla="*/ 21 w 52"/>
                <a:gd name="T31" fmla="*/ 12 h 50"/>
                <a:gd name="T32" fmla="*/ 27 w 52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0">
                  <a:moveTo>
                    <a:pt x="27" y="0"/>
                  </a:moveTo>
                  <a:lnTo>
                    <a:pt x="33" y="12"/>
                  </a:lnTo>
                  <a:lnTo>
                    <a:pt x="44" y="8"/>
                  </a:lnTo>
                  <a:lnTo>
                    <a:pt x="40" y="22"/>
                  </a:lnTo>
                  <a:lnTo>
                    <a:pt x="52" y="25"/>
                  </a:lnTo>
                  <a:lnTo>
                    <a:pt x="40" y="31"/>
                  </a:lnTo>
                  <a:lnTo>
                    <a:pt x="44" y="45"/>
                  </a:lnTo>
                  <a:lnTo>
                    <a:pt x="33" y="39"/>
                  </a:lnTo>
                  <a:lnTo>
                    <a:pt x="27" y="50"/>
                  </a:lnTo>
                  <a:lnTo>
                    <a:pt x="21" y="39"/>
                  </a:lnTo>
                  <a:lnTo>
                    <a:pt x="8" y="45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22"/>
                  </a:lnTo>
                  <a:lnTo>
                    <a:pt x="8" y="8"/>
                  </a:lnTo>
                  <a:lnTo>
                    <a:pt x="21" y="1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29" name="Freeform 385"/>
            <p:cNvSpPr>
              <a:spLocks/>
            </p:cNvSpPr>
            <p:nvPr/>
          </p:nvSpPr>
          <p:spPr bwMode="auto">
            <a:xfrm>
              <a:off x="3303" y="708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3 w 50"/>
                <a:gd name="T5" fmla="*/ 8 h 50"/>
                <a:gd name="T6" fmla="*/ 39 w 50"/>
                <a:gd name="T7" fmla="*/ 19 h 50"/>
                <a:gd name="T8" fmla="*/ 50 w 50"/>
                <a:gd name="T9" fmla="*/ 25 h 50"/>
                <a:gd name="T10" fmla="*/ 39 w 50"/>
                <a:gd name="T11" fmla="*/ 31 h 50"/>
                <a:gd name="T12" fmla="*/ 43 w 50"/>
                <a:gd name="T13" fmla="*/ 42 h 50"/>
                <a:gd name="T14" fmla="*/ 31 w 50"/>
                <a:gd name="T15" fmla="*/ 39 h 50"/>
                <a:gd name="T16" fmla="*/ 25 w 50"/>
                <a:gd name="T17" fmla="*/ 50 h 50"/>
                <a:gd name="T18" fmla="*/ 20 w 50"/>
                <a:gd name="T19" fmla="*/ 39 h 50"/>
                <a:gd name="T20" fmla="*/ 8 w 50"/>
                <a:gd name="T21" fmla="*/ 42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8 h 50"/>
                <a:gd name="T30" fmla="*/ 20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3" y="8"/>
                  </a:lnTo>
                  <a:lnTo>
                    <a:pt x="39" y="19"/>
                  </a:lnTo>
                  <a:lnTo>
                    <a:pt x="50" y="25"/>
                  </a:lnTo>
                  <a:lnTo>
                    <a:pt x="39" y="31"/>
                  </a:lnTo>
                  <a:lnTo>
                    <a:pt x="43" y="42"/>
                  </a:lnTo>
                  <a:lnTo>
                    <a:pt x="31" y="39"/>
                  </a:lnTo>
                  <a:lnTo>
                    <a:pt x="25" y="50"/>
                  </a:lnTo>
                  <a:lnTo>
                    <a:pt x="20" y="39"/>
                  </a:lnTo>
                  <a:lnTo>
                    <a:pt x="8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8"/>
                  </a:lnTo>
                  <a:lnTo>
                    <a:pt x="20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</p:grpSp>
      <p:grpSp>
        <p:nvGrpSpPr>
          <p:cNvPr id="8" name="Group 386"/>
          <p:cNvGrpSpPr>
            <a:grpSpLocks/>
          </p:cNvGrpSpPr>
          <p:nvPr/>
        </p:nvGrpSpPr>
        <p:grpSpPr bwMode="auto">
          <a:xfrm>
            <a:off x="5148263" y="1844675"/>
            <a:ext cx="2801937" cy="2025650"/>
            <a:chOff x="1786" y="384"/>
            <a:chExt cx="1765" cy="1276"/>
          </a:xfrm>
        </p:grpSpPr>
        <p:sp>
          <p:nvSpPr>
            <p:cNvPr id="32131" name="Freeform 387"/>
            <p:cNvSpPr>
              <a:spLocks/>
            </p:cNvSpPr>
            <p:nvPr/>
          </p:nvSpPr>
          <p:spPr bwMode="auto">
            <a:xfrm>
              <a:off x="2062" y="1418"/>
              <a:ext cx="100" cy="96"/>
            </a:xfrm>
            <a:custGeom>
              <a:avLst/>
              <a:gdLst>
                <a:gd name="T0" fmla="*/ 50 w 100"/>
                <a:gd name="T1" fmla="*/ 0 h 96"/>
                <a:gd name="T2" fmla="*/ 61 w 100"/>
                <a:gd name="T3" fmla="*/ 37 h 96"/>
                <a:gd name="T4" fmla="*/ 100 w 100"/>
                <a:gd name="T5" fmla="*/ 37 h 96"/>
                <a:gd name="T6" fmla="*/ 69 w 100"/>
                <a:gd name="T7" fmla="*/ 60 h 96"/>
                <a:gd name="T8" fmla="*/ 81 w 100"/>
                <a:gd name="T9" fmla="*/ 96 h 96"/>
                <a:gd name="T10" fmla="*/ 50 w 100"/>
                <a:gd name="T11" fmla="*/ 73 h 96"/>
                <a:gd name="T12" fmla="*/ 19 w 100"/>
                <a:gd name="T13" fmla="*/ 96 h 96"/>
                <a:gd name="T14" fmla="*/ 29 w 100"/>
                <a:gd name="T15" fmla="*/ 60 h 96"/>
                <a:gd name="T16" fmla="*/ 0 w 100"/>
                <a:gd name="T17" fmla="*/ 37 h 96"/>
                <a:gd name="T18" fmla="*/ 36 w 100"/>
                <a:gd name="T19" fmla="*/ 37 h 96"/>
                <a:gd name="T20" fmla="*/ 50 w 100"/>
                <a:gd name="T21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0" h="96">
                  <a:moveTo>
                    <a:pt x="50" y="0"/>
                  </a:moveTo>
                  <a:lnTo>
                    <a:pt x="61" y="37"/>
                  </a:lnTo>
                  <a:lnTo>
                    <a:pt x="100" y="37"/>
                  </a:lnTo>
                  <a:lnTo>
                    <a:pt x="69" y="60"/>
                  </a:lnTo>
                  <a:lnTo>
                    <a:pt x="81" y="96"/>
                  </a:lnTo>
                  <a:lnTo>
                    <a:pt x="50" y="73"/>
                  </a:lnTo>
                  <a:lnTo>
                    <a:pt x="19" y="96"/>
                  </a:lnTo>
                  <a:lnTo>
                    <a:pt x="29" y="60"/>
                  </a:lnTo>
                  <a:lnTo>
                    <a:pt x="0" y="37"/>
                  </a:lnTo>
                  <a:lnTo>
                    <a:pt x="36" y="37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32" name="Freeform 388"/>
            <p:cNvSpPr>
              <a:spLocks/>
            </p:cNvSpPr>
            <p:nvPr/>
          </p:nvSpPr>
          <p:spPr bwMode="auto">
            <a:xfrm>
              <a:off x="2285" y="1516"/>
              <a:ext cx="130" cy="129"/>
            </a:xfrm>
            <a:custGeom>
              <a:avLst/>
              <a:gdLst>
                <a:gd name="T0" fmla="*/ 36 w 130"/>
                <a:gd name="T1" fmla="*/ 0 h 129"/>
                <a:gd name="T2" fmla="*/ 72 w 130"/>
                <a:gd name="T3" fmla="*/ 35 h 129"/>
                <a:gd name="T4" fmla="*/ 117 w 130"/>
                <a:gd name="T5" fmla="*/ 12 h 129"/>
                <a:gd name="T6" fmla="*/ 95 w 130"/>
                <a:gd name="T7" fmla="*/ 58 h 129"/>
                <a:gd name="T8" fmla="*/ 130 w 130"/>
                <a:gd name="T9" fmla="*/ 92 h 129"/>
                <a:gd name="T10" fmla="*/ 80 w 130"/>
                <a:gd name="T11" fmla="*/ 86 h 129"/>
                <a:gd name="T12" fmla="*/ 59 w 130"/>
                <a:gd name="T13" fmla="*/ 129 h 129"/>
                <a:gd name="T14" fmla="*/ 49 w 130"/>
                <a:gd name="T15" fmla="*/ 81 h 129"/>
                <a:gd name="T16" fmla="*/ 0 w 130"/>
                <a:gd name="T17" fmla="*/ 73 h 129"/>
                <a:gd name="T18" fmla="*/ 44 w 130"/>
                <a:gd name="T19" fmla="*/ 50 h 129"/>
                <a:gd name="T20" fmla="*/ 36 w 130"/>
                <a:gd name="T2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0" h="129">
                  <a:moveTo>
                    <a:pt x="36" y="0"/>
                  </a:moveTo>
                  <a:lnTo>
                    <a:pt x="72" y="35"/>
                  </a:lnTo>
                  <a:lnTo>
                    <a:pt x="117" y="12"/>
                  </a:lnTo>
                  <a:lnTo>
                    <a:pt x="95" y="58"/>
                  </a:lnTo>
                  <a:lnTo>
                    <a:pt x="130" y="92"/>
                  </a:lnTo>
                  <a:lnTo>
                    <a:pt x="80" y="86"/>
                  </a:lnTo>
                  <a:lnTo>
                    <a:pt x="59" y="129"/>
                  </a:lnTo>
                  <a:lnTo>
                    <a:pt x="49" y="81"/>
                  </a:lnTo>
                  <a:lnTo>
                    <a:pt x="0" y="73"/>
                  </a:lnTo>
                  <a:lnTo>
                    <a:pt x="44" y="5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4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33" name="Freeform 389"/>
            <p:cNvSpPr>
              <a:spLocks/>
            </p:cNvSpPr>
            <p:nvPr/>
          </p:nvSpPr>
          <p:spPr bwMode="auto">
            <a:xfrm>
              <a:off x="2707" y="384"/>
              <a:ext cx="99" cy="96"/>
            </a:xfrm>
            <a:custGeom>
              <a:avLst/>
              <a:gdLst>
                <a:gd name="T0" fmla="*/ 50 w 99"/>
                <a:gd name="T1" fmla="*/ 0 h 96"/>
                <a:gd name="T2" fmla="*/ 61 w 99"/>
                <a:gd name="T3" fmla="*/ 35 h 96"/>
                <a:gd name="T4" fmla="*/ 99 w 99"/>
                <a:gd name="T5" fmla="*/ 36 h 96"/>
                <a:gd name="T6" fmla="*/ 71 w 99"/>
                <a:gd name="T7" fmla="*/ 59 h 96"/>
                <a:gd name="T8" fmla="*/ 80 w 99"/>
                <a:gd name="T9" fmla="*/ 96 h 96"/>
                <a:gd name="T10" fmla="*/ 50 w 99"/>
                <a:gd name="T11" fmla="*/ 73 h 96"/>
                <a:gd name="T12" fmla="*/ 19 w 99"/>
                <a:gd name="T13" fmla="*/ 96 h 96"/>
                <a:gd name="T14" fmla="*/ 30 w 99"/>
                <a:gd name="T15" fmla="*/ 59 h 96"/>
                <a:gd name="T16" fmla="*/ 0 w 99"/>
                <a:gd name="T17" fmla="*/ 36 h 96"/>
                <a:gd name="T18" fmla="*/ 38 w 99"/>
                <a:gd name="T19" fmla="*/ 35 h 96"/>
                <a:gd name="T20" fmla="*/ 50 w 99"/>
                <a:gd name="T21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96">
                  <a:moveTo>
                    <a:pt x="50" y="0"/>
                  </a:moveTo>
                  <a:lnTo>
                    <a:pt x="61" y="35"/>
                  </a:lnTo>
                  <a:lnTo>
                    <a:pt x="99" y="36"/>
                  </a:lnTo>
                  <a:lnTo>
                    <a:pt x="71" y="59"/>
                  </a:lnTo>
                  <a:lnTo>
                    <a:pt x="80" y="96"/>
                  </a:lnTo>
                  <a:lnTo>
                    <a:pt x="50" y="73"/>
                  </a:lnTo>
                  <a:lnTo>
                    <a:pt x="19" y="96"/>
                  </a:lnTo>
                  <a:lnTo>
                    <a:pt x="30" y="59"/>
                  </a:lnTo>
                  <a:lnTo>
                    <a:pt x="0" y="36"/>
                  </a:lnTo>
                  <a:lnTo>
                    <a:pt x="38" y="35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34" name="Freeform 390"/>
            <p:cNvSpPr>
              <a:spLocks/>
            </p:cNvSpPr>
            <p:nvPr/>
          </p:nvSpPr>
          <p:spPr bwMode="auto">
            <a:xfrm>
              <a:off x="3392" y="1265"/>
              <a:ext cx="69" cy="71"/>
            </a:xfrm>
            <a:custGeom>
              <a:avLst/>
              <a:gdLst>
                <a:gd name="T0" fmla="*/ 4 w 69"/>
                <a:gd name="T1" fmla="*/ 11 h 71"/>
                <a:gd name="T2" fmla="*/ 29 w 69"/>
                <a:gd name="T3" fmla="*/ 21 h 71"/>
                <a:gd name="T4" fmla="*/ 46 w 69"/>
                <a:gd name="T5" fmla="*/ 0 h 71"/>
                <a:gd name="T6" fmla="*/ 44 w 69"/>
                <a:gd name="T7" fmla="*/ 27 h 71"/>
                <a:gd name="T8" fmla="*/ 69 w 69"/>
                <a:gd name="T9" fmla="*/ 36 h 71"/>
                <a:gd name="T10" fmla="*/ 42 w 69"/>
                <a:gd name="T11" fmla="*/ 44 h 71"/>
                <a:gd name="T12" fmla="*/ 40 w 69"/>
                <a:gd name="T13" fmla="*/ 71 h 71"/>
                <a:gd name="T14" fmla="*/ 27 w 69"/>
                <a:gd name="T15" fmla="*/ 48 h 71"/>
                <a:gd name="T16" fmla="*/ 0 w 69"/>
                <a:gd name="T17" fmla="*/ 55 h 71"/>
                <a:gd name="T18" fmla="*/ 17 w 69"/>
                <a:gd name="T19" fmla="*/ 34 h 71"/>
                <a:gd name="T20" fmla="*/ 4 w 69"/>
                <a:gd name="T21" fmla="*/ 1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" h="71">
                  <a:moveTo>
                    <a:pt x="4" y="11"/>
                  </a:moveTo>
                  <a:lnTo>
                    <a:pt x="29" y="21"/>
                  </a:lnTo>
                  <a:lnTo>
                    <a:pt x="46" y="0"/>
                  </a:lnTo>
                  <a:lnTo>
                    <a:pt x="44" y="27"/>
                  </a:lnTo>
                  <a:lnTo>
                    <a:pt x="69" y="36"/>
                  </a:lnTo>
                  <a:lnTo>
                    <a:pt x="42" y="44"/>
                  </a:lnTo>
                  <a:lnTo>
                    <a:pt x="40" y="71"/>
                  </a:lnTo>
                  <a:lnTo>
                    <a:pt x="27" y="48"/>
                  </a:lnTo>
                  <a:lnTo>
                    <a:pt x="0" y="55"/>
                  </a:lnTo>
                  <a:lnTo>
                    <a:pt x="17" y="34"/>
                  </a:lnTo>
                  <a:lnTo>
                    <a:pt x="4" y="11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35" name="Freeform 391"/>
            <p:cNvSpPr>
              <a:spLocks/>
            </p:cNvSpPr>
            <p:nvPr/>
          </p:nvSpPr>
          <p:spPr bwMode="auto">
            <a:xfrm>
              <a:off x="3386" y="879"/>
              <a:ext cx="140" cy="134"/>
            </a:xfrm>
            <a:custGeom>
              <a:avLst/>
              <a:gdLst>
                <a:gd name="T0" fmla="*/ 69 w 140"/>
                <a:gd name="T1" fmla="*/ 0 h 134"/>
                <a:gd name="T2" fmla="*/ 86 w 140"/>
                <a:gd name="T3" fmla="*/ 50 h 134"/>
                <a:gd name="T4" fmla="*/ 140 w 140"/>
                <a:gd name="T5" fmla="*/ 52 h 134"/>
                <a:gd name="T6" fmla="*/ 98 w 140"/>
                <a:gd name="T7" fmla="*/ 83 h 134"/>
                <a:gd name="T8" fmla="*/ 113 w 140"/>
                <a:gd name="T9" fmla="*/ 134 h 134"/>
                <a:gd name="T10" fmla="*/ 69 w 140"/>
                <a:gd name="T11" fmla="*/ 104 h 134"/>
                <a:gd name="T12" fmla="*/ 27 w 140"/>
                <a:gd name="T13" fmla="*/ 134 h 134"/>
                <a:gd name="T14" fmla="*/ 42 w 140"/>
                <a:gd name="T15" fmla="*/ 83 h 134"/>
                <a:gd name="T16" fmla="*/ 0 w 140"/>
                <a:gd name="T17" fmla="*/ 52 h 134"/>
                <a:gd name="T18" fmla="*/ 52 w 140"/>
                <a:gd name="T19" fmla="*/ 50 h 134"/>
                <a:gd name="T20" fmla="*/ 69 w 140"/>
                <a:gd name="T21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0" h="134">
                  <a:moveTo>
                    <a:pt x="69" y="0"/>
                  </a:moveTo>
                  <a:lnTo>
                    <a:pt x="86" y="50"/>
                  </a:lnTo>
                  <a:lnTo>
                    <a:pt x="140" y="52"/>
                  </a:lnTo>
                  <a:lnTo>
                    <a:pt x="98" y="83"/>
                  </a:lnTo>
                  <a:lnTo>
                    <a:pt x="113" y="134"/>
                  </a:lnTo>
                  <a:lnTo>
                    <a:pt x="69" y="104"/>
                  </a:lnTo>
                  <a:lnTo>
                    <a:pt x="27" y="134"/>
                  </a:lnTo>
                  <a:lnTo>
                    <a:pt x="42" y="83"/>
                  </a:lnTo>
                  <a:lnTo>
                    <a:pt x="0" y="52"/>
                  </a:lnTo>
                  <a:lnTo>
                    <a:pt x="52" y="5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36" name="Freeform 392"/>
            <p:cNvSpPr>
              <a:spLocks/>
            </p:cNvSpPr>
            <p:nvPr/>
          </p:nvSpPr>
          <p:spPr bwMode="auto">
            <a:xfrm>
              <a:off x="1855" y="633"/>
              <a:ext cx="140" cy="135"/>
            </a:xfrm>
            <a:custGeom>
              <a:avLst/>
              <a:gdLst>
                <a:gd name="T0" fmla="*/ 69 w 140"/>
                <a:gd name="T1" fmla="*/ 0 h 135"/>
                <a:gd name="T2" fmla="*/ 86 w 140"/>
                <a:gd name="T3" fmla="*/ 50 h 135"/>
                <a:gd name="T4" fmla="*/ 140 w 140"/>
                <a:gd name="T5" fmla="*/ 52 h 135"/>
                <a:gd name="T6" fmla="*/ 98 w 140"/>
                <a:gd name="T7" fmla="*/ 83 h 135"/>
                <a:gd name="T8" fmla="*/ 113 w 140"/>
                <a:gd name="T9" fmla="*/ 135 h 135"/>
                <a:gd name="T10" fmla="*/ 69 w 140"/>
                <a:gd name="T11" fmla="*/ 104 h 135"/>
                <a:gd name="T12" fmla="*/ 27 w 140"/>
                <a:gd name="T13" fmla="*/ 135 h 135"/>
                <a:gd name="T14" fmla="*/ 40 w 140"/>
                <a:gd name="T15" fmla="*/ 83 h 135"/>
                <a:gd name="T16" fmla="*/ 0 w 140"/>
                <a:gd name="T17" fmla="*/ 52 h 135"/>
                <a:gd name="T18" fmla="*/ 51 w 140"/>
                <a:gd name="T19" fmla="*/ 50 h 135"/>
                <a:gd name="T20" fmla="*/ 69 w 140"/>
                <a:gd name="T21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0" h="135">
                  <a:moveTo>
                    <a:pt x="69" y="0"/>
                  </a:moveTo>
                  <a:lnTo>
                    <a:pt x="86" y="50"/>
                  </a:lnTo>
                  <a:lnTo>
                    <a:pt x="140" y="52"/>
                  </a:lnTo>
                  <a:lnTo>
                    <a:pt x="98" y="83"/>
                  </a:lnTo>
                  <a:lnTo>
                    <a:pt x="113" y="135"/>
                  </a:lnTo>
                  <a:lnTo>
                    <a:pt x="69" y="104"/>
                  </a:lnTo>
                  <a:lnTo>
                    <a:pt x="27" y="135"/>
                  </a:lnTo>
                  <a:lnTo>
                    <a:pt x="40" y="83"/>
                  </a:lnTo>
                  <a:lnTo>
                    <a:pt x="0" y="52"/>
                  </a:lnTo>
                  <a:lnTo>
                    <a:pt x="51" y="5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37" name="Freeform 393"/>
            <p:cNvSpPr>
              <a:spLocks/>
            </p:cNvSpPr>
            <p:nvPr/>
          </p:nvSpPr>
          <p:spPr bwMode="auto">
            <a:xfrm>
              <a:off x="3280" y="1242"/>
              <a:ext cx="104" cy="121"/>
            </a:xfrm>
            <a:custGeom>
              <a:avLst/>
              <a:gdLst>
                <a:gd name="T0" fmla="*/ 52 w 104"/>
                <a:gd name="T1" fmla="*/ 0 h 121"/>
                <a:gd name="T2" fmla="*/ 64 w 104"/>
                <a:gd name="T3" fmla="*/ 40 h 121"/>
                <a:gd name="T4" fmla="*/ 104 w 104"/>
                <a:gd name="T5" fmla="*/ 30 h 121"/>
                <a:gd name="T6" fmla="*/ 77 w 104"/>
                <a:gd name="T7" fmla="*/ 59 h 121"/>
                <a:gd name="T8" fmla="*/ 104 w 104"/>
                <a:gd name="T9" fmla="*/ 90 h 121"/>
                <a:gd name="T10" fmla="*/ 64 w 104"/>
                <a:gd name="T11" fmla="*/ 80 h 121"/>
                <a:gd name="T12" fmla="*/ 52 w 104"/>
                <a:gd name="T13" fmla="*/ 121 h 121"/>
                <a:gd name="T14" fmla="*/ 41 w 104"/>
                <a:gd name="T15" fmla="*/ 80 h 121"/>
                <a:gd name="T16" fmla="*/ 0 w 104"/>
                <a:gd name="T17" fmla="*/ 90 h 121"/>
                <a:gd name="T18" fmla="*/ 29 w 104"/>
                <a:gd name="T19" fmla="*/ 59 h 121"/>
                <a:gd name="T20" fmla="*/ 0 w 104"/>
                <a:gd name="T21" fmla="*/ 30 h 121"/>
                <a:gd name="T22" fmla="*/ 41 w 104"/>
                <a:gd name="T23" fmla="*/ 40 h 121"/>
                <a:gd name="T24" fmla="*/ 52 w 104"/>
                <a:gd name="T25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121">
                  <a:moveTo>
                    <a:pt x="52" y="0"/>
                  </a:moveTo>
                  <a:lnTo>
                    <a:pt x="64" y="40"/>
                  </a:lnTo>
                  <a:lnTo>
                    <a:pt x="104" y="30"/>
                  </a:lnTo>
                  <a:lnTo>
                    <a:pt x="77" y="59"/>
                  </a:lnTo>
                  <a:lnTo>
                    <a:pt x="104" y="90"/>
                  </a:lnTo>
                  <a:lnTo>
                    <a:pt x="64" y="80"/>
                  </a:lnTo>
                  <a:lnTo>
                    <a:pt x="52" y="121"/>
                  </a:lnTo>
                  <a:lnTo>
                    <a:pt x="41" y="80"/>
                  </a:lnTo>
                  <a:lnTo>
                    <a:pt x="0" y="90"/>
                  </a:lnTo>
                  <a:lnTo>
                    <a:pt x="29" y="59"/>
                  </a:lnTo>
                  <a:lnTo>
                    <a:pt x="0" y="30"/>
                  </a:lnTo>
                  <a:lnTo>
                    <a:pt x="41" y="4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38" name="Freeform 394"/>
            <p:cNvSpPr>
              <a:spLocks/>
            </p:cNvSpPr>
            <p:nvPr/>
          </p:nvSpPr>
          <p:spPr bwMode="auto">
            <a:xfrm>
              <a:off x="2096" y="541"/>
              <a:ext cx="75" cy="73"/>
            </a:xfrm>
            <a:custGeom>
              <a:avLst/>
              <a:gdLst>
                <a:gd name="T0" fmla="*/ 25 w 75"/>
                <a:gd name="T1" fmla="*/ 0 h 73"/>
                <a:gd name="T2" fmla="*/ 41 w 75"/>
                <a:gd name="T3" fmla="*/ 21 h 73"/>
                <a:gd name="T4" fmla="*/ 64 w 75"/>
                <a:gd name="T5" fmla="*/ 8 h 73"/>
                <a:gd name="T6" fmla="*/ 52 w 75"/>
                <a:gd name="T7" fmla="*/ 33 h 73"/>
                <a:gd name="T8" fmla="*/ 75 w 75"/>
                <a:gd name="T9" fmla="*/ 46 h 73"/>
                <a:gd name="T10" fmla="*/ 48 w 75"/>
                <a:gd name="T11" fmla="*/ 48 h 73"/>
                <a:gd name="T12" fmla="*/ 48 w 75"/>
                <a:gd name="T13" fmla="*/ 73 h 73"/>
                <a:gd name="T14" fmla="*/ 33 w 75"/>
                <a:gd name="T15" fmla="*/ 52 h 73"/>
                <a:gd name="T16" fmla="*/ 10 w 75"/>
                <a:gd name="T17" fmla="*/ 64 h 73"/>
                <a:gd name="T18" fmla="*/ 22 w 75"/>
                <a:gd name="T19" fmla="*/ 41 h 73"/>
                <a:gd name="T20" fmla="*/ 0 w 75"/>
                <a:gd name="T21" fmla="*/ 27 h 73"/>
                <a:gd name="T22" fmla="*/ 25 w 75"/>
                <a:gd name="T23" fmla="*/ 25 h 73"/>
                <a:gd name="T24" fmla="*/ 25 w 75"/>
                <a:gd name="T25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5" h="73">
                  <a:moveTo>
                    <a:pt x="25" y="0"/>
                  </a:moveTo>
                  <a:lnTo>
                    <a:pt x="41" y="21"/>
                  </a:lnTo>
                  <a:lnTo>
                    <a:pt x="64" y="8"/>
                  </a:lnTo>
                  <a:lnTo>
                    <a:pt x="52" y="33"/>
                  </a:lnTo>
                  <a:lnTo>
                    <a:pt x="75" y="46"/>
                  </a:lnTo>
                  <a:lnTo>
                    <a:pt x="48" y="48"/>
                  </a:lnTo>
                  <a:lnTo>
                    <a:pt x="48" y="73"/>
                  </a:lnTo>
                  <a:lnTo>
                    <a:pt x="33" y="52"/>
                  </a:lnTo>
                  <a:lnTo>
                    <a:pt x="10" y="64"/>
                  </a:lnTo>
                  <a:lnTo>
                    <a:pt x="22" y="41"/>
                  </a:lnTo>
                  <a:lnTo>
                    <a:pt x="0" y="27"/>
                  </a:lnTo>
                  <a:lnTo>
                    <a:pt x="25" y="25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39" name="Freeform 395"/>
            <p:cNvSpPr>
              <a:spLocks/>
            </p:cNvSpPr>
            <p:nvPr/>
          </p:nvSpPr>
          <p:spPr bwMode="auto">
            <a:xfrm>
              <a:off x="2599" y="434"/>
              <a:ext cx="113" cy="111"/>
            </a:xfrm>
            <a:custGeom>
              <a:avLst/>
              <a:gdLst>
                <a:gd name="T0" fmla="*/ 41 w 113"/>
                <a:gd name="T1" fmla="*/ 0 h 111"/>
                <a:gd name="T2" fmla="*/ 64 w 113"/>
                <a:gd name="T3" fmla="*/ 33 h 111"/>
                <a:gd name="T4" fmla="*/ 98 w 113"/>
                <a:gd name="T5" fmla="*/ 13 h 111"/>
                <a:gd name="T6" fmla="*/ 81 w 113"/>
                <a:gd name="T7" fmla="*/ 50 h 111"/>
                <a:gd name="T8" fmla="*/ 113 w 113"/>
                <a:gd name="T9" fmla="*/ 69 h 111"/>
                <a:gd name="T10" fmla="*/ 75 w 113"/>
                <a:gd name="T11" fmla="*/ 71 h 111"/>
                <a:gd name="T12" fmla="*/ 75 w 113"/>
                <a:gd name="T13" fmla="*/ 111 h 111"/>
                <a:gd name="T14" fmla="*/ 52 w 113"/>
                <a:gd name="T15" fmla="*/ 79 h 111"/>
                <a:gd name="T16" fmla="*/ 17 w 113"/>
                <a:gd name="T17" fmla="*/ 98 h 111"/>
                <a:gd name="T18" fmla="*/ 35 w 113"/>
                <a:gd name="T19" fmla="*/ 61 h 111"/>
                <a:gd name="T20" fmla="*/ 0 w 113"/>
                <a:gd name="T21" fmla="*/ 42 h 111"/>
                <a:gd name="T22" fmla="*/ 41 w 113"/>
                <a:gd name="T23" fmla="*/ 40 h 111"/>
                <a:gd name="T24" fmla="*/ 41 w 113"/>
                <a:gd name="T25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" h="111">
                  <a:moveTo>
                    <a:pt x="41" y="0"/>
                  </a:moveTo>
                  <a:lnTo>
                    <a:pt x="64" y="33"/>
                  </a:lnTo>
                  <a:lnTo>
                    <a:pt x="98" y="13"/>
                  </a:lnTo>
                  <a:lnTo>
                    <a:pt x="81" y="50"/>
                  </a:lnTo>
                  <a:lnTo>
                    <a:pt x="113" y="69"/>
                  </a:lnTo>
                  <a:lnTo>
                    <a:pt x="75" y="71"/>
                  </a:lnTo>
                  <a:lnTo>
                    <a:pt x="75" y="111"/>
                  </a:lnTo>
                  <a:lnTo>
                    <a:pt x="52" y="79"/>
                  </a:lnTo>
                  <a:lnTo>
                    <a:pt x="17" y="98"/>
                  </a:lnTo>
                  <a:lnTo>
                    <a:pt x="35" y="61"/>
                  </a:lnTo>
                  <a:lnTo>
                    <a:pt x="0" y="42"/>
                  </a:lnTo>
                  <a:lnTo>
                    <a:pt x="41" y="40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40F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40" name="Freeform 396"/>
            <p:cNvSpPr>
              <a:spLocks/>
            </p:cNvSpPr>
            <p:nvPr/>
          </p:nvSpPr>
          <p:spPr bwMode="auto">
            <a:xfrm>
              <a:off x="2808" y="1535"/>
              <a:ext cx="110" cy="119"/>
            </a:xfrm>
            <a:custGeom>
              <a:avLst/>
              <a:gdLst>
                <a:gd name="T0" fmla="*/ 62 w 110"/>
                <a:gd name="T1" fmla="*/ 0 h 119"/>
                <a:gd name="T2" fmla="*/ 69 w 110"/>
                <a:gd name="T3" fmla="*/ 41 h 119"/>
                <a:gd name="T4" fmla="*/ 110 w 110"/>
                <a:gd name="T5" fmla="*/ 37 h 119"/>
                <a:gd name="T6" fmla="*/ 79 w 110"/>
                <a:gd name="T7" fmla="*/ 64 h 119"/>
                <a:gd name="T8" fmla="*/ 102 w 110"/>
                <a:gd name="T9" fmla="*/ 96 h 119"/>
                <a:gd name="T10" fmla="*/ 64 w 110"/>
                <a:gd name="T11" fmla="*/ 81 h 119"/>
                <a:gd name="T12" fmla="*/ 46 w 110"/>
                <a:gd name="T13" fmla="*/ 119 h 119"/>
                <a:gd name="T14" fmla="*/ 41 w 110"/>
                <a:gd name="T15" fmla="*/ 79 h 119"/>
                <a:gd name="T16" fmla="*/ 0 w 110"/>
                <a:gd name="T17" fmla="*/ 83 h 119"/>
                <a:gd name="T18" fmla="*/ 31 w 110"/>
                <a:gd name="T19" fmla="*/ 56 h 119"/>
                <a:gd name="T20" fmla="*/ 6 w 110"/>
                <a:gd name="T21" fmla="*/ 23 h 119"/>
                <a:gd name="T22" fmla="*/ 45 w 110"/>
                <a:gd name="T23" fmla="*/ 37 h 119"/>
                <a:gd name="T24" fmla="*/ 62 w 110"/>
                <a:gd name="T25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0" h="119">
                  <a:moveTo>
                    <a:pt x="62" y="0"/>
                  </a:moveTo>
                  <a:lnTo>
                    <a:pt x="69" y="41"/>
                  </a:lnTo>
                  <a:lnTo>
                    <a:pt x="110" y="37"/>
                  </a:lnTo>
                  <a:lnTo>
                    <a:pt x="79" y="64"/>
                  </a:lnTo>
                  <a:lnTo>
                    <a:pt x="102" y="96"/>
                  </a:lnTo>
                  <a:lnTo>
                    <a:pt x="64" y="81"/>
                  </a:lnTo>
                  <a:lnTo>
                    <a:pt x="46" y="119"/>
                  </a:lnTo>
                  <a:lnTo>
                    <a:pt x="41" y="79"/>
                  </a:lnTo>
                  <a:lnTo>
                    <a:pt x="0" y="83"/>
                  </a:lnTo>
                  <a:lnTo>
                    <a:pt x="31" y="56"/>
                  </a:lnTo>
                  <a:lnTo>
                    <a:pt x="6" y="23"/>
                  </a:lnTo>
                  <a:lnTo>
                    <a:pt x="45" y="37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41" name="Freeform 397"/>
            <p:cNvSpPr>
              <a:spLocks/>
            </p:cNvSpPr>
            <p:nvPr/>
          </p:nvSpPr>
          <p:spPr bwMode="auto">
            <a:xfrm>
              <a:off x="3346" y="1098"/>
              <a:ext cx="71" cy="82"/>
            </a:xfrm>
            <a:custGeom>
              <a:avLst/>
              <a:gdLst>
                <a:gd name="T0" fmla="*/ 34 w 71"/>
                <a:gd name="T1" fmla="*/ 0 h 82"/>
                <a:gd name="T2" fmla="*/ 44 w 71"/>
                <a:gd name="T3" fmla="*/ 27 h 82"/>
                <a:gd name="T4" fmla="*/ 71 w 71"/>
                <a:gd name="T5" fmla="*/ 19 h 82"/>
                <a:gd name="T6" fmla="*/ 51 w 71"/>
                <a:gd name="T7" fmla="*/ 40 h 82"/>
                <a:gd name="T8" fmla="*/ 71 w 71"/>
                <a:gd name="T9" fmla="*/ 61 h 82"/>
                <a:gd name="T10" fmla="*/ 44 w 71"/>
                <a:gd name="T11" fmla="*/ 55 h 82"/>
                <a:gd name="T12" fmla="*/ 34 w 71"/>
                <a:gd name="T13" fmla="*/ 82 h 82"/>
                <a:gd name="T14" fmla="*/ 27 w 71"/>
                <a:gd name="T15" fmla="*/ 55 h 82"/>
                <a:gd name="T16" fmla="*/ 0 w 71"/>
                <a:gd name="T17" fmla="*/ 61 h 82"/>
                <a:gd name="T18" fmla="*/ 17 w 71"/>
                <a:gd name="T19" fmla="*/ 40 h 82"/>
                <a:gd name="T20" fmla="*/ 0 w 71"/>
                <a:gd name="T21" fmla="*/ 19 h 82"/>
                <a:gd name="T22" fmla="*/ 27 w 71"/>
                <a:gd name="T23" fmla="*/ 27 h 82"/>
                <a:gd name="T24" fmla="*/ 34 w 71"/>
                <a:gd name="T25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" h="82">
                  <a:moveTo>
                    <a:pt x="34" y="0"/>
                  </a:moveTo>
                  <a:lnTo>
                    <a:pt x="44" y="27"/>
                  </a:lnTo>
                  <a:lnTo>
                    <a:pt x="71" y="19"/>
                  </a:lnTo>
                  <a:lnTo>
                    <a:pt x="51" y="40"/>
                  </a:lnTo>
                  <a:lnTo>
                    <a:pt x="71" y="61"/>
                  </a:lnTo>
                  <a:lnTo>
                    <a:pt x="44" y="55"/>
                  </a:lnTo>
                  <a:lnTo>
                    <a:pt x="34" y="82"/>
                  </a:lnTo>
                  <a:lnTo>
                    <a:pt x="27" y="55"/>
                  </a:lnTo>
                  <a:lnTo>
                    <a:pt x="0" y="61"/>
                  </a:lnTo>
                  <a:lnTo>
                    <a:pt x="17" y="40"/>
                  </a:lnTo>
                  <a:lnTo>
                    <a:pt x="0" y="19"/>
                  </a:lnTo>
                  <a:lnTo>
                    <a:pt x="27" y="27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42" name="Freeform 398"/>
            <p:cNvSpPr>
              <a:spLocks/>
            </p:cNvSpPr>
            <p:nvPr/>
          </p:nvSpPr>
          <p:spPr bwMode="auto">
            <a:xfrm>
              <a:off x="3133" y="1286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0 w 50"/>
                <a:gd name="T3" fmla="*/ 11 h 50"/>
                <a:gd name="T4" fmla="*/ 42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2 h 50"/>
                <a:gd name="T14" fmla="*/ 30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5 w 50"/>
                <a:gd name="T21" fmla="*/ 42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19 h 50"/>
                <a:gd name="T28" fmla="*/ 5 w 50"/>
                <a:gd name="T29" fmla="*/ 8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0" y="11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30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5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5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43" name="Freeform 399"/>
            <p:cNvSpPr>
              <a:spLocks/>
            </p:cNvSpPr>
            <p:nvPr/>
          </p:nvSpPr>
          <p:spPr bwMode="auto">
            <a:xfrm>
              <a:off x="3409" y="1175"/>
              <a:ext cx="52" cy="49"/>
            </a:xfrm>
            <a:custGeom>
              <a:avLst/>
              <a:gdLst>
                <a:gd name="T0" fmla="*/ 27 w 52"/>
                <a:gd name="T1" fmla="*/ 0 h 49"/>
                <a:gd name="T2" fmla="*/ 33 w 52"/>
                <a:gd name="T3" fmla="*/ 11 h 49"/>
                <a:gd name="T4" fmla="*/ 44 w 52"/>
                <a:gd name="T5" fmla="*/ 7 h 49"/>
                <a:gd name="T6" fmla="*/ 40 w 52"/>
                <a:gd name="T7" fmla="*/ 19 h 49"/>
                <a:gd name="T8" fmla="*/ 52 w 52"/>
                <a:gd name="T9" fmla="*/ 24 h 49"/>
                <a:gd name="T10" fmla="*/ 40 w 52"/>
                <a:gd name="T11" fmla="*/ 30 h 49"/>
                <a:gd name="T12" fmla="*/ 44 w 52"/>
                <a:gd name="T13" fmla="*/ 42 h 49"/>
                <a:gd name="T14" fmla="*/ 33 w 52"/>
                <a:gd name="T15" fmla="*/ 38 h 49"/>
                <a:gd name="T16" fmla="*/ 27 w 52"/>
                <a:gd name="T17" fmla="*/ 49 h 49"/>
                <a:gd name="T18" fmla="*/ 21 w 52"/>
                <a:gd name="T19" fmla="*/ 38 h 49"/>
                <a:gd name="T20" fmla="*/ 8 w 52"/>
                <a:gd name="T21" fmla="*/ 42 h 49"/>
                <a:gd name="T22" fmla="*/ 12 w 52"/>
                <a:gd name="T23" fmla="*/ 30 h 49"/>
                <a:gd name="T24" fmla="*/ 0 w 52"/>
                <a:gd name="T25" fmla="*/ 24 h 49"/>
                <a:gd name="T26" fmla="*/ 12 w 52"/>
                <a:gd name="T27" fmla="*/ 19 h 49"/>
                <a:gd name="T28" fmla="*/ 8 w 52"/>
                <a:gd name="T29" fmla="*/ 7 h 49"/>
                <a:gd name="T30" fmla="*/ 21 w 52"/>
                <a:gd name="T31" fmla="*/ 11 h 49"/>
                <a:gd name="T32" fmla="*/ 27 w 52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49">
                  <a:moveTo>
                    <a:pt x="27" y="0"/>
                  </a:moveTo>
                  <a:lnTo>
                    <a:pt x="33" y="11"/>
                  </a:lnTo>
                  <a:lnTo>
                    <a:pt x="44" y="7"/>
                  </a:lnTo>
                  <a:lnTo>
                    <a:pt x="40" y="19"/>
                  </a:lnTo>
                  <a:lnTo>
                    <a:pt x="52" y="24"/>
                  </a:lnTo>
                  <a:lnTo>
                    <a:pt x="40" y="30"/>
                  </a:lnTo>
                  <a:lnTo>
                    <a:pt x="44" y="42"/>
                  </a:lnTo>
                  <a:lnTo>
                    <a:pt x="33" y="38"/>
                  </a:lnTo>
                  <a:lnTo>
                    <a:pt x="27" y="49"/>
                  </a:lnTo>
                  <a:lnTo>
                    <a:pt x="21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4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21" y="1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4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44" name="Freeform 400"/>
            <p:cNvSpPr>
              <a:spLocks/>
            </p:cNvSpPr>
            <p:nvPr/>
          </p:nvSpPr>
          <p:spPr bwMode="auto">
            <a:xfrm>
              <a:off x="3087" y="1474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0 w 50"/>
                <a:gd name="T3" fmla="*/ 11 h 50"/>
                <a:gd name="T4" fmla="*/ 42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2 h 50"/>
                <a:gd name="T14" fmla="*/ 30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7 w 50"/>
                <a:gd name="T21" fmla="*/ 42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19 h 50"/>
                <a:gd name="T28" fmla="*/ 7 w 50"/>
                <a:gd name="T29" fmla="*/ 8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0" y="11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30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7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45" name="Freeform 401"/>
            <p:cNvSpPr>
              <a:spLocks/>
            </p:cNvSpPr>
            <p:nvPr/>
          </p:nvSpPr>
          <p:spPr bwMode="auto">
            <a:xfrm>
              <a:off x="2960" y="1531"/>
              <a:ext cx="50" cy="52"/>
            </a:xfrm>
            <a:custGeom>
              <a:avLst/>
              <a:gdLst>
                <a:gd name="T0" fmla="*/ 27 w 50"/>
                <a:gd name="T1" fmla="*/ 0 h 52"/>
                <a:gd name="T2" fmla="*/ 33 w 50"/>
                <a:gd name="T3" fmla="*/ 12 h 52"/>
                <a:gd name="T4" fmla="*/ 44 w 50"/>
                <a:gd name="T5" fmla="*/ 8 h 52"/>
                <a:gd name="T6" fmla="*/ 40 w 50"/>
                <a:gd name="T7" fmla="*/ 22 h 52"/>
                <a:gd name="T8" fmla="*/ 50 w 50"/>
                <a:gd name="T9" fmla="*/ 27 h 52"/>
                <a:gd name="T10" fmla="*/ 40 w 50"/>
                <a:gd name="T11" fmla="*/ 33 h 52"/>
                <a:gd name="T12" fmla="*/ 44 w 50"/>
                <a:gd name="T13" fmla="*/ 45 h 52"/>
                <a:gd name="T14" fmla="*/ 33 w 50"/>
                <a:gd name="T15" fmla="*/ 41 h 52"/>
                <a:gd name="T16" fmla="*/ 27 w 50"/>
                <a:gd name="T17" fmla="*/ 52 h 52"/>
                <a:gd name="T18" fmla="*/ 21 w 50"/>
                <a:gd name="T19" fmla="*/ 41 h 52"/>
                <a:gd name="T20" fmla="*/ 8 w 50"/>
                <a:gd name="T21" fmla="*/ 45 h 52"/>
                <a:gd name="T22" fmla="*/ 11 w 50"/>
                <a:gd name="T23" fmla="*/ 33 h 52"/>
                <a:gd name="T24" fmla="*/ 0 w 50"/>
                <a:gd name="T25" fmla="*/ 27 h 52"/>
                <a:gd name="T26" fmla="*/ 11 w 50"/>
                <a:gd name="T27" fmla="*/ 22 h 52"/>
                <a:gd name="T28" fmla="*/ 8 w 50"/>
                <a:gd name="T29" fmla="*/ 8 h 52"/>
                <a:gd name="T30" fmla="*/ 21 w 50"/>
                <a:gd name="T31" fmla="*/ 12 h 52"/>
                <a:gd name="T32" fmla="*/ 27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7" y="0"/>
                  </a:moveTo>
                  <a:lnTo>
                    <a:pt x="33" y="12"/>
                  </a:lnTo>
                  <a:lnTo>
                    <a:pt x="44" y="8"/>
                  </a:lnTo>
                  <a:lnTo>
                    <a:pt x="40" y="22"/>
                  </a:lnTo>
                  <a:lnTo>
                    <a:pt x="50" y="27"/>
                  </a:lnTo>
                  <a:lnTo>
                    <a:pt x="40" y="33"/>
                  </a:lnTo>
                  <a:lnTo>
                    <a:pt x="44" y="45"/>
                  </a:lnTo>
                  <a:lnTo>
                    <a:pt x="33" y="41"/>
                  </a:lnTo>
                  <a:lnTo>
                    <a:pt x="27" y="52"/>
                  </a:lnTo>
                  <a:lnTo>
                    <a:pt x="21" y="41"/>
                  </a:lnTo>
                  <a:lnTo>
                    <a:pt x="8" y="45"/>
                  </a:lnTo>
                  <a:lnTo>
                    <a:pt x="11" y="33"/>
                  </a:lnTo>
                  <a:lnTo>
                    <a:pt x="0" y="27"/>
                  </a:lnTo>
                  <a:lnTo>
                    <a:pt x="11" y="22"/>
                  </a:lnTo>
                  <a:lnTo>
                    <a:pt x="8" y="8"/>
                  </a:lnTo>
                  <a:lnTo>
                    <a:pt x="21" y="1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46" name="Freeform 402"/>
            <p:cNvSpPr>
              <a:spLocks/>
            </p:cNvSpPr>
            <p:nvPr/>
          </p:nvSpPr>
          <p:spPr bwMode="auto">
            <a:xfrm>
              <a:off x="2993" y="1576"/>
              <a:ext cx="49" cy="51"/>
            </a:xfrm>
            <a:custGeom>
              <a:avLst/>
              <a:gdLst>
                <a:gd name="T0" fmla="*/ 25 w 49"/>
                <a:gd name="T1" fmla="*/ 0 h 51"/>
                <a:gd name="T2" fmla="*/ 30 w 49"/>
                <a:gd name="T3" fmla="*/ 11 h 51"/>
                <a:gd name="T4" fmla="*/ 42 w 49"/>
                <a:gd name="T5" fmla="*/ 7 h 51"/>
                <a:gd name="T6" fmla="*/ 38 w 49"/>
                <a:gd name="T7" fmla="*/ 21 h 51"/>
                <a:gd name="T8" fmla="*/ 49 w 49"/>
                <a:gd name="T9" fmla="*/ 26 h 51"/>
                <a:gd name="T10" fmla="*/ 38 w 49"/>
                <a:gd name="T11" fmla="*/ 32 h 51"/>
                <a:gd name="T12" fmla="*/ 42 w 49"/>
                <a:gd name="T13" fmla="*/ 44 h 51"/>
                <a:gd name="T14" fmla="*/ 30 w 49"/>
                <a:gd name="T15" fmla="*/ 40 h 51"/>
                <a:gd name="T16" fmla="*/ 25 w 49"/>
                <a:gd name="T17" fmla="*/ 51 h 51"/>
                <a:gd name="T18" fmla="*/ 19 w 49"/>
                <a:gd name="T19" fmla="*/ 40 h 51"/>
                <a:gd name="T20" fmla="*/ 7 w 49"/>
                <a:gd name="T21" fmla="*/ 44 h 51"/>
                <a:gd name="T22" fmla="*/ 11 w 49"/>
                <a:gd name="T23" fmla="*/ 32 h 51"/>
                <a:gd name="T24" fmla="*/ 0 w 49"/>
                <a:gd name="T25" fmla="*/ 26 h 51"/>
                <a:gd name="T26" fmla="*/ 11 w 49"/>
                <a:gd name="T27" fmla="*/ 21 h 51"/>
                <a:gd name="T28" fmla="*/ 7 w 49"/>
                <a:gd name="T29" fmla="*/ 7 h 51"/>
                <a:gd name="T30" fmla="*/ 19 w 49"/>
                <a:gd name="T31" fmla="*/ 11 h 51"/>
                <a:gd name="T32" fmla="*/ 25 w 49"/>
                <a:gd name="T3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1">
                  <a:moveTo>
                    <a:pt x="25" y="0"/>
                  </a:moveTo>
                  <a:lnTo>
                    <a:pt x="30" y="11"/>
                  </a:lnTo>
                  <a:lnTo>
                    <a:pt x="42" y="7"/>
                  </a:lnTo>
                  <a:lnTo>
                    <a:pt x="38" y="21"/>
                  </a:lnTo>
                  <a:lnTo>
                    <a:pt x="49" y="26"/>
                  </a:lnTo>
                  <a:lnTo>
                    <a:pt x="38" y="32"/>
                  </a:lnTo>
                  <a:lnTo>
                    <a:pt x="42" y="44"/>
                  </a:lnTo>
                  <a:lnTo>
                    <a:pt x="30" y="40"/>
                  </a:lnTo>
                  <a:lnTo>
                    <a:pt x="25" y="51"/>
                  </a:lnTo>
                  <a:lnTo>
                    <a:pt x="19" y="40"/>
                  </a:lnTo>
                  <a:lnTo>
                    <a:pt x="7" y="44"/>
                  </a:lnTo>
                  <a:lnTo>
                    <a:pt x="11" y="32"/>
                  </a:lnTo>
                  <a:lnTo>
                    <a:pt x="0" y="26"/>
                  </a:lnTo>
                  <a:lnTo>
                    <a:pt x="11" y="21"/>
                  </a:lnTo>
                  <a:lnTo>
                    <a:pt x="7" y="7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47" name="Freeform 403"/>
            <p:cNvSpPr>
              <a:spLocks/>
            </p:cNvSpPr>
            <p:nvPr/>
          </p:nvSpPr>
          <p:spPr bwMode="auto">
            <a:xfrm>
              <a:off x="3363" y="1522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2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4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6 w 50"/>
                <a:gd name="T21" fmla="*/ 44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19 h 50"/>
                <a:gd name="T28" fmla="*/ 6 w 50"/>
                <a:gd name="T29" fmla="*/ 8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4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6" y="44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6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48" name="Freeform 404"/>
            <p:cNvSpPr>
              <a:spLocks/>
            </p:cNvSpPr>
            <p:nvPr/>
          </p:nvSpPr>
          <p:spPr bwMode="auto">
            <a:xfrm>
              <a:off x="1987" y="1493"/>
              <a:ext cx="52" cy="50"/>
            </a:xfrm>
            <a:custGeom>
              <a:avLst/>
              <a:gdLst>
                <a:gd name="T0" fmla="*/ 27 w 52"/>
                <a:gd name="T1" fmla="*/ 0 h 50"/>
                <a:gd name="T2" fmla="*/ 33 w 52"/>
                <a:gd name="T3" fmla="*/ 12 h 50"/>
                <a:gd name="T4" fmla="*/ 44 w 52"/>
                <a:gd name="T5" fmla="*/ 8 h 50"/>
                <a:gd name="T6" fmla="*/ 40 w 52"/>
                <a:gd name="T7" fmla="*/ 19 h 50"/>
                <a:gd name="T8" fmla="*/ 52 w 52"/>
                <a:gd name="T9" fmla="*/ 25 h 50"/>
                <a:gd name="T10" fmla="*/ 40 w 52"/>
                <a:gd name="T11" fmla="*/ 31 h 50"/>
                <a:gd name="T12" fmla="*/ 44 w 52"/>
                <a:gd name="T13" fmla="*/ 42 h 50"/>
                <a:gd name="T14" fmla="*/ 33 w 52"/>
                <a:gd name="T15" fmla="*/ 38 h 50"/>
                <a:gd name="T16" fmla="*/ 27 w 52"/>
                <a:gd name="T17" fmla="*/ 50 h 50"/>
                <a:gd name="T18" fmla="*/ 21 w 52"/>
                <a:gd name="T19" fmla="*/ 38 h 50"/>
                <a:gd name="T20" fmla="*/ 8 w 52"/>
                <a:gd name="T21" fmla="*/ 42 h 50"/>
                <a:gd name="T22" fmla="*/ 12 w 52"/>
                <a:gd name="T23" fmla="*/ 31 h 50"/>
                <a:gd name="T24" fmla="*/ 0 w 52"/>
                <a:gd name="T25" fmla="*/ 25 h 50"/>
                <a:gd name="T26" fmla="*/ 12 w 52"/>
                <a:gd name="T27" fmla="*/ 19 h 50"/>
                <a:gd name="T28" fmla="*/ 8 w 52"/>
                <a:gd name="T29" fmla="*/ 8 h 50"/>
                <a:gd name="T30" fmla="*/ 21 w 52"/>
                <a:gd name="T31" fmla="*/ 12 h 50"/>
                <a:gd name="T32" fmla="*/ 27 w 52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0">
                  <a:moveTo>
                    <a:pt x="27" y="0"/>
                  </a:moveTo>
                  <a:lnTo>
                    <a:pt x="33" y="12"/>
                  </a:lnTo>
                  <a:lnTo>
                    <a:pt x="44" y="8"/>
                  </a:lnTo>
                  <a:lnTo>
                    <a:pt x="40" y="19"/>
                  </a:lnTo>
                  <a:lnTo>
                    <a:pt x="52" y="25"/>
                  </a:lnTo>
                  <a:lnTo>
                    <a:pt x="40" y="31"/>
                  </a:lnTo>
                  <a:lnTo>
                    <a:pt x="44" y="42"/>
                  </a:lnTo>
                  <a:lnTo>
                    <a:pt x="33" y="38"/>
                  </a:lnTo>
                  <a:lnTo>
                    <a:pt x="27" y="50"/>
                  </a:lnTo>
                  <a:lnTo>
                    <a:pt x="21" y="38"/>
                  </a:lnTo>
                  <a:lnTo>
                    <a:pt x="8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8"/>
                  </a:lnTo>
                  <a:lnTo>
                    <a:pt x="21" y="1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49" name="Freeform 405"/>
            <p:cNvSpPr>
              <a:spLocks/>
            </p:cNvSpPr>
            <p:nvPr/>
          </p:nvSpPr>
          <p:spPr bwMode="auto">
            <a:xfrm>
              <a:off x="2666" y="1601"/>
              <a:ext cx="50" cy="49"/>
            </a:xfrm>
            <a:custGeom>
              <a:avLst/>
              <a:gdLst>
                <a:gd name="T0" fmla="*/ 25 w 50"/>
                <a:gd name="T1" fmla="*/ 0 h 49"/>
                <a:gd name="T2" fmla="*/ 31 w 50"/>
                <a:gd name="T3" fmla="*/ 11 h 49"/>
                <a:gd name="T4" fmla="*/ 43 w 50"/>
                <a:gd name="T5" fmla="*/ 7 h 49"/>
                <a:gd name="T6" fmla="*/ 39 w 50"/>
                <a:gd name="T7" fmla="*/ 19 h 49"/>
                <a:gd name="T8" fmla="*/ 50 w 50"/>
                <a:gd name="T9" fmla="*/ 24 h 49"/>
                <a:gd name="T10" fmla="*/ 39 w 50"/>
                <a:gd name="T11" fmla="*/ 30 h 49"/>
                <a:gd name="T12" fmla="*/ 43 w 50"/>
                <a:gd name="T13" fmla="*/ 42 h 49"/>
                <a:gd name="T14" fmla="*/ 31 w 50"/>
                <a:gd name="T15" fmla="*/ 38 h 49"/>
                <a:gd name="T16" fmla="*/ 25 w 50"/>
                <a:gd name="T17" fmla="*/ 49 h 49"/>
                <a:gd name="T18" fmla="*/ 20 w 50"/>
                <a:gd name="T19" fmla="*/ 38 h 49"/>
                <a:gd name="T20" fmla="*/ 8 w 50"/>
                <a:gd name="T21" fmla="*/ 42 h 49"/>
                <a:gd name="T22" fmla="*/ 12 w 50"/>
                <a:gd name="T23" fmla="*/ 30 h 49"/>
                <a:gd name="T24" fmla="*/ 0 w 50"/>
                <a:gd name="T25" fmla="*/ 24 h 49"/>
                <a:gd name="T26" fmla="*/ 12 w 50"/>
                <a:gd name="T27" fmla="*/ 19 h 49"/>
                <a:gd name="T28" fmla="*/ 8 w 50"/>
                <a:gd name="T29" fmla="*/ 7 h 49"/>
                <a:gd name="T30" fmla="*/ 20 w 50"/>
                <a:gd name="T31" fmla="*/ 11 h 49"/>
                <a:gd name="T32" fmla="*/ 25 w 50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25" y="0"/>
                  </a:moveTo>
                  <a:lnTo>
                    <a:pt x="31" y="11"/>
                  </a:lnTo>
                  <a:lnTo>
                    <a:pt x="43" y="7"/>
                  </a:lnTo>
                  <a:lnTo>
                    <a:pt x="39" y="19"/>
                  </a:lnTo>
                  <a:lnTo>
                    <a:pt x="50" y="24"/>
                  </a:lnTo>
                  <a:lnTo>
                    <a:pt x="39" y="30"/>
                  </a:lnTo>
                  <a:lnTo>
                    <a:pt x="43" y="42"/>
                  </a:lnTo>
                  <a:lnTo>
                    <a:pt x="31" y="38"/>
                  </a:lnTo>
                  <a:lnTo>
                    <a:pt x="25" y="49"/>
                  </a:lnTo>
                  <a:lnTo>
                    <a:pt x="20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4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20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50" name="Freeform 406"/>
            <p:cNvSpPr>
              <a:spLocks/>
            </p:cNvSpPr>
            <p:nvPr/>
          </p:nvSpPr>
          <p:spPr bwMode="auto">
            <a:xfrm>
              <a:off x="2728" y="1591"/>
              <a:ext cx="52" cy="50"/>
            </a:xfrm>
            <a:custGeom>
              <a:avLst/>
              <a:gdLst>
                <a:gd name="T0" fmla="*/ 27 w 52"/>
                <a:gd name="T1" fmla="*/ 0 h 50"/>
                <a:gd name="T2" fmla="*/ 32 w 52"/>
                <a:gd name="T3" fmla="*/ 11 h 50"/>
                <a:gd name="T4" fmla="*/ 44 w 52"/>
                <a:gd name="T5" fmla="*/ 8 h 50"/>
                <a:gd name="T6" fmla="*/ 40 w 52"/>
                <a:gd name="T7" fmla="*/ 19 h 50"/>
                <a:gd name="T8" fmla="*/ 52 w 52"/>
                <a:gd name="T9" fmla="*/ 25 h 50"/>
                <a:gd name="T10" fmla="*/ 40 w 52"/>
                <a:gd name="T11" fmla="*/ 31 h 50"/>
                <a:gd name="T12" fmla="*/ 44 w 52"/>
                <a:gd name="T13" fmla="*/ 42 h 50"/>
                <a:gd name="T14" fmla="*/ 32 w 52"/>
                <a:gd name="T15" fmla="*/ 38 h 50"/>
                <a:gd name="T16" fmla="*/ 27 w 52"/>
                <a:gd name="T17" fmla="*/ 50 h 50"/>
                <a:gd name="T18" fmla="*/ 21 w 52"/>
                <a:gd name="T19" fmla="*/ 38 h 50"/>
                <a:gd name="T20" fmla="*/ 7 w 52"/>
                <a:gd name="T21" fmla="*/ 42 h 50"/>
                <a:gd name="T22" fmla="*/ 11 w 52"/>
                <a:gd name="T23" fmla="*/ 31 h 50"/>
                <a:gd name="T24" fmla="*/ 0 w 52"/>
                <a:gd name="T25" fmla="*/ 25 h 50"/>
                <a:gd name="T26" fmla="*/ 11 w 52"/>
                <a:gd name="T27" fmla="*/ 19 h 50"/>
                <a:gd name="T28" fmla="*/ 7 w 52"/>
                <a:gd name="T29" fmla="*/ 8 h 50"/>
                <a:gd name="T30" fmla="*/ 21 w 52"/>
                <a:gd name="T31" fmla="*/ 11 h 50"/>
                <a:gd name="T32" fmla="*/ 27 w 52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0">
                  <a:moveTo>
                    <a:pt x="27" y="0"/>
                  </a:moveTo>
                  <a:lnTo>
                    <a:pt x="32" y="11"/>
                  </a:lnTo>
                  <a:lnTo>
                    <a:pt x="44" y="8"/>
                  </a:lnTo>
                  <a:lnTo>
                    <a:pt x="40" y="19"/>
                  </a:lnTo>
                  <a:lnTo>
                    <a:pt x="52" y="25"/>
                  </a:lnTo>
                  <a:lnTo>
                    <a:pt x="40" y="31"/>
                  </a:lnTo>
                  <a:lnTo>
                    <a:pt x="44" y="42"/>
                  </a:lnTo>
                  <a:lnTo>
                    <a:pt x="32" y="38"/>
                  </a:lnTo>
                  <a:lnTo>
                    <a:pt x="27" y="50"/>
                  </a:lnTo>
                  <a:lnTo>
                    <a:pt x="21" y="38"/>
                  </a:lnTo>
                  <a:lnTo>
                    <a:pt x="7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8"/>
                  </a:lnTo>
                  <a:lnTo>
                    <a:pt x="21" y="1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51" name="Freeform 407"/>
            <p:cNvSpPr>
              <a:spLocks/>
            </p:cNvSpPr>
            <p:nvPr/>
          </p:nvSpPr>
          <p:spPr bwMode="auto">
            <a:xfrm>
              <a:off x="2444" y="1564"/>
              <a:ext cx="50" cy="52"/>
            </a:xfrm>
            <a:custGeom>
              <a:avLst/>
              <a:gdLst>
                <a:gd name="T0" fmla="*/ 25 w 50"/>
                <a:gd name="T1" fmla="*/ 0 h 52"/>
                <a:gd name="T2" fmla="*/ 30 w 50"/>
                <a:gd name="T3" fmla="*/ 12 h 52"/>
                <a:gd name="T4" fmla="*/ 42 w 50"/>
                <a:gd name="T5" fmla="*/ 8 h 52"/>
                <a:gd name="T6" fmla="*/ 38 w 50"/>
                <a:gd name="T7" fmla="*/ 21 h 52"/>
                <a:gd name="T8" fmla="*/ 50 w 50"/>
                <a:gd name="T9" fmla="*/ 27 h 52"/>
                <a:gd name="T10" fmla="*/ 38 w 50"/>
                <a:gd name="T11" fmla="*/ 33 h 52"/>
                <a:gd name="T12" fmla="*/ 42 w 50"/>
                <a:gd name="T13" fmla="*/ 44 h 52"/>
                <a:gd name="T14" fmla="*/ 30 w 50"/>
                <a:gd name="T15" fmla="*/ 40 h 52"/>
                <a:gd name="T16" fmla="*/ 25 w 50"/>
                <a:gd name="T17" fmla="*/ 52 h 52"/>
                <a:gd name="T18" fmla="*/ 19 w 50"/>
                <a:gd name="T19" fmla="*/ 40 h 52"/>
                <a:gd name="T20" fmla="*/ 6 w 50"/>
                <a:gd name="T21" fmla="*/ 44 h 52"/>
                <a:gd name="T22" fmla="*/ 11 w 50"/>
                <a:gd name="T23" fmla="*/ 33 h 52"/>
                <a:gd name="T24" fmla="*/ 0 w 50"/>
                <a:gd name="T25" fmla="*/ 27 h 52"/>
                <a:gd name="T26" fmla="*/ 11 w 50"/>
                <a:gd name="T27" fmla="*/ 21 h 52"/>
                <a:gd name="T28" fmla="*/ 6 w 50"/>
                <a:gd name="T29" fmla="*/ 8 h 52"/>
                <a:gd name="T30" fmla="*/ 19 w 50"/>
                <a:gd name="T31" fmla="*/ 12 h 52"/>
                <a:gd name="T32" fmla="*/ 25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5" y="0"/>
                  </a:moveTo>
                  <a:lnTo>
                    <a:pt x="30" y="12"/>
                  </a:lnTo>
                  <a:lnTo>
                    <a:pt x="42" y="8"/>
                  </a:lnTo>
                  <a:lnTo>
                    <a:pt x="38" y="21"/>
                  </a:lnTo>
                  <a:lnTo>
                    <a:pt x="50" y="27"/>
                  </a:lnTo>
                  <a:lnTo>
                    <a:pt x="38" y="33"/>
                  </a:lnTo>
                  <a:lnTo>
                    <a:pt x="42" y="44"/>
                  </a:lnTo>
                  <a:lnTo>
                    <a:pt x="30" y="40"/>
                  </a:lnTo>
                  <a:lnTo>
                    <a:pt x="25" y="52"/>
                  </a:lnTo>
                  <a:lnTo>
                    <a:pt x="19" y="40"/>
                  </a:lnTo>
                  <a:lnTo>
                    <a:pt x="6" y="44"/>
                  </a:lnTo>
                  <a:lnTo>
                    <a:pt x="11" y="33"/>
                  </a:lnTo>
                  <a:lnTo>
                    <a:pt x="0" y="27"/>
                  </a:lnTo>
                  <a:lnTo>
                    <a:pt x="11" y="21"/>
                  </a:lnTo>
                  <a:lnTo>
                    <a:pt x="6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52" name="Freeform 408"/>
            <p:cNvSpPr>
              <a:spLocks/>
            </p:cNvSpPr>
            <p:nvPr/>
          </p:nvSpPr>
          <p:spPr bwMode="auto">
            <a:xfrm>
              <a:off x="2499" y="1610"/>
              <a:ext cx="52" cy="50"/>
            </a:xfrm>
            <a:custGeom>
              <a:avLst/>
              <a:gdLst>
                <a:gd name="T0" fmla="*/ 25 w 52"/>
                <a:gd name="T1" fmla="*/ 0 h 50"/>
                <a:gd name="T2" fmla="*/ 31 w 52"/>
                <a:gd name="T3" fmla="*/ 12 h 50"/>
                <a:gd name="T4" fmla="*/ 45 w 52"/>
                <a:gd name="T5" fmla="*/ 6 h 50"/>
                <a:gd name="T6" fmla="*/ 41 w 52"/>
                <a:gd name="T7" fmla="*/ 19 h 50"/>
                <a:gd name="T8" fmla="*/ 52 w 52"/>
                <a:gd name="T9" fmla="*/ 25 h 50"/>
                <a:gd name="T10" fmla="*/ 41 w 52"/>
                <a:gd name="T11" fmla="*/ 31 h 50"/>
                <a:gd name="T12" fmla="*/ 45 w 52"/>
                <a:gd name="T13" fmla="*/ 42 h 50"/>
                <a:gd name="T14" fmla="*/ 31 w 52"/>
                <a:gd name="T15" fmla="*/ 38 h 50"/>
                <a:gd name="T16" fmla="*/ 25 w 52"/>
                <a:gd name="T17" fmla="*/ 50 h 50"/>
                <a:gd name="T18" fmla="*/ 20 w 52"/>
                <a:gd name="T19" fmla="*/ 38 h 50"/>
                <a:gd name="T20" fmla="*/ 8 w 52"/>
                <a:gd name="T21" fmla="*/ 42 h 50"/>
                <a:gd name="T22" fmla="*/ 12 w 52"/>
                <a:gd name="T23" fmla="*/ 31 h 50"/>
                <a:gd name="T24" fmla="*/ 0 w 52"/>
                <a:gd name="T25" fmla="*/ 25 h 50"/>
                <a:gd name="T26" fmla="*/ 12 w 52"/>
                <a:gd name="T27" fmla="*/ 19 h 50"/>
                <a:gd name="T28" fmla="*/ 8 w 52"/>
                <a:gd name="T29" fmla="*/ 6 h 50"/>
                <a:gd name="T30" fmla="*/ 20 w 52"/>
                <a:gd name="T31" fmla="*/ 12 h 50"/>
                <a:gd name="T32" fmla="*/ 25 w 52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0">
                  <a:moveTo>
                    <a:pt x="25" y="0"/>
                  </a:moveTo>
                  <a:lnTo>
                    <a:pt x="31" y="12"/>
                  </a:lnTo>
                  <a:lnTo>
                    <a:pt x="45" y="6"/>
                  </a:lnTo>
                  <a:lnTo>
                    <a:pt x="41" y="19"/>
                  </a:lnTo>
                  <a:lnTo>
                    <a:pt x="52" y="25"/>
                  </a:lnTo>
                  <a:lnTo>
                    <a:pt x="41" y="31"/>
                  </a:lnTo>
                  <a:lnTo>
                    <a:pt x="45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20" y="38"/>
                  </a:lnTo>
                  <a:lnTo>
                    <a:pt x="8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6"/>
                  </a:lnTo>
                  <a:lnTo>
                    <a:pt x="20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53" name="Freeform 409"/>
            <p:cNvSpPr>
              <a:spLocks/>
            </p:cNvSpPr>
            <p:nvPr/>
          </p:nvSpPr>
          <p:spPr bwMode="auto">
            <a:xfrm>
              <a:off x="2549" y="1579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3 w 50"/>
                <a:gd name="T5" fmla="*/ 8 h 50"/>
                <a:gd name="T6" fmla="*/ 39 w 50"/>
                <a:gd name="T7" fmla="*/ 20 h 50"/>
                <a:gd name="T8" fmla="*/ 50 w 50"/>
                <a:gd name="T9" fmla="*/ 25 h 50"/>
                <a:gd name="T10" fmla="*/ 39 w 50"/>
                <a:gd name="T11" fmla="*/ 31 h 50"/>
                <a:gd name="T12" fmla="*/ 43 w 50"/>
                <a:gd name="T13" fmla="*/ 43 h 50"/>
                <a:gd name="T14" fmla="*/ 31 w 50"/>
                <a:gd name="T15" fmla="*/ 39 h 50"/>
                <a:gd name="T16" fmla="*/ 25 w 50"/>
                <a:gd name="T17" fmla="*/ 50 h 50"/>
                <a:gd name="T18" fmla="*/ 20 w 50"/>
                <a:gd name="T19" fmla="*/ 39 h 50"/>
                <a:gd name="T20" fmla="*/ 8 w 50"/>
                <a:gd name="T21" fmla="*/ 43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20 h 50"/>
                <a:gd name="T28" fmla="*/ 8 w 50"/>
                <a:gd name="T29" fmla="*/ 8 h 50"/>
                <a:gd name="T30" fmla="*/ 20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3" y="8"/>
                  </a:lnTo>
                  <a:lnTo>
                    <a:pt x="39" y="20"/>
                  </a:lnTo>
                  <a:lnTo>
                    <a:pt x="50" y="25"/>
                  </a:lnTo>
                  <a:lnTo>
                    <a:pt x="39" y="31"/>
                  </a:lnTo>
                  <a:lnTo>
                    <a:pt x="43" y="43"/>
                  </a:lnTo>
                  <a:lnTo>
                    <a:pt x="31" y="39"/>
                  </a:lnTo>
                  <a:lnTo>
                    <a:pt x="25" y="50"/>
                  </a:lnTo>
                  <a:lnTo>
                    <a:pt x="20" y="39"/>
                  </a:lnTo>
                  <a:lnTo>
                    <a:pt x="8" y="43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20"/>
                  </a:lnTo>
                  <a:lnTo>
                    <a:pt x="8" y="8"/>
                  </a:lnTo>
                  <a:lnTo>
                    <a:pt x="20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54" name="Freeform 410"/>
            <p:cNvSpPr>
              <a:spLocks/>
            </p:cNvSpPr>
            <p:nvPr/>
          </p:nvSpPr>
          <p:spPr bwMode="auto">
            <a:xfrm>
              <a:off x="2225" y="1587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2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6 w 50"/>
                <a:gd name="T21" fmla="*/ 42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19 h 50"/>
                <a:gd name="T28" fmla="*/ 6 w 50"/>
                <a:gd name="T29" fmla="*/ 8 h 50"/>
                <a:gd name="T30" fmla="*/ 19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6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6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55" name="Freeform 411"/>
            <p:cNvSpPr>
              <a:spLocks/>
            </p:cNvSpPr>
            <p:nvPr/>
          </p:nvSpPr>
          <p:spPr bwMode="auto">
            <a:xfrm>
              <a:off x="2192" y="1503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5 w 50"/>
                <a:gd name="T5" fmla="*/ 7 h 50"/>
                <a:gd name="T6" fmla="*/ 39 w 50"/>
                <a:gd name="T7" fmla="*/ 21 h 50"/>
                <a:gd name="T8" fmla="*/ 50 w 50"/>
                <a:gd name="T9" fmla="*/ 27 h 50"/>
                <a:gd name="T10" fmla="*/ 39 w 50"/>
                <a:gd name="T11" fmla="*/ 30 h 50"/>
                <a:gd name="T12" fmla="*/ 45 w 50"/>
                <a:gd name="T13" fmla="*/ 44 h 50"/>
                <a:gd name="T14" fmla="*/ 31 w 50"/>
                <a:gd name="T15" fmla="*/ 38 h 50"/>
                <a:gd name="T16" fmla="*/ 25 w 50"/>
                <a:gd name="T17" fmla="*/ 50 h 50"/>
                <a:gd name="T18" fmla="*/ 20 w 50"/>
                <a:gd name="T19" fmla="*/ 38 h 50"/>
                <a:gd name="T20" fmla="*/ 8 w 50"/>
                <a:gd name="T21" fmla="*/ 44 h 50"/>
                <a:gd name="T22" fmla="*/ 12 w 50"/>
                <a:gd name="T23" fmla="*/ 30 h 50"/>
                <a:gd name="T24" fmla="*/ 0 w 50"/>
                <a:gd name="T25" fmla="*/ 27 h 50"/>
                <a:gd name="T26" fmla="*/ 12 w 50"/>
                <a:gd name="T27" fmla="*/ 21 h 50"/>
                <a:gd name="T28" fmla="*/ 8 w 50"/>
                <a:gd name="T29" fmla="*/ 7 h 50"/>
                <a:gd name="T30" fmla="*/ 20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5" y="7"/>
                  </a:lnTo>
                  <a:lnTo>
                    <a:pt x="39" y="21"/>
                  </a:lnTo>
                  <a:lnTo>
                    <a:pt x="50" y="27"/>
                  </a:lnTo>
                  <a:lnTo>
                    <a:pt x="39" y="30"/>
                  </a:lnTo>
                  <a:lnTo>
                    <a:pt x="45" y="44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20" y="38"/>
                  </a:lnTo>
                  <a:lnTo>
                    <a:pt x="8" y="44"/>
                  </a:lnTo>
                  <a:lnTo>
                    <a:pt x="12" y="30"/>
                  </a:lnTo>
                  <a:lnTo>
                    <a:pt x="0" y="27"/>
                  </a:lnTo>
                  <a:lnTo>
                    <a:pt x="12" y="21"/>
                  </a:lnTo>
                  <a:lnTo>
                    <a:pt x="8" y="7"/>
                  </a:lnTo>
                  <a:lnTo>
                    <a:pt x="20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56" name="Freeform 412"/>
            <p:cNvSpPr>
              <a:spLocks/>
            </p:cNvSpPr>
            <p:nvPr/>
          </p:nvSpPr>
          <p:spPr bwMode="auto">
            <a:xfrm>
              <a:off x="2342" y="1472"/>
              <a:ext cx="50" cy="52"/>
            </a:xfrm>
            <a:custGeom>
              <a:avLst/>
              <a:gdLst>
                <a:gd name="T0" fmla="*/ 25 w 50"/>
                <a:gd name="T1" fmla="*/ 0 h 52"/>
                <a:gd name="T2" fmla="*/ 31 w 50"/>
                <a:gd name="T3" fmla="*/ 11 h 52"/>
                <a:gd name="T4" fmla="*/ 42 w 50"/>
                <a:gd name="T5" fmla="*/ 8 h 52"/>
                <a:gd name="T6" fmla="*/ 38 w 50"/>
                <a:gd name="T7" fmla="*/ 19 h 52"/>
                <a:gd name="T8" fmla="*/ 50 w 50"/>
                <a:gd name="T9" fmla="*/ 25 h 52"/>
                <a:gd name="T10" fmla="*/ 38 w 50"/>
                <a:gd name="T11" fmla="*/ 31 h 52"/>
                <a:gd name="T12" fmla="*/ 42 w 50"/>
                <a:gd name="T13" fmla="*/ 44 h 52"/>
                <a:gd name="T14" fmla="*/ 31 w 50"/>
                <a:gd name="T15" fmla="*/ 40 h 52"/>
                <a:gd name="T16" fmla="*/ 25 w 50"/>
                <a:gd name="T17" fmla="*/ 52 h 52"/>
                <a:gd name="T18" fmla="*/ 19 w 50"/>
                <a:gd name="T19" fmla="*/ 40 h 52"/>
                <a:gd name="T20" fmla="*/ 8 w 50"/>
                <a:gd name="T21" fmla="*/ 44 h 52"/>
                <a:gd name="T22" fmla="*/ 12 w 50"/>
                <a:gd name="T23" fmla="*/ 31 h 52"/>
                <a:gd name="T24" fmla="*/ 0 w 50"/>
                <a:gd name="T25" fmla="*/ 25 h 52"/>
                <a:gd name="T26" fmla="*/ 12 w 50"/>
                <a:gd name="T27" fmla="*/ 19 h 52"/>
                <a:gd name="T28" fmla="*/ 8 w 50"/>
                <a:gd name="T29" fmla="*/ 8 h 52"/>
                <a:gd name="T30" fmla="*/ 19 w 50"/>
                <a:gd name="T31" fmla="*/ 11 h 52"/>
                <a:gd name="T32" fmla="*/ 25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5" y="0"/>
                  </a:moveTo>
                  <a:lnTo>
                    <a:pt x="31" y="11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4"/>
                  </a:lnTo>
                  <a:lnTo>
                    <a:pt x="31" y="40"/>
                  </a:lnTo>
                  <a:lnTo>
                    <a:pt x="25" y="52"/>
                  </a:lnTo>
                  <a:lnTo>
                    <a:pt x="19" y="40"/>
                  </a:lnTo>
                  <a:lnTo>
                    <a:pt x="8" y="44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57" name="Freeform 413"/>
            <p:cNvSpPr>
              <a:spLocks/>
            </p:cNvSpPr>
            <p:nvPr/>
          </p:nvSpPr>
          <p:spPr bwMode="auto">
            <a:xfrm>
              <a:off x="1914" y="1223"/>
              <a:ext cx="52" cy="49"/>
            </a:xfrm>
            <a:custGeom>
              <a:avLst/>
              <a:gdLst>
                <a:gd name="T0" fmla="*/ 27 w 52"/>
                <a:gd name="T1" fmla="*/ 0 h 49"/>
                <a:gd name="T2" fmla="*/ 33 w 52"/>
                <a:gd name="T3" fmla="*/ 11 h 49"/>
                <a:gd name="T4" fmla="*/ 44 w 52"/>
                <a:gd name="T5" fmla="*/ 7 h 49"/>
                <a:gd name="T6" fmla="*/ 40 w 52"/>
                <a:gd name="T7" fmla="*/ 19 h 49"/>
                <a:gd name="T8" fmla="*/ 52 w 52"/>
                <a:gd name="T9" fmla="*/ 24 h 49"/>
                <a:gd name="T10" fmla="*/ 40 w 52"/>
                <a:gd name="T11" fmla="*/ 30 h 49"/>
                <a:gd name="T12" fmla="*/ 44 w 52"/>
                <a:gd name="T13" fmla="*/ 42 h 49"/>
                <a:gd name="T14" fmla="*/ 33 w 52"/>
                <a:gd name="T15" fmla="*/ 38 h 49"/>
                <a:gd name="T16" fmla="*/ 27 w 52"/>
                <a:gd name="T17" fmla="*/ 49 h 49"/>
                <a:gd name="T18" fmla="*/ 21 w 52"/>
                <a:gd name="T19" fmla="*/ 38 h 49"/>
                <a:gd name="T20" fmla="*/ 8 w 52"/>
                <a:gd name="T21" fmla="*/ 42 h 49"/>
                <a:gd name="T22" fmla="*/ 12 w 52"/>
                <a:gd name="T23" fmla="*/ 30 h 49"/>
                <a:gd name="T24" fmla="*/ 0 w 52"/>
                <a:gd name="T25" fmla="*/ 24 h 49"/>
                <a:gd name="T26" fmla="*/ 12 w 52"/>
                <a:gd name="T27" fmla="*/ 19 h 49"/>
                <a:gd name="T28" fmla="*/ 8 w 52"/>
                <a:gd name="T29" fmla="*/ 7 h 49"/>
                <a:gd name="T30" fmla="*/ 21 w 52"/>
                <a:gd name="T31" fmla="*/ 11 h 49"/>
                <a:gd name="T32" fmla="*/ 27 w 52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49">
                  <a:moveTo>
                    <a:pt x="27" y="0"/>
                  </a:moveTo>
                  <a:lnTo>
                    <a:pt x="33" y="11"/>
                  </a:lnTo>
                  <a:lnTo>
                    <a:pt x="44" y="7"/>
                  </a:lnTo>
                  <a:lnTo>
                    <a:pt x="40" y="19"/>
                  </a:lnTo>
                  <a:lnTo>
                    <a:pt x="52" y="24"/>
                  </a:lnTo>
                  <a:lnTo>
                    <a:pt x="40" y="30"/>
                  </a:lnTo>
                  <a:lnTo>
                    <a:pt x="44" y="42"/>
                  </a:lnTo>
                  <a:lnTo>
                    <a:pt x="33" y="38"/>
                  </a:lnTo>
                  <a:lnTo>
                    <a:pt x="27" y="49"/>
                  </a:lnTo>
                  <a:lnTo>
                    <a:pt x="21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4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21" y="1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58" name="Freeform 414"/>
            <p:cNvSpPr>
              <a:spLocks/>
            </p:cNvSpPr>
            <p:nvPr/>
          </p:nvSpPr>
          <p:spPr bwMode="auto">
            <a:xfrm>
              <a:off x="1876" y="1407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0 w 50"/>
                <a:gd name="T3" fmla="*/ 11 h 50"/>
                <a:gd name="T4" fmla="*/ 42 w 50"/>
                <a:gd name="T5" fmla="*/ 7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0 h 50"/>
                <a:gd name="T12" fmla="*/ 42 w 50"/>
                <a:gd name="T13" fmla="*/ 42 h 50"/>
                <a:gd name="T14" fmla="*/ 30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7 w 50"/>
                <a:gd name="T21" fmla="*/ 42 h 50"/>
                <a:gd name="T22" fmla="*/ 11 w 50"/>
                <a:gd name="T23" fmla="*/ 30 h 50"/>
                <a:gd name="T24" fmla="*/ 0 w 50"/>
                <a:gd name="T25" fmla="*/ 25 h 50"/>
                <a:gd name="T26" fmla="*/ 11 w 50"/>
                <a:gd name="T27" fmla="*/ 19 h 50"/>
                <a:gd name="T28" fmla="*/ 7 w 50"/>
                <a:gd name="T29" fmla="*/ 7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0" y="11"/>
                  </a:lnTo>
                  <a:lnTo>
                    <a:pt x="42" y="7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0"/>
                  </a:lnTo>
                  <a:lnTo>
                    <a:pt x="42" y="42"/>
                  </a:lnTo>
                  <a:lnTo>
                    <a:pt x="30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7" y="42"/>
                  </a:lnTo>
                  <a:lnTo>
                    <a:pt x="11" y="30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7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59" name="Freeform 415"/>
            <p:cNvSpPr>
              <a:spLocks/>
            </p:cNvSpPr>
            <p:nvPr/>
          </p:nvSpPr>
          <p:spPr bwMode="auto">
            <a:xfrm>
              <a:off x="1860" y="1159"/>
              <a:ext cx="52" cy="50"/>
            </a:xfrm>
            <a:custGeom>
              <a:avLst/>
              <a:gdLst>
                <a:gd name="T0" fmla="*/ 25 w 52"/>
                <a:gd name="T1" fmla="*/ 0 h 50"/>
                <a:gd name="T2" fmla="*/ 31 w 52"/>
                <a:gd name="T3" fmla="*/ 12 h 50"/>
                <a:gd name="T4" fmla="*/ 45 w 52"/>
                <a:gd name="T5" fmla="*/ 8 h 50"/>
                <a:gd name="T6" fmla="*/ 41 w 52"/>
                <a:gd name="T7" fmla="*/ 19 h 50"/>
                <a:gd name="T8" fmla="*/ 52 w 52"/>
                <a:gd name="T9" fmla="*/ 25 h 50"/>
                <a:gd name="T10" fmla="*/ 41 w 52"/>
                <a:gd name="T11" fmla="*/ 31 h 50"/>
                <a:gd name="T12" fmla="*/ 45 w 52"/>
                <a:gd name="T13" fmla="*/ 42 h 50"/>
                <a:gd name="T14" fmla="*/ 31 w 52"/>
                <a:gd name="T15" fmla="*/ 39 h 50"/>
                <a:gd name="T16" fmla="*/ 25 w 52"/>
                <a:gd name="T17" fmla="*/ 50 h 50"/>
                <a:gd name="T18" fmla="*/ 20 w 52"/>
                <a:gd name="T19" fmla="*/ 39 h 50"/>
                <a:gd name="T20" fmla="*/ 8 w 52"/>
                <a:gd name="T21" fmla="*/ 42 h 50"/>
                <a:gd name="T22" fmla="*/ 12 w 52"/>
                <a:gd name="T23" fmla="*/ 31 h 50"/>
                <a:gd name="T24" fmla="*/ 0 w 52"/>
                <a:gd name="T25" fmla="*/ 25 h 50"/>
                <a:gd name="T26" fmla="*/ 12 w 52"/>
                <a:gd name="T27" fmla="*/ 19 h 50"/>
                <a:gd name="T28" fmla="*/ 8 w 52"/>
                <a:gd name="T29" fmla="*/ 8 h 50"/>
                <a:gd name="T30" fmla="*/ 20 w 52"/>
                <a:gd name="T31" fmla="*/ 12 h 50"/>
                <a:gd name="T32" fmla="*/ 25 w 52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0">
                  <a:moveTo>
                    <a:pt x="25" y="0"/>
                  </a:moveTo>
                  <a:lnTo>
                    <a:pt x="31" y="12"/>
                  </a:lnTo>
                  <a:lnTo>
                    <a:pt x="45" y="8"/>
                  </a:lnTo>
                  <a:lnTo>
                    <a:pt x="41" y="19"/>
                  </a:lnTo>
                  <a:lnTo>
                    <a:pt x="52" y="25"/>
                  </a:lnTo>
                  <a:lnTo>
                    <a:pt x="41" y="31"/>
                  </a:lnTo>
                  <a:lnTo>
                    <a:pt x="45" y="42"/>
                  </a:lnTo>
                  <a:lnTo>
                    <a:pt x="31" y="39"/>
                  </a:lnTo>
                  <a:lnTo>
                    <a:pt x="25" y="50"/>
                  </a:lnTo>
                  <a:lnTo>
                    <a:pt x="20" y="39"/>
                  </a:lnTo>
                  <a:lnTo>
                    <a:pt x="8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8"/>
                  </a:lnTo>
                  <a:lnTo>
                    <a:pt x="20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60" name="Freeform 416"/>
            <p:cNvSpPr>
              <a:spLocks/>
            </p:cNvSpPr>
            <p:nvPr/>
          </p:nvSpPr>
          <p:spPr bwMode="auto">
            <a:xfrm>
              <a:off x="1824" y="1223"/>
              <a:ext cx="50" cy="49"/>
            </a:xfrm>
            <a:custGeom>
              <a:avLst/>
              <a:gdLst>
                <a:gd name="T0" fmla="*/ 25 w 50"/>
                <a:gd name="T1" fmla="*/ 0 h 49"/>
                <a:gd name="T2" fmla="*/ 31 w 50"/>
                <a:gd name="T3" fmla="*/ 11 h 49"/>
                <a:gd name="T4" fmla="*/ 42 w 50"/>
                <a:gd name="T5" fmla="*/ 7 h 49"/>
                <a:gd name="T6" fmla="*/ 38 w 50"/>
                <a:gd name="T7" fmla="*/ 19 h 49"/>
                <a:gd name="T8" fmla="*/ 50 w 50"/>
                <a:gd name="T9" fmla="*/ 24 h 49"/>
                <a:gd name="T10" fmla="*/ 38 w 50"/>
                <a:gd name="T11" fmla="*/ 30 h 49"/>
                <a:gd name="T12" fmla="*/ 42 w 50"/>
                <a:gd name="T13" fmla="*/ 42 h 49"/>
                <a:gd name="T14" fmla="*/ 31 w 50"/>
                <a:gd name="T15" fmla="*/ 38 h 49"/>
                <a:gd name="T16" fmla="*/ 25 w 50"/>
                <a:gd name="T17" fmla="*/ 49 h 49"/>
                <a:gd name="T18" fmla="*/ 19 w 50"/>
                <a:gd name="T19" fmla="*/ 38 h 49"/>
                <a:gd name="T20" fmla="*/ 8 w 50"/>
                <a:gd name="T21" fmla="*/ 42 h 49"/>
                <a:gd name="T22" fmla="*/ 11 w 50"/>
                <a:gd name="T23" fmla="*/ 30 h 49"/>
                <a:gd name="T24" fmla="*/ 0 w 50"/>
                <a:gd name="T25" fmla="*/ 24 h 49"/>
                <a:gd name="T26" fmla="*/ 11 w 50"/>
                <a:gd name="T27" fmla="*/ 19 h 49"/>
                <a:gd name="T28" fmla="*/ 8 w 50"/>
                <a:gd name="T29" fmla="*/ 7 h 49"/>
                <a:gd name="T30" fmla="*/ 19 w 50"/>
                <a:gd name="T31" fmla="*/ 11 h 49"/>
                <a:gd name="T32" fmla="*/ 25 w 50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25" y="0"/>
                  </a:moveTo>
                  <a:lnTo>
                    <a:pt x="31" y="11"/>
                  </a:lnTo>
                  <a:lnTo>
                    <a:pt x="42" y="7"/>
                  </a:lnTo>
                  <a:lnTo>
                    <a:pt x="38" y="19"/>
                  </a:lnTo>
                  <a:lnTo>
                    <a:pt x="50" y="24"/>
                  </a:lnTo>
                  <a:lnTo>
                    <a:pt x="38" y="30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49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1" y="30"/>
                  </a:lnTo>
                  <a:lnTo>
                    <a:pt x="0" y="24"/>
                  </a:lnTo>
                  <a:lnTo>
                    <a:pt x="11" y="19"/>
                  </a:lnTo>
                  <a:lnTo>
                    <a:pt x="8" y="7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61" name="Freeform 417"/>
            <p:cNvSpPr>
              <a:spLocks/>
            </p:cNvSpPr>
            <p:nvPr/>
          </p:nvSpPr>
          <p:spPr bwMode="auto">
            <a:xfrm>
              <a:off x="1883" y="1305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3 w 50"/>
                <a:gd name="T5" fmla="*/ 8 h 50"/>
                <a:gd name="T6" fmla="*/ 39 w 50"/>
                <a:gd name="T7" fmla="*/ 19 h 50"/>
                <a:gd name="T8" fmla="*/ 50 w 50"/>
                <a:gd name="T9" fmla="*/ 25 h 50"/>
                <a:gd name="T10" fmla="*/ 39 w 50"/>
                <a:gd name="T11" fmla="*/ 31 h 50"/>
                <a:gd name="T12" fmla="*/ 43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20 w 50"/>
                <a:gd name="T19" fmla="*/ 38 h 50"/>
                <a:gd name="T20" fmla="*/ 6 w 50"/>
                <a:gd name="T21" fmla="*/ 42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19 h 50"/>
                <a:gd name="T28" fmla="*/ 6 w 50"/>
                <a:gd name="T29" fmla="*/ 8 h 50"/>
                <a:gd name="T30" fmla="*/ 20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3" y="8"/>
                  </a:lnTo>
                  <a:lnTo>
                    <a:pt x="39" y="19"/>
                  </a:lnTo>
                  <a:lnTo>
                    <a:pt x="50" y="25"/>
                  </a:lnTo>
                  <a:lnTo>
                    <a:pt x="39" y="31"/>
                  </a:lnTo>
                  <a:lnTo>
                    <a:pt x="43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20" y="38"/>
                  </a:lnTo>
                  <a:lnTo>
                    <a:pt x="6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6" y="8"/>
                  </a:lnTo>
                  <a:lnTo>
                    <a:pt x="20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62" name="Freeform 418"/>
            <p:cNvSpPr>
              <a:spLocks/>
            </p:cNvSpPr>
            <p:nvPr/>
          </p:nvSpPr>
          <p:spPr bwMode="auto">
            <a:xfrm>
              <a:off x="1837" y="933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5 w 50"/>
                <a:gd name="T5" fmla="*/ 7 h 50"/>
                <a:gd name="T6" fmla="*/ 39 w 50"/>
                <a:gd name="T7" fmla="*/ 19 h 50"/>
                <a:gd name="T8" fmla="*/ 50 w 50"/>
                <a:gd name="T9" fmla="*/ 25 h 50"/>
                <a:gd name="T10" fmla="*/ 39 w 50"/>
                <a:gd name="T11" fmla="*/ 30 h 50"/>
                <a:gd name="T12" fmla="*/ 45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20 w 50"/>
                <a:gd name="T19" fmla="*/ 38 h 50"/>
                <a:gd name="T20" fmla="*/ 8 w 50"/>
                <a:gd name="T21" fmla="*/ 42 h 50"/>
                <a:gd name="T22" fmla="*/ 12 w 50"/>
                <a:gd name="T23" fmla="*/ 30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7 h 50"/>
                <a:gd name="T30" fmla="*/ 20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5" y="7"/>
                  </a:lnTo>
                  <a:lnTo>
                    <a:pt x="39" y="19"/>
                  </a:lnTo>
                  <a:lnTo>
                    <a:pt x="50" y="25"/>
                  </a:lnTo>
                  <a:lnTo>
                    <a:pt x="39" y="30"/>
                  </a:lnTo>
                  <a:lnTo>
                    <a:pt x="45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20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20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63" name="Freeform 419"/>
            <p:cNvSpPr>
              <a:spLocks/>
            </p:cNvSpPr>
            <p:nvPr/>
          </p:nvSpPr>
          <p:spPr bwMode="auto">
            <a:xfrm>
              <a:off x="1849" y="1010"/>
              <a:ext cx="50" cy="49"/>
            </a:xfrm>
            <a:custGeom>
              <a:avLst/>
              <a:gdLst>
                <a:gd name="T0" fmla="*/ 25 w 50"/>
                <a:gd name="T1" fmla="*/ 0 h 49"/>
                <a:gd name="T2" fmla="*/ 31 w 50"/>
                <a:gd name="T3" fmla="*/ 11 h 49"/>
                <a:gd name="T4" fmla="*/ 42 w 50"/>
                <a:gd name="T5" fmla="*/ 5 h 49"/>
                <a:gd name="T6" fmla="*/ 38 w 50"/>
                <a:gd name="T7" fmla="*/ 19 h 49"/>
                <a:gd name="T8" fmla="*/ 50 w 50"/>
                <a:gd name="T9" fmla="*/ 24 h 49"/>
                <a:gd name="T10" fmla="*/ 38 w 50"/>
                <a:gd name="T11" fmla="*/ 30 h 49"/>
                <a:gd name="T12" fmla="*/ 42 w 50"/>
                <a:gd name="T13" fmla="*/ 42 h 49"/>
                <a:gd name="T14" fmla="*/ 31 w 50"/>
                <a:gd name="T15" fmla="*/ 38 h 49"/>
                <a:gd name="T16" fmla="*/ 25 w 50"/>
                <a:gd name="T17" fmla="*/ 49 h 49"/>
                <a:gd name="T18" fmla="*/ 19 w 50"/>
                <a:gd name="T19" fmla="*/ 38 h 49"/>
                <a:gd name="T20" fmla="*/ 6 w 50"/>
                <a:gd name="T21" fmla="*/ 42 h 49"/>
                <a:gd name="T22" fmla="*/ 11 w 50"/>
                <a:gd name="T23" fmla="*/ 30 h 49"/>
                <a:gd name="T24" fmla="*/ 0 w 50"/>
                <a:gd name="T25" fmla="*/ 24 h 49"/>
                <a:gd name="T26" fmla="*/ 11 w 50"/>
                <a:gd name="T27" fmla="*/ 19 h 49"/>
                <a:gd name="T28" fmla="*/ 6 w 50"/>
                <a:gd name="T29" fmla="*/ 5 h 49"/>
                <a:gd name="T30" fmla="*/ 19 w 50"/>
                <a:gd name="T31" fmla="*/ 11 h 49"/>
                <a:gd name="T32" fmla="*/ 25 w 50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25" y="0"/>
                  </a:moveTo>
                  <a:lnTo>
                    <a:pt x="31" y="11"/>
                  </a:lnTo>
                  <a:lnTo>
                    <a:pt x="42" y="5"/>
                  </a:lnTo>
                  <a:lnTo>
                    <a:pt x="38" y="19"/>
                  </a:lnTo>
                  <a:lnTo>
                    <a:pt x="50" y="24"/>
                  </a:lnTo>
                  <a:lnTo>
                    <a:pt x="38" y="30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49"/>
                  </a:lnTo>
                  <a:lnTo>
                    <a:pt x="19" y="38"/>
                  </a:lnTo>
                  <a:lnTo>
                    <a:pt x="6" y="42"/>
                  </a:lnTo>
                  <a:lnTo>
                    <a:pt x="11" y="30"/>
                  </a:lnTo>
                  <a:lnTo>
                    <a:pt x="0" y="24"/>
                  </a:lnTo>
                  <a:lnTo>
                    <a:pt x="11" y="19"/>
                  </a:lnTo>
                  <a:lnTo>
                    <a:pt x="6" y="5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64" name="Freeform 420"/>
            <p:cNvSpPr>
              <a:spLocks/>
            </p:cNvSpPr>
            <p:nvPr/>
          </p:nvSpPr>
          <p:spPr bwMode="auto">
            <a:xfrm>
              <a:off x="1786" y="977"/>
              <a:ext cx="49" cy="52"/>
            </a:xfrm>
            <a:custGeom>
              <a:avLst/>
              <a:gdLst>
                <a:gd name="T0" fmla="*/ 25 w 49"/>
                <a:gd name="T1" fmla="*/ 0 h 52"/>
                <a:gd name="T2" fmla="*/ 30 w 49"/>
                <a:gd name="T3" fmla="*/ 11 h 52"/>
                <a:gd name="T4" fmla="*/ 42 w 49"/>
                <a:gd name="T5" fmla="*/ 8 h 52"/>
                <a:gd name="T6" fmla="*/ 38 w 49"/>
                <a:gd name="T7" fmla="*/ 21 h 52"/>
                <a:gd name="T8" fmla="*/ 49 w 49"/>
                <a:gd name="T9" fmla="*/ 27 h 52"/>
                <a:gd name="T10" fmla="*/ 38 w 49"/>
                <a:gd name="T11" fmla="*/ 33 h 52"/>
                <a:gd name="T12" fmla="*/ 42 w 49"/>
                <a:gd name="T13" fmla="*/ 44 h 52"/>
                <a:gd name="T14" fmla="*/ 30 w 49"/>
                <a:gd name="T15" fmla="*/ 40 h 52"/>
                <a:gd name="T16" fmla="*/ 25 w 49"/>
                <a:gd name="T17" fmla="*/ 52 h 52"/>
                <a:gd name="T18" fmla="*/ 19 w 49"/>
                <a:gd name="T19" fmla="*/ 40 h 52"/>
                <a:gd name="T20" fmla="*/ 7 w 49"/>
                <a:gd name="T21" fmla="*/ 44 h 52"/>
                <a:gd name="T22" fmla="*/ 11 w 49"/>
                <a:gd name="T23" fmla="*/ 33 h 52"/>
                <a:gd name="T24" fmla="*/ 0 w 49"/>
                <a:gd name="T25" fmla="*/ 27 h 52"/>
                <a:gd name="T26" fmla="*/ 11 w 49"/>
                <a:gd name="T27" fmla="*/ 21 h 52"/>
                <a:gd name="T28" fmla="*/ 7 w 49"/>
                <a:gd name="T29" fmla="*/ 8 h 52"/>
                <a:gd name="T30" fmla="*/ 19 w 49"/>
                <a:gd name="T31" fmla="*/ 11 h 52"/>
                <a:gd name="T32" fmla="*/ 25 w 49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2">
                  <a:moveTo>
                    <a:pt x="25" y="0"/>
                  </a:moveTo>
                  <a:lnTo>
                    <a:pt x="30" y="11"/>
                  </a:lnTo>
                  <a:lnTo>
                    <a:pt x="42" y="8"/>
                  </a:lnTo>
                  <a:lnTo>
                    <a:pt x="38" y="21"/>
                  </a:lnTo>
                  <a:lnTo>
                    <a:pt x="49" y="27"/>
                  </a:lnTo>
                  <a:lnTo>
                    <a:pt x="38" y="33"/>
                  </a:lnTo>
                  <a:lnTo>
                    <a:pt x="42" y="44"/>
                  </a:lnTo>
                  <a:lnTo>
                    <a:pt x="30" y="40"/>
                  </a:lnTo>
                  <a:lnTo>
                    <a:pt x="25" y="52"/>
                  </a:lnTo>
                  <a:lnTo>
                    <a:pt x="19" y="40"/>
                  </a:lnTo>
                  <a:lnTo>
                    <a:pt x="7" y="44"/>
                  </a:lnTo>
                  <a:lnTo>
                    <a:pt x="11" y="33"/>
                  </a:lnTo>
                  <a:lnTo>
                    <a:pt x="0" y="27"/>
                  </a:lnTo>
                  <a:lnTo>
                    <a:pt x="11" y="21"/>
                  </a:lnTo>
                  <a:lnTo>
                    <a:pt x="7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65" name="Freeform 421"/>
            <p:cNvSpPr>
              <a:spLocks/>
            </p:cNvSpPr>
            <p:nvPr/>
          </p:nvSpPr>
          <p:spPr bwMode="auto">
            <a:xfrm>
              <a:off x="1826" y="779"/>
              <a:ext cx="52" cy="52"/>
            </a:xfrm>
            <a:custGeom>
              <a:avLst/>
              <a:gdLst>
                <a:gd name="T0" fmla="*/ 27 w 52"/>
                <a:gd name="T1" fmla="*/ 0 h 52"/>
                <a:gd name="T2" fmla="*/ 33 w 52"/>
                <a:gd name="T3" fmla="*/ 12 h 52"/>
                <a:gd name="T4" fmla="*/ 44 w 52"/>
                <a:gd name="T5" fmla="*/ 8 h 52"/>
                <a:gd name="T6" fmla="*/ 40 w 52"/>
                <a:gd name="T7" fmla="*/ 21 h 52"/>
                <a:gd name="T8" fmla="*/ 52 w 52"/>
                <a:gd name="T9" fmla="*/ 27 h 52"/>
                <a:gd name="T10" fmla="*/ 40 w 52"/>
                <a:gd name="T11" fmla="*/ 31 h 52"/>
                <a:gd name="T12" fmla="*/ 44 w 52"/>
                <a:gd name="T13" fmla="*/ 44 h 52"/>
                <a:gd name="T14" fmla="*/ 33 w 52"/>
                <a:gd name="T15" fmla="*/ 41 h 52"/>
                <a:gd name="T16" fmla="*/ 27 w 52"/>
                <a:gd name="T17" fmla="*/ 52 h 52"/>
                <a:gd name="T18" fmla="*/ 21 w 52"/>
                <a:gd name="T19" fmla="*/ 41 h 52"/>
                <a:gd name="T20" fmla="*/ 8 w 52"/>
                <a:gd name="T21" fmla="*/ 44 h 52"/>
                <a:gd name="T22" fmla="*/ 11 w 52"/>
                <a:gd name="T23" fmla="*/ 31 h 52"/>
                <a:gd name="T24" fmla="*/ 0 w 52"/>
                <a:gd name="T25" fmla="*/ 27 h 52"/>
                <a:gd name="T26" fmla="*/ 11 w 52"/>
                <a:gd name="T27" fmla="*/ 21 h 52"/>
                <a:gd name="T28" fmla="*/ 8 w 52"/>
                <a:gd name="T29" fmla="*/ 8 h 52"/>
                <a:gd name="T30" fmla="*/ 21 w 52"/>
                <a:gd name="T31" fmla="*/ 12 h 52"/>
                <a:gd name="T32" fmla="*/ 27 w 52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2">
                  <a:moveTo>
                    <a:pt x="27" y="0"/>
                  </a:moveTo>
                  <a:lnTo>
                    <a:pt x="33" y="12"/>
                  </a:lnTo>
                  <a:lnTo>
                    <a:pt x="44" y="8"/>
                  </a:lnTo>
                  <a:lnTo>
                    <a:pt x="40" y="21"/>
                  </a:lnTo>
                  <a:lnTo>
                    <a:pt x="52" y="27"/>
                  </a:lnTo>
                  <a:lnTo>
                    <a:pt x="40" y="31"/>
                  </a:lnTo>
                  <a:lnTo>
                    <a:pt x="44" y="44"/>
                  </a:lnTo>
                  <a:lnTo>
                    <a:pt x="33" y="41"/>
                  </a:lnTo>
                  <a:lnTo>
                    <a:pt x="27" y="52"/>
                  </a:lnTo>
                  <a:lnTo>
                    <a:pt x="21" y="41"/>
                  </a:lnTo>
                  <a:lnTo>
                    <a:pt x="8" y="44"/>
                  </a:lnTo>
                  <a:lnTo>
                    <a:pt x="11" y="31"/>
                  </a:lnTo>
                  <a:lnTo>
                    <a:pt x="0" y="27"/>
                  </a:lnTo>
                  <a:lnTo>
                    <a:pt x="11" y="21"/>
                  </a:lnTo>
                  <a:lnTo>
                    <a:pt x="8" y="8"/>
                  </a:lnTo>
                  <a:lnTo>
                    <a:pt x="21" y="1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66" name="Freeform 422"/>
            <p:cNvSpPr>
              <a:spLocks/>
            </p:cNvSpPr>
            <p:nvPr/>
          </p:nvSpPr>
          <p:spPr bwMode="auto">
            <a:xfrm>
              <a:off x="1935" y="561"/>
              <a:ext cx="50" cy="49"/>
            </a:xfrm>
            <a:custGeom>
              <a:avLst/>
              <a:gdLst>
                <a:gd name="T0" fmla="*/ 25 w 50"/>
                <a:gd name="T1" fmla="*/ 0 h 49"/>
                <a:gd name="T2" fmla="*/ 31 w 50"/>
                <a:gd name="T3" fmla="*/ 11 h 49"/>
                <a:gd name="T4" fmla="*/ 42 w 50"/>
                <a:gd name="T5" fmla="*/ 5 h 49"/>
                <a:gd name="T6" fmla="*/ 39 w 50"/>
                <a:gd name="T7" fmla="*/ 17 h 49"/>
                <a:gd name="T8" fmla="*/ 50 w 50"/>
                <a:gd name="T9" fmla="*/ 23 h 49"/>
                <a:gd name="T10" fmla="*/ 39 w 50"/>
                <a:gd name="T11" fmla="*/ 28 h 49"/>
                <a:gd name="T12" fmla="*/ 42 w 50"/>
                <a:gd name="T13" fmla="*/ 42 h 49"/>
                <a:gd name="T14" fmla="*/ 31 w 50"/>
                <a:gd name="T15" fmla="*/ 38 h 49"/>
                <a:gd name="T16" fmla="*/ 25 w 50"/>
                <a:gd name="T17" fmla="*/ 49 h 49"/>
                <a:gd name="T18" fmla="*/ 19 w 50"/>
                <a:gd name="T19" fmla="*/ 38 h 49"/>
                <a:gd name="T20" fmla="*/ 8 w 50"/>
                <a:gd name="T21" fmla="*/ 42 h 49"/>
                <a:gd name="T22" fmla="*/ 12 w 50"/>
                <a:gd name="T23" fmla="*/ 28 h 49"/>
                <a:gd name="T24" fmla="*/ 0 w 50"/>
                <a:gd name="T25" fmla="*/ 23 h 49"/>
                <a:gd name="T26" fmla="*/ 12 w 50"/>
                <a:gd name="T27" fmla="*/ 17 h 49"/>
                <a:gd name="T28" fmla="*/ 8 w 50"/>
                <a:gd name="T29" fmla="*/ 5 h 49"/>
                <a:gd name="T30" fmla="*/ 19 w 50"/>
                <a:gd name="T31" fmla="*/ 11 h 49"/>
                <a:gd name="T32" fmla="*/ 25 w 50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25" y="0"/>
                  </a:moveTo>
                  <a:lnTo>
                    <a:pt x="31" y="11"/>
                  </a:lnTo>
                  <a:lnTo>
                    <a:pt x="42" y="5"/>
                  </a:lnTo>
                  <a:lnTo>
                    <a:pt x="39" y="17"/>
                  </a:lnTo>
                  <a:lnTo>
                    <a:pt x="50" y="23"/>
                  </a:lnTo>
                  <a:lnTo>
                    <a:pt x="39" y="28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49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2" y="28"/>
                  </a:lnTo>
                  <a:lnTo>
                    <a:pt x="0" y="23"/>
                  </a:lnTo>
                  <a:lnTo>
                    <a:pt x="12" y="17"/>
                  </a:lnTo>
                  <a:lnTo>
                    <a:pt x="8" y="5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67" name="Freeform 423"/>
            <p:cNvSpPr>
              <a:spLocks/>
            </p:cNvSpPr>
            <p:nvPr/>
          </p:nvSpPr>
          <p:spPr bwMode="auto">
            <a:xfrm>
              <a:off x="1981" y="750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4 w 50"/>
                <a:gd name="T5" fmla="*/ 8 h 50"/>
                <a:gd name="T6" fmla="*/ 39 w 50"/>
                <a:gd name="T7" fmla="*/ 20 h 50"/>
                <a:gd name="T8" fmla="*/ 50 w 50"/>
                <a:gd name="T9" fmla="*/ 25 h 50"/>
                <a:gd name="T10" fmla="*/ 39 w 50"/>
                <a:gd name="T11" fmla="*/ 31 h 50"/>
                <a:gd name="T12" fmla="*/ 44 w 50"/>
                <a:gd name="T13" fmla="*/ 43 h 50"/>
                <a:gd name="T14" fmla="*/ 31 w 50"/>
                <a:gd name="T15" fmla="*/ 39 h 50"/>
                <a:gd name="T16" fmla="*/ 25 w 50"/>
                <a:gd name="T17" fmla="*/ 50 h 50"/>
                <a:gd name="T18" fmla="*/ 20 w 50"/>
                <a:gd name="T19" fmla="*/ 39 h 50"/>
                <a:gd name="T20" fmla="*/ 8 w 50"/>
                <a:gd name="T21" fmla="*/ 43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20 h 50"/>
                <a:gd name="T28" fmla="*/ 8 w 50"/>
                <a:gd name="T29" fmla="*/ 8 h 50"/>
                <a:gd name="T30" fmla="*/ 20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4" y="8"/>
                  </a:lnTo>
                  <a:lnTo>
                    <a:pt x="39" y="20"/>
                  </a:lnTo>
                  <a:lnTo>
                    <a:pt x="50" y="25"/>
                  </a:lnTo>
                  <a:lnTo>
                    <a:pt x="39" y="31"/>
                  </a:lnTo>
                  <a:lnTo>
                    <a:pt x="44" y="43"/>
                  </a:lnTo>
                  <a:lnTo>
                    <a:pt x="31" y="39"/>
                  </a:lnTo>
                  <a:lnTo>
                    <a:pt x="25" y="50"/>
                  </a:lnTo>
                  <a:lnTo>
                    <a:pt x="20" y="39"/>
                  </a:lnTo>
                  <a:lnTo>
                    <a:pt x="8" y="43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20"/>
                  </a:lnTo>
                  <a:lnTo>
                    <a:pt x="8" y="8"/>
                  </a:lnTo>
                  <a:lnTo>
                    <a:pt x="20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68" name="Freeform 424"/>
            <p:cNvSpPr>
              <a:spLocks/>
            </p:cNvSpPr>
            <p:nvPr/>
          </p:nvSpPr>
          <p:spPr bwMode="auto">
            <a:xfrm>
              <a:off x="2304" y="480"/>
              <a:ext cx="50" cy="52"/>
            </a:xfrm>
            <a:custGeom>
              <a:avLst/>
              <a:gdLst>
                <a:gd name="T0" fmla="*/ 25 w 50"/>
                <a:gd name="T1" fmla="*/ 0 h 52"/>
                <a:gd name="T2" fmla="*/ 30 w 50"/>
                <a:gd name="T3" fmla="*/ 11 h 52"/>
                <a:gd name="T4" fmla="*/ 44 w 50"/>
                <a:gd name="T5" fmla="*/ 8 h 52"/>
                <a:gd name="T6" fmla="*/ 40 w 50"/>
                <a:gd name="T7" fmla="*/ 21 h 52"/>
                <a:gd name="T8" fmla="*/ 50 w 50"/>
                <a:gd name="T9" fmla="*/ 27 h 52"/>
                <a:gd name="T10" fmla="*/ 40 w 50"/>
                <a:gd name="T11" fmla="*/ 33 h 52"/>
                <a:gd name="T12" fmla="*/ 44 w 50"/>
                <a:gd name="T13" fmla="*/ 44 h 52"/>
                <a:gd name="T14" fmla="*/ 30 w 50"/>
                <a:gd name="T15" fmla="*/ 40 h 52"/>
                <a:gd name="T16" fmla="*/ 25 w 50"/>
                <a:gd name="T17" fmla="*/ 52 h 52"/>
                <a:gd name="T18" fmla="*/ 19 w 50"/>
                <a:gd name="T19" fmla="*/ 40 h 52"/>
                <a:gd name="T20" fmla="*/ 7 w 50"/>
                <a:gd name="T21" fmla="*/ 44 h 52"/>
                <a:gd name="T22" fmla="*/ 11 w 50"/>
                <a:gd name="T23" fmla="*/ 33 h 52"/>
                <a:gd name="T24" fmla="*/ 0 w 50"/>
                <a:gd name="T25" fmla="*/ 27 h 52"/>
                <a:gd name="T26" fmla="*/ 11 w 50"/>
                <a:gd name="T27" fmla="*/ 21 h 52"/>
                <a:gd name="T28" fmla="*/ 7 w 50"/>
                <a:gd name="T29" fmla="*/ 8 h 52"/>
                <a:gd name="T30" fmla="*/ 19 w 50"/>
                <a:gd name="T31" fmla="*/ 11 h 52"/>
                <a:gd name="T32" fmla="*/ 25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5" y="0"/>
                  </a:moveTo>
                  <a:lnTo>
                    <a:pt x="30" y="11"/>
                  </a:lnTo>
                  <a:lnTo>
                    <a:pt x="44" y="8"/>
                  </a:lnTo>
                  <a:lnTo>
                    <a:pt x="40" y="21"/>
                  </a:lnTo>
                  <a:lnTo>
                    <a:pt x="50" y="27"/>
                  </a:lnTo>
                  <a:lnTo>
                    <a:pt x="40" y="33"/>
                  </a:lnTo>
                  <a:lnTo>
                    <a:pt x="44" y="44"/>
                  </a:lnTo>
                  <a:lnTo>
                    <a:pt x="30" y="40"/>
                  </a:lnTo>
                  <a:lnTo>
                    <a:pt x="25" y="52"/>
                  </a:lnTo>
                  <a:lnTo>
                    <a:pt x="19" y="40"/>
                  </a:lnTo>
                  <a:lnTo>
                    <a:pt x="7" y="44"/>
                  </a:lnTo>
                  <a:lnTo>
                    <a:pt x="11" y="33"/>
                  </a:lnTo>
                  <a:lnTo>
                    <a:pt x="0" y="27"/>
                  </a:lnTo>
                  <a:lnTo>
                    <a:pt x="11" y="21"/>
                  </a:lnTo>
                  <a:lnTo>
                    <a:pt x="7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69" name="Freeform 425"/>
            <p:cNvSpPr>
              <a:spLocks/>
            </p:cNvSpPr>
            <p:nvPr/>
          </p:nvSpPr>
          <p:spPr bwMode="auto">
            <a:xfrm>
              <a:off x="2565" y="407"/>
              <a:ext cx="51" cy="50"/>
            </a:xfrm>
            <a:custGeom>
              <a:avLst/>
              <a:gdLst>
                <a:gd name="T0" fmla="*/ 27 w 51"/>
                <a:gd name="T1" fmla="*/ 0 h 50"/>
                <a:gd name="T2" fmla="*/ 30 w 51"/>
                <a:gd name="T3" fmla="*/ 12 h 50"/>
                <a:gd name="T4" fmla="*/ 44 w 51"/>
                <a:gd name="T5" fmla="*/ 8 h 50"/>
                <a:gd name="T6" fmla="*/ 40 w 51"/>
                <a:gd name="T7" fmla="*/ 19 h 50"/>
                <a:gd name="T8" fmla="*/ 51 w 51"/>
                <a:gd name="T9" fmla="*/ 25 h 50"/>
                <a:gd name="T10" fmla="*/ 40 w 51"/>
                <a:gd name="T11" fmla="*/ 31 h 50"/>
                <a:gd name="T12" fmla="*/ 44 w 51"/>
                <a:gd name="T13" fmla="*/ 42 h 50"/>
                <a:gd name="T14" fmla="*/ 30 w 51"/>
                <a:gd name="T15" fmla="*/ 38 h 50"/>
                <a:gd name="T16" fmla="*/ 27 w 51"/>
                <a:gd name="T17" fmla="*/ 50 h 50"/>
                <a:gd name="T18" fmla="*/ 21 w 51"/>
                <a:gd name="T19" fmla="*/ 38 h 50"/>
                <a:gd name="T20" fmla="*/ 7 w 51"/>
                <a:gd name="T21" fmla="*/ 42 h 50"/>
                <a:gd name="T22" fmla="*/ 11 w 51"/>
                <a:gd name="T23" fmla="*/ 31 h 50"/>
                <a:gd name="T24" fmla="*/ 0 w 51"/>
                <a:gd name="T25" fmla="*/ 25 h 50"/>
                <a:gd name="T26" fmla="*/ 11 w 51"/>
                <a:gd name="T27" fmla="*/ 19 h 50"/>
                <a:gd name="T28" fmla="*/ 7 w 51"/>
                <a:gd name="T29" fmla="*/ 8 h 50"/>
                <a:gd name="T30" fmla="*/ 21 w 51"/>
                <a:gd name="T31" fmla="*/ 12 h 50"/>
                <a:gd name="T32" fmla="*/ 27 w 51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1" h="50">
                  <a:moveTo>
                    <a:pt x="27" y="0"/>
                  </a:moveTo>
                  <a:lnTo>
                    <a:pt x="30" y="12"/>
                  </a:lnTo>
                  <a:lnTo>
                    <a:pt x="44" y="8"/>
                  </a:lnTo>
                  <a:lnTo>
                    <a:pt x="40" y="19"/>
                  </a:lnTo>
                  <a:lnTo>
                    <a:pt x="51" y="25"/>
                  </a:lnTo>
                  <a:lnTo>
                    <a:pt x="40" y="31"/>
                  </a:lnTo>
                  <a:lnTo>
                    <a:pt x="44" y="42"/>
                  </a:lnTo>
                  <a:lnTo>
                    <a:pt x="30" y="38"/>
                  </a:lnTo>
                  <a:lnTo>
                    <a:pt x="27" y="50"/>
                  </a:lnTo>
                  <a:lnTo>
                    <a:pt x="21" y="38"/>
                  </a:lnTo>
                  <a:lnTo>
                    <a:pt x="7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8"/>
                  </a:lnTo>
                  <a:lnTo>
                    <a:pt x="21" y="1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70" name="Freeform 426"/>
            <p:cNvSpPr>
              <a:spLocks/>
            </p:cNvSpPr>
            <p:nvPr/>
          </p:nvSpPr>
          <p:spPr bwMode="auto">
            <a:xfrm>
              <a:off x="1906" y="795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3 w 50"/>
                <a:gd name="T5" fmla="*/ 7 h 50"/>
                <a:gd name="T6" fmla="*/ 39 w 50"/>
                <a:gd name="T7" fmla="*/ 19 h 50"/>
                <a:gd name="T8" fmla="*/ 50 w 50"/>
                <a:gd name="T9" fmla="*/ 25 h 50"/>
                <a:gd name="T10" fmla="*/ 39 w 50"/>
                <a:gd name="T11" fmla="*/ 30 h 50"/>
                <a:gd name="T12" fmla="*/ 43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20 w 50"/>
                <a:gd name="T19" fmla="*/ 38 h 50"/>
                <a:gd name="T20" fmla="*/ 8 w 50"/>
                <a:gd name="T21" fmla="*/ 42 h 50"/>
                <a:gd name="T22" fmla="*/ 12 w 50"/>
                <a:gd name="T23" fmla="*/ 30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7 h 50"/>
                <a:gd name="T30" fmla="*/ 20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3" y="7"/>
                  </a:lnTo>
                  <a:lnTo>
                    <a:pt x="39" y="19"/>
                  </a:lnTo>
                  <a:lnTo>
                    <a:pt x="50" y="25"/>
                  </a:lnTo>
                  <a:lnTo>
                    <a:pt x="39" y="30"/>
                  </a:lnTo>
                  <a:lnTo>
                    <a:pt x="43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20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20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71" name="Freeform 427"/>
            <p:cNvSpPr>
              <a:spLocks/>
            </p:cNvSpPr>
            <p:nvPr/>
          </p:nvSpPr>
          <p:spPr bwMode="auto">
            <a:xfrm>
              <a:off x="1828" y="864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2 w 50"/>
                <a:gd name="T5" fmla="*/ 7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0 h 50"/>
                <a:gd name="T12" fmla="*/ 42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7 w 50"/>
                <a:gd name="T21" fmla="*/ 42 h 50"/>
                <a:gd name="T22" fmla="*/ 11 w 50"/>
                <a:gd name="T23" fmla="*/ 30 h 50"/>
                <a:gd name="T24" fmla="*/ 0 w 50"/>
                <a:gd name="T25" fmla="*/ 25 h 50"/>
                <a:gd name="T26" fmla="*/ 11 w 50"/>
                <a:gd name="T27" fmla="*/ 19 h 50"/>
                <a:gd name="T28" fmla="*/ 7 w 50"/>
                <a:gd name="T29" fmla="*/ 7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2" y="7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0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7" y="42"/>
                  </a:lnTo>
                  <a:lnTo>
                    <a:pt x="11" y="30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7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72" name="Freeform 428"/>
            <p:cNvSpPr>
              <a:spLocks/>
            </p:cNvSpPr>
            <p:nvPr/>
          </p:nvSpPr>
          <p:spPr bwMode="auto">
            <a:xfrm>
              <a:off x="2242" y="524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3 w 50"/>
                <a:gd name="T5" fmla="*/ 8 h 50"/>
                <a:gd name="T6" fmla="*/ 39 w 50"/>
                <a:gd name="T7" fmla="*/ 19 h 50"/>
                <a:gd name="T8" fmla="*/ 50 w 50"/>
                <a:gd name="T9" fmla="*/ 25 h 50"/>
                <a:gd name="T10" fmla="*/ 39 w 50"/>
                <a:gd name="T11" fmla="*/ 31 h 50"/>
                <a:gd name="T12" fmla="*/ 43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8 w 50"/>
                <a:gd name="T21" fmla="*/ 42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8 h 50"/>
                <a:gd name="T30" fmla="*/ 19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3" y="8"/>
                  </a:lnTo>
                  <a:lnTo>
                    <a:pt x="39" y="19"/>
                  </a:lnTo>
                  <a:lnTo>
                    <a:pt x="50" y="25"/>
                  </a:lnTo>
                  <a:lnTo>
                    <a:pt x="39" y="31"/>
                  </a:lnTo>
                  <a:lnTo>
                    <a:pt x="43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73" name="Freeform 429"/>
            <p:cNvSpPr>
              <a:spLocks/>
            </p:cNvSpPr>
            <p:nvPr/>
          </p:nvSpPr>
          <p:spPr bwMode="auto">
            <a:xfrm>
              <a:off x="2402" y="491"/>
              <a:ext cx="49" cy="50"/>
            </a:xfrm>
            <a:custGeom>
              <a:avLst/>
              <a:gdLst>
                <a:gd name="T0" fmla="*/ 25 w 49"/>
                <a:gd name="T1" fmla="*/ 0 h 50"/>
                <a:gd name="T2" fmla="*/ 30 w 49"/>
                <a:gd name="T3" fmla="*/ 12 h 50"/>
                <a:gd name="T4" fmla="*/ 42 w 49"/>
                <a:gd name="T5" fmla="*/ 6 h 50"/>
                <a:gd name="T6" fmla="*/ 38 w 49"/>
                <a:gd name="T7" fmla="*/ 20 h 50"/>
                <a:gd name="T8" fmla="*/ 49 w 49"/>
                <a:gd name="T9" fmla="*/ 23 h 50"/>
                <a:gd name="T10" fmla="*/ 38 w 49"/>
                <a:gd name="T11" fmla="*/ 29 h 50"/>
                <a:gd name="T12" fmla="*/ 42 w 49"/>
                <a:gd name="T13" fmla="*/ 43 h 50"/>
                <a:gd name="T14" fmla="*/ 30 w 49"/>
                <a:gd name="T15" fmla="*/ 39 h 50"/>
                <a:gd name="T16" fmla="*/ 25 w 49"/>
                <a:gd name="T17" fmla="*/ 50 h 50"/>
                <a:gd name="T18" fmla="*/ 19 w 49"/>
                <a:gd name="T19" fmla="*/ 39 h 50"/>
                <a:gd name="T20" fmla="*/ 7 w 49"/>
                <a:gd name="T21" fmla="*/ 43 h 50"/>
                <a:gd name="T22" fmla="*/ 11 w 49"/>
                <a:gd name="T23" fmla="*/ 29 h 50"/>
                <a:gd name="T24" fmla="*/ 0 w 49"/>
                <a:gd name="T25" fmla="*/ 23 h 50"/>
                <a:gd name="T26" fmla="*/ 11 w 49"/>
                <a:gd name="T27" fmla="*/ 20 h 50"/>
                <a:gd name="T28" fmla="*/ 7 w 49"/>
                <a:gd name="T29" fmla="*/ 6 h 50"/>
                <a:gd name="T30" fmla="*/ 19 w 49"/>
                <a:gd name="T31" fmla="*/ 12 h 50"/>
                <a:gd name="T32" fmla="*/ 25 w 49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0">
                  <a:moveTo>
                    <a:pt x="25" y="0"/>
                  </a:moveTo>
                  <a:lnTo>
                    <a:pt x="30" y="12"/>
                  </a:lnTo>
                  <a:lnTo>
                    <a:pt x="42" y="6"/>
                  </a:lnTo>
                  <a:lnTo>
                    <a:pt x="38" y="20"/>
                  </a:lnTo>
                  <a:lnTo>
                    <a:pt x="49" y="23"/>
                  </a:lnTo>
                  <a:lnTo>
                    <a:pt x="38" y="29"/>
                  </a:lnTo>
                  <a:lnTo>
                    <a:pt x="42" y="43"/>
                  </a:lnTo>
                  <a:lnTo>
                    <a:pt x="30" y="39"/>
                  </a:lnTo>
                  <a:lnTo>
                    <a:pt x="25" y="50"/>
                  </a:lnTo>
                  <a:lnTo>
                    <a:pt x="19" y="39"/>
                  </a:lnTo>
                  <a:lnTo>
                    <a:pt x="7" y="43"/>
                  </a:lnTo>
                  <a:lnTo>
                    <a:pt x="11" y="29"/>
                  </a:lnTo>
                  <a:lnTo>
                    <a:pt x="0" y="23"/>
                  </a:lnTo>
                  <a:lnTo>
                    <a:pt x="11" y="20"/>
                  </a:lnTo>
                  <a:lnTo>
                    <a:pt x="7" y="6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74" name="Freeform 430"/>
            <p:cNvSpPr>
              <a:spLocks/>
            </p:cNvSpPr>
            <p:nvPr/>
          </p:nvSpPr>
          <p:spPr bwMode="auto">
            <a:xfrm>
              <a:off x="2492" y="461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0 w 50"/>
                <a:gd name="T3" fmla="*/ 11 h 50"/>
                <a:gd name="T4" fmla="*/ 42 w 50"/>
                <a:gd name="T5" fmla="*/ 7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0 h 50"/>
                <a:gd name="T12" fmla="*/ 42 w 50"/>
                <a:gd name="T13" fmla="*/ 42 h 50"/>
                <a:gd name="T14" fmla="*/ 30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7 w 50"/>
                <a:gd name="T21" fmla="*/ 42 h 50"/>
                <a:gd name="T22" fmla="*/ 11 w 50"/>
                <a:gd name="T23" fmla="*/ 30 h 50"/>
                <a:gd name="T24" fmla="*/ 0 w 50"/>
                <a:gd name="T25" fmla="*/ 25 h 50"/>
                <a:gd name="T26" fmla="*/ 11 w 50"/>
                <a:gd name="T27" fmla="*/ 19 h 50"/>
                <a:gd name="T28" fmla="*/ 7 w 50"/>
                <a:gd name="T29" fmla="*/ 7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0" y="11"/>
                  </a:lnTo>
                  <a:lnTo>
                    <a:pt x="42" y="7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0"/>
                  </a:lnTo>
                  <a:lnTo>
                    <a:pt x="42" y="42"/>
                  </a:lnTo>
                  <a:lnTo>
                    <a:pt x="30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7" y="42"/>
                  </a:lnTo>
                  <a:lnTo>
                    <a:pt x="11" y="30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7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75" name="Freeform 431"/>
            <p:cNvSpPr>
              <a:spLocks/>
            </p:cNvSpPr>
            <p:nvPr/>
          </p:nvSpPr>
          <p:spPr bwMode="auto">
            <a:xfrm>
              <a:off x="2791" y="467"/>
              <a:ext cx="52" cy="49"/>
            </a:xfrm>
            <a:custGeom>
              <a:avLst/>
              <a:gdLst>
                <a:gd name="T0" fmla="*/ 27 w 52"/>
                <a:gd name="T1" fmla="*/ 0 h 49"/>
                <a:gd name="T2" fmla="*/ 31 w 52"/>
                <a:gd name="T3" fmla="*/ 11 h 49"/>
                <a:gd name="T4" fmla="*/ 44 w 52"/>
                <a:gd name="T5" fmla="*/ 7 h 49"/>
                <a:gd name="T6" fmla="*/ 40 w 52"/>
                <a:gd name="T7" fmla="*/ 19 h 49"/>
                <a:gd name="T8" fmla="*/ 52 w 52"/>
                <a:gd name="T9" fmla="*/ 24 h 49"/>
                <a:gd name="T10" fmla="*/ 40 w 52"/>
                <a:gd name="T11" fmla="*/ 30 h 49"/>
                <a:gd name="T12" fmla="*/ 44 w 52"/>
                <a:gd name="T13" fmla="*/ 42 h 49"/>
                <a:gd name="T14" fmla="*/ 31 w 52"/>
                <a:gd name="T15" fmla="*/ 38 h 49"/>
                <a:gd name="T16" fmla="*/ 27 w 52"/>
                <a:gd name="T17" fmla="*/ 49 h 49"/>
                <a:gd name="T18" fmla="*/ 21 w 52"/>
                <a:gd name="T19" fmla="*/ 38 h 49"/>
                <a:gd name="T20" fmla="*/ 8 w 52"/>
                <a:gd name="T21" fmla="*/ 42 h 49"/>
                <a:gd name="T22" fmla="*/ 12 w 52"/>
                <a:gd name="T23" fmla="*/ 30 h 49"/>
                <a:gd name="T24" fmla="*/ 0 w 52"/>
                <a:gd name="T25" fmla="*/ 24 h 49"/>
                <a:gd name="T26" fmla="*/ 12 w 52"/>
                <a:gd name="T27" fmla="*/ 19 h 49"/>
                <a:gd name="T28" fmla="*/ 8 w 52"/>
                <a:gd name="T29" fmla="*/ 7 h 49"/>
                <a:gd name="T30" fmla="*/ 21 w 52"/>
                <a:gd name="T31" fmla="*/ 11 h 49"/>
                <a:gd name="T32" fmla="*/ 27 w 52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49">
                  <a:moveTo>
                    <a:pt x="27" y="0"/>
                  </a:moveTo>
                  <a:lnTo>
                    <a:pt x="31" y="11"/>
                  </a:lnTo>
                  <a:lnTo>
                    <a:pt x="44" y="7"/>
                  </a:lnTo>
                  <a:lnTo>
                    <a:pt x="40" y="19"/>
                  </a:lnTo>
                  <a:lnTo>
                    <a:pt x="52" y="24"/>
                  </a:lnTo>
                  <a:lnTo>
                    <a:pt x="40" y="30"/>
                  </a:lnTo>
                  <a:lnTo>
                    <a:pt x="44" y="42"/>
                  </a:lnTo>
                  <a:lnTo>
                    <a:pt x="31" y="38"/>
                  </a:lnTo>
                  <a:lnTo>
                    <a:pt x="27" y="49"/>
                  </a:lnTo>
                  <a:lnTo>
                    <a:pt x="21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4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21" y="1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76" name="Freeform 432"/>
            <p:cNvSpPr>
              <a:spLocks/>
            </p:cNvSpPr>
            <p:nvPr/>
          </p:nvSpPr>
          <p:spPr bwMode="auto">
            <a:xfrm>
              <a:off x="3501" y="950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2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8 w 50"/>
                <a:gd name="T21" fmla="*/ 42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8 h 50"/>
                <a:gd name="T30" fmla="*/ 19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77" name="Freeform 433"/>
            <p:cNvSpPr>
              <a:spLocks/>
            </p:cNvSpPr>
            <p:nvPr/>
          </p:nvSpPr>
          <p:spPr bwMode="auto">
            <a:xfrm>
              <a:off x="3254" y="1182"/>
              <a:ext cx="49" cy="50"/>
            </a:xfrm>
            <a:custGeom>
              <a:avLst/>
              <a:gdLst>
                <a:gd name="T0" fmla="*/ 25 w 49"/>
                <a:gd name="T1" fmla="*/ 0 h 50"/>
                <a:gd name="T2" fmla="*/ 30 w 49"/>
                <a:gd name="T3" fmla="*/ 12 h 50"/>
                <a:gd name="T4" fmla="*/ 42 w 49"/>
                <a:gd name="T5" fmla="*/ 8 h 50"/>
                <a:gd name="T6" fmla="*/ 38 w 49"/>
                <a:gd name="T7" fmla="*/ 19 h 50"/>
                <a:gd name="T8" fmla="*/ 49 w 49"/>
                <a:gd name="T9" fmla="*/ 25 h 50"/>
                <a:gd name="T10" fmla="*/ 38 w 49"/>
                <a:gd name="T11" fmla="*/ 31 h 50"/>
                <a:gd name="T12" fmla="*/ 42 w 49"/>
                <a:gd name="T13" fmla="*/ 42 h 50"/>
                <a:gd name="T14" fmla="*/ 30 w 49"/>
                <a:gd name="T15" fmla="*/ 39 h 50"/>
                <a:gd name="T16" fmla="*/ 25 w 49"/>
                <a:gd name="T17" fmla="*/ 50 h 50"/>
                <a:gd name="T18" fmla="*/ 19 w 49"/>
                <a:gd name="T19" fmla="*/ 39 h 50"/>
                <a:gd name="T20" fmla="*/ 5 w 49"/>
                <a:gd name="T21" fmla="*/ 42 h 50"/>
                <a:gd name="T22" fmla="*/ 11 w 49"/>
                <a:gd name="T23" fmla="*/ 31 h 50"/>
                <a:gd name="T24" fmla="*/ 0 w 49"/>
                <a:gd name="T25" fmla="*/ 25 h 50"/>
                <a:gd name="T26" fmla="*/ 11 w 49"/>
                <a:gd name="T27" fmla="*/ 19 h 50"/>
                <a:gd name="T28" fmla="*/ 5 w 49"/>
                <a:gd name="T29" fmla="*/ 8 h 50"/>
                <a:gd name="T30" fmla="*/ 19 w 49"/>
                <a:gd name="T31" fmla="*/ 12 h 50"/>
                <a:gd name="T32" fmla="*/ 25 w 49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0">
                  <a:moveTo>
                    <a:pt x="25" y="0"/>
                  </a:moveTo>
                  <a:lnTo>
                    <a:pt x="30" y="12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49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30" y="39"/>
                  </a:lnTo>
                  <a:lnTo>
                    <a:pt x="25" y="50"/>
                  </a:lnTo>
                  <a:lnTo>
                    <a:pt x="19" y="39"/>
                  </a:lnTo>
                  <a:lnTo>
                    <a:pt x="5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5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78" name="Freeform 434"/>
            <p:cNvSpPr>
              <a:spLocks/>
            </p:cNvSpPr>
            <p:nvPr/>
          </p:nvSpPr>
          <p:spPr bwMode="auto">
            <a:xfrm>
              <a:off x="3340" y="1203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2 w 50"/>
                <a:gd name="T5" fmla="*/ 8 h 50"/>
                <a:gd name="T6" fmla="*/ 38 w 50"/>
                <a:gd name="T7" fmla="*/ 20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4 h 50"/>
                <a:gd name="T14" fmla="*/ 31 w 50"/>
                <a:gd name="T15" fmla="*/ 39 h 50"/>
                <a:gd name="T16" fmla="*/ 25 w 50"/>
                <a:gd name="T17" fmla="*/ 50 h 50"/>
                <a:gd name="T18" fmla="*/ 19 w 50"/>
                <a:gd name="T19" fmla="*/ 39 h 50"/>
                <a:gd name="T20" fmla="*/ 8 w 50"/>
                <a:gd name="T21" fmla="*/ 44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20 h 50"/>
                <a:gd name="T28" fmla="*/ 8 w 50"/>
                <a:gd name="T29" fmla="*/ 8 h 50"/>
                <a:gd name="T30" fmla="*/ 19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2" y="8"/>
                  </a:lnTo>
                  <a:lnTo>
                    <a:pt x="38" y="20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4"/>
                  </a:lnTo>
                  <a:lnTo>
                    <a:pt x="31" y="39"/>
                  </a:lnTo>
                  <a:lnTo>
                    <a:pt x="25" y="50"/>
                  </a:lnTo>
                  <a:lnTo>
                    <a:pt x="19" y="39"/>
                  </a:lnTo>
                  <a:lnTo>
                    <a:pt x="8" y="44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20"/>
                  </a:lnTo>
                  <a:lnTo>
                    <a:pt x="8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79" name="Freeform 435"/>
            <p:cNvSpPr>
              <a:spLocks/>
            </p:cNvSpPr>
            <p:nvPr/>
          </p:nvSpPr>
          <p:spPr bwMode="auto">
            <a:xfrm>
              <a:off x="3194" y="578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2 w 50"/>
                <a:gd name="T5" fmla="*/ 6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29 h 50"/>
                <a:gd name="T12" fmla="*/ 42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8 w 50"/>
                <a:gd name="T21" fmla="*/ 42 h 50"/>
                <a:gd name="T22" fmla="*/ 12 w 50"/>
                <a:gd name="T23" fmla="*/ 29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6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2" y="6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29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2" y="29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6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80" name="Freeform 436"/>
            <p:cNvSpPr>
              <a:spLocks/>
            </p:cNvSpPr>
            <p:nvPr/>
          </p:nvSpPr>
          <p:spPr bwMode="auto">
            <a:xfrm>
              <a:off x="3426" y="1088"/>
              <a:ext cx="50" cy="52"/>
            </a:xfrm>
            <a:custGeom>
              <a:avLst/>
              <a:gdLst>
                <a:gd name="T0" fmla="*/ 23 w 50"/>
                <a:gd name="T1" fmla="*/ 0 h 52"/>
                <a:gd name="T2" fmla="*/ 29 w 50"/>
                <a:gd name="T3" fmla="*/ 12 h 52"/>
                <a:gd name="T4" fmla="*/ 42 w 50"/>
                <a:gd name="T5" fmla="*/ 8 h 52"/>
                <a:gd name="T6" fmla="*/ 39 w 50"/>
                <a:gd name="T7" fmla="*/ 21 h 52"/>
                <a:gd name="T8" fmla="*/ 50 w 50"/>
                <a:gd name="T9" fmla="*/ 27 h 52"/>
                <a:gd name="T10" fmla="*/ 39 w 50"/>
                <a:gd name="T11" fmla="*/ 33 h 52"/>
                <a:gd name="T12" fmla="*/ 42 w 50"/>
                <a:gd name="T13" fmla="*/ 44 h 52"/>
                <a:gd name="T14" fmla="*/ 29 w 50"/>
                <a:gd name="T15" fmla="*/ 40 h 52"/>
                <a:gd name="T16" fmla="*/ 23 w 50"/>
                <a:gd name="T17" fmla="*/ 52 h 52"/>
                <a:gd name="T18" fmla="*/ 19 w 50"/>
                <a:gd name="T19" fmla="*/ 40 h 52"/>
                <a:gd name="T20" fmla="*/ 6 w 50"/>
                <a:gd name="T21" fmla="*/ 44 h 52"/>
                <a:gd name="T22" fmla="*/ 12 w 50"/>
                <a:gd name="T23" fmla="*/ 33 h 52"/>
                <a:gd name="T24" fmla="*/ 0 w 50"/>
                <a:gd name="T25" fmla="*/ 27 h 52"/>
                <a:gd name="T26" fmla="*/ 12 w 50"/>
                <a:gd name="T27" fmla="*/ 21 h 52"/>
                <a:gd name="T28" fmla="*/ 6 w 50"/>
                <a:gd name="T29" fmla="*/ 8 h 52"/>
                <a:gd name="T30" fmla="*/ 19 w 50"/>
                <a:gd name="T31" fmla="*/ 12 h 52"/>
                <a:gd name="T32" fmla="*/ 23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3" y="0"/>
                  </a:moveTo>
                  <a:lnTo>
                    <a:pt x="29" y="12"/>
                  </a:lnTo>
                  <a:lnTo>
                    <a:pt x="42" y="8"/>
                  </a:lnTo>
                  <a:lnTo>
                    <a:pt x="39" y="21"/>
                  </a:lnTo>
                  <a:lnTo>
                    <a:pt x="50" y="27"/>
                  </a:lnTo>
                  <a:lnTo>
                    <a:pt x="39" y="33"/>
                  </a:lnTo>
                  <a:lnTo>
                    <a:pt x="42" y="44"/>
                  </a:lnTo>
                  <a:lnTo>
                    <a:pt x="29" y="40"/>
                  </a:lnTo>
                  <a:lnTo>
                    <a:pt x="23" y="52"/>
                  </a:lnTo>
                  <a:lnTo>
                    <a:pt x="19" y="40"/>
                  </a:lnTo>
                  <a:lnTo>
                    <a:pt x="6" y="44"/>
                  </a:lnTo>
                  <a:lnTo>
                    <a:pt x="12" y="33"/>
                  </a:lnTo>
                  <a:lnTo>
                    <a:pt x="0" y="27"/>
                  </a:lnTo>
                  <a:lnTo>
                    <a:pt x="12" y="21"/>
                  </a:lnTo>
                  <a:lnTo>
                    <a:pt x="6" y="8"/>
                  </a:lnTo>
                  <a:lnTo>
                    <a:pt x="19" y="12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81" name="Freeform 437"/>
            <p:cNvSpPr>
              <a:spLocks/>
            </p:cNvSpPr>
            <p:nvPr/>
          </p:nvSpPr>
          <p:spPr bwMode="auto">
            <a:xfrm>
              <a:off x="3340" y="877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2 w 50"/>
                <a:gd name="T5" fmla="*/ 6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2 h 50"/>
                <a:gd name="T14" fmla="*/ 31 w 50"/>
                <a:gd name="T15" fmla="*/ 39 h 50"/>
                <a:gd name="T16" fmla="*/ 25 w 50"/>
                <a:gd name="T17" fmla="*/ 50 h 50"/>
                <a:gd name="T18" fmla="*/ 19 w 50"/>
                <a:gd name="T19" fmla="*/ 39 h 50"/>
                <a:gd name="T20" fmla="*/ 6 w 50"/>
                <a:gd name="T21" fmla="*/ 42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19 h 50"/>
                <a:gd name="T28" fmla="*/ 6 w 50"/>
                <a:gd name="T29" fmla="*/ 6 h 50"/>
                <a:gd name="T30" fmla="*/ 19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2" y="6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31" y="39"/>
                  </a:lnTo>
                  <a:lnTo>
                    <a:pt x="25" y="50"/>
                  </a:lnTo>
                  <a:lnTo>
                    <a:pt x="19" y="39"/>
                  </a:lnTo>
                  <a:lnTo>
                    <a:pt x="6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6" y="6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82" name="Freeform 438"/>
            <p:cNvSpPr>
              <a:spLocks/>
            </p:cNvSpPr>
            <p:nvPr/>
          </p:nvSpPr>
          <p:spPr bwMode="auto">
            <a:xfrm>
              <a:off x="3056" y="520"/>
              <a:ext cx="50" cy="52"/>
            </a:xfrm>
            <a:custGeom>
              <a:avLst/>
              <a:gdLst>
                <a:gd name="T0" fmla="*/ 25 w 50"/>
                <a:gd name="T1" fmla="*/ 0 h 52"/>
                <a:gd name="T2" fmla="*/ 31 w 50"/>
                <a:gd name="T3" fmla="*/ 12 h 52"/>
                <a:gd name="T4" fmla="*/ 42 w 50"/>
                <a:gd name="T5" fmla="*/ 8 h 52"/>
                <a:gd name="T6" fmla="*/ 38 w 50"/>
                <a:gd name="T7" fmla="*/ 21 h 52"/>
                <a:gd name="T8" fmla="*/ 50 w 50"/>
                <a:gd name="T9" fmla="*/ 25 h 52"/>
                <a:gd name="T10" fmla="*/ 38 w 50"/>
                <a:gd name="T11" fmla="*/ 31 h 52"/>
                <a:gd name="T12" fmla="*/ 42 w 50"/>
                <a:gd name="T13" fmla="*/ 44 h 52"/>
                <a:gd name="T14" fmla="*/ 31 w 50"/>
                <a:gd name="T15" fmla="*/ 41 h 52"/>
                <a:gd name="T16" fmla="*/ 25 w 50"/>
                <a:gd name="T17" fmla="*/ 52 h 52"/>
                <a:gd name="T18" fmla="*/ 19 w 50"/>
                <a:gd name="T19" fmla="*/ 41 h 52"/>
                <a:gd name="T20" fmla="*/ 8 w 50"/>
                <a:gd name="T21" fmla="*/ 44 h 52"/>
                <a:gd name="T22" fmla="*/ 11 w 50"/>
                <a:gd name="T23" fmla="*/ 31 h 52"/>
                <a:gd name="T24" fmla="*/ 0 w 50"/>
                <a:gd name="T25" fmla="*/ 25 h 52"/>
                <a:gd name="T26" fmla="*/ 11 w 50"/>
                <a:gd name="T27" fmla="*/ 21 h 52"/>
                <a:gd name="T28" fmla="*/ 8 w 50"/>
                <a:gd name="T29" fmla="*/ 8 h 52"/>
                <a:gd name="T30" fmla="*/ 19 w 50"/>
                <a:gd name="T31" fmla="*/ 12 h 52"/>
                <a:gd name="T32" fmla="*/ 25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5" y="0"/>
                  </a:moveTo>
                  <a:lnTo>
                    <a:pt x="31" y="12"/>
                  </a:lnTo>
                  <a:lnTo>
                    <a:pt x="42" y="8"/>
                  </a:lnTo>
                  <a:lnTo>
                    <a:pt x="38" y="21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4"/>
                  </a:lnTo>
                  <a:lnTo>
                    <a:pt x="31" y="41"/>
                  </a:lnTo>
                  <a:lnTo>
                    <a:pt x="25" y="52"/>
                  </a:lnTo>
                  <a:lnTo>
                    <a:pt x="19" y="41"/>
                  </a:lnTo>
                  <a:lnTo>
                    <a:pt x="8" y="44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21"/>
                  </a:lnTo>
                  <a:lnTo>
                    <a:pt x="8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83" name="Freeform 439"/>
            <p:cNvSpPr>
              <a:spLocks/>
            </p:cNvSpPr>
            <p:nvPr/>
          </p:nvSpPr>
          <p:spPr bwMode="auto">
            <a:xfrm>
              <a:off x="2893" y="488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2 w 50"/>
                <a:gd name="T5" fmla="*/ 5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0 h 50"/>
                <a:gd name="T12" fmla="*/ 42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7 w 50"/>
                <a:gd name="T21" fmla="*/ 42 h 50"/>
                <a:gd name="T22" fmla="*/ 11 w 50"/>
                <a:gd name="T23" fmla="*/ 30 h 50"/>
                <a:gd name="T24" fmla="*/ 0 w 50"/>
                <a:gd name="T25" fmla="*/ 25 h 50"/>
                <a:gd name="T26" fmla="*/ 11 w 50"/>
                <a:gd name="T27" fmla="*/ 19 h 50"/>
                <a:gd name="T28" fmla="*/ 7 w 50"/>
                <a:gd name="T29" fmla="*/ 5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2" y="5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0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7" y="42"/>
                  </a:lnTo>
                  <a:lnTo>
                    <a:pt x="11" y="30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5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84" name="Freeform 440"/>
            <p:cNvSpPr>
              <a:spLocks/>
            </p:cNvSpPr>
            <p:nvPr/>
          </p:nvSpPr>
          <p:spPr bwMode="auto">
            <a:xfrm>
              <a:off x="3357" y="674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2 w 50"/>
                <a:gd name="T5" fmla="*/ 7 h 50"/>
                <a:gd name="T6" fmla="*/ 39 w 50"/>
                <a:gd name="T7" fmla="*/ 19 h 50"/>
                <a:gd name="T8" fmla="*/ 50 w 50"/>
                <a:gd name="T9" fmla="*/ 25 h 50"/>
                <a:gd name="T10" fmla="*/ 39 w 50"/>
                <a:gd name="T11" fmla="*/ 30 h 50"/>
                <a:gd name="T12" fmla="*/ 42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8 w 50"/>
                <a:gd name="T21" fmla="*/ 42 h 50"/>
                <a:gd name="T22" fmla="*/ 12 w 50"/>
                <a:gd name="T23" fmla="*/ 30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7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2" y="7"/>
                  </a:lnTo>
                  <a:lnTo>
                    <a:pt x="39" y="19"/>
                  </a:lnTo>
                  <a:lnTo>
                    <a:pt x="50" y="25"/>
                  </a:lnTo>
                  <a:lnTo>
                    <a:pt x="39" y="30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85" name="Freeform 441"/>
            <p:cNvSpPr>
              <a:spLocks/>
            </p:cNvSpPr>
            <p:nvPr/>
          </p:nvSpPr>
          <p:spPr bwMode="auto">
            <a:xfrm>
              <a:off x="3342" y="760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4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4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8 w 50"/>
                <a:gd name="T21" fmla="*/ 42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19 h 50"/>
                <a:gd name="T28" fmla="*/ 8 w 50"/>
                <a:gd name="T29" fmla="*/ 8 h 50"/>
                <a:gd name="T30" fmla="*/ 19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4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4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8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86" name="Freeform 442"/>
            <p:cNvSpPr>
              <a:spLocks/>
            </p:cNvSpPr>
            <p:nvPr/>
          </p:nvSpPr>
          <p:spPr bwMode="auto">
            <a:xfrm>
              <a:off x="3104" y="595"/>
              <a:ext cx="50" cy="52"/>
            </a:xfrm>
            <a:custGeom>
              <a:avLst/>
              <a:gdLst>
                <a:gd name="T0" fmla="*/ 25 w 50"/>
                <a:gd name="T1" fmla="*/ 0 h 52"/>
                <a:gd name="T2" fmla="*/ 31 w 50"/>
                <a:gd name="T3" fmla="*/ 12 h 52"/>
                <a:gd name="T4" fmla="*/ 44 w 50"/>
                <a:gd name="T5" fmla="*/ 8 h 52"/>
                <a:gd name="T6" fmla="*/ 40 w 50"/>
                <a:gd name="T7" fmla="*/ 19 h 52"/>
                <a:gd name="T8" fmla="*/ 50 w 50"/>
                <a:gd name="T9" fmla="*/ 25 h 52"/>
                <a:gd name="T10" fmla="*/ 40 w 50"/>
                <a:gd name="T11" fmla="*/ 31 h 52"/>
                <a:gd name="T12" fmla="*/ 44 w 50"/>
                <a:gd name="T13" fmla="*/ 44 h 52"/>
                <a:gd name="T14" fmla="*/ 31 w 50"/>
                <a:gd name="T15" fmla="*/ 40 h 52"/>
                <a:gd name="T16" fmla="*/ 25 w 50"/>
                <a:gd name="T17" fmla="*/ 52 h 52"/>
                <a:gd name="T18" fmla="*/ 19 w 50"/>
                <a:gd name="T19" fmla="*/ 40 h 52"/>
                <a:gd name="T20" fmla="*/ 8 w 50"/>
                <a:gd name="T21" fmla="*/ 44 h 52"/>
                <a:gd name="T22" fmla="*/ 11 w 50"/>
                <a:gd name="T23" fmla="*/ 31 h 52"/>
                <a:gd name="T24" fmla="*/ 0 w 50"/>
                <a:gd name="T25" fmla="*/ 25 h 52"/>
                <a:gd name="T26" fmla="*/ 11 w 50"/>
                <a:gd name="T27" fmla="*/ 19 h 52"/>
                <a:gd name="T28" fmla="*/ 8 w 50"/>
                <a:gd name="T29" fmla="*/ 8 h 52"/>
                <a:gd name="T30" fmla="*/ 19 w 50"/>
                <a:gd name="T31" fmla="*/ 12 h 52"/>
                <a:gd name="T32" fmla="*/ 25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5" y="0"/>
                  </a:moveTo>
                  <a:lnTo>
                    <a:pt x="31" y="12"/>
                  </a:lnTo>
                  <a:lnTo>
                    <a:pt x="44" y="8"/>
                  </a:lnTo>
                  <a:lnTo>
                    <a:pt x="40" y="19"/>
                  </a:lnTo>
                  <a:lnTo>
                    <a:pt x="50" y="25"/>
                  </a:lnTo>
                  <a:lnTo>
                    <a:pt x="40" y="31"/>
                  </a:lnTo>
                  <a:lnTo>
                    <a:pt x="44" y="44"/>
                  </a:lnTo>
                  <a:lnTo>
                    <a:pt x="31" y="40"/>
                  </a:lnTo>
                  <a:lnTo>
                    <a:pt x="25" y="52"/>
                  </a:lnTo>
                  <a:lnTo>
                    <a:pt x="19" y="40"/>
                  </a:lnTo>
                  <a:lnTo>
                    <a:pt x="8" y="44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8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87" name="Freeform 443"/>
            <p:cNvSpPr>
              <a:spLocks/>
            </p:cNvSpPr>
            <p:nvPr/>
          </p:nvSpPr>
          <p:spPr bwMode="auto">
            <a:xfrm>
              <a:off x="2964" y="524"/>
              <a:ext cx="50" cy="50"/>
            </a:xfrm>
            <a:custGeom>
              <a:avLst/>
              <a:gdLst>
                <a:gd name="T0" fmla="*/ 23 w 50"/>
                <a:gd name="T1" fmla="*/ 0 h 50"/>
                <a:gd name="T2" fmla="*/ 29 w 50"/>
                <a:gd name="T3" fmla="*/ 12 h 50"/>
                <a:gd name="T4" fmla="*/ 42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2 h 50"/>
                <a:gd name="T14" fmla="*/ 29 w 50"/>
                <a:gd name="T15" fmla="*/ 38 h 50"/>
                <a:gd name="T16" fmla="*/ 23 w 50"/>
                <a:gd name="T17" fmla="*/ 50 h 50"/>
                <a:gd name="T18" fmla="*/ 19 w 50"/>
                <a:gd name="T19" fmla="*/ 38 h 50"/>
                <a:gd name="T20" fmla="*/ 6 w 50"/>
                <a:gd name="T21" fmla="*/ 42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19 h 50"/>
                <a:gd name="T28" fmla="*/ 6 w 50"/>
                <a:gd name="T29" fmla="*/ 8 h 50"/>
                <a:gd name="T30" fmla="*/ 19 w 50"/>
                <a:gd name="T31" fmla="*/ 12 h 50"/>
                <a:gd name="T32" fmla="*/ 23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3" y="0"/>
                  </a:moveTo>
                  <a:lnTo>
                    <a:pt x="29" y="12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29" y="38"/>
                  </a:lnTo>
                  <a:lnTo>
                    <a:pt x="23" y="50"/>
                  </a:lnTo>
                  <a:lnTo>
                    <a:pt x="19" y="38"/>
                  </a:lnTo>
                  <a:lnTo>
                    <a:pt x="6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6" y="8"/>
                  </a:lnTo>
                  <a:lnTo>
                    <a:pt x="19" y="12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40F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88" name="Freeform 444"/>
            <p:cNvSpPr>
              <a:spLocks/>
            </p:cNvSpPr>
            <p:nvPr/>
          </p:nvSpPr>
          <p:spPr bwMode="auto">
            <a:xfrm>
              <a:off x="3421" y="1023"/>
              <a:ext cx="49" cy="50"/>
            </a:xfrm>
            <a:custGeom>
              <a:avLst/>
              <a:gdLst>
                <a:gd name="T0" fmla="*/ 24 w 49"/>
                <a:gd name="T1" fmla="*/ 0 h 50"/>
                <a:gd name="T2" fmla="*/ 30 w 49"/>
                <a:gd name="T3" fmla="*/ 11 h 50"/>
                <a:gd name="T4" fmla="*/ 44 w 49"/>
                <a:gd name="T5" fmla="*/ 8 h 50"/>
                <a:gd name="T6" fmla="*/ 38 w 49"/>
                <a:gd name="T7" fmla="*/ 19 h 50"/>
                <a:gd name="T8" fmla="*/ 49 w 49"/>
                <a:gd name="T9" fmla="*/ 25 h 50"/>
                <a:gd name="T10" fmla="*/ 38 w 49"/>
                <a:gd name="T11" fmla="*/ 31 h 50"/>
                <a:gd name="T12" fmla="*/ 44 w 49"/>
                <a:gd name="T13" fmla="*/ 42 h 50"/>
                <a:gd name="T14" fmla="*/ 30 w 49"/>
                <a:gd name="T15" fmla="*/ 38 h 50"/>
                <a:gd name="T16" fmla="*/ 24 w 49"/>
                <a:gd name="T17" fmla="*/ 50 h 50"/>
                <a:gd name="T18" fmla="*/ 19 w 49"/>
                <a:gd name="T19" fmla="*/ 38 h 50"/>
                <a:gd name="T20" fmla="*/ 7 w 49"/>
                <a:gd name="T21" fmla="*/ 42 h 50"/>
                <a:gd name="T22" fmla="*/ 11 w 49"/>
                <a:gd name="T23" fmla="*/ 31 h 50"/>
                <a:gd name="T24" fmla="*/ 0 w 49"/>
                <a:gd name="T25" fmla="*/ 25 h 50"/>
                <a:gd name="T26" fmla="*/ 11 w 49"/>
                <a:gd name="T27" fmla="*/ 19 h 50"/>
                <a:gd name="T28" fmla="*/ 7 w 49"/>
                <a:gd name="T29" fmla="*/ 8 h 50"/>
                <a:gd name="T30" fmla="*/ 19 w 49"/>
                <a:gd name="T31" fmla="*/ 11 h 50"/>
                <a:gd name="T32" fmla="*/ 24 w 49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0">
                  <a:moveTo>
                    <a:pt x="24" y="0"/>
                  </a:moveTo>
                  <a:lnTo>
                    <a:pt x="30" y="11"/>
                  </a:lnTo>
                  <a:lnTo>
                    <a:pt x="44" y="8"/>
                  </a:lnTo>
                  <a:lnTo>
                    <a:pt x="38" y="19"/>
                  </a:lnTo>
                  <a:lnTo>
                    <a:pt x="49" y="25"/>
                  </a:lnTo>
                  <a:lnTo>
                    <a:pt x="38" y="31"/>
                  </a:lnTo>
                  <a:lnTo>
                    <a:pt x="44" y="42"/>
                  </a:lnTo>
                  <a:lnTo>
                    <a:pt x="30" y="38"/>
                  </a:lnTo>
                  <a:lnTo>
                    <a:pt x="24" y="50"/>
                  </a:lnTo>
                  <a:lnTo>
                    <a:pt x="19" y="38"/>
                  </a:lnTo>
                  <a:lnTo>
                    <a:pt x="7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8"/>
                  </a:lnTo>
                  <a:lnTo>
                    <a:pt x="19" y="11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89" name="Freeform 445"/>
            <p:cNvSpPr>
              <a:spLocks/>
            </p:cNvSpPr>
            <p:nvPr/>
          </p:nvSpPr>
          <p:spPr bwMode="auto">
            <a:xfrm>
              <a:off x="3244" y="678"/>
              <a:ext cx="52" cy="49"/>
            </a:xfrm>
            <a:custGeom>
              <a:avLst/>
              <a:gdLst>
                <a:gd name="T0" fmla="*/ 27 w 52"/>
                <a:gd name="T1" fmla="*/ 0 h 49"/>
                <a:gd name="T2" fmla="*/ 33 w 52"/>
                <a:gd name="T3" fmla="*/ 11 h 49"/>
                <a:gd name="T4" fmla="*/ 44 w 52"/>
                <a:gd name="T5" fmla="*/ 7 h 49"/>
                <a:gd name="T6" fmla="*/ 40 w 52"/>
                <a:gd name="T7" fmla="*/ 21 h 49"/>
                <a:gd name="T8" fmla="*/ 52 w 52"/>
                <a:gd name="T9" fmla="*/ 25 h 49"/>
                <a:gd name="T10" fmla="*/ 40 w 52"/>
                <a:gd name="T11" fmla="*/ 30 h 49"/>
                <a:gd name="T12" fmla="*/ 44 w 52"/>
                <a:gd name="T13" fmla="*/ 44 h 49"/>
                <a:gd name="T14" fmla="*/ 33 w 52"/>
                <a:gd name="T15" fmla="*/ 38 h 49"/>
                <a:gd name="T16" fmla="*/ 27 w 52"/>
                <a:gd name="T17" fmla="*/ 49 h 49"/>
                <a:gd name="T18" fmla="*/ 21 w 52"/>
                <a:gd name="T19" fmla="*/ 38 h 49"/>
                <a:gd name="T20" fmla="*/ 8 w 52"/>
                <a:gd name="T21" fmla="*/ 44 h 49"/>
                <a:gd name="T22" fmla="*/ 11 w 52"/>
                <a:gd name="T23" fmla="*/ 30 h 49"/>
                <a:gd name="T24" fmla="*/ 0 w 52"/>
                <a:gd name="T25" fmla="*/ 25 h 49"/>
                <a:gd name="T26" fmla="*/ 11 w 52"/>
                <a:gd name="T27" fmla="*/ 21 h 49"/>
                <a:gd name="T28" fmla="*/ 8 w 52"/>
                <a:gd name="T29" fmla="*/ 7 h 49"/>
                <a:gd name="T30" fmla="*/ 21 w 52"/>
                <a:gd name="T31" fmla="*/ 11 h 49"/>
                <a:gd name="T32" fmla="*/ 27 w 52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49">
                  <a:moveTo>
                    <a:pt x="27" y="0"/>
                  </a:moveTo>
                  <a:lnTo>
                    <a:pt x="33" y="11"/>
                  </a:lnTo>
                  <a:lnTo>
                    <a:pt x="44" y="7"/>
                  </a:lnTo>
                  <a:lnTo>
                    <a:pt x="40" y="21"/>
                  </a:lnTo>
                  <a:lnTo>
                    <a:pt x="52" y="25"/>
                  </a:lnTo>
                  <a:lnTo>
                    <a:pt x="40" y="30"/>
                  </a:lnTo>
                  <a:lnTo>
                    <a:pt x="44" y="44"/>
                  </a:lnTo>
                  <a:lnTo>
                    <a:pt x="33" y="38"/>
                  </a:lnTo>
                  <a:lnTo>
                    <a:pt x="27" y="49"/>
                  </a:lnTo>
                  <a:lnTo>
                    <a:pt x="21" y="38"/>
                  </a:lnTo>
                  <a:lnTo>
                    <a:pt x="8" y="44"/>
                  </a:lnTo>
                  <a:lnTo>
                    <a:pt x="11" y="30"/>
                  </a:lnTo>
                  <a:lnTo>
                    <a:pt x="0" y="25"/>
                  </a:lnTo>
                  <a:lnTo>
                    <a:pt x="11" y="21"/>
                  </a:lnTo>
                  <a:lnTo>
                    <a:pt x="8" y="7"/>
                  </a:lnTo>
                  <a:lnTo>
                    <a:pt x="21" y="1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90" name="Freeform 446"/>
            <p:cNvSpPr>
              <a:spLocks/>
            </p:cNvSpPr>
            <p:nvPr/>
          </p:nvSpPr>
          <p:spPr bwMode="auto">
            <a:xfrm>
              <a:off x="3467" y="764"/>
              <a:ext cx="49" cy="50"/>
            </a:xfrm>
            <a:custGeom>
              <a:avLst/>
              <a:gdLst>
                <a:gd name="T0" fmla="*/ 25 w 49"/>
                <a:gd name="T1" fmla="*/ 0 h 50"/>
                <a:gd name="T2" fmla="*/ 30 w 49"/>
                <a:gd name="T3" fmla="*/ 11 h 50"/>
                <a:gd name="T4" fmla="*/ 42 w 49"/>
                <a:gd name="T5" fmla="*/ 8 h 50"/>
                <a:gd name="T6" fmla="*/ 38 w 49"/>
                <a:gd name="T7" fmla="*/ 19 h 50"/>
                <a:gd name="T8" fmla="*/ 49 w 49"/>
                <a:gd name="T9" fmla="*/ 25 h 50"/>
                <a:gd name="T10" fmla="*/ 38 w 49"/>
                <a:gd name="T11" fmla="*/ 31 h 50"/>
                <a:gd name="T12" fmla="*/ 42 w 49"/>
                <a:gd name="T13" fmla="*/ 44 h 50"/>
                <a:gd name="T14" fmla="*/ 30 w 49"/>
                <a:gd name="T15" fmla="*/ 38 h 50"/>
                <a:gd name="T16" fmla="*/ 25 w 49"/>
                <a:gd name="T17" fmla="*/ 50 h 50"/>
                <a:gd name="T18" fmla="*/ 19 w 49"/>
                <a:gd name="T19" fmla="*/ 38 h 50"/>
                <a:gd name="T20" fmla="*/ 5 w 49"/>
                <a:gd name="T21" fmla="*/ 44 h 50"/>
                <a:gd name="T22" fmla="*/ 11 w 49"/>
                <a:gd name="T23" fmla="*/ 31 h 50"/>
                <a:gd name="T24" fmla="*/ 0 w 49"/>
                <a:gd name="T25" fmla="*/ 25 h 50"/>
                <a:gd name="T26" fmla="*/ 11 w 49"/>
                <a:gd name="T27" fmla="*/ 19 h 50"/>
                <a:gd name="T28" fmla="*/ 5 w 49"/>
                <a:gd name="T29" fmla="*/ 8 h 50"/>
                <a:gd name="T30" fmla="*/ 19 w 49"/>
                <a:gd name="T31" fmla="*/ 11 h 50"/>
                <a:gd name="T32" fmla="*/ 25 w 49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0">
                  <a:moveTo>
                    <a:pt x="25" y="0"/>
                  </a:moveTo>
                  <a:lnTo>
                    <a:pt x="30" y="11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49" y="25"/>
                  </a:lnTo>
                  <a:lnTo>
                    <a:pt x="38" y="31"/>
                  </a:lnTo>
                  <a:lnTo>
                    <a:pt x="42" y="44"/>
                  </a:lnTo>
                  <a:lnTo>
                    <a:pt x="30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5" y="44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5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91" name="Freeform 447"/>
            <p:cNvSpPr>
              <a:spLocks/>
            </p:cNvSpPr>
            <p:nvPr/>
          </p:nvSpPr>
          <p:spPr bwMode="auto">
            <a:xfrm>
              <a:off x="3388" y="821"/>
              <a:ext cx="52" cy="50"/>
            </a:xfrm>
            <a:custGeom>
              <a:avLst/>
              <a:gdLst>
                <a:gd name="T0" fmla="*/ 27 w 52"/>
                <a:gd name="T1" fmla="*/ 0 h 50"/>
                <a:gd name="T2" fmla="*/ 33 w 52"/>
                <a:gd name="T3" fmla="*/ 12 h 50"/>
                <a:gd name="T4" fmla="*/ 44 w 52"/>
                <a:gd name="T5" fmla="*/ 8 h 50"/>
                <a:gd name="T6" fmla="*/ 40 w 52"/>
                <a:gd name="T7" fmla="*/ 22 h 50"/>
                <a:gd name="T8" fmla="*/ 52 w 52"/>
                <a:gd name="T9" fmla="*/ 25 h 50"/>
                <a:gd name="T10" fmla="*/ 40 w 52"/>
                <a:gd name="T11" fmla="*/ 31 h 50"/>
                <a:gd name="T12" fmla="*/ 44 w 52"/>
                <a:gd name="T13" fmla="*/ 45 h 50"/>
                <a:gd name="T14" fmla="*/ 33 w 52"/>
                <a:gd name="T15" fmla="*/ 39 h 50"/>
                <a:gd name="T16" fmla="*/ 27 w 52"/>
                <a:gd name="T17" fmla="*/ 50 h 50"/>
                <a:gd name="T18" fmla="*/ 21 w 52"/>
                <a:gd name="T19" fmla="*/ 39 h 50"/>
                <a:gd name="T20" fmla="*/ 8 w 52"/>
                <a:gd name="T21" fmla="*/ 45 h 50"/>
                <a:gd name="T22" fmla="*/ 11 w 52"/>
                <a:gd name="T23" fmla="*/ 31 h 50"/>
                <a:gd name="T24" fmla="*/ 0 w 52"/>
                <a:gd name="T25" fmla="*/ 25 h 50"/>
                <a:gd name="T26" fmla="*/ 11 w 52"/>
                <a:gd name="T27" fmla="*/ 22 h 50"/>
                <a:gd name="T28" fmla="*/ 8 w 52"/>
                <a:gd name="T29" fmla="*/ 8 h 50"/>
                <a:gd name="T30" fmla="*/ 21 w 52"/>
                <a:gd name="T31" fmla="*/ 12 h 50"/>
                <a:gd name="T32" fmla="*/ 27 w 52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0">
                  <a:moveTo>
                    <a:pt x="27" y="0"/>
                  </a:moveTo>
                  <a:lnTo>
                    <a:pt x="33" y="12"/>
                  </a:lnTo>
                  <a:lnTo>
                    <a:pt x="44" y="8"/>
                  </a:lnTo>
                  <a:lnTo>
                    <a:pt x="40" y="22"/>
                  </a:lnTo>
                  <a:lnTo>
                    <a:pt x="52" y="25"/>
                  </a:lnTo>
                  <a:lnTo>
                    <a:pt x="40" y="31"/>
                  </a:lnTo>
                  <a:lnTo>
                    <a:pt x="44" y="45"/>
                  </a:lnTo>
                  <a:lnTo>
                    <a:pt x="33" y="39"/>
                  </a:lnTo>
                  <a:lnTo>
                    <a:pt x="27" y="50"/>
                  </a:lnTo>
                  <a:lnTo>
                    <a:pt x="21" y="39"/>
                  </a:lnTo>
                  <a:lnTo>
                    <a:pt x="8" y="45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22"/>
                  </a:lnTo>
                  <a:lnTo>
                    <a:pt x="8" y="8"/>
                  </a:lnTo>
                  <a:lnTo>
                    <a:pt x="21" y="1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92" name="Freeform 448"/>
            <p:cNvSpPr>
              <a:spLocks/>
            </p:cNvSpPr>
            <p:nvPr/>
          </p:nvSpPr>
          <p:spPr bwMode="auto">
            <a:xfrm>
              <a:off x="3303" y="708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3 w 50"/>
                <a:gd name="T5" fmla="*/ 8 h 50"/>
                <a:gd name="T6" fmla="*/ 39 w 50"/>
                <a:gd name="T7" fmla="*/ 19 h 50"/>
                <a:gd name="T8" fmla="*/ 50 w 50"/>
                <a:gd name="T9" fmla="*/ 25 h 50"/>
                <a:gd name="T10" fmla="*/ 39 w 50"/>
                <a:gd name="T11" fmla="*/ 31 h 50"/>
                <a:gd name="T12" fmla="*/ 43 w 50"/>
                <a:gd name="T13" fmla="*/ 42 h 50"/>
                <a:gd name="T14" fmla="*/ 31 w 50"/>
                <a:gd name="T15" fmla="*/ 39 h 50"/>
                <a:gd name="T16" fmla="*/ 25 w 50"/>
                <a:gd name="T17" fmla="*/ 50 h 50"/>
                <a:gd name="T18" fmla="*/ 20 w 50"/>
                <a:gd name="T19" fmla="*/ 39 h 50"/>
                <a:gd name="T20" fmla="*/ 8 w 50"/>
                <a:gd name="T21" fmla="*/ 42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8 h 50"/>
                <a:gd name="T30" fmla="*/ 20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3" y="8"/>
                  </a:lnTo>
                  <a:lnTo>
                    <a:pt x="39" y="19"/>
                  </a:lnTo>
                  <a:lnTo>
                    <a:pt x="50" y="25"/>
                  </a:lnTo>
                  <a:lnTo>
                    <a:pt x="39" y="31"/>
                  </a:lnTo>
                  <a:lnTo>
                    <a:pt x="43" y="42"/>
                  </a:lnTo>
                  <a:lnTo>
                    <a:pt x="31" y="39"/>
                  </a:lnTo>
                  <a:lnTo>
                    <a:pt x="25" y="50"/>
                  </a:lnTo>
                  <a:lnTo>
                    <a:pt x="20" y="39"/>
                  </a:lnTo>
                  <a:lnTo>
                    <a:pt x="8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8"/>
                  </a:lnTo>
                  <a:lnTo>
                    <a:pt x="20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</p:grpSp>
      <p:grpSp>
        <p:nvGrpSpPr>
          <p:cNvPr id="9" name="Group 449"/>
          <p:cNvGrpSpPr>
            <a:grpSpLocks/>
          </p:cNvGrpSpPr>
          <p:nvPr/>
        </p:nvGrpSpPr>
        <p:grpSpPr bwMode="auto">
          <a:xfrm>
            <a:off x="3492500" y="1125538"/>
            <a:ext cx="2801938" cy="2025650"/>
            <a:chOff x="1786" y="384"/>
            <a:chExt cx="1765" cy="1276"/>
          </a:xfrm>
        </p:grpSpPr>
        <p:sp>
          <p:nvSpPr>
            <p:cNvPr id="32194" name="Freeform 450"/>
            <p:cNvSpPr>
              <a:spLocks/>
            </p:cNvSpPr>
            <p:nvPr/>
          </p:nvSpPr>
          <p:spPr bwMode="auto">
            <a:xfrm>
              <a:off x="2062" y="1418"/>
              <a:ext cx="100" cy="96"/>
            </a:xfrm>
            <a:custGeom>
              <a:avLst/>
              <a:gdLst>
                <a:gd name="T0" fmla="*/ 50 w 100"/>
                <a:gd name="T1" fmla="*/ 0 h 96"/>
                <a:gd name="T2" fmla="*/ 61 w 100"/>
                <a:gd name="T3" fmla="*/ 37 h 96"/>
                <a:gd name="T4" fmla="*/ 100 w 100"/>
                <a:gd name="T5" fmla="*/ 37 h 96"/>
                <a:gd name="T6" fmla="*/ 69 w 100"/>
                <a:gd name="T7" fmla="*/ 60 h 96"/>
                <a:gd name="T8" fmla="*/ 81 w 100"/>
                <a:gd name="T9" fmla="*/ 96 h 96"/>
                <a:gd name="T10" fmla="*/ 50 w 100"/>
                <a:gd name="T11" fmla="*/ 73 h 96"/>
                <a:gd name="T12" fmla="*/ 19 w 100"/>
                <a:gd name="T13" fmla="*/ 96 h 96"/>
                <a:gd name="T14" fmla="*/ 29 w 100"/>
                <a:gd name="T15" fmla="*/ 60 h 96"/>
                <a:gd name="T16" fmla="*/ 0 w 100"/>
                <a:gd name="T17" fmla="*/ 37 h 96"/>
                <a:gd name="T18" fmla="*/ 36 w 100"/>
                <a:gd name="T19" fmla="*/ 37 h 96"/>
                <a:gd name="T20" fmla="*/ 50 w 100"/>
                <a:gd name="T21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0" h="96">
                  <a:moveTo>
                    <a:pt x="50" y="0"/>
                  </a:moveTo>
                  <a:lnTo>
                    <a:pt x="61" y="37"/>
                  </a:lnTo>
                  <a:lnTo>
                    <a:pt x="100" y="37"/>
                  </a:lnTo>
                  <a:lnTo>
                    <a:pt x="69" y="60"/>
                  </a:lnTo>
                  <a:lnTo>
                    <a:pt x="81" y="96"/>
                  </a:lnTo>
                  <a:lnTo>
                    <a:pt x="50" y="73"/>
                  </a:lnTo>
                  <a:lnTo>
                    <a:pt x="19" y="96"/>
                  </a:lnTo>
                  <a:lnTo>
                    <a:pt x="29" y="60"/>
                  </a:lnTo>
                  <a:lnTo>
                    <a:pt x="0" y="37"/>
                  </a:lnTo>
                  <a:lnTo>
                    <a:pt x="36" y="37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95" name="Freeform 451"/>
            <p:cNvSpPr>
              <a:spLocks/>
            </p:cNvSpPr>
            <p:nvPr/>
          </p:nvSpPr>
          <p:spPr bwMode="auto">
            <a:xfrm>
              <a:off x="2285" y="1516"/>
              <a:ext cx="130" cy="129"/>
            </a:xfrm>
            <a:custGeom>
              <a:avLst/>
              <a:gdLst>
                <a:gd name="T0" fmla="*/ 36 w 130"/>
                <a:gd name="T1" fmla="*/ 0 h 129"/>
                <a:gd name="T2" fmla="*/ 72 w 130"/>
                <a:gd name="T3" fmla="*/ 35 h 129"/>
                <a:gd name="T4" fmla="*/ 117 w 130"/>
                <a:gd name="T5" fmla="*/ 12 h 129"/>
                <a:gd name="T6" fmla="*/ 95 w 130"/>
                <a:gd name="T7" fmla="*/ 58 h 129"/>
                <a:gd name="T8" fmla="*/ 130 w 130"/>
                <a:gd name="T9" fmla="*/ 92 h 129"/>
                <a:gd name="T10" fmla="*/ 80 w 130"/>
                <a:gd name="T11" fmla="*/ 86 h 129"/>
                <a:gd name="T12" fmla="*/ 59 w 130"/>
                <a:gd name="T13" fmla="*/ 129 h 129"/>
                <a:gd name="T14" fmla="*/ 49 w 130"/>
                <a:gd name="T15" fmla="*/ 81 h 129"/>
                <a:gd name="T16" fmla="*/ 0 w 130"/>
                <a:gd name="T17" fmla="*/ 73 h 129"/>
                <a:gd name="T18" fmla="*/ 44 w 130"/>
                <a:gd name="T19" fmla="*/ 50 h 129"/>
                <a:gd name="T20" fmla="*/ 36 w 130"/>
                <a:gd name="T2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0" h="129">
                  <a:moveTo>
                    <a:pt x="36" y="0"/>
                  </a:moveTo>
                  <a:lnTo>
                    <a:pt x="72" y="35"/>
                  </a:lnTo>
                  <a:lnTo>
                    <a:pt x="117" y="12"/>
                  </a:lnTo>
                  <a:lnTo>
                    <a:pt x="95" y="58"/>
                  </a:lnTo>
                  <a:lnTo>
                    <a:pt x="130" y="92"/>
                  </a:lnTo>
                  <a:lnTo>
                    <a:pt x="80" y="86"/>
                  </a:lnTo>
                  <a:lnTo>
                    <a:pt x="59" y="129"/>
                  </a:lnTo>
                  <a:lnTo>
                    <a:pt x="49" y="81"/>
                  </a:lnTo>
                  <a:lnTo>
                    <a:pt x="0" y="73"/>
                  </a:lnTo>
                  <a:lnTo>
                    <a:pt x="44" y="5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4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96" name="Freeform 452"/>
            <p:cNvSpPr>
              <a:spLocks/>
            </p:cNvSpPr>
            <p:nvPr/>
          </p:nvSpPr>
          <p:spPr bwMode="auto">
            <a:xfrm>
              <a:off x="2707" y="384"/>
              <a:ext cx="99" cy="96"/>
            </a:xfrm>
            <a:custGeom>
              <a:avLst/>
              <a:gdLst>
                <a:gd name="T0" fmla="*/ 50 w 99"/>
                <a:gd name="T1" fmla="*/ 0 h 96"/>
                <a:gd name="T2" fmla="*/ 61 w 99"/>
                <a:gd name="T3" fmla="*/ 35 h 96"/>
                <a:gd name="T4" fmla="*/ 99 w 99"/>
                <a:gd name="T5" fmla="*/ 36 h 96"/>
                <a:gd name="T6" fmla="*/ 71 w 99"/>
                <a:gd name="T7" fmla="*/ 59 h 96"/>
                <a:gd name="T8" fmla="*/ 80 w 99"/>
                <a:gd name="T9" fmla="*/ 96 h 96"/>
                <a:gd name="T10" fmla="*/ 50 w 99"/>
                <a:gd name="T11" fmla="*/ 73 h 96"/>
                <a:gd name="T12" fmla="*/ 19 w 99"/>
                <a:gd name="T13" fmla="*/ 96 h 96"/>
                <a:gd name="T14" fmla="*/ 30 w 99"/>
                <a:gd name="T15" fmla="*/ 59 h 96"/>
                <a:gd name="T16" fmla="*/ 0 w 99"/>
                <a:gd name="T17" fmla="*/ 36 h 96"/>
                <a:gd name="T18" fmla="*/ 38 w 99"/>
                <a:gd name="T19" fmla="*/ 35 h 96"/>
                <a:gd name="T20" fmla="*/ 50 w 99"/>
                <a:gd name="T21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96">
                  <a:moveTo>
                    <a:pt x="50" y="0"/>
                  </a:moveTo>
                  <a:lnTo>
                    <a:pt x="61" y="35"/>
                  </a:lnTo>
                  <a:lnTo>
                    <a:pt x="99" y="36"/>
                  </a:lnTo>
                  <a:lnTo>
                    <a:pt x="71" y="59"/>
                  </a:lnTo>
                  <a:lnTo>
                    <a:pt x="80" y="96"/>
                  </a:lnTo>
                  <a:lnTo>
                    <a:pt x="50" y="73"/>
                  </a:lnTo>
                  <a:lnTo>
                    <a:pt x="19" y="96"/>
                  </a:lnTo>
                  <a:lnTo>
                    <a:pt x="30" y="59"/>
                  </a:lnTo>
                  <a:lnTo>
                    <a:pt x="0" y="36"/>
                  </a:lnTo>
                  <a:lnTo>
                    <a:pt x="38" y="35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97" name="Freeform 453"/>
            <p:cNvSpPr>
              <a:spLocks/>
            </p:cNvSpPr>
            <p:nvPr/>
          </p:nvSpPr>
          <p:spPr bwMode="auto">
            <a:xfrm>
              <a:off x="3392" y="1265"/>
              <a:ext cx="69" cy="71"/>
            </a:xfrm>
            <a:custGeom>
              <a:avLst/>
              <a:gdLst>
                <a:gd name="T0" fmla="*/ 4 w 69"/>
                <a:gd name="T1" fmla="*/ 11 h 71"/>
                <a:gd name="T2" fmla="*/ 29 w 69"/>
                <a:gd name="T3" fmla="*/ 21 h 71"/>
                <a:gd name="T4" fmla="*/ 46 w 69"/>
                <a:gd name="T5" fmla="*/ 0 h 71"/>
                <a:gd name="T6" fmla="*/ 44 w 69"/>
                <a:gd name="T7" fmla="*/ 27 h 71"/>
                <a:gd name="T8" fmla="*/ 69 w 69"/>
                <a:gd name="T9" fmla="*/ 36 h 71"/>
                <a:gd name="T10" fmla="*/ 42 w 69"/>
                <a:gd name="T11" fmla="*/ 44 h 71"/>
                <a:gd name="T12" fmla="*/ 40 w 69"/>
                <a:gd name="T13" fmla="*/ 71 h 71"/>
                <a:gd name="T14" fmla="*/ 27 w 69"/>
                <a:gd name="T15" fmla="*/ 48 h 71"/>
                <a:gd name="T16" fmla="*/ 0 w 69"/>
                <a:gd name="T17" fmla="*/ 55 h 71"/>
                <a:gd name="T18" fmla="*/ 17 w 69"/>
                <a:gd name="T19" fmla="*/ 34 h 71"/>
                <a:gd name="T20" fmla="*/ 4 w 69"/>
                <a:gd name="T21" fmla="*/ 1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" h="71">
                  <a:moveTo>
                    <a:pt x="4" y="11"/>
                  </a:moveTo>
                  <a:lnTo>
                    <a:pt x="29" y="21"/>
                  </a:lnTo>
                  <a:lnTo>
                    <a:pt x="46" y="0"/>
                  </a:lnTo>
                  <a:lnTo>
                    <a:pt x="44" y="27"/>
                  </a:lnTo>
                  <a:lnTo>
                    <a:pt x="69" y="36"/>
                  </a:lnTo>
                  <a:lnTo>
                    <a:pt x="42" y="44"/>
                  </a:lnTo>
                  <a:lnTo>
                    <a:pt x="40" y="71"/>
                  </a:lnTo>
                  <a:lnTo>
                    <a:pt x="27" y="48"/>
                  </a:lnTo>
                  <a:lnTo>
                    <a:pt x="0" y="55"/>
                  </a:lnTo>
                  <a:lnTo>
                    <a:pt x="17" y="34"/>
                  </a:lnTo>
                  <a:lnTo>
                    <a:pt x="4" y="11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98" name="Freeform 454"/>
            <p:cNvSpPr>
              <a:spLocks/>
            </p:cNvSpPr>
            <p:nvPr/>
          </p:nvSpPr>
          <p:spPr bwMode="auto">
            <a:xfrm>
              <a:off x="3386" y="879"/>
              <a:ext cx="140" cy="134"/>
            </a:xfrm>
            <a:custGeom>
              <a:avLst/>
              <a:gdLst>
                <a:gd name="T0" fmla="*/ 69 w 140"/>
                <a:gd name="T1" fmla="*/ 0 h 134"/>
                <a:gd name="T2" fmla="*/ 86 w 140"/>
                <a:gd name="T3" fmla="*/ 50 h 134"/>
                <a:gd name="T4" fmla="*/ 140 w 140"/>
                <a:gd name="T5" fmla="*/ 52 h 134"/>
                <a:gd name="T6" fmla="*/ 98 w 140"/>
                <a:gd name="T7" fmla="*/ 83 h 134"/>
                <a:gd name="T8" fmla="*/ 113 w 140"/>
                <a:gd name="T9" fmla="*/ 134 h 134"/>
                <a:gd name="T10" fmla="*/ 69 w 140"/>
                <a:gd name="T11" fmla="*/ 104 h 134"/>
                <a:gd name="T12" fmla="*/ 27 w 140"/>
                <a:gd name="T13" fmla="*/ 134 h 134"/>
                <a:gd name="T14" fmla="*/ 42 w 140"/>
                <a:gd name="T15" fmla="*/ 83 h 134"/>
                <a:gd name="T16" fmla="*/ 0 w 140"/>
                <a:gd name="T17" fmla="*/ 52 h 134"/>
                <a:gd name="T18" fmla="*/ 52 w 140"/>
                <a:gd name="T19" fmla="*/ 50 h 134"/>
                <a:gd name="T20" fmla="*/ 69 w 140"/>
                <a:gd name="T21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0" h="134">
                  <a:moveTo>
                    <a:pt x="69" y="0"/>
                  </a:moveTo>
                  <a:lnTo>
                    <a:pt x="86" y="50"/>
                  </a:lnTo>
                  <a:lnTo>
                    <a:pt x="140" y="52"/>
                  </a:lnTo>
                  <a:lnTo>
                    <a:pt x="98" y="83"/>
                  </a:lnTo>
                  <a:lnTo>
                    <a:pt x="113" y="134"/>
                  </a:lnTo>
                  <a:lnTo>
                    <a:pt x="69" y="104"/>
                  </a:lnTo>
                  <a:lnTo>
                    <a:pt x="27" y="134"/>
                  </a:lnTo>
                  <a:lnTo>
                    <a:pt x="42" y="83"/>
                  </a:lnTo>
                  <a:lnTo>
                    <a:pt x="0" y="52"/>
                  </a:lnTo>
                  <a:lnTo>
                    <a:pt x="52" y="5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199" name="Freeform 455"/>
            <p:cNvSpPr>
              <a:spLocks/>
            </p:cNvSpPr>
            <p:nvPr/>
          </p:nvSpPr>
          <p:spPr bwMode="auto">
            <a:xfrm>
              <a:off x="1855" y="633"/>
              <a:ext cx="140" cy="135"/>
            </a:xfrm>
            <a:custGeom>
              <a:avLst/>
              <a:gdLst>
                <a:gd name="T0" fmla="*/ 69 w 140"/>
                <a:gd name="T1" fmla="*/ 0 h 135"/>
                <a:gd name="T2" fmla="*/ 86 w 140"/>
                <a:gd name="T3" fmla="*/ 50 h 135"/>
                <a:gd name="T4" fmla="*/ 140 w 140"/>
                <a:gd name="T5" fmla="*/ 52 h 135"/>
                <a:gd name="T6" fmla="*/ 98 w 140"/>
                <a:gd name="T7" fmla="*/ 83 h 135"/>
                <a:gd name="T8" fmla="*/ 113 w 140"/>
                <a:gd name="T9" fmla="*/ 135 h 135"/>
                <a:gd name="T10" fmla="*/ 69 w 140"/>
                <a:gd name="T11" fmla="*/ 104 h 135"/>
                <a:gd name="T12" fmla="*/ 27 w 140"/>
                <a:gd name="T13" fmla="*/ 135 h 135"/>
                <a:gd name="T14" fmla="*/ 40 w 140"/>
                <a:gd name="T15" fmla="*/ 83 h 135"/>
                <a:gd name="T16" fmla="*/ 0 w 140"/>
                <a:gd name="T17" fmla="*/ 52 h 135"/>
                <a:gd name="T18" fmla="*/ 51 w 140"/>
                <a:gd name="T19" fmla="*/ 50 h 135"/>
                <a:gd name="T20" fmla="*/ 69 w 140"/>
                <a:gd name="T21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0" h="135">
                  <a:moveTo>
                    <a:pt x="69" y="0"/>
                  </a:moveTo>
                  <a:lnTo>
                    <a:pt x="86" y="50"/>
                  </a:lnTo>
                  <a:lnTo>
                    <a:pt x="140" y="52"/>
                  </a:lnTo>
                  <a:lnTo>
                    <a:pt x="98" y="83"/>
                  </a:lnTo>
                  <a:lnTo>
                    <a:pt x="113" y="135"/>
                  </a:lnTo>
                  <a:lnTo>
                    <a:pt x="69" y="104"/>
                  </a:lnTo>
                  <a:lnTo>
                    <a:pt x="27" y="135"/>
                  </a:lnTo>
                  <a:lnTo>
                    <a:pt x="40" y="83"/>
                  </a:lnTo>
                  <a:lnTo>
                    <a:pt x="0" y="52"/>
                  </a:lnTo>
                  <a:lnTo>
                    <a:pt x="51" y="5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00" name="Freeform 456"/>
            <p:cNvSpPr>
              <a:spLocks/>
            </p:cNvSpPr>
            <p:nvPr/>
          </p:nvSpPr>
          <p:spPr bwMode="auto">
            <a:xfrm>
              <a:off x="3280" y="1242"/>
              <a:ext cx="104" cy="121"/>
            </a:xfrm>
            <a:custGeom>
              <a:avLst/>
              <a:gdLst>
                <a:gd name="T0" fmla="*/ 52 w 104"/>
                <a:gd name="T1" fmla="*/ 0 h 121"/>
                <a:gd name="T2" fmla="*/ 64 w 104"/>
                <a:gd name="T3" fmla="*/ 40 h 121"/>
                <a:gd name="T4" fmla="*/ 104 w 104"/>
                <a:gd name="T5" fmla="*/ 30 h 121"/>
                <a:gd name="T6" fmla="*/ 77 w 104"/>
                <a:gd name="T7" fmla="*/ 59 h 121"/>
                <a:gd name="T8" fmla="*/ 104 w 104"/>
                <a:gd name="T9" fmla="*/ 90 h 121"/>
                <a:gd name="T10" fmla="*/ 64 w 104"/>
                <a:gd name="T11" fmla="*/ 80 h 121"/>
                <a:gd name="T12" fmla="*/ 52 w 104"/>
                <a:gd name="T13" fmla="*/ 121 h 121"/>
                <a:gd name="T14" fmla="*/ 41 w 104"/>
                <a:gd name="T15" fmla="*/ 80 h 121"/>
                <a:gd name="T16" fmla="*/ 0 w 104"/>
                <a:gd name="T17" fmla="*/ 90 h 121"/>
                <a:gd name="T18" fmla="*/ 29 w 104"/>
                <a:gd name="T19" fmla="*/ 59 h 121"/>
                <a:gd name="T20" fmla="*/ 0 w 104"/>
                <a:gd name="T21" fmla="*/ 30 h 121"/>
                <a:gd name="T22" fmla="*/ 41 w 104"/>
                <a:gd name="T23" fmla="*/ 40 h 121"/>
                <a:gd name="T24" fmla="*/ 52 w 104"/>
                <a:gd name="T25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121">
                  <a:moveTo>
                    <a:pt x="52" y="0"/>
                  </a:moveTo>
                  <a:lnTo>
                    <a:pt x="64" y="40"/>
                  </a:lnTo>
                  <a:lnTo>
                    <a:pt x="104" y="30"/>
                  </a:lnTo>
                  <a:lnTo>
                    <a:pt x="77" y="59"/>
                  </a:lnTo>
                  <a:lnTo>
                    <a:pt x="104" y="90"/>
                  </a:lnTo>
                  <a:lnTo>
                    <a:pt x="64" y="80"/>
                  </a:lnTo>
                  <a:lnTo>
                    <a:pt x="52" y="121"/>
                  </a:lnTo>
                  <a:lnTo>
                    <a:pt x="41" y="80"/>
                  </a:lnTo>
                  <a:lnTo>
                    <a:pt x="0" y="90"/>
                  </a:lnTo>
                  <a:lnTo>
                    <a:pt x="29" y="59"/>
                  </a:lnTo>
                  <a:lnTo>
                    <a:pt x="0" y="30"/>
                  </a:lnTo>
                  <a:lnTo>
                    <a:pt x="41" y="4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01" name="Freeform 457"/>
            <p:cNvSpPr>
              <a:spLocks/>
            </p:cNvSpPr>
            <p:nvPr/>
          </p:nvSpPr>
          <p:spPr bwMode="auto">
            <a:xfrm>
              <a:off x="2096" y="541"/>
              <a:ext cx="75" cy="73"/>
            </a:xfrm>
            <a:custGeom>
              <a:avLst/>
              <a:gdLst>
                <a:gd name="T0" fmla="*/ 25 w 75"/>
                <a:gd name="T1" fmla="*/ 0 h 73"/>
                <a:gd name="T2" fmla="*/ 41 w 75"/>
                <a:gd name="T3" fmla="*/ 21 h 73"/>
                <a:gd name="T4" fmla="*/ 64 w 75"/>
                <a:gd name="T5" fmla="*/ 8 h 73"/>
                <a:gd name="T6" fmla="*/ 52 w 75"/>
                <a:gd name="T7" fmla="*/ 33 h 73"/>
                <a:gd name="T8" fmla="*/ 75 w 75"/>
                <a:gd name="T9" fmla="*/ 46 h 73"/>
                <a:gd name="T10" fmla="*/ 48 w 75"/>
                <a:gd name="T11" fmla="*/ 48 h 73"/>
                <a:gd name="T12" fmla="*/ 48 w 75"/>
                <a:gd name="T13" fmla="*/ 73 h 73"/>
                <a:gd name="T14" fmla="*/ 33 w 75"/>
                <a:gd name="T15" fmla="*/ 52 h 73"/>
                <a:gd name="T16" fmla="*/ 10 w 75"/>
                <a:gd name="T17" fmla="*/ 64 h 73"/>
                <a:gd name="T18" fmla="*/ 22 w 75"/>
                <a:gd name="T19" fmla="*/ 41 h 73"/>
                <a:gd name="T20" fmla="*/ 0 w 75"/>
                <a:gd name="T21" fmla="*/ 27 h 73"/>
                <a:gd name="T22" fmla="*/ 25 w 75"/>
                <a:gd name="T23" fmla="*/ 25 h 73"/>
                <a:gd name="T24" fmla="*/ 25 w 75"/>
                <a:gd name="T25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5" h="73">
                  <a:moveTo>
                    <a:pt x="25" y="0"/>
                  </a:moveTo>
                  <a:lnTo>
                    <a:pt x="41" y="21"/>
                  </a:lnTo>
                  <a:lnTo>
                    <a:pt x="64" y="8"/>
                  </a:lnTo>
                  <a:lnTo>
                    <a:pt x="52" y="33"/>
                  </a:lnTo>
                  <a:lnTo>
                    <a:pt x="75" y="46"/>
                  </a:lnTo>
                  <a:lnTo>
                    <a:pt x="48" y="48"/>
                  </a:lnTo>
                  <a:lnTo>
                    <a:pt x="48" y="73"/>
                  </a:lnTo>
                  <a:lnTo>
                    <a:pt x="33" y="52"/>
                  </a:lnTo>
                  <a:lnTo>
                    <a:pt x="10" y="64"/>
                  </a:lnTo>
                  <a:lnTo>
                    <a:pt x="22" y="41"/>
                  </a:lnTo>
                  <a:lnTo>
                    <a:pt x="0" y="27"/>
                  </a:lnTo>
                  <a:lnTo>
                    <a:pt x="25" y="25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02" name="Freeform 458"/>
            <p:cNvSpPr>
              <a:spLocks/>
            </p:cNvSpPr>
            <p:nvPr/>
          </p:nvSpPr>
          <p:spPr bwMode="auto">
            <a:xfrm>
              <a:off x="2599" y="434"/>
              <a:ext cx="113" cy="111"/>
            </a:xfrm>
            <a:custGeom>
              <a:avLst/>
              <a:gdLst>
                <a:gd name="T0" fmla="*/ 41 w 113"/>
                <a:gd name="T1" fmla="*/ 0 h 111"/>
                <a:gd name="T2" fmla="*/ 64 w 113"/>
                <a:gd name="T3" fmla="*/ 33 h 111"/>
                <a:gd name="T4" fmla="*/ 98 w 113"/>
                <a:gd name="T5" fmla="*/ 13 h 111"/>
                <a:gd name="T6" fmla="*/ 81 w 113"/>
                <a:gd name="T7" fmla="*/ 50 h 111"/>
                <a:gd name="T8" fmla="*/ 113 w 113"/>
                <a:gd name="T9" fmla="*/ 69 h 111"/>
                <a:gd name="T10" fmla="*/ 75 w 113"/>
                <a:gd name="T11" fmla="*/ 71 h 111"/>
                <a:gd name="T12" fmla="*/ 75 w 113"/>
                <a:gd name="T13" fmla="*/ 111 h 111"/>
                <a:gd name="T14" fmla="*/ 52 w 113"/>
                <a:gd name="T15" fmla="*/ 79 h 111"/>
                <a:gd name="T16" fmla="*/ 17 w 113"/>
                <a:gd name="T17" fmla="*/ 98 h 111"/>
                <a:gd name="T18" fmla="*/ 35 w 113"/>
                <a:gd name="T19" fmla="*/ 61 h 111"/>
                <a:gd name="T20" fmla="*/ 0 w 113"/>
                <a:gd name="T21" fmla="*/ 42 h 111"/>
                <a:gd name="T22" fmla="*/ 41 w 113"/>
                <a:gd name="T23" fmla="*/ 40 h 111"/>
                <a:gd name="T24" fmla="*/ 41 w 113"/>
                <a:gd name="T25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" h="111">
                  <a:moveTo>
                    <a:pt x="41" y="0"/>
                  </a:moveTo>
                  <a:lnTo>
                    <a:pt x="64" y="33"/>
                  </a:lnTo>
                  <a:lnTo>
                    <a:pt x="98" y="13"/>
                  </a:lnTo>
                  <a:lnTo>
                    <a:pt x="81" y="50"/>
                  </a:lnTo>
                  <a:lnTo>
                    <a:pt x="113" y="69"/>
                  </a:lnTo>
                  <a:lnTo>
                    <a:pt x="75" y="71"/>
                  </a:lnTo>
                  <a:lnTo>
                    <a:pt x="75" y="111"/>
                  </a:lnTo>
                  <a:lnTo>
                    <a:pt x="52" y="79"/>
                  </a:lnTo>
                  <a:lnTo>
                    <a:pt x="17" y="98"/>
                  </a:lnTo>
                  <a:lnTo>
                    <a:pt x="35" y="61"/>
                  </a:lnTo>
                  <a:lnTo>
                    <a:pt x="0" y="42"/>
                  </a:lnTo>
                  <a:lnTo>
                    <a:pt x="41" y="40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40F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03" name="Freeform 459"/>
            <p:cNvSpPr>
              <a:spLocks/>
            </p:cNvSpPr>
            <p:nvPr/>
          </p:nvSpPr>
          <p:spPr bwMode="auto">
            <a:xfrm>
              <a:off x="2808" y="1535"/>
              <a:ext cx="110" cy="119"/>
            </a:xfrm>
            <a:custGeom>
              <a:avLst/>
              <a:gdLst>
                <a:gd name="T0" fmla="*/ 62 w 110"/>
                <a:gd name="T1" fmla="*/ 0 h 119"/>
                <a:gd name="T2" fmla="*/ 69 w 110"/>
                <a:gd name="T3" fmla="*/ 41 h 119"/>
                <a:gd name="T4" fmla="*/ 110 w 110"/>
                <a:gd name="T5" fmla="*/ 37 h 119"/>
                <a:gd name="T6" fmla="*/ 79 w 110"/>
                <a:gd name="T7" fmla="*/ 64 h 119"/>
                <a:gd name="T8" fmla="*/ 102 w 110"/>
                <a:gd name="T9" fmla="*/ 96 h 119"/>
                <a:gd name="T10" fmla="*/ 64 w 110"/>
                <a:gd name="T11" fmla="*/ 81 h 119"/>
                <a:gd name="T12" fmla="*/ 46 w 110"/>
                <a:gd name="T13" fmla="*/ 119 h 119"/>
                <a:gd name="T14" fmla="*/ 41 w 110"/>
                <a:gd name="T15" fmla="*/ 79 h 119"/>
                <a:gd name="T16" fmla="*/ 0 w 110"/>
                <a:gd name="T17" fmla="*/ 83 h 119"/>
                <a:gd name="T18" fmla="*/ 31 w 110"/>
                <a:gd name="T19" fmla="*/ 56 h 119"/>
                <a:gd name="T20" fmla="*/ 6 w 110"/>
                <a:gd name="T21" fmla="*/ 23 h 119"/>
                <a:gd name="T22" fmla="*/ 45 w 110"/>
                <a:gd name="T23" fmla="*/ 37 h 119"/>
                <a:gd name="T24" fmla="*/ 62 w 110"/>
                <a:gd name="T25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0" h="119">
                  <a:moveTo>
                    <a:pt x="62" y="0"/>
                  </a:moveTo>
                  <a:lnTo>
                    <a:pt x="69" y="41"/>
                  </a:lnTo>
                  <a:lnTo>
                    <a:pt x="110" y="37"/>
                  </a:lnTo>
                  <a:lnTo>
                    <a:pt x="79" y="64"/>
                  </a:lnTo>
                  <a:lnTo>
                    <a:pt x="102" y="96"/>
                  </a:lnTo>
                  <a:lnTo>
                    <a:pt x="64" y="81"/>
                  </a:lnTo>
                  <a:lnTo>
                    <a:pt x="46" y="119"/>
                  </a:lnTo>
                  <a:lnTo>
                    <a:pt x="41" y="79"/>
                  </a:lnTo>
                  <a:lnTo>
                    <a:pt x="0" y="83"/>
                  </a:lnTo>
                  <a:lnTo>
                    <a:pt x="31" y="56"/>
                  </a:lnTo>
                  <a:lnTo>
                    <a:pt x="6" y="23"/>
                  </a:lnTo>
                  <a:lnTo>
                    <a:pt x="45" y="37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04" name="Freeform 460"/>
            <p:cNvSpPr>
              <a:spLocks/>
            </p:cNvSpPr>
            <p:nvPr/>
          </p:nvSpPr>
          <p:spPr bwMode="auto">
            <a:xfrm>
              <a:off x="3346" y="1098"/>
              <a:ext cx="71" cy="82"/>
            </a:xfrm>
            <a:custGeom>
              <a:avLst/>
              <a:gdLst>
                <a:gd name="T0" fmla="*/ 34 w 71"/>
                <a:gd name="T1" fmla="*/ 0 h 82"/>
                <a:gd name="T2" fmla="*/ 44 w 71"/>
                <a:gd name="T3" fmla="*/ 27 h 82"/>
                <a:gd name="T4" fmla="*/ 71 w 71"/>
                <a:gd name="T5" fmla="*/ 19 h 82"/>
                <a:gd name="T6" fmla="*/ 51 w 71"/>
                <a:gd name="T7" fmla="*/ 40 h 82"/>
                <a:gd name="T8" fmla="*/ 71 w 71"/>
                <a:gd name="T9" fmla="*/ 61 h 82"/>
                <a:gd name="T10" fmla="*/ 44 w 71"/>
                <a:gd name="T11" fmla="*/ 55 h 82"/>
                <a:gd name="T12" fmla="*/ 34 w 71"/>
                <a:gd name="T13" fmla="*/ 82 h 82"/>
                <a:gd name="T14" fmla="*/ 27 w 71"/>
                <a:gd name="T15" fmla="*/ 55 h 82"/>
                <a:gd name="T16" fmla="*/ 0 w 71"/>
                <a:gd name="T17" fmla="*/ 61 h 82"/>
                <a:gd name="T18" fmla="*/ 17 w 71"/>
                <a:gd name="T19" fmla="*/ 40 h 82"/>
                <a:gd name="T20" fmla="*/ 0 w 71"/>
                <a:gd name="T21" fmla="*/ 19 h 82"/>
                <a:gd name="T22" fmla="*/ 27 w 71"/>
                <a:gd name="T23" fmla="*/ 27 h 82"/>
                <a:gd name="T24" fmla="*/ 34 w 71"/>
                <a:gd name="T25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" h="82">
                  <a:moveTo>
                    <a:pt x="34" y="0"/>
                  </a:moveTo>
                  <a:lnTo>
                    <a:pt x="44" y="27"/>
                  </a:lnTo>
                  <a:lnTo>
                    <a:pt x="71" y="19"/>
                  </a:lnTo>
                  <a:lnTo>
                    <a:pt x="51" y="40"/>
                  </a:lnTo>
                  <a:lnTo>
                    <a:pt x="71" y="61"/>
                  </a:lnTo>
                  <a:lnTo>
                    <a:pt x="44" y="55"/>
                  </a:lnTo>
                  <a:lnTo>
                    <a:pt x="34" y="82"/>
                  </a:lnTo>
                  <a:lnTo>
                    <a:pt x="27" y="55"/>
                  </a:lnTo>
                  <a:lnTo>
                    <a:pt x="0" y="61"/>
                  </a:lnTo>
                  <a:lnTo>
                    <a:pt x="17" y="40"/>
                  </a:lnTo>
                  <a:lnTo>
                    <a:pt x="0" y="19"/>
                  </a:lnTo>
                  <a:lnTo>
                    <a:pt x="27" y="27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05" name="Freeform 461"/>
            <p:cNvSpPr>
              <a:spLocks/>
            </p:cNvSpPr>
            <p:nvPr/>
          </p:nvSpPr>
          <p:spPr bwMode="auto">
            <a:xfrm>
              <a:off x="3133" y="1286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0 w 50"/>
                <a:gd name="T3" fmla="*/ 11 h 50"/>
                <a:gd name="T4" fmla="*/ 42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2 h 50"/>
                <a:gd name="T14" fmla="*/ 30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5 w 50"/>
                <a:gd name="T21" fmla="*/ 42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19 h 50"/>
                <a:gd name="T28" fmla="*/ 5 w 50"/>
                <a:gd name="T29" fmla="*/ 8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0" y="11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30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5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5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06" name="Freeform 462"/>
            <p:cNvSpPr>
              <a:spLocks/>
            </p:cNvSpPr>
            <p:nvPr/>
          </p:nvSpPr>
          <p:spPr bwMode="auto">
            <a:xfrm>
              <a:off x="3409" y="1175"/>
              <a:ext cx="52" cy="49"/>
            </a:xfrm>
            <a:custGeom>
              <a:avLst/>
              <a:gdLst>
                <a:gd name="T0" fmla="*/ 27 w 52"/>
                <a:gd name="T1" fmla="*/ 0 h 49"/>
                <a:gd name="T2" fmla="*/ 33 w 52"/>
                <a:gd name="T3" fmla="*/ 11 h 49"/>
                <a:gd name="T4" fmla="*/ 44 w 52"/>
                <a:gd name="T5" fmla="*/ 7 h 49"/>
                <a:gd name="T6" fmla="*/ 40 w 52"/>
                <a:gd name="T7" fmla="*/ 19 h 49"/>
                <a:gd name="T8" fmla="*/ 52 w 52"/>
                <a:gd name="T9" fmla="*/ 24 h 49"/>
                <a:gd name="T10" fmla="*/ 40 w 52"/>
                <a:gd name="T11" fmla="*/ 30 h 49"/>
                <a:gd name="T12" fmla="*/ 44 w 52"/>
                <a:gd name="T13" fmla="*/ 42 h 49"/>
                <a:gd name="T14" fmla="*/ 33 w 52"/>
                <a:gd name="T15" fmla="*/ 38 h 49"/>
                <a:gd name="T16" fmla="*/ 27 w 52"/>
                <a:gd name="T17" fmla="*/ 49 h 49"/>
                <a:gd name="T18" fmla="*/ 21 w 52"/>
                <a:gd name="T19" fmla="*/ 38 h 49"/>
                <a:gd name="T20" fmla="*/ 8 w 52"/>
                <a:gd name="T21" fmla="*/ 42 h 49"/>
                <a:gd name="T22" fmla="*/ 12 w 52"/>
                <a:gd name="T23" fmla="*/ 30 h 49"/>
                <a:gd name="T24" fmla="*/ 0 w 52"/>
                <a:gd name="T25" fmla="*/ 24 h 49"/>
                <a:gd name="T26" fmla="*/ 12 w 52"/>
                <a:gd name="T27" fmla="*/ 19 h 49"/>
                <a:gd name="T28" fmla="*/ 8 w 52"/>
                <a:gd name="T29" fmla="*/ 7 h 49"/>
                <a:gd name="T30" fmla="*/ 21 w 52"/>
                <a:gd name="T31" fmla="*/ 11 h 49"/>
                <a:gd name="T32" fmla="*/ 27 w 52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49">
                  <a:moveTo>
                    <a:pt x="27" y="0"/>
                  </a:moveTo>
                  <a:lnTo>
                    <a:pt x="33" y="11"/>
                  </a:lnTo>
                  <a:lnTo>
                    <a:pt x="44" y="7"/>
                  </a:lnTo>
                  <a:lnTo>
                    <a:pt x="40" y="19"/>
                  </a:lnTo>
                  <a:lnTo>
                    <a:pt x="52" y="24"/>
                  </a:lnTo>
                  <a:lnTo>
                    <a:pt x="40" y="30"/>
                  </a:lnTo>
                  <a:lnTo>
                    <a:pt x="44" y="42"/>
                  </a:lnTo>
                  <a:lnTo>
                    <a:pt x="33" y="38"/>
                  </a:lnTo>
                  <a:lnTo>
                    <a:pt x="27" y="49"/>
                  </a:lnTo>
                  <a:lnTo>
                    <a:pt x="21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4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21" y="1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4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07" name="Freeform 463"/>
            <p:cNvSpPr>
              <a:spLocks/>
            </p:cNvSpPr>
            <p:nvPr/>
          </p:nvSpPr>
          <p:spPr bwMode="auto">
            <a:xfrm>
              <a:off x="3087" y="1474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0 w 50"/>
                <a:gd name="T3" fmla="*/ 11 h 50"/>
                <a:gd name="T4" fmla="*/ 42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2 h 50"/>
                <a:gd name="T14" fmla="*/ 30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7 w 50"/>
                <a:gd name="T21" fmla="*/ 42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19 h 50"/>
                <a:gd name="T28" fmla="*/ 7 w 50"/>
                <a:gd name="T29" fmla="*/ 8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0" y="11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30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7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08" name="Freeform 464"/>
            <p:cNvSpPr>
              <a:spLocks/>
            </p:cNvSpPr>
            <p:nvPr/>
          </p:nvSpPr>
          <p:spPr bwMode="auto">
            <a:xfrm>
              <a:off x="2960" y="1531"/>
              <a:ext cx="50" cy="52"/>
            </a:xfrm>
            <a:custGeom>
              <a:avLst/>
              <a:gdLst>
                <a:gd name="T0" fmla="*/ 27 w 50"/>
                <a:gd name="T1" fmla="*/ 0 h 52"/>
                <a:gd name="T2" fmla="*/ 33 w 50"/>
                <a:gd name="T3" fmla="*/ 12 h 52"/>
                <a:gd name="T4" fmla="*/ 44 w 50"/>
                <a:gd name="T5" fmla="*/ 8 h 52"/>
                <a:gd name="T6" fmla="*/ 40 w 50"/>
                <a:gd name="T7" fmla="*/ 22 h 52"/>
                <a:gd name="T8" fmla="*/ 50 w 50"/>
                <a:gd name="T9" fmla="*/ 27 h 52"/>
                <a:gd name="T10" fmla="*/ 40 w 50"/>
                <a:gd name="T11" fmla="*/ 33 h 52"/>
                <a:gd name="T12" fmla="*/ 44 w 50"/>
                <a:gd name="T13" fmla="*/ 45 h 52"/>
                <a:gd name="T14" fmla="*/ 33 w 50"/>
                <a:gd name="T15" fmla="*/ 41 h 52"/>
                <a:gd name="T16" fmla="*/ 27 w 50"/>
                <a:gd name="T17" fmla="*/ 52 h 52"/>
                <a:gd name="T18" fmla="*/ 21 w 50"/>
                <a:gd name="T19" fmla="*/ 41 h 52"/>
                <a:gd name="T20" fmla="*/ 8 w 50"/>
                <a:gd name="T21" fmla="*/ 45 h 52"/>
                <a:gd name="T22" fmla="*/ 11 w 50"/>
                <a:gd name="T23" fmla="*/ 33 h 52"/>
                <a:gd name="T24" fmla="*/ 0 w 50"/>
                <a:gd name="T25" fmla="*/ 27 h 52"/>
                <a:gd name="T26" fmla="*/ 11 w 50"/>
                <a:gd name="T27" fmla="*/ 22 h 52"/>
                <a:gd name="T28" fmla="*/ 8 w 50"/>
                <a:gd name="T29" fmla="*/ 8 h 52"/>
                <a:gd name="T30" fmla="*/ 21 w 50"/>
                <a:gd name="T31" fmla="*/ 12 h 52"/>
                <a:gd name="T32" fmla="*/ 27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7" y="0"/>
                  </a:moveTo>
                  <a:lnTo>
                    <a:pt x="33" y="12"/>
                  </a:lnTo>
                  <a:lnTo>
                    <a:pt x="44" y="8"/>
                  </a:lnTo>
                  <a:lnTo>
                    <a:pt x="40" y="22"/>
                  </a:lnTo>
                  <a:lnTo>
                    <a:pt x="50" y="27"/>
                  </a:lnTo>
                  <a:lnTo>
                    <a:pt x="40" y="33"/>
                  </a:lnTo>
                  <a:lnTo>
                    <a:pt x="44" y="45"/>
                  </a:lnTo>
                  <a:lnTo>
                    <a:pt x="33" y="41"/>
                  </a:lnTo>
                  <a:lnTo>
                    <a:pt x="27" y="52"/>
                  </a:lnTo>
                  <a:lnTo>
                    <a:pt x="21" y="41"/>
                  </a:lnTo>
                  <a:lnTo>
                    <a:pt x="8" y="45"/>
                  </a:lnTo>
                  <a:lnTo>
                    <a:pt x="11" y="33"/>
                  </a:lnTo>
                  <a:lnTo>
                    <a:pt x="0" y="27"/>
                  </a:lnTo>
                  <a:lnTo>
                    <a:pt x="11" y="22"/>
                  </a:lnTo>
                  <a:lnTo>
                    <a:pt x="8" y="8"/>
                  </a:lnTo>
                  <a:lnTo>
                    <a:pt x="21" y="1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09" name="Freeform 465"/>
            <p:cNvSpPr>
              <a:spLocks/>
            </p:cNvSpPr>
            <p:nvPr/>
          </p:nvSpPr>
          <p:spPr bwMode="auto">
            <a:xfrm>
              <a:off x="2993" y="1576"/>
              <a:ext cx="49" cy="51"/>
            </a:xfrm>
            <a:custGeom>
              <a:avLst/>
              <a:gdLst>
                <a:gd name="T0" fmla="*/ 25 w 49"/>
                <a:gd name="T1" fmla="*/ 0 h 51"/>
                <a:gd name="T2" fmla="*/ 30 w 49"/>
                <a:gd name="T3" fmla="*/ 11 h 51"/>
                <a:gd name="T4" fmla="*/ 42 w 49"/>
                <a:gd name="T5" fmla="*/ 7 h 51"/>
                <a:gd name="T6" fmla="*/ 38 w 49"/>
                <a:gd name="T7" fmla="*/ 21 h 51"/>
                <a:gd name="T8" fmla="*/ 49 w 49"/>
                <a:gd name="T9" fmla="*/ 26 h 51"/>
                <a:gd name="T10" fmla="*/ 38 w 49"/>
                <a:gd name="T11" fmla="*/ 32 h 51"/>
                <a:gd name="T12" fmla="*/ 42 w 49"/>
                <a:gd name="T13" fmla="*/ 44 h 51"/>
                <a:gd name="T14" fmla="*/ 30 w 49"/>
                <a:gd name="T15" fmla="*/ 40 h 51"/>
                <a:gd name="T16" fmla="*/ 25 w 49"/>
                <a:gd name="T17" fmla="*/ 51 h 51"/>
                <a:gd name="T18" fmla="*/ 19 w 49"/>
                <a:gd name="T19" fmla="*/ 40 h 51"/>
                <a:gd name="T20" fmla="*/ 7 w 49"/>
                <a:gd name="T21" fmla="*/ 44 h 51"/>
                <a:gd name="T22" fmla="*/ 11 w 49"/>
                <a:gd name="T23" fmla="*/ 32 h 51"/>
                <a:gd name="T24" fmla="*/ 0 w 49"/>
                <a:gd name="T25" fmla="*/ 26 h 51"/>
                <a:gd name="T26" fmla="*/ 11 w 49"/>
                <a:gd name="T27" fmla="*/ 21 h 51"/>
                <a:gd name="T28" fmla="*/ 7 w 49"/>
                <a:gd name="T29" fmla="*/ 7 h 51"/>
                <a:gd name="T30" fmla="*/ 19 w 49"/>
                <a:gd name="T31" fmla="*/ 11 h 51"/>
                <a:gd name="T32" fmla="*/ 25 w 49"/>
                <a:gd name="T3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1">
                  <a:moveTo>
                    <a:pt x="25" y="0"/>
                  </a:moveTo>
                  <a:lnTo>
                    <a:pt x="30" y="11"/>
                  </a:lnTo>
                  <a:lnTo>
                    <a:pt x="42" y="7"/>
                  </a:lnTo>
                  <a:lnTo>
                    <a:pt x="38" y="21"/>
                  </a:lnTo>
                  <a:lnTo>
                    <a:pt x="49" y="26"/>
                  </a:lnTo>
                  <a:lnTo>
                    <a:pt x="38" y="32"/>
                  </a:lnTo>
                  <a:lnTo>
                    <a:pt x="42" y="44"/>
                  </a:lnTo>
                  <a:lnTo>
                    <a:pt x="30" y="40"/>
                  </a:lnTo>
                  <a:lnTo>
                    <a:pt x="25" y="51"/>
                  </a:lnTo>
                  <a:lnTo>
                    <a:pt x="19" y="40"/>
                  </a:lnTo>
                  <a:lnTo>
                    <a:pt x="7" y="44"/>
                  </a:lnTo>
                  <a:lnTo>
                    <a:pt x="11" y="32"/>
                  </a:lnTo>
                  <a:lnTo>
                    <a:pt x="0" y="26"/>
                  </a:lnTo>
                  <a:lnTo>
                    <a:pt x="11" y="21"/>
                  </a:lnTo>
                  <a:lnTo>
                    <a:pt x="7" y="7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10" name="Freeform 466"/>
            <p:cNvSpPr>
              <a:spLocks/>
            </p:cNvSpPr>
            <p:nvPr/>
          </p:nvSpPr>
          <p:spPr bwMode="auto">
            <a:xfrm>
              <a:off x="3363" y="1522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2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4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6 w 50"/>
                <a:gd name="T21" fmla="*/ 44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19 h 50"/>
                <a:gd name="T28" fmla="*/ 6 w 50"/>
                <a:gd name="T29" fmla="*/ 8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4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6" y="44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6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11" name="Freeform 467"/>
            <p:cNvSpPr>
              <a:spLocks/>
            </p:cNvSpPr>
            <p:nvPr/>
          </p:nvSpPr>
          <p:spPr bwMode="auto">
            <a:xfrm>
              <a:off x="1987" y="1493"/>
              <a:ext cx="52" cy="50"/>
            </a:xfrm>
            <a:custGeom>
              <a:avLst/>
              <a:gdLst>
                <a:gd name="T0" fmla="*/ 27 w 52"/>
                <a:gd name="T1" fmla="*/ 0 h 50"/>
                <a:gd name="T2" fmla="*/ 33 w 52"/>
                <a:gd name="T3" fmla="*/ 12 h 50"/>
                <a:gd name="T4" fmla="*/ 44 w 52"/>
                <a:gd name="T5" fmla="*/ 8 h 50"/>
                <a:gd name="T6" fmla="*/ 40 w 52"/>
                <a:gd name="T7" fmla="*/ 19 h 50"/>
                <a:gd name="T8" fmla="*/ 52 w 52"/>
                <a:gd name="T9" fmla="*/ 25 h 50"/>
                <a:gd name="T10" fmla="*/ 40 w 52"/>
                <a:gd name="T11" fmla="*/ 31 h 50"/>
                <a:gd name="T12" fmla="*/ 44 w 52"/>
                <a:gd name="T13" fmla="*/ 42 h 50"/>
                <a:gd name="T14" fmla="*/ 33 w 52"/>
                <a:gd name="T15" fmla="*/ 38 h 50"/>
                <a:gd name="T16" fmla="*/ 27 w 52"/>
                <a:gd name="T17" fmla="*/ 50 h 50"/>
                <a:gd name="T18" fmla="*/ 21 w 52"/>
                <a:gd name="T19" fmla="*/ 38 h 50"/>
                <a:gd name="T20" fmla="*/ 8 w 52"/>
                <a:gd name="T21" fmla="*/ 42 h 50"/>
                <a:gd name="T22" fmla="*/ 12 w 52"/>
                <a:gd name="T23" fmla="*/ 31 h 50"/>
                <a:gd name="T24" fmla="*/ 0 w 52"/>
                <a:gd name="T25" fmla="*/ 25 h 50"/>
                <a:gd name="T26" fmla="*/ 12 w 52"/>
                <a:gd name="T27" fmla="*/ 19 h 50"/>
                <a:gd name="T28" fmla="*/ 8 w 52"/>
                <a:gd name="T29" fmla="*/ 8 h 50"/>
                <a:gd name="T30" fmla="*/ 21 w 52"/>
                <a:gd name="T31" fmla="*/ 12 h 50"/>
                <a:gd name="T32" fmla="*/ 27 w 52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0">
                  <a:moveTo>
                    <a:pt x="27" y="0"/>
                  </a:moveTo>
                  <a:lnTo>
                    <a:pt x="33" y="12"/>
                  </a:lnTo>
                  <a:lnTo>
                    <a:pt x="44" y="8"/>
                  </a:lnTo>
                  <a:lnTo>
                    <a:pt x="40" y="19"/>
                  </a:lnTo>
                  <a:lnTo>
                    <a:pt x="52" y="25"/>
                  </a:lnTo>
                  <a:lnTo>
                    <a:pt x="40" y="31"/>
                  </a:lnTo>
                  <a:lnTo>
                    <a:pt x="44" y="42"/>
                  </a:lnTo>
                  <a:lnTo>
                    <a:pt x="33" y="38"/>
                  </a:lnTo>
                  <a:lnTo>
                    <a:pt x="27" y="50"/>
                  </a:lnTo>
                  <a:lnTo>
                    <a:pt x="21" y="38"/>
                  </a:lnTo>
                  <a:lnTo>
                    <a:pt x="8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8"/>
                  </a:lnTo>
                  <a:lnTo>
                    <a:pt x="21" y="1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12" name="Freeform 468"/>
            <p:cNvSpPr>
              <a:spLocks/>
            </p:cNvSpPr>
            <p:nvPr/>
          </p:nvSpPr>
          <p:spPr bwMode="auto">
            <a:xfrm>
              <a:off x="2666" y="1601"/>
              <a:ext cx="50" cy="49"/>
            </a:xfrm>
            <a:custGeom>
              <a:avLst/>
              <a:gdLst>
                <a:gd name="T0" fmla="*/ 25 w 50"/>
                <a:gd name="T1" fmla="*/ 0 h 49"/>
                <a:gd name="T2" fmla="*/ 31 w 50"/>
                <a:gd name="T3" fmla="*/ 11 h 49"/>
                <a:gd name="T4" fmla="*/ 43 w 50"/>
                <a:gd name="T5" fmla="*/ 7 h 49"/>
                <a:gd name="T6" fmla="*/ 39 w 50"/>
                <a:gd name="T7" fmla="*/ 19 h 49"/>
                <a:gd name="T8" fmla="*/ 50 w 50"/>
                <a:gd name="T9" fmla="*/ 24 h 49"/>
                <a:gd name="T10" fmla="*/ 39 w 50"/>
                <a:gd name="T11" fmla="*/ 30 h 49"/>
                <a:gd name="T12" fmla="*/ 43 w 50"/>
                <a:gd name="T13" fmla="*/ 42 h 49"/>
                <a:gd name="T14" fmla="*/ 31 w 50"/>
                <a:gd name="T15" fmla="*/ 38 h 49"/>
                <a:gd name="T16" fmla="*/ 25 w 50"/>
                <a:gd name="T17" fmla="*/ 49 h 49"/>
                <a:gd name="T18" fmla="*/ 20 w 50"/>
                <a:gd name="T19" fmla="*/ 38 h 49"/>
                <a:gd name="T20" fmla="*/ 8 w 50"/>
                <a:gd name="T21" fmla="*/ 42 h 49"/>
                <a:gd name="T22" fmla="*/ 12 w 50"/>
                <a:gd name="T23" fmla="*/ 30 h 49"/>
                <a:gd name="T24" fmla="*/ 0 w 50"/>
                <a:gd name="T25" fmla="*/ 24 h 49"/>
                <a:gd name="T26" fmla="*/ 12 w 50"/>
                <a:gd name="T27" fmla="*/ 19 h 49"/>
                <a:gd name="T28" fmla="*/ 8 w 50"/>
                <a:gd name="T29" fmla="*/ 7 h 49"/>
                <a:gd name="T30" fmla="*/ 20 w 50"/>
                <a:gd name="T31" fmla="*/ 11 h 49"/>
                <a:gd name="T32" fmla="*/ 25 w 50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25" y="0"/>
                  </a:moveTo>
                  <a:lnTo>
                    <a:pt x="31" y="11"/>
                  </a:lnTo>
                  <a:lnTo>
                    <a:pt x="43" y="7"/>
                  </a:lnTo>
                  <a:lnTo>
                    <a:pt x="39" y="19"/>
                  </a:lnTo>
                  <a:lnTo>
                    <a:pt x="50" y="24"/>
                  </a:lnTo>
                  <a:lnTo>
                    <a:pt x="39" y="30"/>
                  </a:lnTo>
                  <a:lnTo>
                    <a:pt x="43" y="42"/>
                  </a:lnTo>
                  <a:lnTo>
                    <a:pt x="31" y="38"/>
                  </a:lnTo>
                  <a:lnTo>
                    <a:pt x="25" y="49"/>
                  </a:lnTo>
                  <a:lnTo>
                    <a:pt x="20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4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20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13" name="Freeform 469"/>
            <p:cNvSpPr>
              <a:spLocks/>
            </p:cNvSpPr>
            <p:nvPr/>
          </p:nvSpPr>
          <p:spPr bwMode="auto">
            <a:xfrm>
              <a:off x="2728" y="1591"/>
              <a:ext cx="52" cy="50"/>
            </a:xfrm>
            <a:custGeom>
              <a:avLst/>
              <a:gdLst>
                <a:gd name="T0" fmla="*/ 27 w 52"/>
                <a:gd name="T1" fmla="*/ 0 h 50"/>
                <a:gd name="T2" fmla="*/ 32 w 52"/>
                <a:gd name="T3" fmla="*/ 11 h 50"/>
                <a:gd name="T4" fmla="*/ 44 w 52"/>
                <a:gd name="T5" fmla="*/ 8 h 50"/>
                <a:gd name="T6" fmla="*/ 40 w 52"/>
                <a:gd name="T7" fmla="*/ 19 h 50"/>
                <a:gd name="T8" fmla="*/ 52 w 52"/>
                <a:gd name="T9" fmla="*/ 25 h 50"/>
                <a:gd name="T10" fmla="*/ 40 w 52"/>
                <a:gd name="T11" fmla="*/ 31 h 50"/>
                <a:gd name="T12" fmla="*/ 44 w 52"/>
                <a:gd name="T13" fmla="*/ 42 h 50"/>
                <a:gd name="T14" fmla="*/ 32 w 52"/>
                <a:gd name="T15" fmla="*/ 38 h 50"/>
                <a:gd name="T16" fmla="*/ 27 w 52"/>
                <a:gd name="T17" fmla="*/ 50 h 50"/>
                <a:gd name="T18" fmla="*/ 21 w 52"/>
                <a:gd name="T19" fmla="*/ 38 h 50"/>
                <a:gd name="T20" fmla="*/ 7 w 52"/>
                <a:gd name="T21" fmla="*/ 42 h 50"/>
                <a:gd name="T22" fmla="*/ 11 w 52"/>
                <a:gd name="T23" fmla="*/ 31 h 50"/>
                <a:gd name="T24" fmla="*/ 0 w 52"/>
                <a:gd name="T25" fmla="*/ 25 h 50"/>
                <a:gd name="T26" fmla="*/ 11 w 52"/>
                <a:gd name="T27" fmla="*/ 19 h 50"/>
                <a:gd name="T28" fmla="*/ 7 w 52"/>
                <a:gd name="T29" fmla="*/ 8 h 50"/>
                <a:gd name="T30" fmla="*/ 21 w 52"/>
                <a:gd name="T31" fmla="*/ 11 h 50"/>
                <a:gd name="T32" fmla="*/ 27 w 52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0">
                  <a:moveTo>
                    <a:pt x="27" y="0"/>
                  </a:moveTo>
                  <a:lnTo>
                    <a:pt x="32" y="11"/>
                  </a:lnTo>
                  <a:lnTo>
                    <a:pt x="44" y="8"/>
                  </a:lnTo>
                  <a:lnTo>
                    <a:pt x="40" y="19"/>
                  </a:lnTo>
                  <a:lnTo>
                    <a:pt x="52" y="25"/>
                  </a:lnTo>
                  <a:lnTo>
                    <a:pt x="40" y="31"/>
                  </a:lnTo>
                  <a:lnTo>
                    <a:pt x="44" y="42"/>
                  </a:lnTo>
                  <a:lnTo>
                    <a:pt x="32" y="38"/>
                  </a:lnTo>
                  <a:lnTo>
                    <a:pt x="27" y="50"/>
                  </a:lnTo>
                  <a:lnTo>
                    <a:pt x="21" y="38"/>
                  </a:lnTo>
                  <a:lnTo>
                    <a:pt x="7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8"/>
                  </a:lnTo>
                  <a:lnTo>
                    <a:pt x="21" y="1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14" name="Freeform 470"/>
            <p:cNvSpPr>
              <a:spLocks/>
            </p:cNvSpPr>
            <p:nvPr/>
          </p:nvSpPr>
          <p:spPr bwMode="auto">
            <a:xfrm>
              <a:off x="2444" y="1564"/>
              <a:ext cx="50" cy="52"/>
            </a:xfrm>
            <a:custGeom>
              <a:avLst/>
              <a:gdLst>
                <a:gd name="T0" fmla="*/ 25 w 50"/>
                <a:gd name="T1" fmla="*/ 0 h 52"/>
                <a:gd name="T2" fmla="*/ 30 w 50"/>
                <a:gd name="T3" fmla="*/ 12 h 52"/>
                <a:gd name="T4" fmla="*/ 42 w 50"/>
                <a:gd name="T5" fmla="*/ 8 h 52"/>
                <a:gd name="T6" fmla="*/ 38 w 50"/>
                <a:gd name="T7" fmla="*/ 21 h 52"/>
                <a:gd name="T8" fmla="*/ 50 w 50"/>
                <a:gd name="T9" fmla="*/ 27 h 52"/>
                <a:gd name="T10" fmla="*/ 38 w 50"/>
                <a:gd name="T11" fmla="*/ 33 h 52"/>
                <a:gd name="T12" fmla="*/ 42 w 50"/>
                <a:gd name="T13" fmla="*/ 44 h 52"/>
                <a:gd name="T14" fmla="*/ 30 w 50"/>
                <a:gd name="T15" fmla="*/ 40 h 52"/>
                <a:gd name="T16" fmla="*/ 25 w 50"/>
                <a:gd name="T17" fmla="*/ 52 h 52"/>
                <a:gd name="T18" fmla="*/ 19 w 50"/>
                <a:gd name="T19" fmla="*/ 40 h 52"/>
                <a:gd name="T20" fmla="*/ 6 w 50"/>
                <a:gd name="T21" fmla="*/ 44 h 52"/>
                <a:gd name="T22" fmla="*/ 11 w 50"/>
                <a:gd name="T23" fmla="*/ 33 h 52"/>
                <a:gd name="T24" fmla="*/ 0 w 50"/>
                <a:gd name="T25" fmla="*/ 27 h 52"/>
                <a:gd name="T26" fmla="*/ 11 w 50"/>
                <a:gd name="T27" fmla="*/ 21 h 52"/>
                <a:gd name="T28" fmla="*/ 6 w 50"/>
                <a:gd name="T29" fmla="*/ 8 h 52"/>
                <a:gd name="T30" fmla="*/ 19 w 50"/>
                <a:gd name="T31" fmla="*/ 12 h 52"/>
                <a:gd name="T32" fmla="*/ 25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5" y="0"/>
                  </a:moveTo>
                  <a:lnTo>
                    <a:pt x="30" y="12"/>
                  </a:lnTo>
                  <a:lnTo>
                    <a:pt x="42" y="8"/>
                  </a:lnTo>
                  <a:lnTo>
                    <a:pt x="38" y="21"/>
                  </a:lnTo>
                  <a:lnTo>
                    <a:pt x="50" y="27"/>
                  </a:lnTo>
                  <a:lnTo>
                    <a:pt x="38" y="33"/>
                  </a:lnTo>
                  <a:lnTo>
                    <a:pt x="42" y="44"/>
                  </a:lnTo>
                  <a:lnTo>
                    <a:pt x="30" y="40"/>
                  </a:lnTo>
                  <a:lnTo>
                    <a:pt x="25" y="52"/>
                  </a:lnTo>
                  <a:lnTo>
                    <a:pt x="19" y="40"/>
                  </a:lnTo>
                  <a:lnTo>
                    <a:pt x="6" y="44"/>
                  </a:lnTo>
                  <a:lnTo>
                    <a:pt x="11" y="33"/>
                  </a:lnTo>
                  <a:lnTo>
                    <a:pt x="0" y="27"/>
                  </a:lnTo>
                  <a:lnTo>
                    <a:pt x="11" y="21"/>
                  </a:lnTo>
                  <a:lnTo>
                    <a:pt x="6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15" name="Freeform 471"/>
            <p:cNvSpPr>
              <a:spLocks/>
            </p:cNvSpPr>
            <p:nvPr/>
          </p:nvSpPr>
          <p:spPr bwMode="auto">
            <a:xfrm>
              <a:off x="2499" y="1610"/>
              <a:ext cx="52" cy="50"/>
            </a:xfrm>
            <a:custGeom>
              <a:avLst/>
              <a:gdLst>
                <a:gd name="T0" fmla="*/ 25 w 52"/>
                <a:gd name="T1" fmla="*/ 0 h 50"/>
                <a:gd name="T2" fmla="*/ 31 w 52"/>
                <a:gd name="T3" fmla="*/ 12 h 50"/>
                <a:gd name="T4" fmla="*/ 45 w 52"/>
                <a:gd name="T5" fmla="*/ 6 h 50"/>
                <a:gd name="T6" fmla="*/ 41 w 52"/>
                <a:gd name="T7" fmla="*/ 19 h 50"/>
                <a:gd name="T8" fmla="*/ 52 w 52"/>
                <a:gd name="T9" fmla="*/ 25 h 50"/>
                <a:gd name="T10" fmla="*/ 41 w 52"/>
                <a:gd name="T11" fmla="*/ 31 h 50"/>
                <a:gd name="T12" fmla="*/ 45 w 52"/>
                <a:gd name="T13" fmla="*/ 42 h 50"/>
                <a:gd name="T14" fmla="*/ 31 w 52"/>
                <a:gd name="T15" fmla="*/ 38 h 50"/>
                <a:gd name="T16" fmla="*/ 25 w 52"/>
                <a:gd name="T17" fmla="*/ 50 h 50"/>
                <a:gd name="T18" fmla="*/ 20 w 52"/>
                <a:gd name="T19" fmla="*/ 38 h 50"/>
                <a:gd name="T20" fmla="*/ 8 w 52"/>
                <a:gd name="T21" fmla="*/ 42 h 50"/>
                <a:gd name="T22" fmla="*/ 12 w 52"/>
                <a:gd name="T23" fmla="*/ 31 h 50"/>
                <a:gd name="T24" fmla="*/ 0 w 52"/>
                <a:gd name="T25" fmla="*/ 25 h 50"/>
                <a:gd name="T26" fmla="*/ 12 w 52"/>
                <a:gd name="T27" fmla="*/ 19 h 50"/>
                <a:gd name="T28" fmla="*/ 8 w 52"/>
                <a:gd name="T29" fmla="*/ 6 h 50"/>
                <a:gd name="T30" fmla="*/ 20 w 52"/>
                <a:gd name="T31" fmla="*/ 12 h 50"/>
                <a:gd name="T32" fmla="*/ 25 w 52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0">
                  <a:moveTo>
                    <a:pt x="25" y="0"/>
                  </a:moveTo>
                  <a:lnTo>
                    <a:pt x="31" y="12"/>
                  </a:lnTo>
                  <a:lnTo>
                    <a:pt x="45" y="6"/>
                  </a:lnTo>
                  <a:lnTo>
                    <a:pt x="41" y="19"/>
                  </a:lnTo>
                  <a:lnTo>
                    <a:pt x="52" y="25"/>
                  </a:lnTo>
                  <a:lnTo>
                    <a:pt x="41" y="31"/>
                  </a:lnTo>
                  <a:lnTo>
                    <a:pt x="45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20" y="38"/>
                  </a:lnTo>
                  <a:lnTo>
                    <a:pt x="8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6"/>
                  </a:lnTo>
                  <a:lnTo>
                    <a:pt x="20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16" name="Freeform 472"/>
            <p:cNvSpPr>
              <a:spLocks/>
            </p:cNvSpPr>
            <p:nvPr/>
          </p:nvSpPr>
          <p:spPr bwMode="auto">
            <a:xfrm>
              <a:off x="2549" y="1579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3 w 50"/>
                <a:gd name="T5" fmla="*/ 8 h 50"/>
                <a:gd name="T6" fmla="*/ 39 w 50"/>
                <a:gd name="T7" fmla="*/ 20 h 50"/>
                <a:gd name="T8" fmla="*/ 50 w 50"/>
                <a:gd name="T9" fmla="*/ 25 h 50"/>
                <a:gd name="T10" fmla="*/ 39 w 50"/>
                <a:gd name="T11" fmla="*/ 31 h 50"/>
                <a:gd name="T12" fmla="*/ 43 w 50"/>
                <a:gd name="T13" fmla="*/ 43 h 50"/>
                <a:gd name="T14" fmla="*/ 31 w 50"/>
                <a:gd name="T15" fmla="*/ 39 h 50"/>
                <a:gd name="T16" fmla="*/ 25 w 50"/>
                <a:gd name="T17" fmla="*/ 50 h 50"/>
                <a:gd name="T18" fmla="*/ 20 w 50"/>
                <a:gd name="T19" fmla="*/ 39 h 50"/>
                <a:gd name="T20" fmla="*/ 8 w 50"/>
                <a:gd name="T21" fmla="*/ 43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20 h 50"/>
                <a:gd name="T28" fmla="*/ 8 w 50"/>
                <a:gd name="T29" fmla="*/ 8 h 50"/>
                <a:gd name="T30" fmla="*/ 20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3" y="8"/>
                  </a:lnTo>
                  <a:lnTo>
                    <a:pt x="39" y="20"/>
                  </a:lnTo>
                  <a:lnTo>
                    <a:pt x="50" y="25"/>
                  </a:lnTo>
                  <a:lnTo>
                    <a:pt x="39" y="31"/>
                  </a:lnTo>
                  <a:lnTo>
                    <a:pt x="43" y="43"/>
                  </a:lnTo>
                  <a:lnTo>
                    <a:pt x="31" y="39"/>
                  </a:lnTo>
                  <a:lnTo>
                    <a:pt x="25" y="50"/>
                  </a:lnTo>
                  <a:lnTo>
                    <a:pt x="20" y="39"/>
                  </a:lnTo>
                  <a:lnTo>
                    <a:pt x="8" y="43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20"/>
                  </a:lnTo>
                  <a:lnTo>
                    <a:pt x="8" y="8"/>
                  </a:lnTo>
                  <a:lnTo>
                    <a:pt x="20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17" name="Freeform 473"/>
            <p:cNvSpPr>
              <a:spLocks/>
            </p:cNvSpPr>
            <p:nvPr/>
          </p:nvSpPr>
          <p:spPr bwMode="auto">
            <a:xfrm>
              <a:off x="2225" y="1587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2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6 w 50"/>
                <a:gd name="T21" fmla="*/ 42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19 h 50"/>
                <a:gd name="T28" fmla="*/ 6 w 50"/>
                <a:gd name="T29" fmla="*/ 8 h 50"/>
                <a:gd name="T30" fmla="*/ 19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6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6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18" name="Freeform 474"/>
            <p:cNvSpPr>
              <a:spLocks/>
            </p:cNvSpPr>
            <p:nvPr/>
          </p:nvSpPr>
          <p:spPr bwMode="auto">
            <a:xfrm>
              <a:off x="2192" y="1503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5 w 50"/>
                <a:gd name="T5" fmla="*/ 7 h 50"/>
                <a:gd name="T6" fmla="*/ 39 w 50"/>
                <a:gd name="T7" fmla="*/ 21 h 50"/>
                <a:gd name="T8" fmla="*/ 50 w 50"/>
                <a:gd name="T9" fmla="*/ 27 h 50"/>
                <a:gd name="T10" fmla="*/ 39 w 50"/>
                <a:gd name="T11" fmla="*/ 30 h 50"/>
                <a:gd name="T12" fmla="*/ 45 w 50"/>
                <a:gd name="T13" fmla="*/ 44 h 50"/>
                <a:gd name="T14" fmla="*/ 31 w 50"/>
                <a:gd name="T15" fmla="*/ 38 h 50"/>
                <a:gd name="T16" fmla="*/ 25 w 50"/>
                <a:gd name="T17" fmla="*/ 50 h 50"/>
                <a:gd name="T18" fmla="*/ 20 w 50"/>
                <a:gd name="T19" fmla="*/ 38 h 50"/>
                <a:gd name="T20" fmla="*/ 8 w 50"/>
                <a:gd name="T21" fmla="*/ 44 h 50"/>
                <a:gd name="T22" fmla="*/ 12 w 50"/>
                <a:gd name="T23" fmla="*/ 30 h 50"/>
                <a:gd name="T24" fmla="*/ 0 w 50"/>
                <a:gd name="T25" fmla="*/ 27 h 50"/>
                <a:gd name="T26" fmla="*/ 12 w 50"/>
                <a:gd name="T27" fmla="*/ 21 h 50"/>
                <a:gd name="T28" fmla="*/ 8 w 50"/>
                <a:gd name="T29" fmla="*/ 7 h 50"/>
                <a:gd name="T30" fmla="*/ 20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5" y="7"/>
                  </a:lnTo>
                  <a:lnTo>
                    <a:pt x="39" y="21"/>
                  </a:lnTo>
                  <a:lnTo>
                    <a:pt x="50" y="27"/>
                  </a:lnTo>
                  <a:lnTo>
                    <a:pt x="39" y="30"/>
                  </a:lnTo>
                  <a:lnTo>
                    <a:pt x="45" y="44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20" y="38"/>
                  </a:lnTo>
                  <a:lnTo>
                    <a:pt x="8" y="44"/>
                  </a:lnTo>
                  <a:lnTo>
                    <a:pt x="12" y="30"/>
                  </a:lnTo>
                  <a:lnTo>
                    <a:pt x="0" y="27"/>
                  </a:lnTo>
                  <a:lnTo>
                    <a:pt x="12" y="21"/>
                  </a:lnTo>
                  <a:lnTo>
                    <a:pt x="8" y="7"/>
                  </a:lnTo>
                  <a:lnTo>
                    <a:pt x="20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19" name="Freeform 475"/>
            <p:cNvSpPr>
              <a:spLocks/>
            </p:cNvSpPr>
            <p:nvPr/>
          </p:nvSpPr>
          <p:spPr bwMode="auto">
            <a:xfrm>
              <a:off x="2342" y="1472"/>
              <a:ext cx="50" cy="52"/>
            </a:xfrm>
            <a:custGeom>
              <a:avLst/>
              <a:gdLst>
                <a:gd name="T0" fmla="*/ 25 w 50"/>
                <a:gd name="T1" fmla="*/ 0 h 52"/>
                <a:gd name="T2" fmla="*/ 31 w 50"/>
                <a:gd name="T3" fmla="*/ 11 h 52"/>
                <a:gd name="T4" fmla="*/ 42 w 50"/>
                <a:gd name="T5" fmla="*/ 8 h 52"/>
                <a:gd name="T6" fmla="*/ 38 w 50"/>
                <a:gd name="T7" fmla="*/ 19 h 52"/>
                <a:gd name="T8" fmla="*/ 50 w 50"/>
                <a:gd name="T9" fmla="*/ 25 h 52"/>
                <a:gd name="T10" fmla="*/ 38 w 50"/>
                <a:gd name="T11" fmla="*/ 31 h 52"/>
                <a:gd name="T12" fmla="*/ 42 w 50"/>
                <a:gd name="T13" fmla="*/ 44 h 52"/>
                <a:gd name="T14" fmla="*/ 31 w 50"/>
                <a:gd name="T15" fmla="*/ 40 h 52"/>
                <a:gd name="T16" fmla="*/ 25 w 50"/>
                <a:gd name="T17" fmla="*/ 52 h 52"/>
                <a:gd name="T18" fmla="*/ 19 w 50"/>
                <a:gd name="T19" fmla="*/ 40 h 52"/>
                <a:gd name="T20" fmla="*/ 8 w 50"/>
                <a:gd name="T21" fmla="*/ 44 h 52"/>
                <a:gd name="T22" fmla="*/ 12 w 50"/>
                <a:gd name="T23" fmla="*/ 31 h 52"/>
                <a:gd name="T24" fmla="*/ 0 w 50"/>
                <a:gd name="T25" fmla="*/ 25 h 52"/>
                <a:gd name="T26" fmla="*/ 12 w 50"/>
                <a:gd name="T27" fmla="*/ 19 h 52"/>
                <a:gd name="T28" fmla="*/ 8 w 50"/>
                <a:gd name="T29" fmla="*/ 8 h 52"/>
                <a:gd name="T30" fmla="*/ 19 w 50"/>
                <a:gd name="T31" fmla="*/ 11 h 52"/>
                <a:gd name="T32" fmla="*/ 25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5" y="0"/>
                  </a:moveTo>
                  <a:lnTo>
                    <a:pt x="31" y="11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4"/>
                  </a:lnTo>
                  <a:lnTo>
                    <a:pt x="31" y="40"/>
                  </a:lnTo>
                  <a:lnTo>
                    <a:pt x="25" y="52"/>
                  </a:lnTo>
                  <a:lnTo>
                    <a:pt x="19" y="40"/>
                  </a:lnTo>
                  <a:lnTo>
                    <a:pt x="8" y="44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20" name="Freeform 476"/>
            <p:cNvSpPr>
              <a:spLocks/>
            </p:cNvSpPr>
            <p:nvPr/>
          </p:nvSpPr>
          <p:spPr bwMode="auto">
            <a:xfrm>
              <a:off x="1914" y="1223"/>
              <a:ext cx="52" cy="49"/>
            </a:xfrm>
            <a:custGeom>
              <a:avLst/>
              <a:gdLst>
                <a:gd name="T0" fmla="*/ 27 w 52"/>
                <a:gd name="T1" fmla="*/ 0 h 49"/>
                <a:gd name="T2" fmla="*/ 33 w 52"/>
                <a:gd name="T3" fmla="*/ 11 h 49"/>
                <a:gd name="T4" fmla="*/ 44 w 52"/>
                <a:gd name="T5" fmla="*/ 7 h 49"/>
                <a:gd name="T6" fmla="*/ 40 w 52"/>
                <a:gd name="T7" fmla="*/ 19 h 49"/>
                <a:gd name="T8" fmla="*/ 52 w 52"/>
                <a:gd name="T9" fmla="*/ 24 h 49"/>
                <a:gd name="T10" fmla="*/ 40 w 52"/>
                <a:gd name="T11" fmla="*/ 30 h 49"/>
                <a:gd name="T12" fmla="*/ 44 w 52"/>
                <a:gd name="T13" fmla="*/ 42 h 49"/>
                <a:gd name="T14" fmla="*/ 33 w 52"/>
                <a:gd name="T15" fmla="*/ 38 h 49"/>
                <a:gd name="T16" fmla="*/ 27 w 52"/>
                <a:gd name="T17" fmla="*/ 49 h 49"/>
                <a:gd name="T18" fmla="*/ 21 w 52"/>
                <a:gd name="T19" fmla="*/ 38 h 49"/>
                <a:gd name="T20" fmla="*/ 8 w 52"/>
                <a:gd name="T21" fmla="*/ 42 h 49"/>
                <a:gd name="T22" fmla="*/ 12 w 52"/>
                <a:gd name="T23" fmla="*/ 30 h 49"/>
                <a:gd name="T24" fmla="*/ 0 w 52"/>
                <a:gd name="T25" fmla="*/ 24 h 49"/>
                <a:gd name="T26" fmla="*/ 12 w 52"/>
                <a:gd name="T27" fmla="*/ 19 h 49"/>
                <a:gd name="T28" fmla="*/ 8 w 52"/>
                <a:gd name="T29" fmla="*/ 7 h 49"/>
                <a:gd name="T30" fmla="*/ 21 w 52"/>
                <a:gd name="T31" fmla="*/ 11 h 49"/>
                <a:gd name="T32" fmla="*/ 27 w 52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49">
                  <a:moveTo>
                    <a:pt x="27" y="0"/>
                  </a:moveTo>
                  <a:lnTo>
                    <a:pt x="33" y="11"/>
                  </a:lnTo>
                  <a:lnTo>
                    <a:pt x="44" y="7"/>
                  </a:lnTo>
                  <a:lnTo>
                    <a:pt x="40" y="19"/>
                  </a:lnTo>
                  <a:lnTo>
                    <a:pt x="52" y="24"/>
                  </a:lnTo>
                  <a:lnTo>
                    <a:pt x="40" y="30"/>
                  </a:lnTo>
                  <a:lnTo>
                    <a:pt x="44" y="42"/>
                  </a:lnTo>
                  <a:lnTo>
                    <a:pt x="33" y="38"/>
                  </a:lnTo>
                  <a:lnTo>
                    <a:pt x="27" y="49"/>
                  </a:lnTo>
                  <a:lnTo>
                    <a:pt x="21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4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21" y="1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21" name="Freeform 477"/>
            <p:cNvSpPr>
              <a:spLocks/>
            </p:cNvSpPr>
            <p:nvPr/>
          </p:nvSpPr>
          <p:spPr bwMode="auto">
            <a:xfrm>
              <a:off x="1876" y="1407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0 w 50"/>
                <a:gd name="T3" fmla="*/ 11 h 50"/>
                <a:gd name="T4" fmla="*/ 42 w 50"/>
                <a:gd name="T5" fmla="*/ 7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0 h 50"/>
                <a:gd name="T12" fmla="*/ 42 w 50"/>
                <a:gd name="T13" fmla="*/ 42 h 50"/>
                <a:gd name="T14" fmla="*/ 30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7 w 50"/>
                <a:gd name="T21" fmla="*/ 42 h 50"/>
                <a:gd name="T22" fmla="*/ 11 w 50"/>
                <a:gd name="T23" fmla="*/ 30 h 50"/>
                <a:gd name="T24" fmla="*/ 0 w 50"/>
                <a:gd name="T25" fmla="*/ 25 h 50"/>
                <a:gd name="T26" fmla="*/ 11 w 50"/>
                <a:gd name="T27" fmla="*/ 19 h 50"/>
                <a:gd name="T28" fmla="*/ 7 w 50"/>
                <a:gd name="T29" fmla="*/ 7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0" y="11"/>
                  </a:lnTo>
                  <a:lnTo>
                    <a:pt x="42" y="7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0"/>
                  </a:lnTo>
                  <a:lnTo>
                    <a:pt x="42" y="42"/>
                  </a:lnTo>
                  <a:lnTo>
                    <a:pt x="30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7" y="42"/>
                  </a:lnTo>
                  <a:lnTo>
                    <a:pt x="11" y="30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7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22" name="Freeform 478"/>
            <p:cNvSpPr>
              <a:spLocks/>
            </p:cNvSpPr>
            <p:nvPr/>
          </p:nvSpPr>
          <p:spPr bwMode="auto">
            <a:xfrm>
              <a:off x="1860" y="1159"/>
              <a:ext cx="52" cy="50"/>
            </a:xfrm>
            <a:custGeom>
              <a:avLst/>
              <a:gdLst>
                <a:gd name="T0" fmla="*/ 25 w 52"/>
                <a:gd name="T1" fmla="*/ 0 h 50"/>
                <a:gd name="T2" fmla="*/ 31 w 52"/>
                <a:gd name="T3" fmla="*/ 12 h 50"/>
                <a:gd name="T4" fmla="*/ 45 w 52"/>
                <a:gd name="T5" fmla="*/ 8 h 50"/>
                <a:gd name="T6" fmla="*/ 41 w 52"/>
                <a:gd name="T7" fmla="*/ 19 h 50"/>
                <a:gd name="T8" fmla="*/ 52 w 52"/>
                <a:gd name="T9" fmla="*/ 25 h 50"/>
                <a:gd name="T10" fmla="*/ 41 w 52"/>
                <a:gd name="T11" fmla="*/ 31 h 50"/>
                <a:gd name="T12" fmla="*/ 45 w 52"/>
                <a:gd name="T13" fmla="*/ 42 h 50"/>
                <a:gd name="T14" fmla="*/ 31 w 52"/>
                <a:gd name="T15" fmla="*/ 39 h 50"/>
                <a:gd name="T16" fmla="*/ 25 w 52"/>
                <a:gd name="T17" fmla="*/ 50 h 50"/>
                <a:gd name="T18" fmla="*/ 20 w 52"/>
                <a:gd name="T19" fmla="*/ 39 h 50"/>
                <a:gd name="T20" fmla="*/ 8 w 52"/>
                <a:gd name="T21" fmla="*/ 42 h 50"/>
                <a:gd name="T22" fmla="*/ 12 w 52"/>
                <a:gd name="T23" fmla="*/ 31 h 50"/>
                <a:gd name="T24" fmla="*/ 0 w 52"/>
                <a:gd name="T25" fmla="*/ 25 h 50"/>
                <a:gd name="T26" fmla="*/ 12 w 52"/>
                <a:gd name="T27" fmla="*/ 19 h 50"/>
                <a:gd name="T28" fmla="*/ 8 w 52"/>
                <a:gd name="T29" fmla="*/ 8 h 50"/>
                <a:gd name="T30" fmla="*/ 20 w 52"/>
                <a:gd name="T31" fmla="*/ 12 h 50"/>
                <a:gd name="T32" fmla="*/ 25 w 52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0">
                  <a:moveTo>
                    <a:pt x="25" y="0"/>
                  </a:moveTo>
                  <a:lnTo>
                    <a:pt x="31" y="12"/>
                  </a:lnTo>
                  <a:lnTo>
                    <a:pt x="45" y="8"/>
                  </a:lnTo>
                  <a:lnTo>
                    <a:pt x="41" y="19"/>
                  </a:lnTo>
                  <a:lnTo>
                    <a:pt x="52" y="25"/>
                  </a:lnTo>
                  <a:lnTo>
                    <a:pt x="41" y="31"/>
                  </a:lnTo>
                  <a:lnTo>
                    <a:pt x="45" y="42"/>
                  </a:lnTo>
                  <a:lnTo>
                    <a:pt x="31" y="39"/>
                  </a:lnTo>
                  <a:lnTo>
                    <a:pt x="25" y="50"/>
                  </a:lnTo>
                  <a:lnTo>
                    <a:pt x="20" y="39"/>
                  </a:lnTo>
                  <a:lnTo>
                    <a:pt x="8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8"/>
                  </a:lnTo>
                  <a:lnTo>
                    <a:pt x="20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23" name="Freeform 479"/>
            <p:cNvSpPr>
              <a:spLocks/>
            </p:cNvSpPr>
            <p:nvPr/>
          </p:nvSpPr>
          <p:spPr bwMode="auto">
            <a:xfrm>
              <a:off x="1824" y="1223"/>
              <a:ext cx="50" cy="49"/>
            </a:xfrm>
            <a:custGeom>
              <a:avLst/>
              <a:gdLst>
                <a:gd name="T0" fmla="*/ 25 w 50"/>
                <a:gd name="T1" fmla="*/ 0 h 49"/>
                <a:gd name="T2" fmla="*/ 31 w 50"/>
                <a:gd name="T3" fmla="*/ 11 h 49"/>
                <a:gd name="T4" fmla="*/ 42 w 50"/>
                <a:gd name="T5" fmla="*/ 7 h 49"/>
                <a:gd name="T6" fmla="*/ 38 w 50"/>
                <a:gd name="T7" fmla="*/ 19 h 49"/>
                <a:gd name="T8" fmla="*/ 50 w 50"/>
                <a:gd name="T9" fmla="*/ 24 h 49"/>
                <a:gd name="T10" fmla="*/ 38 w 50"/>
                <a:gd name="T11" fmla="*/ 30 h 49"/>
                <a:gd name="T12" fmla="*/ 42 w 50"/>
                <a:gd name="T13" fmla="*/ 42 h 49"/>
                <a:gd name="T14" fmla="*/ 31 w 50"/>
                <a:gd name="T15" fmla="*/ 38 h 49"/>
                <a:gd name="T16" fmla="*/ 25 w 50"/>
                <a:gd name="T17" fmla="*/ 49 h 49"/>
                <a:gd name="T18" fmla="*/ 19 w 50"/>
                <a:gd name="T19" fmla="*/ 38 h 49"/>
                <a:gd name="T20" fmla="*/ 8 w 50"/>
                <a:gd name="T21" fmla="*/ 42 h 49"/>
                <a:gd name="T22" fmla="*/ 11 w 50"/>
                <a:gd name="T23" fmla="*/ 30 h 49"/>
                <a:gd name="T24" fmla="*/ 0 w 50"/>
                <a:gd name="T25" fmla="*/ 24 h 49"/>
                <a:gd name="T26" fmla="*/ 11 w 50"/>
                <a:gd name="T27" fmla="*/ 19 h 49"/>
                <a:gd name="T28" fmla="*/ 8 w 50"/>
                <a:gd name="T29" fmla="*/ 7 h 49"/>
                <a:gd name="T30" fmla="*/ 19 w 50"/>
                <a:gd name="T31" fmla="*/ 11 h 49"/>
                <a:gd name="T32" fmla="*/ 25 w 50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25" y="0"/>
                  </a:moveTo>
                  <a:lnTo>
                    <a:pt x="31" y="11"/>
                  </a:lnTo>
                  <a:lnTo>
                    <a:pt x="42" y="7"/>
                  </a:lnTo>
                  <a:lnTo>
                    <a:pt x="38" y="19"/>
                  </a:lnTo>
                  <a:lnTo>
                    <a:pt x="50" y="24"/>
                  </a:lnTo>
                  <a:lnTo>
                    <a:pt x="38" y="30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49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1" y="30"/>
                  </a:lnTo>
                  <a:lnTo>
                    <a:pt x="0" y="24"/>
                  </a:lnTo>
                  <a:lnTo>
                    <a:pt x="11" y="19"/>
                  </a:lnTo>
                  <a:lnTo>
                    <a:pt x="8" y="7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24" name="Freeform 480"/>
            <p:cNvSpPr>
              <a:spLocks/>
            </p:cNvSpPr>
            <p:nvPr/>
          </p:nvSpPr>
          <p:spPr bwMode="auto">
            <a:xfrm>
              <a:off x="1883" y="1305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3 w 50"/>
                <a:gd name="T5" fmla="*/ 8 h 50"/>
                <a:gd name="T6" fmla="*/ 39 w 50"/>
                <a:gd name="T7" fmla="*/ 19 h 50"/>
                <a:gd name="T8" fmla="*/ 50 w 50"/>
                <a:gd name="T9" fmla="*/ 25 h 50"/>
                <a:gd name="T10" fmla="*/ 39 w 50"/>
                <a:gd name="T11" fmla="*/ 31 h 50"/>
                <a:gd name="T12" fmla="*/ 43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20 w 50"/>
                <a:gd name="T19" fmla="*/ 38 h 50"/>
                <a:gd name="T20" fmla="*/ 6 w 50"/>
                <a:gd name="T21" fmla="*/ 42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19 h 50"/>
                <a:gd name="T28" fmla="*/ 6 w 50"/>
                <a:gd name="T29" fmla="*/ 8 h 50"/>
                <a:gd name="T30" fmla="*/ 20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3" y="8"/>
                  </a:lnTo>
                  <a:lnTo>
                    <a:pt x="39" y="19"/>
                  </a:lnTo>
                  <a:lnTo>
                    <a:pt x="50" y="25"/>
                  </a:lnTo>
                  <a:lnTo>
                    <a:pt x="39" y="31"/>
                  </a:lnTo>
                  <a:lnTo>
                    <a:pt x="43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20" y="38"/>
                  </a:lnTo>
                  <a:lnTo>
                    <a:pt x="6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6" y="8"/>
                  </a:lnTo>
                  <a:lnTo>
                    <a:pt x="20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25" name="Freeform 481"/>
            <p:cNvSpPr>
              <a:spLocks/>
            </p:cNvSpPr>
            <p:nvPr/>
          </p:nvSpPr>
          <p:spPr bwMode="auto">
            <a:xfrm>
              <a:off x="1837" y="933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5 w 50"/>
                <a:gd name="T5" fmla="*/ 7 h 50"/>
                <a:gd name="T6" fmla="*/ 39 w 50"/>
                <a:gd name="T7" fmla="*/ 19 h 50"/>
                <a:gd name="T8" fmla="*/ 50 w 50"/>
                <a:gd name="T9" fmla="*/ 25 h 50"/>
                <a:gd name="T10" fmla="*/ 39 w 50"/>
                <a:gd name="T11" fmla="*/ 30 h 50"/>
                <a:gd name="T12" fmla="*/ 45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20 w 50"/>
                <a:gd name="T19" fmla="*/ 38 h 50"/>
                <a:gd name="T20" fmla="*/ 8 w 50"/>
                <a:gd name="T21" fmla="*/ 42 h 50"/>
                <a:gd name="T22" fmla="*/ 12 w 50"/>
                <a:gd name="T23" fmla="*/ 30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7 h 50"/>
                <a:gd name="T30" fmla="*/ 20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5" y="7"/>
                  </a:lnTo>
                  <a:lnTo>
                    <a:pt x="39" y="19"/>
                  </a:lnTo>
                  <a:lnTo>
                    <a:pt x="50" y="25"/>
                  </a:lnTo>
                  <a:lnTo>
                    <a:pt x="39" y="30"/>
                  </a:lnTo>
                  <a:lnTo>
                    <a:pt x="45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20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20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26" name="Freeform 482"/>
            <p:cNvSpPr>
              <a:spLocks/>
            </p:cNvSpPr>
            <p:nvPr/>
          </p:nvSpPr>
          <p:spPr bwMode="auto">
            <a:xfrm>
              <a:off x="1849" y="1010"/>
              <a:ext cx="50" cy="49"/>
            </a:xfrm>
            <a:custGeom>
              <a:avLst/>
              <a:gdLst>
                <a:gd name="T0" fmla="*/ 25 w 50"/>
                <a:gd name="T1" fmla="*/ 0 h 49"/>
                <a:gd name="T2" fmla="*/ 31 w 50"/>
                <a:gd name="T3" fmla="*/ 11 h 49"/>
                <a:gd name="T4" fmla="*/ 42 w 50"/>
                <a:gd name="T5" fmla="*/ 5 h 49"/>
                <a:gd name="T6" fmla="*/ 38 w 50"/>
                <a:gd name="T7" fmla="*/ 19 h 49"/>
                <a:gd name="T8" fmla="*/ 50 w 50"/>
                <a:gd name="T9" fmla="*/ 24 h 49"/>
                <a:gd name="T10" fmla="*/ 38 w 50"/>
                <a:gd name="T11" fmla="*/ 30 h 49"/>
                <a:gd name="T12" fmla="*/ 42 w 50"/>
                <a:gd name="T13" fmla="*/ 42 h 49"/>
                <a:gd name="T14" fmla="*/ 31 w 50"/>
                <a:gd name="T15" fmla="*/ 38 h 49"/>
                <a:gd name="T16" fmla="*/ 25 w 50"/>
                <a:gd name="T17" fmla="*/ 49 h 49"/>
                <a:gd name="T18" fmla="*/ 19 w 50"/>
                <a:gd name="T19" fmla="*/ 38 h 49"/>
                <a:gd name="T20" fmla="*/ 6 w 50"/>
                <a:gd name="T21" fmla="*/ 42 h 49"/>
                <a:gd name="T22" fmla="*/ 11 w 50"/>
                <a:gd name="T23" fmla="*/ 30 h 49"/>
                <a:gd name="T24" fmla="*/ 0 w 50"/>
                <a:gd name="T25" fmla="*/ 24 h 49"/>
                <a:gd name="T26" fmla="*/ 11 w 50"/>
                <a:gd name="T27" fmla="*/ 19 h 49"/>
                <a:gd name="T28" fmla="*/ 6 w 50"/>
                <a:gd name="T29" fmla="*/ 5 h 49"/>
                <a:gd name="T30" fmla="*/ 19 w 50"/>
                <a:gd name="T31" fmla="*/ 11 h 49"/>
                <a:gd name="T32" fmla="*/ 25 w 50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25" y="0"/>
                  </a:moveTo>
                  <a:lnTo>
                    <a:pt x="31" y="11"/>
                  </a:lnTo>
                  <a:lnTo>
                    <a:pt x="42" y="5"/>
                  </a:lnTo>
                  <a:lnTo>
                    <a:pt x="38" y="19"/>
                  </a:lnTo>
                  <a:lnTo>
                    <a:pt x="50" y="24"/>
                  </a:lnTo>
                  <a:lnTo>
                    <a:pt x="38" y="30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49"/>
                  </a:lnTo>
                  <a:lnTo>
                    <a:pt x="19" y="38"/>
                  </a:lnTo>
                  <a:lnTo>
                    <a:pt x="6" y="42"/>
                  </a:lnTo>
                  <a:lnTo>
                    <a:pt x="11" y="30"/>
                  </a:lnTo>
                  <a:lnTo>
                    <a:pt x="0" y="24"/>
                  </a:lnTo>
                  <a:lnTo>
                    <a:pt x="11" y="19"/>
                  </a:lnTo>
                  <a:lnTo>
                    <a:pt x="6" y="5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27" name="Freeform 483"/>
            <p:cNvSpPr>
              <a:spLocks/>
            </p:cNvSpPr>
            <p:nvPr/>
          </p:nvSpPr>
          <p:spPr bwMode="auto">
            <a:xfrm>
              <a:off x="1786" y="977"/>
              <a:ext cx="49" cy="52"/>
            </a:xfrm>
            <a:custGeom>
              <a:avLst/>
              <a:gdLst>
                <a:gd name="T0" fmla="*/ 25 w 49"/>
                <a:gd name="T1" fmla="*/ 0 h 52"/>
                <a:gd name="T2" fmla="*/ 30 w 49"/>
                <a:gd name="T3" fmla="*/ 11 h 52"/>
                <a:gd name="T4" fmla="*/ 42 w 49"/>
                <a:gd name="T5" fmla="*/ 8 h 52"/>
                <a:gd name="T6" fmla="*/ 38 w 49"/>
                <a:gd name="T7" fmla="*/ 21 h 52"/>
                <a:gd name="T8" fmla="*/ 49 w 49"/>
                <a:gd name="T9" fmla="*/ 27 h 52"/>
                <a:gd name="T10" fmla="*/ 38 w 49"/>
                <a:gd name="T11" fmla="*/ 33 h 52"/>
                <a:gd name="T12" fmla="*/ 42 w 49"/>
                <a:gd name="T13" fmla="*/ 44 h 52"/>
                <a:gd name="T14" fmla="*/ 30 w 49"/>
                <a:gd name="T15" fmla="*/ 40 h 52"/>
                <a:gd name="T16" fmla="*/ 25 w 49"/>
                <a:gd name="T17" fmla="*/ 52 h 52"/>
                <a:gd name="T18" fmla="*/ 19 w 49"/>
                <a:gd name="T19" fmla="*/ 40 h 52"/>
                <a:gd name="T20" fmla="*/ 7 w 49"/>
                <a:gd name="T21" fmla="*/ 44 h 52"/>
                <a:gd name="T22" fmla="*/ 11 w 49"/>
                <a:gd name="T23" fmla="*/ 33 h 52"/>
                <a:gd name="T24" fmla="*/ 0 w 49"/>
                <a:gd name="T25" fmla="*/ 27 h 52"/>
                <a:gd name="T26" fmla="*/ 11 w 49"/>
                <a:gd name="T27" fmla="*/ 21 h 52"/>
                <a:gd name="T28" fmla="*/ 7 w 49"/>
                <a:gd name="T29" fmla="*/ 8 h 52"/>
                <a:gd name="T30" fmla="*/ 19 w 49"/>
                <a:gd name="T31" fmla="*/ 11 h 52"/>
                <a:gd name="T32" fmla="*/ 25 w 49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2">
                  <a:moveTo>
                    <a:pt x="25" y="0"/>
                  </a:moveTo>
                  <a:lnTo>
                    <a:pt x="30" y="11"/>
                  </a:lnTo>
                  <a:lnTo>
                    <a:pt x="42" y="8"/>
                  </a:lnTo>
                  <a:lnTo>
                    <a:pt x="38" y="21"/>
                  </a:lnTo>
                  <a:lnTo>
                    <a:pt x="49" y="27"/>
                  </a:lnTo>
                  <a:lnTo>
                    <a:pt x="38" y="33"/>
                  </a:lnTo>
                  <a:lnTo>
                    <a:pt x="42" y="44"/>
                  </a:lnTo>
                  <a:lnTo>
                    <a:pt x="30" y="40"/>
                  </a:lnTo>
                  <a:lnTo>
                    <a:pt x="25" y="52"/>
                  </a:lnTo>
                  <a:lnTo>
                    <a:pt x="19" y="40"/>
                  </a:lnTo>
                  <a:lnTo>
                    <a:pt x="7" y="44"/>
                  </a:lnTo>
                  <a:lnTo>
                    <a:pt x="11" y="33"/>
                  </a:lnTo>
                  <a:lnTo>
                    <a:pt x="0" y="27"/>
                  </a:lnTo>
                  <a:lnTo>
                    <a:pt x="11" y="21"/>
                  </a:lnTo>
                  <a:lnTo>
                    <a:pt x="7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28" name="Freeform 484"/>
            <p:cNvSpPr>
              <a:spLocks/>
            </p:cNvSpPr>
            <p:nvPr/>
          </p:nvSpPr>
          <p:spPr bwMode="auto">
            <a:xfrm>
              <a:off x="1826" y="779"/>
              <a:ext cx="52" cy="52"/>
            </a:xfrm>
            <a:custGeom>
              <a:avLst/>
              <a:gdLst>
                <a:gd name="T0" fmla="*/ 27 w 52"/>
                <a:gd name="T1" fmla="*/ 0 h 52"/>
                <a:gd name="T2" fmla="*/ 33 w 52"/>
                <a:gd name="T3" fmla="*/ 12 h 52"/>
                <a:gd name="T4" fmla="*/ 44 w 52"/>
                <a:gd name="T5" fmla="*/ 8 h 52"/>
                <a:gd name="T6" fmla="*/ 40 w 52"/>
                <a:gd name="T7" fmla="*/ 21 h 52"/>
                <a:gd name="T8" fmla="*/ 52 w 52"/>
                <a:gd name="T9" fmla="*/ 27 h 52"/>
                <a:gd name="T10" fmla="*/ 40 w 52"/>
                <a:gd name="T11" fmla="*/ 31 h 52"/>
                <a:gd name="T12" fmla="*/ 44 w 52"/>
                <a:gd name="T13" fmla="*/ 44 h 52"/>
                <a:gd name="T14" fmla="*/ 33 w 52"/>
                <a:gd name="T15" fmla="*/ 41 h 52"/>
                <a:gd name="T16" fmla="*/ 27 w 52"/>
                <a:gd name="T17" fmla="*/ 52 h 52"/>
                <a:gd name="T18" fmla="*/ 21 w 52"/>
                <a:gd name="T19" fmla="*/ 41 h 52"/>
                <a:gd name="T20" fmla="*/ 8 w 52"/>
                <a:gd name="T21" fmla="*/ 44 h 52"/>
                <a:gd name="T22" fmla="*/ 11 w 52"/>
                <a:gd name="T23" fmla="*/ 31 h 52"/>
                <a:gd name="T24" fmla="*/ 0 w 52"/>
                <a:gd name="T25" fmla="*/ 27 h 52"/>
                <a:gd name="T26" fmla="*/ 11 w 52"/>
                <a:gd name="T27" fmla="*/ 21 h 52"/>
                <a:gd name="T28" fmla="*/ 8 w 52"/>
                <a:gd name="T29" fmla="*/ 8 h 52"/>
                <a:gd name="T30" fmla="*/ 21 w 52"/>
                <a:gd name="T31" fmla="*/ 12 h 52"/>
                <a:gd name="T32" fmla="*/ 27 w 52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2">
                  <a:moveTo>
                    <a:pt x="27" y="0"/>
                  </a:moveTo>
                  <a:lnTo>
                    <a:pt x="33" y="12"/>
                  </a:lnTo>
                  <a:lnTo>
                    <a:pt x="44" y="8"/>
                  </a:lnTo>
                  <a:lnTo>
                    <a:pt x="40" y="21"/>
                  </a:lnTo>
                  <a:lnTo>
                    <a:pt x="52" y="27"/>
                  </a:lnTo>
                  <a:lnTo>
                    <a:pt x="40" y="31"/>
                  </a:lnTo>
                  <a:lnTo>
                    <a:pt x="44" y="44"/>
                  </a:lnTo>
                  <a:lnTo>
                    <a:pt x="33" y="41"/>
                  </a:lnTo>
                  <a:lnTo>
                    <a:pt x="27" y="52"/>
                  </a:lnTo>
                  <a:lnTo>
                    <a:pt x="21" y="41"/>
                  </a:lnTo>
                  <a:lnTo>
                    <a:pt x="8" y="44"/>
                  </a:lnTo>
                  <a:lnTo>
                    <a:pt x="11" y="31"/>
                  </a:lnTo>
                  <a:lnTo>
                    <a:pt x="0" y="27"/>
                  </a:lnTo>
                  <a:lnTo>
                    <a:pt x="11" y="21"/>
                  </a:lnTo>
                  <a:lnTo>
                    <a:pt x="8" y="8"/>
                  </a:lnTo>
                  <a:lnTo>
                    <a:pt x="21" y="1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29" name="Freeform 485"/>
            <p:cNvSpPr>
              <a:spLocks/>
            </p:cNvSpPr>
            <p:nvPr/>
          </p:nvSpPr>
          <p:spPr bwMode="auto">
            <a:xfrm>
              <a:off x="1935" y="561"/>
              <a:ext cx="50" cy="49"/>
            </a:xfrm>
            <a:custGeom>
              <a:avLst/>
              <a:gdLst>
                <a:gd name="T0" fmla="*/ 25 w 50"/>
                <a:gd name="T1" fmla="*/ 0 h 49"/>
                <a:gd name="T2" fmla="*/ 31 w 50"/>
                <a:gd name="T3" fmla="*/ 11 h 49"/>
                <a:gd name="T4" fmla="*/ 42 w 50"/>
                <a:gd name="T5" fmla="*/ 5 h 49"/>
                <a:gd name="T6" fmla="*/ 39 w 50"/>
                <a:gd name="T7" fmla="*/ 17 h 49"/>
                <a:gd name="T8" fmla="*/ 50 w 50"/>
                <a:gd name="T9" fmla="*/ 23 h 49"/>
                <a:gd name="T10" fmla="*/ 39 w 50"/>
                <a:gd name="T11" fmla="*/ 28 h 49"/>
                <a:gd name="T12" fmla="*/ 42 w 50"/>
                <a:gd name="T13" fmla="*/ 42 h 49"/>
                <a:gd name="T14" fmla="*/ 31 w 50"/>
                <a:gd name="T15" fmla="*/ 38 h 49"/>
                <a:gd name="T16" fmla="*/ 25 w 50"/>
                <a:gd name="T17" fmla="*/ 49 h 49"/>
                <a:gd name="T18" fmla="*/ 19 w 50"/>
                <a:gd name="T19" fmla="*/ 38 h 49"/>
                <a:gd name="T20" fmla="*/ 8 w 50"/>
                <a:gd name="T21" fmla="*/ 42 h 49"/>
                <a:gd name="T22" fmla="*/ 12 w 50"/>
                <a:gd name="T23" fmla="*/ 28 h 49"/>
                <a:gd name="T24" fmla="*/ 0 w 50"/>
                <a:gd name="T25" fmla="*/ 23 h 49"/>
                <a:gd name="T26" fmla="*/ 12 w 50"/>
                <a:gd name="T27" fmla="*/ 17 h 49"/>
                <a:gd name="T28" fmla="*/ 8 w 50"/>
                <a:gd name="T29" fmla="*/ 5 h 49"/>
                <a:gd name="T30" fmla="*/ 19 w 50"/>
                <a:gd name="T31" fmla="*/ 11 h 49"/>
                <a:gd name="T32" fmla="*/ 25 w 50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25" y="0"/>
                  </a:moveTo>
                  <a:lnTo>
                    <a:pt x="31" y="11"/>
                  </a:lnTo>
                  <a:lnTo>
                    <a:pt x="42" y="5"/>
                  </a:lnTo>
                  <a:lnTo>
                    <a:pt x="39" y="17"/>
                  </a:lnTo>
                  <a:lnTo>
                    <a:pt x="50" y="23"/>
                  </a:lnTo>
                  <a:lnTo>
                    <a:pt x="39" y="28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49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2" y="28"/>
                  </a:lnTo>
                  <a:lnTo>
                    <a:pt x="0" y="23"/>
                  </a:lnTo>
                  <a:lnTo>
                    <a:pt x="12" y="17"/>
                  </a:lnTo>
                  <a:lnTo>
                    <a:pt x="8" y="5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30" name="Freeform 486"/>
            <p:cNvSpPr>
              <a:spLocks/>
            </p:cNvSpPr>
            <p:nvPr/>
          </p:nvSpPr>
          <p:spPr bwMode="auto">
            <a:xfrm>
              <a:off x="1981" y="750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4 w 50"/>
                <a:gd name="T5" fmla="*/ 8 h 50"/>
                <a:gd name="T6" fmla="*/ 39 w 50"/>
                <a:gd name="T7" fmla="*/ 20 h 50"/>
                <a:gd name="T8" fmla="*/ 50 w 50"/>
                <a:gd name="T9" fmla="*/ 25 h 50"/>
                <a:gd name="T10" fmla="*/ 39 w 50"/>
                <a:gd name="T11" fmla="*/ 31 h 50"/>
                <a:gd name="T12" fmla="*/ 44 w 50"/>
                <a:gd name="T13" fmla="*/ 43 h 50"/>
                <a:gd name="T14" fmla="*/ 31 w 50"/>
                <a:gd name="T15" fmla="*/ 39 h 50"/>
                <a:gd name="T16" fmla="*/ 25 w 50"/>
                <a:gd name="T17" fmla="*/ 50 h 50"/>
                <a:gd name="T18" fmla="*/ 20 w 50"/>
                <a:gd name="T19" fmla="*/ 39 h 50"/>
                <a:gd name="T20" fmla="*/ 8 w 50"/>
                <a:gd name="T21" fmla="*/ 43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20 h 50"/>
                <a:gd name="T28" fmla="*/ 8 w 50"/>
                <a:gd name="T29" fmla="*/ 8 h 50"/>
                <a:gd name="T30" fmla="*/ 20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4" y="8"/>
                  </a:lnTo>
                  <a:lnTo>
                    <a:pt x="39" y="20"/>
                  </a:lnTo>
                  <a:lnTo>
                    <a:pt x="50" y="25"/>
                  </a:lnTo>
                  <a:lnTo>
                    <a:pt x="39" y="31"/>
                  </a:lnTo>
                  <a:lnTo>
                    <a:pt x="44" y="43"/>
                  </a:lnTo>
                  <a:lnTo>
                    <a:pt x="31" y="39"/>
                  </a:lnTo>
                  <a:lnTo>
                    <a:pt x="25" y="50"/>
                  </a:lnTo>
                  <a:lnTo>
                    <a:pt x="20" y="39"/>
                  </a:lnTo>
                  <a:lnTo>
                    <a:pt x="8" y="43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20"/>
                  </a:lnTo>
                  <a:lnTo>
                    <a:pt x="8" y="8"/>
                  </a:lnTo>
                  <a:lnTo>
                    <a:pt x="20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31" name="Freeform 487"/>
            <p:cNvSpPr>
              <a:spLocks/>
            </p:cNvSpPr>
            <p:nvPr/>
          </p:nvSpPr>
          <p:spPr bwMode="auto">
            <a:xfrm>
              <a:off x="2304" y="480"/>
              <a:ext cx="50" cy="52"/>
            </a:xfrm>
            <a:custGeom>
              <a:avLst/>
              <a:gdLst>
                <a:gd name="T0" fmla="*/ 25 w 50"/>
                <a:gd name="T1" fmla="*/ 0 h 52"/>
                <a:gd name="T2" fmla="*/ 30 w 50"/>
                <a:gd name="T3" fmla="*/ 11 h 52"/>
                <a:gd name="T4" fmla="*/ 44 w 50"/>
                <a:gd name="T5" fmla="*/ 8 h 52"/>
                <a:gd name="T6" fmla="*/ 40 w 50"/>
                <a:gd name="T7" fmla="*/ 21 h 52"/>
                <a:gd name="T8" fmla="*/ 50 w 50"/>
                <a:gd name="T9" fmla="*/ 27 h 52"/>
                <a:gd name="T10" fmla="*/ 40 w 50"/>
                <a:gd name="T11" fmla="*/ 33 h 52"/>
                <a:gd name="T12" fmla="*/ 44 w 50"/>
                <a:gd name="T13" fmla="*/ 44 h 52"/>
                <a:gd name="T14" fmla="*/ 30 w 50"/>
                <a:gd name="T15" fmla="*/ 40 h 52"/>
                <a:gd name="T16" fmla="*/ 25 w 50"/>
                <a:gd name="T17" fmla="*/ 52 h 52"/>
                <a:gd name="T18" fmla="*/ 19 w 50"/>
                <a:gd name="T19" fmla="*/ 40 h 52"/>
                <a:gd name="T20" fmla="*/ 7 w 50"/>
                <a:gd name="T21" fmla="*/ 44 h 52"/>
                <a:gd name="T22" fmla="*/ 11 w 50"/>
                <a:gd name="T23" fmla="*/ 33 h 52"/>
                <a:gd name="T24" fmla="*/ 0 w 50"/>
                <a:gd name="T25" fmla="*/ 27 h 52"/>
                <a:gd name="T26" fmla="*/ 11 w 50"/>
                <a:gd name="T27" fmla="*/ 21 h 52"/>
                <a:gd name="T28" fmla="*/ 7 w 50"/>
                <a:gd name="T29" fmla="*/ 8 h 52"/>
                <a:gd name="T30" fmla="*/ 19 w 50"/>
                <a:gd name="T31" fmla="*/ 11 h 52"/>
                <a:gd name="T32" fmla="*/ 25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5" y="0"/>
                  </a:moveTo>
                  <a:lnTo>
                    <a:pt x="30" y="11"/>
                  </a:lnTo>
                  <a:lnTo>
                    <a:pt x="44" y="8"/>
                  </a:lnTo>
                  <a:lnTo>
                    <a:pt x="40" y="21"/>
                  </a:lnTo>
                  <a:lnTo>
                    <a:pt x="50" y="27"/>
                  </a:lnTo>
                  <a:lnTo>
                    <a:pt x="40" y="33"/>
                  </a:lnTo>
                  <a:lnTo>
                    <a:pt x="44" y="44"/>
                  </a:lnTo>
                  <a:lnTo>
                    <a:pt x="30" y="40"/>
                  </a:lnTo>
                  <a:lnTo>
                    <a:pt x="25" y="52"/>
                  </a:lnTo>
                  <a:lnTo>
                    <a:pt x="19" y="40"/>
                  </a:lnTo>
                  <a:lnTo>
                    <a:pt x="7" y="44"/>
                  </a:lnTo>
                  <a:lnTo>
                    <a:pt x="11" y="33"/>
                  </a:lnTo>
                  <a:lnTo>
                    <a:pt x="0" y="27"/>
                  </a:lnTo>
                  <a:lnTo>
                    <a:pt x="11" y="21"/>
                  </a:lnTo>
                  <a:lnTo>
                    <a:pt x="7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32" name="Freeform 488"/>
            <p:cNvSpPr>
              <a:spLocks/>
            </p:cNvSpPr>
            <p:nvPr/>
          </p:nvSpPr>
          <p:spPr bwMode="auto">
            <a:xfrm>
              <a:off x="2565" y="407"/>
              <a:ext cx="51" cy="50"/>
            </a:xfrm>
            <a:custGeom>
              <a:avLst/>
              <a:gdLst>
                <a:gd name="T0" fmla="*/ 27 w 51"/>
                <a:gd name="T1" fmla="*/ 0 h 50"/>
                <a:gd name="T2" fmla="*/ 30 w 51"/>
                <a:gd name="T3" fmla="*/ 12 h 50"/>
                <a:gd name="T4" fmla="*/ 44 w 51"/>
                <a:gd name="T5" fmla="*/ 8 h 50"/>
                <a:gd name="T6" fmla="*/ 40 w 51"/>
                <a:gd name="T7" fmla="*/ 19 h 50"/>
                <a:gd name="T8" fmla="*/ 51 w 51"/>
                <a:gd name="T9" fmla="*/ 25 h 50"/>
                <a:gd name="T10" fmla="*/ 40 w 51"/>
                <a:gd name="T11" fmla="*/ 31 h 50"/>
                <a:gd name="T12" fmla="*/ 44 w 51"/>
                <a:gd name="T13" fmla="*/ 42 h 50"/>
                <a:gd name="T14" fmla="*/ 30 w 51"/>
                <a:gd name="T15" fmla="*/ 38 h 50"/>
                <a:gd name="T16" fmla="*/ 27 w 51"/>
                <a:gd name="T17" fmla="*/ 50 h 50"/>
                <a:gd name="T18" fmla="*/ 21 w 51"/>
                <a:gd name="T19" fmla="*/ 38 h 50"/>
                <a:gd name="T20" fmla="*/ 7 w 51"/>
                <a:gd name="T21" fmla="*/ 42 h 50"/>
                <a:gd name="T22" fmla="*/ 11 w 51"/>
                <a:gd name="T23" fmla="*/ 31 h 50"/>
                <a:gd name="T24" fmla="*/ 0 w 51"/>
                <a:gd name="T25" fmla="*/ 25 h 50"/>
                <a:gd name="T26" fmla="*/ 11 w 51"/>
                <a:gd name="T27" fmla="*/ 19 h 50"/>
                <a:gd name="T28" fmla="*/ 7 w 51"/>
                <a:gd name="T29" fmla="*/ 8 h 50"/>
                <a:gd name="T30" fmla="*/ 21 w 51"/>
                <a:gd name="T31" fmla="*/ 12 h 50"/>
                <a:gd name="T32" fmla="*/ 27 w 51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1" h="50">
                  <a:moveTo>
                    <a:pt x="27" y="0"/>
                  </a:moveTo>
                  <a:lnTo>
                    <a:pt x="30" y="12"/>
                  </a:lnTo>
                  <a:lnTo>
                    <a:pt x="44" y="8"/>
                  </a:lnTo>
                  <a:lnTo>
                    <a:pt x="40" y="19"/>
                  </a:lnTo>
                  <a:lnTo>
                    <a:pt x="51" y="25"/>
                  </a:lnTo>
                  <a:lnTo>
                    <a:pt x="40" y="31"/>
                  </a:lnTo>
                  <a:lnTo>
                    <a:pt x="44" y="42"/>
                  </a:lnTo>
                  <a:lnTo>
                    <a:pt x="30" y="38"/>
                  </a:lnTo>
                  <a:lnTo>
                    <a:pt x="27" y="50"/>
                  </a:lnTo>
                  <a:lnTo>
                    <a:pt x="21" y="38"/>
                  </a:lnTo>
                  <a:lnTo>
                    <a:pt x="7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8"/>
                  </a:lnTo>
                  <a:lnTo>
                    <a:pt x="21" y="1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33" name="Freeform 489"/>
            <p:cNvSpPr>
              <a:spLocks/>
            </p:cNvSpPr>
            <p:nvPr/>
          </p:nvSpPr>
          <p:spPr bwMode="auto">
            <a:xfrm>
              <a:off x="1906" y="795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3 w 50"/>
                <a:gd name="T5" fmla="*/ 7 h 50"/>
                <a:gd name="T6" fmla="*/ 39 w 50"/>
                <a:gd name="T7" fmla="*/ 19 h 50"/>
                <a:gd name="T8" fmla="*/ 50 w 50"/>
                <a:gd name="T9" fmla="*/ 25 h 50"/>
                <a:gd name="T10" fmla="*/ 39 w 50"/>
                <a:gd name="T11" fmla="*/ 30 h 50"/>
                <a:gd name="T12" fmla="*/ 43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20 w 50"/>
                <a:gd name="T19" fmla="*/ 38 h 50"/>
                <a:gd name="T20" fmla="*/ 8 w 50"/>
                <a:gd name="T21" fmla="*/ 42 h 50"/>
                <a:gd name="T22" fmla="*/ 12 w 50"/>
                <a:gd name="T23" fmla="*/ 30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7 h 50"/>
                <a:gd name="T30" fmla="*/ 20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3" y="7"/>
                  </a:lnTo>
                  <a:lnTo>
                    <a:pt x="39" y="19"/>
                  </a:lnTo>
                  <a:lnTo>
                    <a:pt x="50" y="25"/>
                  </a:lnTo>
                  <a:lnTo>
                    <a:pt x="39" y="30"/>
                  </a:lnTo>
                  <a:lnTo>
                    <a:pt x="43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20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20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34" name="Freeform 490"/>
            <p:cNvSpPr>
              <a:spLocks/>
            </p:cNvSpPr>
            <p:nvPr/>
          </p:nvSpPr>
          <p:spPr bwMode="auto">
            <a:xfrm>
              <a:off x="1828" y="864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2 w 50"/>
                <a:gd name="T5" fmla="*/ 7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0 h 50"/>
                <a:gd name="T12" fmla="*/ 42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7 w 50"/>
                <a:gd name="T21" fmla="*/ 42 h 50"/>
                <a:gd name="T22" fmla="*/ 11 w 50"/>
                <a:gd name="T23" fmla="*/ 30 h 50"/>
                <a:gd name="T24" fmla="*/ 0 w 50"/>
                <a:gd name="T25" fmla="*/ 25 h 50"/>
                <a:gd name="T26" fmla="*/ 11 w 50"/>
                <a:gd name="T27" fmla="*/ 19 h 50"/>
                <a:gd name="T28" fmla="*/ 7 w 50"/>
                <a:gd name="T29" fmla="*/ 7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2" y="7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0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7" y="42"/>
                  </a:lnTo>
                  <a:lnTo>
                    <a:pt x="11" y="30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7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35" name="Freeform 491"/>
            <p:cNvSpPr>
              <a:spLocks/>
            </p:cNvSpPr>
            <p:nvPr/>
          </p:nvSpPr>
          <p:spPr bwMode="auto">
            <a:xfrm>
              <a:off x="2242" y="524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3 w 50"/>
                <a:gd name="T5" fmla="*/ 8 h 50"/>
                <a:gd name="T6" fmla="*/ 39 w 50"/>
                <a:gd name="T7" fmla="*/ 19 h 50"/>
                <a:gd name="T8" fmla="*/ 50 w 50"/>
                <a:gd name="T9" fmla="*/ 25 h 50"/>
                <a:gd name="T10" fmla="*/ 39 w 50"/>
                <a:gd name="T11" fmla="*/ 31 h 50"/>
                <a:gd name="T12" fmla="*/ 43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8 w 50"/>
                <a:gd name="T21" fmla="*/ 42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8 h 50"/>
                <a:gd name="T30" fmla="*/ 19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3" y="8"/>
                  </a:lnTo>
                  <a:lnTo>
                    <a:pt x="39" y="19"/>
                  </a:lnTo>
                  <a:lnTo>
                    <a:pt x="50" y="25"/>
                  </a:lnTo>
                  <a:lnTo>
                    <a:pt x="39" y="31"/>
                  </a:lnTo>
                  <a:lnTo>
                    <a:pt x="43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36" name="Freeform 492"/>
            <p:cNvSpPr>
              <a:spLocks/>
            </p:cNvSpPr>
            <p:nvPr/>
          </p:nvSpPr>
          <p:spPr bwMode="auto">
            <a:xfrm>
              <a:off x="2402" y="491"/>
              <a:ext cx="49" cy="50"/>
            </a:xfrm>
            <a:custGeom>
              <a:avLst/>
              <a:gdLst>
                <a:gd name="T0" fmla="*/ 25 w 49"/>
                <a:gd name="T1" fmla="*/ 0 h 50"/>
                <a:gd name="T2" fmla="*/ 30 w 49"/>
                <a:gd name="T3" fmla="*/ 12 h 50"/>
                <a:gd name="T4" fmla="*/ 42 w 49"/>
                <a:gd name="T5" fmla="*/ 6 h 50"/>
                <a:gd name="T6" fmla="*/ 38 w 49"/>
                <a:gd name="T7" fmla="*/ 20 h 50"/>
                <a:gd name="T8" fmla="*/ 49 w 49"/>
                <a:gd name="T9" fmla="*/ 23 h 50"/>
                <a:gd name="T10" fmla="*/ 38 w 49"/>
                <a:gd name="T11" fmla="*/ 29 h 50"/>
                <a:gd name="T12" fmla="*/ 42 w 49"/>
                <a:gd name="T13" fmla="*/ 43 h 50"/>
                <a:gd name="T14" fmla="*/ 30 w 49"/>
                <a:gd name="T15" fmla="*/ 39 h 50"/>
                <a:gd name="T16" fmla="*/ 25 w 49"/>
                <a:gd name="T17" fmla="*/ 50 h 50"/>
                <a:gd name="T18" fmla="*/ 19 w 49"/>
                <a:gd name="T19" fmla="*/ 39 h 50"/>
                <a:gd name="T20" fmla="*/ 7 w 49"/>
                <a:gd name="T21" fmla="*/ 43 h 50"/>
                <a:gd name="T22" fmla="*/ 11 w 49"/>
                <a:gd name="T23" fmla="*/ 29 h 50"/>
                <a:gd name="T24" fmla="*/ 0 w 49"/>
                <a:gd name="T25" fmla="*/ 23 h 50"/>
                <a:gd name="T26" fmla="*/ 11 w 49"/>
                <a:gd name="T27" fmla="*/ 20 h 50"/>
                <a:gd name="T28" fmla="*/ 7 w 49"/>
                <a:gd name="T29" fmla="*/ 6 h 50"/>
                <a:gd name="T30" fmla="*/ 19 w 49"/>
                <a:gd name="T31" fmla="*/ 12 h 50"/>
                <a:gd name="T32" fmla="*/ 25 w 49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0">
                  <a:moveTo>
                    <a:pt x="25" y="0"/>
                  </a:moveTo>
                  <a:lnTo>
                    <a:pt x="30" y="12"/>
                  </a:lnTo>
                  <a:lnTo>
                    <a:pt x="42" y="6"/>
                  </a:lnTo>
                  <a:lnTo>
                    <a:pt x="38" y="20"/>
                  </a:lnTo>
                  <a:lnTo>
                    <a:pt x="49" y="23"/>
                  </a:lnTo>
                  <a:lnTo>
                    <a:pt x="38" y="29"/>
                  </a:lnTo>
                  <a:lnTo>
                    <a:pt x="42" y="43"/>
                  </a:lnTo>
                  <a:lnTo>
                    <a:pt x="30" y="39"/>
                  </a:lnTo>
                  <a:lnTo>
                    <a:pt x="25" y="50"/>
                  </a:lnTo>
                  <a:lnTo>
                    <a:pt x="19" y="39"/>
                  </a:lnTo>
                  <a:lnTo>
                    <a:pt x="7" y="43"/>
                  </a:lnTo>
                  <a:lnTo>
                    <a:pt x="11" y="29"/>
                  </a:lnTo>
                  <a:lnTo>
                    <a:pt x="0" y="23"/>
                  </a:lnTo>
                  <a:lnTo>
                    <a:pt x="11" y="20"/>
                  </a:lnTo>
                  <a:lnTo>
                    <a:pt x="7" y="6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37" name="Freeform 493"/>
            <p:cNvSpPr>
              <a:spLocks/>
            </p:cNvSpPr>
            <p:nvPr/>
          </p:nvSpPr>
          <p:spPr bwMode="auto">
            <a:xfrm>
              <a:off x="2492" y="461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0 w 50"/>
                <a:gd name="T3" fmla="*/ 11 h 50"/>
                <a:gd name="T4" fmla="*/ 42 w 50"/>
                <a:gd name="T5" fmla="*/ 7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0 h 50"/>
                <a:gd name="T12" fmla="*/ 42 w 50"/>
                <a:gd name="T13" fmla="*/ 42 h 50"/>
                <a:gd name="T14" fmla="*/ 30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7 w 50"/>
                <a:gd name="T21" fmla="*/ 42 h 50"/>
                <a:gd name="T22" fmla="*/ 11 w 50"/>
                <a:gd name="T23" fmla="*/ 30 h 50"/>
                <a:gd name="T24" fmla="*/ 0 w 50"/>
                <a:gd name="T25" fmla="*/ 25 h 50"/>
                <a:gd name="T26" fmla="*/ 11 w 50"/>
                <a:gd name="T27" fmla="*/ 19 h 50"/>
                <a:gd name="T28" fmla="*/ 7 w 50"/>
                <a:gd name="T29" fmla="*/ 7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0" y="11"/>
                  </a:lnTo>
                  <a:lnTo>
                    <a:pt x="42" y="7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0"/>
                  </a:lnTo>
                  <a:lnTo>
                    <a:pt x="42" y="42"/>
                  </a:lnTo>
                  <a:lnTo>
                    <a:pt x="30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7" y="42"/>
                  </a:lnTo>
                  <a:lnTo>
                    <a:pt x="11" y="30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7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38" name="Freeform 494"/>
            <p:cNvSpPr>
              <a:spLocks/>
            </p:cNvSpPr>
            <p:nvPr/>
          </p:nvSpPr>
          <p:spPr bwMode="auto">
            <a:xfrm>
              <a:off x="2791" y="467"/>
              <a:ext cx="52" cy="49"/>
            </a:xfrm>
            <a:custGeom>
              <a:avLst/>
              <a:gdLst>
                <a:gd name="T0" fmla="*/ 27 w 52"/>
                <a:gd name="T1" fmla="*/ 0 h 49"/>
                <a:gd name="T2" fmla="*/ 31 w 52"/>
                <a:gd name="T3" fmla="*/ 11 h 49"/>
                <a:gd name="T4" fmla="*/ 44 w 52"/>
                <a:gd name="T5" fmla="*/ 7 h 49"/>
                <a:gd name="T6" fmla="*/ 40 w 52"/>
                <a:gd name="T7" fmla="*/ 19 h 49"/>
                <a:gd name="T8" fmla="*/ 52 w 52"/>
                <a:gd name="T9" fmla="*/ 24 h 49"/>
                <a:gd name="T10" fmla="*/ 40 w 52"/>
                <a:gd name="T11" fmla="*/ 30 h 49"/>
                <a:gd name="T12" fmla="*/ 44 w 52"/>
                <a:gd name="T13" fmla="*/ 42 h 49"/>
                <a:gd name="T14" fmla="*/ 31 w 52"/>
                <a:gd name="T15" fmla="*/ 38 h 49"/>
                <a:gd name="T16" fmla="*/ 27 w 52"/>
                <a:gd name="T17" fmla="*/ 49 h 49"/>
                <a:gd name="T18" fmla="*/ 21 w 52"/>
                <a:gd name="T19" fmla="*/ 38 h 49"/>
                <a:gd name="T20" fmla="*/ 8 w 52"/>
                <a:gd name="T21" fmla="*/ 42 h 49"/>
                <a:gd name="T22" fmla="*/ 12 w 52"/>
                <a:gd name="T23" fmla="*/ 30 h 49"/>
                <a:gd name="T24" fmla="*/ 0 w 52"/>
                <a:gd name="T25" fmla="*/ 24 h 49"/>
                <a:gd name="T26" fmla="*/ 12 w 52"/>
                <a:gd name="T27" fmla="*/ 19 h 49"/>
                <a:gd name="T28" fmla="*/ 8 w 52"/>
                <a:gd name="T29" fmla="*/ 7 h 49"/>
                <a:gd name="T30" fmla="*/ 21 w 52"/>
                <a:gd name="T31" fmla="*/ 11 h 49"/>
                <a:gd name="T32" fmla="*/ 27 w 52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49">
                  <a:moveTo>
                    <a:pt x="27" y="0"/>
                  </a:moveTo>
                  <a:lnTo>
                    <a:pt x="31" y="11"/>
                  </a:lnTo>
                  <a:lnTo>
                    <a:pt x="44" y="7"/>
                  </a:lnTo>
                  <a:lnTo>
                    <a:pt x="40" y="19"/>
                  </a:lnTo>
                  <a:lnTo>
                    <a:pt x="52" y="24"/>
                  </a:lnTo>
                  <a:lnTo>
                    <a:pt x="40" y="30"/>
                  </a:lnTo>
                  <a:lnTo>
                    <a:pt x="44" y="42"/>
                  </a:lnTo>
                  <a:lnTo>
                    <a:pt x="31" y="38"/>
                  </a:lnTo>
                  <a:lnTo>
                    <a:pt x="27" y="49"/>
                  </a:lnTo>
                  <a:lnTo>
                    <a:pt x="21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4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21" y="1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39" name="Freeform 495"/>
            <p:cNvSpPr>
              <a:spLocks/>
            </p:cNvSpPr>
            <p:nvPr/>
          </p:nvSpPr>
          <p:spPr bwMode="auto">
            <a:xfrm>
              <a:off x="3501" y="950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2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8 w 50"/>
                <a:gd name="T21" fmla="*/ 42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8 h 50"/>
                <a:gd name="T30" fmla="*/ 19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40" name="Freeform 496"/>
            <p:cNvSpPr>
              <a:spLocks/>
            </p:cNvSpPr>
            <p:nvPr/>
          </p:nvSpPr>
          <p:spPr bwMode="auto">
            <a:xfrm>
              <a:off x="3254" y="1182"/>
              <a:ext cx="49" cy="50"/>
            </a:xfrm>
            <a:custGeom>
              <a:avLst/>
              <a:gdLst>
                <a:gd name="T0" fmla="*/ 25 w 49"/>
                <a:gd name="T1" fmla="*/ 0 h 50"/>
                <a:gd name="T2" fmla="*/ 30 w 49"/>
                <a:gd name="T3" fmla="*/ 12 h 50"/>
                <a:gd name="T4" fmla="*/ 42 w 49"/>
                <a:gd name="T5" fmla="*/ 8 h 50"/>
                <a:gd name="T6" fmla="*/ 38 w 49"/>
                <a:gd name="T7" fmla="*/ 19 h 50"/>
                <a:gd name="T8" fmla="*/ 49 w 49"/>
                <a:gd name="T9" fmla="*/ 25 h 50"/>
                <a:gd name="T10" fmla="*/ 38 w 49"/>
                <a:gd name="T11" fmla="*/ 31 h 50"/>
                <a:gd name="T12" fmla="*/ 42 w 49"/>
                <a:gd name="T13" fmla="*/ 42 h 50"/>
                <a:gd name="T14" fmla="*/ 30 w 49"/>
                <a:gd name="T15" fmla="*/ 39 h 50"/>
                <a:gd name="T16" fmla="*/ 25 w 49"/>
                <a:gd name="T17" fmla="*/ 50 h 50"/>
                <a:gd name="T18" fmla="*/ 19 w 49"/>
                <a:gd name="T19" fmla="*/ 39 h 50"/>
                <a:gd name="T20" fmla="*/ 5 w 49"/>
                <a:gd name="T21" fmla="*/ 42 h 50"/>
                <a:gd name="T22" fmla="*/ 11 w 49"/>
                <a:gd name="T23" fmla="*/ 31 h 50"/>
                <a:gd name="T24" fmla="*/ 0 w 49"/>
                <a:gd name="T25" fmla="*/ 25 h 50"/>
                <a:gd name="T26" fmla="*/ 11 w 49"/>
                <a:gd name="T27" fmla="*/ 19 h 50"/>
                <a:gd name="T28" fmla="*/ 5 w 49"/>
                <a:gd name="T29" fmla="*/ 8 h 50"/>
                <a:gd name="T30" fmla="*/ 19 w 49"/>
                <a:gd name="T31" fmla="*/ 12 h 50"/>
                <a:gd name="T32" fmla="*/ 25 w 49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0">
                  <a:moveTo>
                    <a:pt x="25" y="0"/>
                  </a:moveTo>
                  <a:lnTo>
                    <a:pt x="30" y="12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49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30" y="39"/>
                  </a:lnTo>
                  <a:lnTo>
                    <a:pt x="25" y="50"/>
                  </a:lnTo>
                  <a:lnTo>
                    <a:pt x="19" y="39"/>
                  </a:lnTo>
                  <a:lnTo>
                    <a:pt x="5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5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41" name="Freeform 497"/>
            <p:cNvSpPr>
              <a:spLocks/>
            </p:cNvSpPr>
            <p:nvPr/>
          </p:nvSpPr>
          <p:spPr bwMode="auto">
            <a:xfrm>
              <a:off x="3340" y="1203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2 w 50"/>
                <a:gd name="T5" fmla="*/ 8 h 50"/>
                <a:gd name="T6" fmla="*/ 38 w 50"/>
                <a:gd name="T7" fmla="*/ 20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4 h 50"/>
                <a:gd name="T14" fmla="*/ 31 w 50"/>
                <a:gd name="T15" fmla="*/ 39 h 50"/>
                <a:gd name="T16" fmla="*/ 25 w 50"/>
                <a:gd name="T17" fmla="*/ 50 h 50"/>
                <a:gd name="T18" fmla="*/ 19 w 50"/>
                <a:gd name="T19" fmla="*/ 39 h 50"/>
                <a:gd name="T20" fmla="*/ 8 w 50"/>
                <a:gd name="T21" fmla="*/ 44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20 h 50"/>
                <a:gd name="T28" fmla="*/ 8 w 50"/>
                <a:gd name="T29" fmla="*/ 8 h 50"/>
                <a:gd name="T30" fmla="*/ 19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2" y="8"/>
                  </a:lnTo>
                  <a:lnTo>
                    <a:pt x="38" y="20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4"/>
                  </a:lnTo>
                  <a:lnTo>
                    <a:pt x="31" y="39"/>
                  </a:lnTo>
                  <a:lnTo>
                    <a:pt x="25" y="50"/>
                  </a:lnTo>
                  <a:lnTo>
                    <a:pt x="19" y="39"/>
                  </a:lnTo>
                  <a:lnTo>
                    <a:pt x="8" y="44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20"/>
                  </a:lnTo>
                  <a:lnTo>
                    <a:pt x="8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42" name="Freeform 498"/>
            <p:cNvSpPr>
              <a:spLocks/>
            </p:cNvSpPr>
            <p:nvPr/>
          </p:nvSpPr>
          <p:spPr bwMode="auto">
            <a:xfrm>
              <a:off x="3194" y="578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2 w 50"/>
                <a:gd name="T5" fmla="*/ 6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29 h 50"/>
                <a:gd name="T12" fmla="*/ 42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8 w 50"/>
                <a:gd name="T21" fmla="*/ 42 h 50"/>
                <a:gd name="T22" fmla="*/ 12 w 50"/>
                <a:gd name="T23" fmla="*/ 29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6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2" y="6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29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2" y="29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6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43" name="Freeform 499"/>
            <p:cNvSpPr>
              <a:spLocks/>
            </p:cNvSpPr>
            <p:nvPr/>
          </p:nvSpPr>
          <p:spPr bwMode="auto">
            <a:xfrm>
              <a:off x="3426" y="1088"/>
              <a:ext cx="50" cy="52"/>
            </a:xfrm>
            <a:custGeom>
              <a:avLst/>
              <a:gdLst>
                <a:gd name="T0" fmla="*/ 23 w 50"/>
                <a:gd name="T1" fmla="*/ 0 h 52"/>
                <a:gd name="T2" fmla="*/ 29 w 50"/>
                <a:gd name="T3" fmla="*/ 12 h 52"/>
                <a:gd name="T4" fmla="*/ 42 w 50"/>
                <a:gd name="T5" fmla="*/ 8 h 52"/>
                <a:gd name="T6" fmla="*/ 39 w 50"/>
                <a:gd name="T7" fmla="*/ 21 h 52"/>
                <a:gd name="T8" fmla="*/ 50 w 50"/>
                <a:gd name="T9" fmla="*/ 27 h 52"/>
                <a:gd name="T10" fmla="*/ 39 w 50"/>
                <a:gd name="T11" fmla="*/ 33 h 52"/>
                <a:gd name="T12" fmla="*/ 42 w 50"/>
                <a:gd name="T13" fmla="*/ 44 h 52"/>
                <a:gd name="T14" fmla="*/ 29 w 50"/>
                <a:gd name="T15" fmla="*/ 40 h 52"/>
                <a:gd name="T16" fmla="*/ 23 w 50"/>
                <a:gd name="T17" fmla="*/ 52 h 52"/>
                <a:gd name="T18" fmla="*/ 19 w 50"/>
                <a:gd name="T19" fmla="*/ 40 h 52"/>
                <a:gd name="T20" fmla="*/ 6 w 50"/>
                <a:gd name="T21" fmla="*/ 44 h 52"/>
                <a:gd name="T22" fmla="*/ 12 w 50"/>
                <a:gd name="T23" fmla="*/ 33 h 52"/>
                <a:gd name="T24" fmla="*/ 0 w 50"/>
                <a:gd name="T25" fmla="*/ 27 h 52"/>
                <a:gd name="T26" fmla="*/ 12 w 50"/>
                <a:gd name="T27" fmla="*/ 21 h 52"/>
                <a:gd name="T28" fmla="*/ 6 w 50"/>
                <a:gd name="T29" fmla="*/ 8 h 52"/>
                <a:gd name="T30" fmla="*/ 19 w 50"/>
                <a:gd name="T31" fmla="*/ 12 h 52"/>
                <a:gd name="T32" fmla="*/ 23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3" y="0"/>
                  </a:moveTo>
                  <a:lnTo>
                    <a:pt x="29" y="12"/>
                  </a:lnTo>
                  <a:lnTo>
                    <a:pt x="42" y="8"/>
                  </a:lnTo>
                  <a:lnTo>
                    <a:pt x="39" y="21"/>
                  </a:lnTo>
                  <a:lnTo>
                    <a:pt x="50" y="27"/>
                  </a:lnTo>
                  <a:lnTo>
                    <a:pt x="39" y="33"/>
                  </a:lnTo>
                  <a:lnTo>
                    <a:pt x="42" y="44"/>
                  </a:lnTo>
                  <a:lnTo>
                    <a:pt x="29" y="40"/>
                  </a:lnTo>
                  <a:lnTo>
                    <a:pt x="23" y="52"/>
                  </a:lnTo>
                  <a:lnTo>
                    <a:pt x="19" y="40"/>
                  </a:lnTo>
                  <a:lnTo>
                    <a:pt x="6" y="44"/>
                  </a:lnTo>
                  <a:lnTo>
                    <a:pt x="12" y="33"/>
                  </a:lnTo>
                  <a:lnTo>
                    <a:pt x="0" y="27"/>
                  </a:lnTo>
                  <a:lnTo>
                    <a:pt x="12" y="21"/>
                  </a:lnTo>
                  <a:lnTo>
                    <a:pt x="6" y="8"/>
                  </a:lnTo>
                  <a:lnTo>
                    <a:pt x="19" y="12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44" name="Freeform 500"/>
            <p:cNvSpPr>
              <a:spLocks/>
            </p:cNvSpPr>
            <p:nvPr/>
          </p:nvSpPr>
          <p:spPr bwMode="auto">
            <a:xfrm>
              <a:off x="3340" y="877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2 w 50"/>
                <a:gd name="T5" fmla="*/ 6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2 h 50"/>
                <a:gd name="T14" fmla="*/ 31 w 50"/>
                <a:gd name="T15" fmla="*/ 39 h 50"/>
                <a:gd name="T16" fmla="*/ 25 w 50"/>
                <a:gd name="T17" fmla="*/ 50 h 50"/>
                <a:gd name="T18" fmla="*/ 19 w 50"/>
                <a:gd name="T19" fmla="*/ 39 h 50"/>
                <a:gd name="T20" fmla="*/ 6 w 50"/>
                <a:gd name="T21" fmla="*/ 42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19 h 50"/>
                <a:gd name="T28" fmla="*/ 6 w 50"/>
                <a:gd name="T29" fmla="*/ 6 h 50"/>
                <a:gd name="T30" fmla="*/ 19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2" y="6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31" y="39"/>
                  </a:lnTo>
                  <a:lnTo>
                    <a:pt x="25" y="50"/>
                  </a:lnTo>
                  <a:lnTo>
                    <a:pt x="19" y="39"/>
                  </a:lnTo>
                  <a:lnTo>
                    <a:pt x="6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6" y="6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45" name="Freeform 501"/>
            <p:cNvSpPr>
              <a:spLocks/>
            </p:cNvSpPr>
            <p:nvPr/>
          </p:nvSpPr>
          <p:spPr bwMode="auto">
            <a:xfrm>
              <a:off x="3056" y="520"/>
              <a:ext cx="50" cy="52"/>
            </a:xfrm>
            <a:custGeom>
              <a:avLst/>
              <a:gdLst>
                <a:gd name="T0" fmla="*/ 25 w 50"/>
                <a:gd name="T1" fmla="*/ 0 h 52"/>
                <a:gd name="T2" fmla="*/ 31 w 50"/>
                <a:gd name="T3" fmla="*/ 12 h 52"/>
                <a:gd name="T4" fmla="*/ 42 w 50"/>
                <a:gd name="T5" fmla="*/ 8 h 52"/>
                <a:gd name="T6" fmla="*/ 38 w 50"/>
                <a:gd name="T7" fmla="*/ 21 h 52"/>
                <a:gd name="T8" fmla="*/ 50 w 50"/>
                <a:gd name="T9" fmla="*/ 25 h 52"/>
                <a:gd name="T10" fmla="*/ 38 w 50"/>
                <a:gd name="T11" fmla="*/ 31 h 52"/>
                <a:gd name="T12" fmla="*/ 42 w 50"/>
                <a:gd name="T13" fmla="*/ 44 h 52"/>
                <a:gd name="T14" fmla="*/ 31 w 50"/>
                <a:gd name="T15" fmla="*/ 41 h 52"/>
                <a:gd name="T16" fmla="*/ 25 w 50"/>
                <a:gd name="T17" fmla="*/ 52 h 52"/>
                <a:gd name="T18" fmla="*/ 19 w 50"/>
                <a:gd name="T19" fmla="*/ 41 h 52"/>
                <a:gd name="T20" fmla="*/ 8 w 50"/>
                <a:gd name="T21" fmla="*/ 44 h 52"/>
                <a:gd name="T22" fmla="*/ 11 w 50"/>
                <a:gd name="T23" fmla="*/ 31 h 52"/>
                <a:gd name="T24" fmla="*/ 0 w 50"/>
                <a:gd name="T25" fmla="*/ 25 h 52"/>
                <a:gd name="T26" fmla="*/ 11 w 50"/>
                <a:gd name="T27" fmla="*/ 21 h 52"/>
                <a:gd name="T28" fmla="*/ 8 w 50"/>
                <a:gd name="T29" fmla="*/ 8 h 52"/>
                <a:gd name="T30" fmla="*/ 19 w 50"/>
                <a:gd name="T31" fmla="*/ 12 h 52"/>
                <a:gd name="T32" fmla="*/ 25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5" y="0"/>
                  </a:moveTo>
                  <a:lnTo>
                    <a:pt x="31" y="12"/>
                  </a:lnTo>
                  <a:lnTo>
                    <a:pt x="42" y="8"/>
                  </a:lnTo>
                  <a:lnTo>
                    <a:pt x="38" y="21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4"/>
                  </a:lnTo>
                  <a:lnTo>
                    <a:pt x="31" y="41"/>
                  </a:lnTo>
                  <a:lnTo>
                    <a:pt x="25" y="52"/>
                  </a:lnTo>
                  <a:lnTo>
                    <a:pt x="19" y="41"/>
                  </a:lnTo>
                  <a:lnTo>
                    <a:pt x="8" y="44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21"/>
                  </a:lnTo>
                  <a:lnTo>
                    <a:pt x="8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46" name="Freeform 502"/>
            <p:cNvSpPr>
              <a:spLocks/>
            </p:cNvSpPr>
            <p:nvPr/>
          </p:nvSpPr>
          <p:spPr bwMode="auto">
            <a:xfrm>
              <a:off x="2893" y="488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2 w 50"/>
                <a:gd name="T5" fmla="*/ 5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0 h 50"/>
                <a:gd name="T12" fmla="*/ 42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7 w 50"/>
                <a:gd name="T21" fmla="*/ 42 h 50"/>
                <a:gd name="T22" fmla="*/ 11 w 50"/>
                <a:gd name="T23" fmla="*/ 30 h 50"/>
                <a:gd name="T24" fmla="*/ 0 w 50"/>
                <a:gd name="T25" fmla="*/ 25 h 50"/>
                <a:gd name="T26" fmla="*/ 11 w 50"/>
                <a:gd name="T27" fmla="*/ 19 h 50"/>
                <a:gd name="T28" fmla="*/ 7 w 50"/>
                <a:gd name="T29" fmla="*/ 5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2" y="5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0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7" y="42"/>
                  </a:lnTo>
                  <a:lnTo>
                    <a:pt x="11" y="30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5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47" name="Freeform 503"/>
            <p:cNvSpPr>
              <a:spLocks/>
            </p:cNvSpPr>
            <p:nvPr/>
          </p:nvSpPr>
          <p:spPr bwMode="auto">
            <a:xfrm>
              <a:off x="3357" y="674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2 w 50"/>
                <a:gd name="T5" fmla="*/ 7 h 50"/>
                <a:gd name="T6" fmla="*/ 39 w 50"/>
                <a:gd name="T7" fmla="*/ 19 h 50"/>
                <a:gd name="T8" fmla="*/ 50 w 50"/>
                <a:gd name="T9" fmla="*/ 25 h 50"/>
                <a:gd name="T10" fmla="*/ 39 w 50"/>
                <a:gd name="T11" fmla="*/ 30 h 50"/>
                <a:gd name="T12" fmla="*/ 42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8 w 50"/>
                <a:gd name="T21" fmla="*/ 42 h 50"/>
                <a:gd name="T22" fmla="*/ 12 w 50"/>
                <a:gd name="T23" fmla="*/ 30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7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2" y="7"/>
                  </a:lnTo>
                  <a:lnTo>
                    <a:pt x="39" y="19"/>
                  </a:lnTo>
                  <a:lnTo>
                    <a:pt x="50" y="25"/>
                  </a:lnTo>
                  <a:lnTo>
                    <a:pt x="39" y="30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48" name="Freeform 504"/>
            <p:cNvSpPr>
              <a:spLocks/>
            </p:cNvSpPr>
            <p:nvPr/>
          </p:nvSpPr>
          <p:spPr bwMode="auto">
            <a:xfrm>
              <a:off x="3342" y="760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4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4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8 w 50"/>
                <a:gd name="T21" fmla="*/ 42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19 h 50"/>
                <a:gd name="T28" fmla="*/ 8 w 50"/>
                <a:gd name="T29" fmla="*/ 8 h 50"/>
                <a:gd name="T30" fmla="*/ 19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4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4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8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49" name="Freeform 505"/>
            <p:cNvSpPr>
              <a:spLocks/>
            </p:cNvSpPr>
            <p:nvPr/>
          </p:nvSpPr>
          <p:spPr bwMode="auto">
            <a:xfrm>
              <a:off x="3104" y="595"/>
              <a:ext cx="50" cy="52"/>
            </a:xfrm>
            <a:custGeom>
              <a:avLst/>
              <a:gdLst>
                <a:gd name="T0" fmla="*/ 25 w 50"/>
                <a:gd name="T1" fmla="*/ 0 h 52"/>
                <a:gd name="T2" fmla="*/ 31 w 50"/>
                <a:gd name="T3" fmla="*/ 12 h 52"/>
                <a:gd name="T4" fmla="*/ 44 w 50"/>
                <a:gd name="T5" fmla="*/ 8 h 52"/>
                <a:gd name="T6" fmla="*/ 40 w 50"/>
                <a:gd name="T7" fmla="*/ 19 h 52"/>
                <a:gd name="T8" fmla="*/ 50 w 50"/>
                <a:gd name="T9" fmla="*/ 25 h 52"/>
                <a:gd name="T10" fmla="*/ 40 w 50"/>
                <a:gd name="T11" fmla="*/ 31 h 52"/>
                <a:gd name="T12" fmla="*/ 44 w 50"/>
                <a:gd name="T13" fmla="*/ 44 h 52"/>
                <a:gd name="T14" fmla="*/ 31 w 50"/>
                <a:gd name="T15" fmla="*/ 40 h 52"/>
                <a:gd name="T16" fmla="*/ 25 w 50"/>
                <a:gd name="T17" fmla="*/ 52 h 52"/>
                <a:gd name="T18" fmla="*/ 19 w 50"/>
                <a:gd name="T19" fmla="*/ 40 h 52"/>
                <a:gd name="T20" fmla="*/ 8 w 50"/>
                <a:gd name="T21" fmla="*/ 44 h 52"/>
                <a:gd name="T22" fmla="*/ 11 w 50"/>
                <a:gd name="T23" fmla="*/ 31 h 52"/>
                <a:gd name="T24" fmla="*/ 0 w 50"/>
                <a:gd name="T25" fmla="*/ 25 h 52"/>
                <a:gd name="T26" fmla="*/ 11 w 50"/>
                <a:gd name="T27" fmla="*/ 19 h 52"/>
                <a:gd name="T28" fmla="*/ 8 w 50"/>
                <a:gd name="T29" fmla="*/ 8 h 52"/>
                <a:gd name="T30" fmla="*/ 19 w 50"/>
                <a:gd name="T31" fmla="*/ 12 h 52"/>
                <a:gd name="T32" fmla="*/ 25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5" y="0"/>
                  </a:moveTo>
                  <a:lnTo>
                    <a:pt x="31" y="12"/>
                  </a:lnTo>
                  <a:lnTo>
                    <a:pt x="44" y="8"/>
                  </a:lnTo>
                  <a:lnTo>
                    <a:pt x="40" y="19"/>
                  </a:lnTo>
                  <a:lnTo>
                    <a:pt x="50" y="25"/>
                  </a:lnTo>
                  <a:lnTo>
                    <a:pt x="40" y="31"/>
                  </a:lnTo>
                  <a:lnTo>
                    <a:pt x="44" y="44"/>
                  </a:lnTo>
                  <a:lnTo>
                    <a:pt x="31" y="40"/>
                  </a:lnTo>
                  <a:lnTo>
                    <a:pt x="25" y="52"/>
                  </a:lnTo>
                  <a:lnTo>
                    <a:pt x="19" y="40"/>
                  </a:lnTo>
                  <a:lnTo>
                    <a:pt x="8" y="44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8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50" name="Freeform 506"/>
            <p:cNvSpPr>
              <a:spLocks/>
            </p:cNvSpPr>
            <p:nvPr/>
          </p:nvSpPr>
          <p:spPr bwMode="auto">
            <a:xfrm>
              <a:off x="2964" y="524"/>
              <a:ext cx="50" cy="50"/>
            </a:xfrm>
            <a:custGeom>
              <a:avLst/>
              <a:gdLst>
                <a:gd name="T0" fmla="*/ 23 w 50"/>
                <a:gd name="T1" fmla="*/ 0 h 50"/>
                <a:gd name="T2" fmla="*/ 29 w 50"/>
                <a:gd name="T3" fmla="*/ 12 h 50"/>
                <a:gd name="T4" fmla="*/ 42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2 h 50"/>
                <a:gd name="T14" fmla="*/ 29 w 50"/>
                <a:gd name="T15" fmla="*/ 38 h 50"/>
                <a:gd name="T16" fmla="*/ 23 w 50"/>
                <a:gd name="T17" fmla="*/ 50 h 50"/>
                <a:gd name="T18" fmla="*/ 19 w 50"/>
                <a:gd name="T19" fmla="*/ 38 h 50"/>
                <a:gd name="T20" fmla="*/ 6 w 50"/>
                <a:gd name="T21" fmla="*/ 42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19 h 50"/>
                <a:gd name="T28" fmla="*/ 6 w 50"/>
                <a:gd name="T29" fmla="*/ 8 h 50"/>
                <a:gd name="T30" fmla="*/ 19 w 50"/>
                <a:gd name="T31" fmla="*/ 12 h 50"/>
                <a:gd name="T32" fmla="*/ 23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3" y="0"/>
                  </a:moveTo>
                  <a:lnTo>
                    <a:pt x="29" y="12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29" y="38"/>
                  </a:lnTo>
                  <a:lnTo>
                    <a:pt x="23" y="50"/>
                  </a:lnTo>
                  <a:lnTo>
                    <a:pt x="19" y="38"/>
                  </a:lnTo>
                  <a:lnTo>
                    <a:pt x="6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6" y="8"/>
                  </a:lnTo>
                  <a:lnTo>
                    <a:pt x="19" y="12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40F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51" name="Freeform 507"/>
            <p:cNvSpPr>
              <a:spLocks/>
            </p:cNvSpPr>
            <p:nvPr/>
          </p:nvSpPr>
          <p:spPr bwMode="auto">
            <a:xfrm>
              <a:off x="3421" y="1023"/>
              <a:ext cx="49" cy="50"/>
            </a:xfrm>
            <a:custGeom>
              <a:avLst/>
              <a:gdLst>
                <a:gd name="T0" fmla="*/ 24 w 49"/>
                <a:gd name="T1" fmla="*/ 0 h 50"/>
                <a:gd name="T2" fmla="*/ 30 w 49"/>
                <a:gd name="T3" fmla="*/ 11 h 50"/>
                <a:gd name="T4" fmla="*/ 44 w 49"/>
                <a:gd name="T5" fmla="*/ 8 h 50"/>
                <a:gd name="T6" fmla="*/ 38 w 49"/>
                <a:gd name="T7" fmla="*/ 19 h 50"/>
                <a:gd name="T8" fmla="*/ 49 w 49"/>
                <a:gd name="T9" fmla="*/ 25 h 50"/>
                <a:gd name="T10" fmla="*/ 38 w 49"/>
                <a:gd name="T11" fmla="*/ 31 h 50"/>
                <a:gd name="T12" fmla="*/ 44 w 49"/>
                <a:gd name="T13" fmla="*/ 42 h 50"/>
                <a:gd name="T14" fmla="*/ 30 w 49"/>
                <a:gd name="T15" fmla="*/ 38 h 50"/>
                <a:gd name="T16" fmla="*/ 24 w 49"/>
                <a:gd name="T17" fmla="*/ 50 h 50"/>
                <a:gd name="T18" fmla="*/ 19 w 49"/>
                <a:gd name="T19" fmla="*/ 38 h 50"/>
                <a:gd name="T20" fmla="*/ 7 w 49"/>
                <a:gd name="T21" fmla="*/ 42 h 50"/>
                <a:gd name="T22" fmla="*/ 11 w 49"/>
                <a:gd name="T23" fmla="*/ 31 h 50"/>
                <a:gd name="T24" fmla="*/ 0 w 49"/>
                <a:gd name="T25" fmla="*/ 25 h 50"/>
                <a:gd name="T26" fmla="*/ 11 w 49"/>
                <a:gd name="T27" fmla="*/ 19 h 50"/>
                <a:gd name="T28" fmla="*/ 7 w 49"/>
                <a:gd name="T29" fmla="*/ 8 h 50"/>
                <a:gd name="T30" fmla="*/ 19 w 49"/>
                <a:gd name="T31" fmla="*/ 11 h 50"/>
                <a:gd name="T32" fmla="*/ 24 w 49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0">
                  <a:moveTo>
                    <a:pt x="24" y="0"/>
                  </a:moveTo>
                  <a:lnTo>
                    <a:pt x="30" y="11"/>
                  </a:lnTo>
                  <a:lnTo>
                    <a:pt x="44" y="8"/>
                  </a:lnTo>
                  <a:lnTo>
                    <a:pt x="38" y="19"/>
                  </a:lnTo>
                  <a:lnTo>
                    <a:pt x="49" y="25"/>
                  </a:lnTo>
                  <a:lnTo>
                    <a:pt x="38" y="31"/>
                  </a:lnTo>
                  <a:lnTo>
                    <a:pt x="44" y="42"/>
                  </a:lnTo>
                  <a:lnTo>
                    <a:pt x="30" y="38"/>
                  </a:lnTo>
                  <a:lnTo>
                    <a:pt x="24" y="50"/>
                  </a:lnTo>
                  <a:lnTo>
                    <a:pt x="19" y="38"/>
                  </a:lnTo>
                  <a:lnTo>
                    <a:pt x="7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8"/>
                  </a:lnTo>
                  <a:lnTo>
                    <a:pt x="19" y="11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52" name="Freeform 508"/>
            <p:cNvSpPr>
              <a:spLocks/>
            </p:cNvSpPr>
            <p:nvPr/>
          </p:nvSpPr>
          <p:spPr bwMode="auto">
            <a:xfrm>
              <a:off x="3244" y="678"/>
              <a:ext cx="52" cy="49"/>
            </a:xfrm>
            <a:custGeom>
              <a:avLst/>
              <a:gdLst>
                <a:gd name="T0" fmla="*/ 27 w 52"/>
                <a:gd name="T1" fmla="*/ 0 h 49"/>
                <a:gd name="T2" fmla="*/ 33 w 52"/>
                <a:gd name="T3" fmla="*/ 11 h 49"/>
                <a:gd name="T4" fmla="*/ 44 w 52"/>
                <a:gd name="T5" fmla="*/ 7 h 49"/>
                <a:gd name="T6" fmla="*/ 40 w 52"/>
                <a:gd name="T7" fmla="*/ 21 h 49"/>
                <a:gd name="T8" fmla="*/ 52 w 52"/>
                <a:gd name="T9" fmla="*/ 25 h 49"/>
                <a:gd name="T10" fmla="*/ 40 w 52"/>
                <a:gd name="T11" fmla="*/ 30 h 49"/>
                <a:gd name="T12" fmla="*/ 44 w 52"/>
                <a:gd name="T13" fmla="*/ 44 h 49"/>
                <a:gd name="T14" fmla="*/ 33 w 52"/>
                <a:gd name="T15" fmla="*/ 38 h 49"/>
                <a:gd name="T16" fmla="*/ 27 w 52"/>
                <a:gd name="T17" fmla="*/ 49 h 49"/>
                <a:gd name="T18" fmla="*/ 21 w 52"/>
                <a:gd name="T19" fmla="*/ 38 h 49"/>
                <a:gd name="T20" fmla="*/ 8 w 52"/>
                <a:gd name="T21" fmla="*/ 44 h 49"/>
                <a:gd name="T22" fmla="*/ 11 w 52"/>
                <a:gd name="T23" fmla="*/ 30 h 49"/>
                <a:gd name="T24" fmla="*/ 0 w 52"/>
                <a:gd name="T25" fmla="*/ 25 h 49"/>
                <a:gd name="T26" fmla="*/ 11 w 52"/>
                <a:gd name="T27" fmla="*/ 21 h 49"/>
                <a:gd name="T28" fmla="*/ 8 w 52"/>
                <a:gd name="T29" fmla="*/ 7 h 49"/>
                <a:gd name="T30" fmla="*/ 21 w 52"/>
                <a:gd name="T31" fmla="*/ 11 h 49"/>
                <a:gd name="T32" fmla="*/ 27 w 52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49">
                  <a:moveTo>
                    <a:pt x="27" y="0"/>
                  </a:moveTo>
                  <a:lnTo>
                    <a:pt x="33" y="11"/>
                  </a:lnTo>
                  <a:lnTo>
                    <a:pt x="44" y="7"/>
                  </a:lnTo>
                  <a:lnTo>
                    <a:pt x="40" y="21"/>
                  </a:lnTo>
                  <a:lnTo>
                    <a:pt x="52" y="25"/>
                  </a:lnTo>
                  <a:lnTo>
                    <a:pt x="40" y="30"/>
                  </a:lnTo>
                  <a:lnTo>
                    <a:pt x="44" y="44"/>
                  </a:lnTo>
                  <a:lnTo>
                    <a:pt x="33" y="38"/>
                  </a:lnTo>
                  <a:lnTo>
                    <a:pt x="27" y="49"/>
                  </a:lnTo>
                  <a:lnTo>
                    <a:pt x="21" y="38"/>
                  </a:lnTo>
                  <a:lnTo>
                    <a:pt x="8" y="44"/>
                  </a:lnTo>
                  <a:lnTo>
                    <a:pt x="11" y="30"/>
                  </a:lnTo>
                  <a:lnTo>
                    <a:pt x="0" y="25"/>
                  </a:lnTo>
                  <a:lnTo>
                    <a:pt x="11" y="21"/>
                  </a:lnTo>
                  <a:lnTo>
                    <a:pt x="8" y="7"/>
                  </a:lnTo>
                  <a:lnTo>
                    <a:pt x="21" y="1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53" name="Freeform 509"/>
            <p:cNvSpPr>
              <a:spLocks/>
            </p:cNvSpPr>
            <p:nvPr/>
          </p:nvSpPr>
          <p:spPr bwMode="auto">
            <a:xfrm>
              <a:off x="3467" y="764"/>
              <a:ext cx="49" cy="50"/>
            </a:xfrm>
            <a:custGeom>
              <a:avLst/>
              <a:gdLst>
                <a:gd name="T0" fmla="*/ 25 w 49"/>
                <a:gd name="T1" fmla="*/ 0 h 50"/>
                <a:gd name="T2" fmla="*/ 30 w 49"/>
                <a:gd name="T3" fmla="*/ 11 h 50"/>
                <a:gd name="T4" fmla="*/ 42 w 49"/>
                <a:gd name="T5" fmla="*/ 8 h 50"/>
                <a:gd name="T6" fmla="*/ 38 w 49"/>
                <a:gd name="T7" fmla="*/ 19 h 50"/>
                <a:gd name="T8" fmla="*/ 49 w 49"/>
                <a:gd name="T9" fmla="*/ 25 h 50"/>
                <a:gd name="T10" fmla="*/ 38 w 49"/>
                <a:gd name="T11" fmla="*/ 31 h 50"/>
                <a:gd name="T12" fmla="*/ 42 w 49"/>
                <a:gd name="T13" fmla="*/ 44 h 50"/>
                <a:gd name="T14" fmla="*/ 30 w 49"/>
                <a:gd name="T15" fmla="*/ 38 h 50"/>
                <a:gd name="T16" fmla="*/ 25 w 49"/>
                <a:gd name="T17" fmla="*/ 50 h 50"/>
                <a:gd name="T18" fmla="*/ 19 w 49"/>
                <a:gd name="T19" fmla="*/ 38 h 50"/>
                <a:gd name="T20" fmla="*/ 5 w 49"/>
                <a:gd name="T21" fmla="*/ 44 h 50"/>
                <a:gd name="T22" fmla="*/ 11 w 49"/>
                <a:gd name="T23" fmla="*/ 31 h 50"/>
                <a:gd name="T24" fmla="*/ 0 w 49"/>
                <a:gd name="T25" fmla="*/ 25 h 50"/>
                <a:gd name="T26" fmla="*/ 11 w 49"/>
                <a:gd name="T27" fmla="*/ 19 h 50"/>
                <a:gd name="T28" fmla="*/ 5 w 49"/>
                <a:gd name="T29" fmla="*/ 8 h 50"/>
                <a:gd name="T30" fmla="*/ 19 w 49"/>
                <a:gd name="T31" fmla="*/ 11 h 50"/>
                <a:gd name="T32" fmla="*/ 25 w 49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0">
                  <a:moveTo>
                    <a:pt x="25" y="0"/>
                  </a:moveTo>
                  <a:lnTo>
                    <a:pt x="30" y="11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49" y="25"/>
                  </a:lnTo>
                  <a:lnTo>
                    <a:pt x="38" y="31"/>
                  </a:lnTo>
                  <a:lnTo>
                    <a:pt x="42" y="44"/>
                  </a:lnTo>
                  <a:lnTo>
                    <a:pt x="30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5" y="44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5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54" name="Freeform 510"/>
            <p:cNvSpPr>
              <a:spLocks/>
            </p:cNvSpPr>
            <p:nvPr/>
          </p:nvSpPr>
          <p:spPr bwMode="auto">
            <a:xfrm>
              <a:off x="3388" y="821"/>
              <a:ext cx="52" cy="50"/>
            </a:xfrm>
            <a:custGeom>
              <a:avLst/>
              <a:gdLst>
                <a:gd name="T0" fmla="*/ 27 w 52"/>
                <a:gd name="T1" fmla="*/ 0 h 50"/>
                <a:gd name="T2" fmla="*/ 33 w 52"/>
                <a:gd name="T3" fmla="*/ 12 h 50"/>
                <a:gd name="T4" fmla="*/ 44 w 52"/>
                <a:gd name="T5" fmla="*/ 8 h 50"/>
                <a:gd name="T6" fmla="*/ 40 w 52"/>
                <a:gd name="T7" fmla="*/ 22 h 50"/>
                <a:gd name="T8" fmla="*/ 52 w 52"/>
                <a:gd name="T9" fmla="*/ 25 h 50"/>
                <a:gd name="T10" fmla="*/ 40 w 52"/>
                <a:gd name="T11" fmla="*/ 31 h 50"/>
                <a:gd name="T12" fmla="*/ 44 w 52"/>
                <a:gd name="T13" fmla="*/ 45 h 50"/>
                <a:gd name="T14" fmla="*/ 33 w 52"/>
                <a:gd name="T15" fmla="*/ 39 h 50"/>
                <a:gd name="T16" fmla="*/ 27 w 52"/>
                <a:gd name="T17" fmla="*/ 50 h 50"/>
                <a:gd name="T18" fmla="*/ 21 w 52"/>
                <a:gd name="T19" fmla="*/ 39 h 50"/>
                <a:gd name="T20" fmla="*/ 8 w 52"/>
                <a:gd name="T21" fmla="*/ 45 h 50"/>
                <a:gd name="T22" fmla="*/ 11 w 52"/>
                <a:gd name="T23" fmla="*/ 31 h 50"/>
                <a:gd name="T24" fmla="*/ 0 w 52"/>
                <a:gd name="T25" fmla="*/ 25 h 50"/>
                <a:gd name="T26" fmla="*/ 11 w 52"/>
                <a:gd name="T27" fmla="*/ 22 h 50"/>
                <a:gd name="T28" fmla="*/ 8 w 52"/>
                <a:gd name="T29" fmla="*/ 8 h 50"/>
                <a:gd name="T30" fmla="*/ 21 w 52"/>
                <a:gd name="T31" fmla="*/ 12 h 50"/>
                <a:gd name="T32" fmla="*/ 27 w 52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0">
                  <a:moveTo>
                    <a:pt x="27" y="0"/>
                  </a:moveTo>
                  <a:lnTo>
                    <a:pt x="33" y="12"/>
                  </a:lnTo>
                  <a:lnTo>
                    <a:pt x="44" y="8"/>
                  </a:lnTo>
                  <a:lnTo>
                    <a:pt x="40" y="22"/>
                  </a:lnTo>
                  <a:lnTo>
                    <a:pt x="52" y="25"/>
                  </a:lnTo>
                  <a:lnTo>
                    <a:pt x="40" y="31"/>
                  </a:lnTo>
                  <a:lnTo>
                    <a:pt x="44" y="45"/>
                  </a:lnTo>
                  <a:lnTo>
                    <a:pt x="33" y="39"/>
                  </a:lnTo>
                  <a:lnTo>
                    <a:pt x="27" y="50"/>
                  </a:lnTo>
                  <a:lnTo>
                    <a:pt x="21" y="39"/>
                  </a:lnTo>
                  <a:lnTo>
                    <a:pt x="8" y="45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22"/>
                  </a:lnTo>
                  <a:lnTo>
                    <a:pt x="8" y="8"/>
                  </a:lnTo>
                  <a:lnTo>
                    <a:pt x="21" y="1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55" name="Freeform 511"/>
            <p:cNvSpPr>
              <a:spLocks/>
            </p:cNvSpPr>
            <p:nvPr/>
          </p:nvSpPr>
          <p:spPr bwMode="auto">
            <a:xfrm>
              <a:off x="3303" y="708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3 w 50"/>
                <a:gd name="T5" fmla="*/ 8 h 50"/>
                <a:gd name="T6" fmla="*/ 39 w 50"/>
                <a:gd name="T7" fmla="*/ 19 h 50"/>
                <a:gd name="T8" fmla="*/ 50 w 50"/>
                <a:gd name="T9" fmla="*/ 25 h 50"/>
                <a:gd name="T10" fmla="*/ 39 w 50"/>
                <a:gd name="T11" fmla="*/ 31 h 50"/>
                <a:gd name="T12" fmla="*/ 43 w 50"/>
                <a:gd name="T13" fmla="*/ 42 h 50"/>
                <a:gd name="T14" fmla="*/ 31 w 50"/>
                <a:gd name="T15" fmla="*/ 39 h 50"/>
                <a:gd name="T16" fmla="*/ 25 w 50"/>
                <a:gd name="T17" fmla="*/ 50 h 50"/>
                <a:gd name="T18" fmla="*/ 20 w 50"/>
                <a:gd name="T19" fmla="*/ 39 h 50"/>
                <a:gd name="T20" fmla="*/ 8 w 50"/>
                <a:gd name="T21" fmla="*/ 42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8 h 50"/>
                <a:gd name="T30" fmla="*/ 20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3" y="8"/>
                  </a:lnTo>
                  <a:lnTo>
                    <a:pt x="39" y="19"/>
                  </a:lnTo>
                  <a:lnTo>
                    <a:pt x="50" y="25"/>
                  </a:lnTo>
                  <a:lnTo>
                    <a:pt x="39" y="31"/>
                  </a:lnTo>
                  <a:lnTo>
                    <a:pt x="43" y="42"/>
                  </a:lnTo>
                  <a:lnTo>
                    <a:pt x="31" y="39"/>
                  </a:lnTo>
                  <a:lnTo>
                    <a:pt x="25" y="50"/>
                  </a:lnTo>
                  <a:lnTo>
                    <a:pt x="20" y="39"/>
                  </a:lnTo>
                  <a:lnTo>
                    <a:pt x="8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8"/>
                  </a:lnTo>
                  <a:lnTo>
                    <a:pt x="20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</p:grpSp>
      <p:grpSp>
        <p:nvGrpSpPr>
          <p:cNvPr id="10" name="Group 512"/>
          <p:cNvGrpSpPr>
            <a:grpSpLocks/>
          </p:cNvGrpSpPr>
          <p:nvPr/>
        </p:nvGrpSpPr>
        <p:grpSpPr bwMode="auto">
          <a:xfrm>
            <a:off x="2914650" y="4435475"/>
            <a:ext cx="2801938" cy="2025650"/>
            <a:chOff x="1786" y="384"/>
            <a:chExt cx="1765" cy="1276"/>
          </a:xfrm>
        </p:grpSpPr>
        <p:sp>
          <p:nvSpPr>
            <p:cNvPr id="32257" name="Freeform 513"/>
            <p:cNvSpPr>
              <a:spLocks/>
            </p:cNvSpPr>
            <p:nvPr/>
          </p:nvSpPr>
          <p:spPr bwMode="auto">
            <a:xfrm>
              <a:off x="2062" y="1418"/>
              <a:ext cx="100" cy="96"/>
            </a:xfrm>
            <a:custGeom>
              <a:avLst/>
              <a:gdLst>
                <a:gd name="T0" fmla="*/ 50 w 100"/>
                <a:gd name="T1" fmla="*/ 0 h 96"/>
                <a:gd name="T2" fmla="*/ 61 w 100"/>
                <a:gd name="T3" fmla="*/ 37 h 96"/>
                <a:gd name="T4" fmla="*/ 100 w 100"/>
                <a:gd name="T5" fmla="*/ 37 h 96"/>
                <a:gd name="T6" fmla="*/ 69 w 100"/>
                <a:gd name="T7" fmla="*/ 60 h 96"/>
                <a:gd name="T8" fmla="*/ 81 w 100"/>
                <a:gd name="T9" fmla="*/ 96 h 96"/>
                <a:gd name="T10" fmla="*/ 50 w 100"/>
                <a:gd name="T11" fmla="*/ 73 h 96"/>
                <a:gd name="T12" fmla="*/ 19 w 100"/>
                <a:gd name="T13" fmla="*/ 96 h 96"/>
                <a:gd name="T14" fmla="*/ 29 w 100"/>
                <a:gd name="T15" fmla="*/ 60 h 96"/>
                <a:gd name="T16" fmla="*/ 0 w 100"/>
                <a:gd name="T17" fmla="*/ 37 h 96"/>
                <a:gd name="T18" fmla="*/ 36 w 100"/>
                <a:gd name="T19" fmla="*/ 37 h 96"/>
                <a:gd name="T20" fmla="*/ 50 w 100"/>
                <a:gd name="T21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0" h="96">
                  <a:moveTo>
                    <a:pt x="50" y="0"/>
                  </a:moveTo>
                  <a:lnTo>
                    <a:pt x="61" y="37"/>
                  </a:lnTo>
                  <a:lnTo>
                    <a:pt x="100" y="37"/>
                  </a:lnTo>
                  <a:lnTo>
                    <a:pt x="69" y="60"/>
                  </a:lnTo>
                  <a:lnTo>
                    <a:pt x="81" y="96"/>
                  </a:lnTo>
                  <a:lnTo>
                    <a:pt x="50" y="73"/>
                  </a:lnTo>
                  <a:lnTo>
                    <a:pt x="19" y="96"/>
                  </a:lnTo>
                  <a:lnTo>
                    <a:pt x="29" y="60"/>
                  </a:lnTo>
                  <a:lnTo>
                    <a:pt x="0" y="37"/>
                  </a:lnTo>
                  <a:lnTo>
                    <a:pt x="36" y="37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58" name="Freeform 514"/>
            <p:cNvSpPr>
              <a:spLocks/>
            </p:cNvSpPr>
            <p:nvPr/>
          </p:nvSpPr>
          <p:spPr bwMode="auto">
            <a:xfrm>
              <a:off x="2285" y="1516"/>
              <a:ext cx="130" cy="129"/>
            </a:xfrm>
            <a:custGeom>
              <a:avLst/>
              <a:gdLst>
                <a:gd name="T0" fmla="*/ 36 w 130"/>
                <a:gd name="T1" fmla="*/ 0 h 129"/>
                <a:gd name="T2" fmla="*/ 72 w 130"/>
                <a:gd name="T3" fmla="*/ 35 h 129"/>
                <a:gd name="T4" fmla="*/ 117 w 130"/>
                <a:gd name="T5" fmla="*/ 12 h 129"/>
                <a:gd name="T6" fmla="*/ 95 w 130"/>
                <a:gd name="T7" fmla="*/ 58 h 129"/>
                <a:gd name="T8" fmla="*/ 130 w 130"/>
                <a:gd name="T9" fmla="*/ 92 h 129"/>
                <a:gd name="T10" fmla="*/ 80 w 130"/>
                <a:gd name="T11" fmla="*/ 86 h 129"/>
                <a:gd name="T12" fmla="*/ 59 w 130"/>
                <a:gd name="T13" fmla="*/ 129 h 129"/>
                <a:gd name="T14" fmla="*/ 49 w 130"/>
                <a:gd name="T15" fmla="*/ 81 h 129"/>
                <a:gd name="T16" fmla="*/ 0 w 130"/>
                <a:gd name="T17" fmla="*/ 73 h 129"/>
                <a:gd name="T18" fmla="*/ 44 w 130"/>
                <a:gd name="T19" fmla="*/ 50 h 129"/>
                <a:gd name="T20" fmla="*/ 36 w 130"/>
                <a:gd name="T2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0" h="129">
                  <a:moveTo>
                    <a:pt x="36" y="0"/>
                  </a:moveTo>
                  <a:lnTo>
                    <a:pt x="72" y="35"/>
                  </a:lnTo>
                  <a:lnTo>
                    <a:pt x="117" y="12"/>
                  </a:lnTo>
                  <a:lnTo>
                    <a:pt x="95" y="58"/>
                  </a:lnTo>
                  <a:lnTo>
                    <a:pt x="130" y="92"/>
                  </a:lnTo>
                  <a:lnTo>
                    <a:pt x="80" y="86"/>
                  </a:lnTo>
                  <a:lnTo>
                    <a:pt x="59" y="129"/>
                  </a:lnTo>
                  <a:lnTo>
                    <a:pt x="49" y="81"/>
                  </a:lnTo>
                  <a:lnTo>
                    <a:pt x="0" y="73"/>
                  </a:lnTo>
                  <a:lnTo>
                    <a:pt x="44" y="5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4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59" name="Freeform 515"/>
            <p:cNvSpPr>
              <a:spLocks/>
            </p:cNvSpPr>
            <p:nvPr/>
          </p:nvSpPr>
          <p:spPr bwMode="auto">
            <a:xfrm>
              <a:off x="2707" y="384"/>
              <a:ext cx="99" cy="96"/>
            </a:xfrm>
            <a:custGeom>
              <a:avLst/>
              <a:gdLst>
                <a:gd name="T0" fmla="*/ 50 w 99"/>
                <a:gd name="T1" fmla="*/ 0 h 96"/>
                <a:gd name="T2" fmla="*/ 61 w 99"/>
                <a:gd name="T3" fmla="*/ 35 h 96"/>
                <a:gd name="T4" fmla="*/ 99 w 99"/>
                <a:gd name="T5" fmla="*/ 36 h 96"/>
                <a:gd name="T6" fmla="*/ 71 w 99"/>
                <a:gd name="T7" fmla="*/ 59 h 96"/>
                <a:gd name="T8" fmla="*/ 80 w 99"/>
                <a:gd name="T9" fmla="*/ 96 h 96"/>
                <a:gd name="T10" fmla="*/ 50 w 99"/>
                <a:gd name="T11" fmla="*/ 73 h 96"/>
                <a:gd name="T12" fmla="*/ 19 w 99"/>
                <a:gd name="T13" fmla="*/ 96 h 96"/>
                <a:gd name="T14" fmla="*/ 30 w 99"/>
                <a:gd name="T15" fmla="*/ 59 h 96"/>
                <a:gd name="T16" fmla="*/ 0 w 99"/>
                <a:gd name="T17" fmla="*/ 36 h 96"/>
                <a:gd name="T18" fmla="*/ 38 w 99"/>
                <a:gd name="T19" fmla="*/ 35 h 96"/>
                <a:gd name="T20" fmla="*/ 50 w 99"/>
                <a:gd name="T21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96">
                  <a:moveTo>
                    <a:pt x="50" y="0"/>
                  </a:moveTo>
                  <a:lnTo>
                    <a:pt x="61" y="35"/>
                  </a:lnTo>
                  <a:lnTo>
                    <a:pt x="99" y="36"/>
                  </a:lnTo>
                  <a:lnTo>
                    <a:pt x="71" y="59"/>
                  </a:lnTo>
                  <a:lnTo>
                    <a:pt x="80" y="96"/>
                  </a:lnTo>
                  <a:lnTo>
                    <a:pt x="50" y="73"/>
                  </a:lnTo>
                  <a:lnTo>
                    <a:pt x="19" y="96"/>
                  </a:lnTo>
                  <a:lnTo>
                    <a:pt x="30" y="59"/>
                  </a:lnTo>
                  <a:lnTo>
                    <a:pt x="0" y="36"/>
                  </a:lnTo>
                  <a:lnTo>
                    <a:pt x="38" y="35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60" name="Freeform 516"/>
            <p:cNvSpPr>
              <a:spLocks/>
            </p:cNvSpPr>
            <p:nvPr/>
          </p:nvSpPr>
          <p:spPr bwMode="auto">
            <a:xfrm>
              <a:off x="3392" y="1265"/>
              <a:ext cx="69" cy="71"/>
            </a:xfrm>
            <a:custGeom>
              <a:avLst/>
              <a:gdLst>
                <a:gd name="T0" fmla="*/ 4 w 69"/>
                <a:gd name="T1" fmla="*/ 11 h 71"/>
                <a:gd name="T2" fmla="*/ 29 w 69"/>
                <a:gd name="T3" fmla="*/ 21 h 71"/>
                <a:gd name="T4" fmla="*/ 46 w 69"/>
                <a:gd name="T5" fmla="*/ 0 h 71"/>
                <a:gd name="T6" fmla="*/ 44 w 69"/>
                <a:gd name="T7" fmla="*/ 27 h 71"/>
                <a:gd name="T8" fmla="*/ 69 w 69"/>
                <a:gd name="T9" fmla="*/ 36 h 71"/>
                <a:gd name="T10" fmla="*/ 42 w 69"/>
                <a:gd name="T11" fmla="*/ 44 h 71"/>
                <a:gd name="T12" fmla="*/ 40 w 69"/>
                <a:gd name="T13" fmla="*/ 71 h 71"/>
                <a:gd name="T14" fmla="*/ 27 w 69"/>
                <a:gd name="T15" fmla="*/ 48 h 71"/>
                <a:gd name="T16" fmla="*/ 0 w 69"/>
                <a:gd name="T17" fmla="*/ 55 h 71"/>
                <a:gd name="T18" fmla="*/ 17 w 69"/>
                <a:gd name="T19" fmla="*/ 34 h 71"/>
                <a:gd name="T20" fmla="*/ 4 w 69"/>
                <a:gd name="T21" fmla="*/ 1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" h="71">
                  <a:moveTo>
                    <a:pt x="4" y="11"/>
                  </a:moveTo>
                  <a:lnTo>
                    <a:pt x="29" y="21"/>
                  </a:lnTo>
                  <a:lnTo>
                    <a:pt x="46" y="0"/>
                  </a:lnTo>
                  <a:lnTo>
                    <a:pt x="44" y="27"/>
                  </a:lnTo>
                  <a:lnTo>
                    <a:pt x="69" y="36"/>
                  </a:lnTo>
                  <a:lnTo>
                    <a:pt x="42" y="44"/>
                  </a:lnTo>
                  <a:lnTo>
                    <a:pt x="40" y="71"/>
                  </a:lnTo>
                  <a:lnTo>
                    <a:pt x="27" y="48"/>
                  </a:lnTo>
                  <a:lnTo>
                    <a:pt x="0" y="55"/>
                  </a:lnTo>
                  <a:lnTo>
                    <a:pt x="17" y="34"/>
                  </a:lnTo>
                  <a:lnTo>
                    <a:pt x="4" y="11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61" name="Freeform 517"/>
            <p:cNvSpPr>
              <a:spLocks/>
            </p:cNvSpPr>
            <p:nvPr/>
          </p:nvSpPr>
          <p:spPr bwMode="auto">
            <a:xfrm>
              <a:off x="3386" y="879"/>
              <a:ext cx="140" cy="134"/>
            </a:xfrm>
            <a:custGeom>
              <a:avLst/>
              <a:gdLst>
                <a:gd name="T0" fmla="*/ 69 w 140"/>
                <a:gd name="T1" fmla="*/ 0 h 134"/>
                <a:gd name="T2" fmla="*/ 86 w 140"/>
                <a:gd name="T3" fmla="*/ 50 h 134"/>
                <a:gd name="T4" fmla="*/ 140 w 140"/>
                <a:gd name="T5" fmla="*/ 52 h 134"/>
                <a:gd name="T6" fmla="*/ 98 w 140"/>
                <a:gd name="T7" fmla="*/ 83 h 134"/>
                <a:gd name="T8" fmla="*/ 113 w 140"/>
                <a:gd name="T9" fmla="*/ 134 h 134"/>
                <a:gd name="T10" fmla="*/ 69 w 140"/>
                <a:gd name="T11" fmla="*/ 104 h 134"/>
                <a:gd name="T12" fmla="*/ 27 w 140"/>
                <a:gd name="T13" fmla="*/ 134 h 134"/>
                <a:gd name="T14" fmla="*/ 42 w 140"/>
                <a:gd name="T15" fmla="*/ 83 h 134"/>
                <a:gd name="T16" fmla="*/ 0 w 140"/>
                <a:gd name="T17" fmla="*/ 52 h 134"/>
                <a:gd name="T18" fmla="*/ 52 w 140"/>
                <a:gd name="T19" fmla="*/ 50 h 134"/>
                <a:gd name="T20" fmla="*/ 69 w 140"/>
                <a:gd name="T21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0" h="134">
                  <a:moveTo>
                    <a:pt x="69" y="0"/>
                  </a:moveTo>
                  <a:lnTo>
                    <a:pt x="86" y="50"/>
                  </a:lnTo>
                  <a:lnTo>
                    <a:pt x="140" y="52"/>
                  </a:lnTo>
                  <a:lnTo>
                    <a:pt x="98" y="83"/>
                  </a:lnTo>
                  <a:lnTo>
                    <a:pt x="113" y="134"/>
                  </a:lnTo>
                  <a:lnTo>
                    <a:pt x="69" y="104"/>
                  </a:lnTo>
                  <a:lnTo>
                    <a:pt x="27" y="134"/>
                  </a:lnTo>
                  <a:lnTo>
                    <a:pt x="42" y="83"/>
                  </a:lnTo>
                  <a:lnTo>
                    <a:pt x="0" y="52"/>
                  </a:lnTo>
                  <a:lnTo>
                    <a:pt x="52" y="5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62" name="Freeform 518"/>
            <p:cNvSpPr>
              <a:spLocks/>
            </p:cNvSpPr>
            <p:nvPr/>
          </p:nvSpPr>
          <p:spPr bwMode="auto">
            <a:xfrm>
              <a:off x="1855" y="633"/>
              <a:ext cx="140" cy="135"/>
            </a:xfrm>
            <a:custGeom>
              <a:avLst/>
              <a:gdLst>
                <a:gd name="T0" fmla="*/ 69 w 140"/>
                <a:gd name="T1" fmla="*/ 0 h 135"/>
                <a:gd name="T2" fmla="*/ 86 w 140"/>
                <a:gd name="T3" fmla="*/ 50 h 135"/>
                <a:gd name="T4" fmla="*/ 140 w 140"/>
                <a:gd name="T5" fmla="*/ 52 h 135"/>
                <a:gd name="T6" fmla="*/ 98 w 140"/>
                <a:gd name="T7" fmla="*/ 83 h 135"/>
                <a:gd name="T8" fmla="*/ 113 w 140"/>
                <a:gd name="T9" fmla="*/ 135 h 135"/>
                <a:gd name="T10" fmla="*/ 69 w 140"/>
                <a:gd name="T11" fmla="*/ 104 h 135"/>
                <a:gd name="T12" fmla="*/ 27 w 140"/>
                <a:gd name="T13" fmla="*/ 135 h 135"/>
                <a:gd name="T14" fmla="*/ 40 w 140"/>
                <a:gd name="T15" fmla="*/ 83 h 135"/>
                <a:gd name="T16" fmla="*/ 0 w 140"/>
                <a:gd name="T17" fmla="*/ 52 h 135"/>
                <a:gd name="T18" fmla="*/ 51 w 140"/>
                <a:gd name="T19" fmla="*/ 50 h 135"/>
                <a:gd name="T20" fmla="*/ 69 w 140"/>
                <a:gd name="T21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0" h="135">
                  <a:moveTo>
                    <a:pt x="69" y="0"/>
                  </a:moveTo>
                  <a:lnTo>
                    <a:pt x="86" y="50"/>
                  </a:lnTo>
                  <a:lnTo>
                    <a:pt x="140" y="52"/>
                  </a:lnTo>
                  <a:lnTo>
                    <a:pt x="98" y="83"/>
                  </a:lnTo>
                  <a:lnTo>
                    <a:pt x="113" y="135"/>
                  </a:lnTo>
                  <a:lnTo>
                    <a:pt x="69" y="104"/>
                  </a:lnTo>
                  <a:lnTo>
                    <a:pt x="27" y="135"/>
                  </a:lnTo>
                  <a:lnTo>
                    <a:pt x="40" y="83"/>
                  </a:lnTo>
                  <a:lnTo>
                    <a:pt x="0" y="52"/>
                  </a:lnTo>
                  <a:lnTo>
                    <a:pt x="51" y="5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63" name="Freeform 519"/>
            <p:cNvSpPr>
              <a:spLocks/>
            </p:cNvSpPr>
            <p:nvPr/>
          </p:nvSpPr>
          <p:spPr bwMode="auto">
            <a:xfrm>
              <a:off x="3280" y="1242"/>
              <a:ext cx="104" cy="121"/>
            </a:xfrm>
            <a:custGeom>
              <a:avLst/>
              <a:gdLst>
                <a:gd name="T0" fmla="*/ 52 w 104"/>
                <a:gd name="T1" fmla="*/ 0 h 121"/>
                <a:gd name="T2" fmla="*/ 64 w 104"/>
                <a:gd name="T3" fmla="*/ 40 h 121"/>
                <a:gd name="T4" fmla="*/ 104 w 104"/>
                <a:gd name="T5" fmla="*/ 30 h 121"/>
                <a:gd name="T6" fmla="*/ 77 w 104"/>
                <a:gd name="T7" fmla="*/ 59 h 121"/>
                <a:gd name="T8" fmla="*/ 104 w 104"/>
                <a:gd name="T9" fmla="*/ 90 h 121"/>
                <a:gd name="T10" fmla="*/ 64 w 104"/>
                <a:gd name="T11" fmla="*/ 80 h 121"/>
                <a:gd name="T12" fmla="*/ 52 w 104"/>
                <a:gd name="T13" fmla="*/ 121 h 121"/>
                <a:gd name="T14" fmla="*/ 41 w 104"/>
                <a:gd name="T15" fmla="*/ 80 h 121"/>
                <a:gd name="T16" fmla="*/ 0 w 104"/>
                <a:gd name="T17" fmla="*/ 90 h 121"/>
                <a:gd name="T18" fmla="*/ 29 w 104"/>
                <a:gd name="T19" fmla="*/ 59 h 121"/>
                <a:gd name="T20" fmla="*/ 0 w 104"/>
                <a:gd name="T21" fmla="*/ 30 h 121"/>
                <a:gd name="T22" fmla="*/ 41 w 104"/>
                <a:gd name="T23" fmla="*/ 40 h 121"/>
                <a:gd name="T24" fmla="*/ 52 w 104"/>
                <a:gd name="T25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121">
                  <a:moveTo>
                    <a:pt x="52" y="0"/>
                  </a:moveTo>
                  <a:lnTo>
                    <a:pt x="64" y="40"/>
                  </a:lnTo>
                  <a:lnTo>
                    <a:pt x="104" y="30"/>
                  </a:lnTo>
                  <a:lnTo>
                    <a:pt x="77" y="59"/>
                  </a:lnTo>
                  <a:lnTo>
                    <a:pt x="104" y="90"/>
                  </a:lnTo>
                  <a:lnTo>
                    <a:pt x="64" y="80"/>
                  </a:lnTo>
                  <a:lnTo>
                    <a:pt x="52" y="121"/>
                  </a:lnTo>
                  <a:lnTo>
                    <a:pt x="41" y="80"/>
                  </a:lnTo>
                  <a:lnTo>
                    <a:pt x="0" y="90"/>
                  </a:lnTo>
                  <a:lnTo>
                    <a:pt x="29" y="59"/>
                  </a:lnTo>
                  <a:lnTo>
                    <a:pt x="0" y="30"/>
                  </a:lnTo>
                  <a:lnTo>
                    <a:pt x="41" y="4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64" name="Freeform 520"/>
            <p:cNvSpPr>
              <a:spLocks/>
            </p:cNvSpPr>
            <p:nvPr/>
          </p:nvSpPr>
          <p:spPr bwMode="auto">
            <a:xfrm>
              <a:off x="2096" y="541"/>
              <a:ext cx="75" cy="73"/>
            </a:xfrm>
            <a:custGeom>
              <a:avLst/>
              <a:gdLst>
                <a:gd name="T0" fmla="*/ 25 w 75"/>
                <a:gd name="T1" fmla="*/ 0 h 73"/>
                <a:gd name="T2" fmla="*/ 41 w 75"/>
                <a:gd name="T3" fmla="*/ 21 h 73"/>
                <a:gd name="T4" fmla="*/ 64 w 75"/>
                <a:gd name="T5" fmla="*/ 8 h 73"/>
                <a:gd name="T6" fmla="*/ 52 w 75"/>
                <a:gd name="T7" fmla="*/ 33 h 73"/>
                <a:gd name="T8" fmla="*/ 75 w 75"/>
                <a:gd name="T9" fmla="*/ 46 h 73"/>
                <a:gd name="T10" fmla="*/ 48 w 75"/>
                <a:gd name="T11" fmla="*/ 48 h 73"/>
                <a:gd name="T12" fmla="*/ 48 w 75"/>
                <a:gd name="T13" fmla="*/ 73 h 73"/>
                <a:gd name="T14" fmla="*/ 33 w 75"/>
                <a:gd name="T15" fmla="*/ 52 h 73"/>
                <a:gd name="T16" fmla="*/ 10 w 75"/>
                <a:gd name="T17" fmla="*/ 64 h 73"/>
                <a:gd name="T18" fmla="*/ 22 w 75"/>
                <a:gd name="T19" fmla="*/ 41 h 73"/>
                <a:gd name="T20" fmla="*/ 0 w 75"/>
                <a:gd name="T21" fmla="*/ 27 h 73"/>
                <a:gd name="T22" fmla="*/ 25 w 75"/>
                <a:gd name="T23" fmla="*/ 25 h 73"/>
                <a:gd name="T24" fmla="*/ 25 w 75"/>
                <a:gd name="T25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5" h="73">
                  <a:moveTo>
                    <a:pt x="25" y="0"/>
                  </a:moveTo>
                  <a:lnTo>
                    <a:pt x="41" y="21"/>
                  </a:lnTo>
                  <a:lnTo>
                    <a:pt x="64" y="8"/>
                  </a:lnTo>
                  <a:lnTo>
                    <a:pt x="52" y="33"/>
                  </a:lnTo>
                  <a:lnTo>
                    <a:pt x="75" y="46"/>
                  </a:lnTo>
                  <a:lnTo>
                    <a:pt x="48" y="48"/>
                  </a:lnTo>
                  <a:lnTo>
                    <a:pt x="48" y="73"/>
                  </a:lnTo>
                  <a:lnTo>
                    <a:pt x="33" y="52"/>
                  </a:lnTo>
                  <a:lnTo>
                    <a:pt x="10" y="64"/>
                  </a:lnTo>
                  <a:lnTo>
                    <a:pt x="22" y="41"/>
                  </a:lnTo>
                  <a:lnTo>
                    <a:pt x="0" y="27"/>
                  </a:lnTo>
                  <a:lnTo>
                    <a:pt x="25" y="25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65" name="Freeform 521"/>
            <p:cNvSpPr>
              <a:spLocks/>
            </p:cNvSpPr>
            <p:nvPr/>
          </p:nvSpPr>
          <p:spPr bwMode="auto">
            <a:xfrm>
              <a:off x="2599" y="434"/>
              <a:ext cx="113" cy="111"/>
            </a:xfrm>
            <a:custGeom>
              <a:avLst/>
              <a:gdLst>
                <a:gd name="T0" fmla="*/ 41 w 113"/>
                <a:gd name="T1" fmla="*/ 0 h 111"/>
                <a:gd name="T2" fmla="*/ 64 w 113"/>
                <a:gd name="T3" fmla="*/ 33 h 111"/>
                <a:gd name="T4" fmla="*/ 98 w 113"/>
                <a:gd name="T5" fmla="*/ 13 h 111"/>
                <a:gd name="T6" fmla="*/ 81 w 113"/>
                <a:gd name="T7" fmla="*/ 50 h 111"/>
                <a:gd name="T8" fmla="*/ 113 w 113"/>
                <a:gd name="T9" fmla="*/ 69 h 111"/>
                <a:gd name="T10" fmla="*/ 75 w 113"/>
                <a:gd name="T11" fmla="*/ 71 h 111"/>
                <a:gd name="T12" fmla="*/ 75 w 113"/>
                <a:gd name="T13" fmla="*/ 111 h 111"/>
                <a:gd name="T14" fmla="*/ 52 w 113"/>
                <a:gd name="T15" fmla="*/ 79 h 111"/>
                <a:gd name="T16" fmla="*/ 17 w 113"/>
                <a:gd name="T17" fmla="*/ 98 h 111"/>
                <a:gd name="T18" fmla="*/ 35 w 113"/>
                <a:gd name="T19" fmla="*/ 61 h 111"/>
                <a:gd name="T20" fmla="*/ 0 w 113"/>
                <a:gd name="T21" fmla="*/ 42 h 111"/>
                <a:gd name="T22" fmla="*/ 41 w 113"/>
                <a:gd name="T23" fmla="*/ 40 h 111"/>
                <a:gd name="T24" fmla="*/ 41 w 113"/>
                <a:gd name="T25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" h="111">
                  <a:moveTo>
                    <a:pt x="41" y="0"/>
                  </a:moveTo>
                  <a:lnTo>
                    <a:pt x="64" y="33"/>
                  </a:lnTo>
                  <a:lnTo>
                    <a:pt x="98" y="13"/>
                  </a:lnTo>
                  <a:lnTo>
                    <a:pt x="81" y="50"/>
                  </a:lnTo>
                  <a:lnTo>
                    <a:pt x="113" y="69"/>
                  </a:lnTo>
                  <a:lnTo>
                    <a:pt x="75" y="71"/>
                  </a:lnTo>
                  <a:lnTo>
                    <a:pt x="75" y="111"/>
                  </a:lnTo>
                  <a:lnTo>
                    <a:pt x="52" y="79"/>
                  </a:lnTo>
                  <a:lnTo>
                    <a:pt x="17" y="98"/>
                  </a:lnTo>
                  <a:lnTo>
                    <a:pt x="35" y="61"/>
                  </a:lnTo>
                  <a:lnTo>
                    <a:pt x="0" y="42"/>
                  </a:lnTo>
                  <a:lnTo>
                    <a:pt x="41" y="40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40F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66" name="Freeform 522"/>
            <p:cNvSpPr>
              <a:spLocks/>
            </p:cNvSpPr>
            <p:nvPr/>
          </p:nvSpPr>
          <p:spPr bwMode="auto">
            <a:xfrm>
              <a:off x="2808" y="1535"/>
              <a:ext cx="110" cy="119"/>
            </a:xfrm>
            <a:custGeom>
              <a:avLst/>
              <a:gdLst>
                <a:gd name="T0" fmla="*/ 62 w 110"/>
                <a:gd name="T1" fmla="*/ 0 h 119"/>
                <a:gd name="T2" fmla="*/ 69 w 110"/>
                <a:gd name="T3" fmla="*/ 41 h 119"/>
                <a:gd name="T4" fmla="*/ 110 w 110"/>
                <a:gd name="T5" fmla="*/ 37 h 119"/>
                <a:gd name="T6" fmla="*/ 79 w 110"/>
                <a:gd name="T7" fmla="*/ 64 h 119"/>
                <a:gd name="T8" fmla="*/ 102 w 110"/>
                <a:gd name="T9" fmla="*/ 96 h 119"/>
                <a:gd name="T10" fmla="*/ 64 w 110"/>
                <a:gd name="T11" fmla="*/ 81 h 119"/>
                <a:gd name="T12" fmla="*/ 46 w 110"/>
                <a:gd name="T13" fmla="*/ 119 h 119"/>
                <a:gd name="T14" fmla="*/ 41 w 110"/>
                <a:gd name="T15" fmla="*/ 79 h 119"/>
                <a:gd name="T16" fmla="*/ 0 w 110"/>
                <a:gd name="T17" fmla="*/ 83 h 119"/>
                <a:gd name="T18" fmla="*/ 31 w 110"/>
                <a:gd name="T19" fmla="*/ 56 h 119"/>
                <a:gd name="T20" fmla="*/ 6 w 110"/>
                <a:gd name="T21" fmla="*/ 23 h 119"/>
                <a:gd name="T22" fmla="*/ 45 w 110"/>
                <a:gd name="T23" fmla="*/ 37 h 119"/>
                <a:gd name="T24" fmla="*/ 62 w 110"/>
                <a:gd name="T25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0" h="119">
                  <a:moveTo>
                    <a:pt x="62" y="0"/>
                  </a:moveTo>
                  <a:lnTo>
                    <a:pt x="69" y="41"/>
                  </a:lnTo>
                  <a:lnTo>
                    <a:pt x="110" y="37"/>
                  </a:lnTo>
                  <a:lnTo>
                    <a:pt x="79" y="64"/>
                  </a:lnTo>
                  <a:lnTo>
                    <a:pt x="102" y="96"/>
                  </a:lnTo>
                  <a:lnTo>
                    <a:pt x="64" y="81"/>
                  </a:lnTo>
                  <a:lnTo>
                    <a:pt x="46" y="119"/>
                  </a:lnTo>
                  <a:lnTo>
                    <a:pt x="41" y="79"/>
                  </a:lnTo>
                  <a:lnTo>
                    <a:pt x="0" y="83"/>
                  </a:lnTo>
                  <a:lnTo>
                    <a:pt x="31" y="56"/>
                  </a:lnTo>
                  <a:lnTo>
                    <a:pt x="6" y="23"/>
                  </a:lnTo>
                  <a:lnTo>
                    <a:pt x="45" y="37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67" name="Freeform 523"/>
            <p:cNvSpPr>
              <a:spLocks/>
            </p:cNvSpPr>
            <p:nvPr/>
          </p:nvSpPr>
          <p:spPr bwMode="auto">
            <a:xfrm>
              <a:off x="3346" y="1098"/>
              <a:ext cx="71" cy="82"/>
            </a:xfrm>
            <a:custGeom>
              <a:avLst/>
              <a:gdLst>
                <a:gd name="T0" fmla="*/ 34 w 71"/>
                <a:gd name="T1" fmla="*/ 0 h 82"/>
                <a:gd name="T2" fmla="*/ 44 w 71"/>
                <a:gd name="T3" fmla="*/ 27 h 82"/>
                <a:gd name="T4" fmla="*/ 71 w 71"/>
                <a:gd name="T5" fmla="*/ 19 h 82"/>
                <a:gd name="T6" fmla="*/ 51 w 71"/>
                <a:gd name="T7" fmla="*/ 40 h 82"/>
                <a:gd name="T8" fmla="*/ 71 w 71"/>
                <a:gd name="T9" fmla="*/ 61 h 82"/>
                <a:gd name="T10" fmla="*/ 44 w 71"/>
                <a:gd name="T11" fmla="*/ 55 h 82"/>
                <a:gd name="T12" fmla="*/ 34 w 71"/>
                <a:gd name="T13" fmla="*/ 82 h 82"/>
                <a:gd name="T14" fmla="*/ 27 w 71"/>
                <a:gd name="T15" fmla="*/ 55 h 82"/>
                <a:gd name="T16" fmla="*/ 0 w 71"/>
                <a:gd name="T17" fmla="*/ 61 h 82"/>
                <a:gd name="T18" fmla="*/ 17 w 71"/>
                <a:gd name="T19" fmla="*/ 40 h 82"/>
                <a:gd name="T20" fmla="*/ 0 w 71"/>
                <a:gd name="T21" fmla="*/ 19 h 82"/>
                <a:gd name="T22" fmla="*/ 27 w 71"/>
                <a:gd name="T23" fmla="*/ 27 h 82"/>
                <a:gd name="T24" fmla="*/ 34 w 71"/>
                <a:gd name="T25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" h="82">
                  <a:moveTo>
                    <a:pt x="34" y="0"/>
                  </a:moveTo>
                  <a:lnTo>
                    <a:pt x="44" y="27"/>
                  </a:lnTo>
                  <a:lnTo>
                    <a:pt x="71" y="19"/>
                  </a:lnTo>
                  <a:lnTo>
                    <a:pt x="51" y="40"/>
                  </a:lnTo>
                  <a:lnTo>
                    <a:pt x="71" y="61"/>
                  </a:lnTo>
                  <a:lnTo>
                    <a:pt x="44" y="55"/>
                  </a:lnTo>
                  <a:lnTo>
                    <a:pt x="34" y="82"/>
                  </a:lnTo>
                  <a:lnTo>
                    <a:pt x="27" y="55"/>
                  </a:lnTo>
                  <a:lnTo>
                    <a:pt x="0" y="61"/>
                  </a:lnTo>
                  <a:lnTo>
                    <a:pt x="17" y="40"/>
                  </a:lnTo>
                  <a:lnTo>
                    <a:pt x="0" y="19"/>
                  </a:lnTo>
                  <a:lnTo>
                    <a:pt x="27" y="27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68" name="Freeform 524"/>
            <p:cNvSpPr>
              <a:spLocks/>
            </p:cNvSpPr>
            <p:nvPr/>
          </p:nvSpPr>
          <p:spPr bwMode="auto">
            <a:xfrm>
              <a:off x="3133" y="1286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0 w 50"/>
                <a:gd name="T3" fmla="*/ 11 h 50"/>
                <a:gd name="T4" fmla="*/ 42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2 h 50"/>
                <a:gd name="T14" fmla="*/ 30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5 w 50"/>
                <a:gd name="T21" fmla="*/ 42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19 h 50"/>
                <a:gd name="T28" fmla="*/ 5 w 50"/>
                <a:gd name="T29" fmla="*/ 8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0" y="11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30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5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5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69" name="Freeform 525"/>
            <p:cNvSpPr>
              <a:spLocks/>
            </p:cNvSpPr>
            <p:nvPr/>
          </p:nvSpPr>
          <p:spPr bwMode="auto">
            <a:xfrm>
              <a:off x="3409" y="1175"/>
              <a:ext cx="52" cy="49"/>
            </a:xfrm>
            <a:custGeom>
              <a:avLst/>
              <a:gdLst>
                <a:gd name="T0" fmla="*/ 27 w 52"/>
                <a:gd name="T1" fmla="*/ 0 h 49"/>
                <a:gd name="T2" fmla="*/ 33 w 52"/>
                <a:gd name="T3" fmla="*/ 11 h 49"/>
                <a:gd name="T4" fmla="*/ 44 w 52"/>
                <a:gd name="T5" fmla="*/ 7 h 49"/>
                <a:gd name="T6" fmla="*/ 40 w 52"/>
                <a:gd name="T7" fmla="*/ 19 h 49"/>
                <a:gd name="T8" fmla="*/ 52 w 52"/>
                <a:gd name="T9" fmla="*/ 24 h 49"/>
                <a:gd name="T10" fmla="*/ 40 w 52"/>
                <a:gd name="T11" fmla="*/ 30 h 49"/>
                <a:gd name="T12" fmla="*/ 44 w 52"/>
                <a:gd name="T13" fmla="*/ 42 h 49"/>
                <a:gd name="T14" fmla="*/ 33 w 52"/>
                <a:gd name="T15" fmla="*/ 38 h 49"/>
                <a:gd name="T16" fmla="*/ 27 w 52"/>
                <a:gd name="T17" fmla="*/ 49 h 49"/>
                <a:gd name="T18" fmla="*/ 21 w 52"/>
                <a:gd name="T19" fmla="*/ 38 h 49"/>
                <a:gd name="T20" fmla="*/ 8 w 52"/>
                <a:gd name="T21" fmla="*/ 42 h 49"/>
                <a:gd name="T22" fmla="*/ 12 w 52"/>
                <a:gd name="T23" fmla="*/ 30 h 49"/>
                <a:gd name="T24" fmla="*/ 0 w 52"/>
                <a:gd name="T25" fmla="*/ 24 h 49"/>
                <a:gd name="T26" fmla="*/ 12 w 52"/>
                <a:gd name="T27" fmla="*/ 19 h 49"/>
                <a:gd name="T28" fmla="*/ 8 w 52"/>
                <a:gd name="T29" fmla="*/ 7 h 49"/>
                <a:gd name="T30" fmla="*/ 21 w 52"/>
                <a:gd name="T31" fmla="*/ 11 h 49"/>
                <a:gd name="T32" fmla="*/ 27 w 52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49">
                  <a:moveTo>
                    <a:pt x="27" y="0"/>
                  </a:moveTo>
                  <a:lnTo>
                    <a:pt x="33" y="11"/>
                  </a:lnTo>
                  <a:lnTo>
                    <a:pt x="44" y="7"/>
                  </a:lnTo>
                  <a:lnTo>
                    <a:pt x="40" y="19"/>
                  </a:lnTo>
                  <a:lnTo>
                    <a:pt x="52" y="24"/>
                  </a:lnTo>
                  <a:lnTo>
                    <a:pt x="40" y="30"/>
                  </a:lnTo>
                  <a:lnTo>
                    <a:pt x="44" y="42"/>
                  </a:lnTo>
                  <a:lnTo>
                    <a:pt x="33" y="38"/>
                  </a:lnTo>
                  <a:lnTo>
                    <a:pt x="27" y="49"/>
                  </a:lnTo>
                  <a:lnTo>
                    <a:pt x="21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4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21" y="1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4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70" name="Freeform 526"/>
            <p:cNvSpPr>
              <a:spLocks/>
            </p:cNvSpPr>
            <p:nvPr/>
          </p:nvSpPr>
          <p:spPr bwMode="auto">
            <a:xfrm>
              <a:off x="3087" y="1474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0 w 50"/>
                <a:gd name="T3" fmla="*/ 11 h 50"/>
                <a:gd name="T4" fmla="*/ 42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2 h 50"/>
                <a:gd name="T14" fmla="*/ 30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7 w 50"/>
                <a:gd name="T21" fmla="*/ 42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19 h 50"/>
                <a:gd name="T28" fmla="*/ 7 w 50"/>
                <a:gd name="T29" fmla="*/ 8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0" y="11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30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7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71" name="Freeform 527"/>
            <p:cNvSpPr>
              <a:spLocks/>
            </p:cNvSpPr>
            <p:nvPr/>
          </p:nvSpPr>
          <p:spPr bwMode="auto">
            <a:xfrm>
              <a:off x="2960" y="1531"/>
              <a:ext cx="50" cy="52"/>
            </a:xfrm>
            <a:custGeom>
              <a:avLst/>
              <a:gdLst>
                <a:gd name="T0" fmla="*/ 27 w 50"/>
                <a:gd name="T1" fmla="*/ 0 h 52"/>
                <a:gd name="T2" fmla="*/ 33 w 50"/>
                <a:gd name="T3" fmla="*/ 12 h 52"/>
                <a:gd name="T4" fmla="*/ 44 w 50"/>
                <a:gd name="T5" fmla="*/ 8 h 52"/>
                <a:gd name="T6" fmla="*/ 40 w 50"/>
                <a:gd name="T7" fmla="*/ 22 h 52"/>
                <a:gd name="T8" fmla="*/ 50 w 50"/>
                <a:gd name="T9" fmla="*/ 27 h 52"/>
                <a:gd name="T10" fmla="*/ 40 w 50"/>
                <a:gd name="T11" fmla="*/ 33 h 52"/>
                <a:gd name="T12" fmla="*/ 44 w 50"/>
                <a:gd name="T13" fmla="*/ 45 h 52"/>
                <a:gd name="T14" fmla="*/ 33 w 50"/>
                <a:gd name="T15" fmla="*/ 41 h 52"/>
                <a:gd name="T16" fmla="*/ 27 w 50"/>
                <a:gd name="T17" fmla="*/ 52 h 52"/>
                <a:gd name="T18" fmla="*/ 21 w 50"/>
                <a:gd name="T19" fmla="*/ 41 h 52"/>
                <a:gd name="T20" fmla="*/ 8 w 50"/>
                <a:gd name="T21" fmla="*/ 45 h 52"/>
                <a:gd name="T22" fmla="*/ 11 w 50"/>
                <a:gd name="T23" fmla="*/ 33 h 52"/>
                <a:gd name="T24" fmla="*/ 0 w 50"/>
                <a:gd name="T25" fmla="*/ 27 h 52"/>
                <a:gd name="T26" fmla="*/ 11 w 50"/>
                <a:gd name="T27" fmla="*/ 22 h 52"/>
                <a:gd name="T28" fmla="*/ 8 w 50"/>
                <a:gd name="T29" fmla="*/ 8 h 52"/>
                <a:gd name="T30" fmla="*/ 21 w 50"/>
                <a:gd name="T31" fmla="*/ 12 h 52"/>
                <a:gd name="T32" fmla="*/ 27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7" y="0"/>
                  </a:moveTo>
                  <a:lnTo>
                    <a:pt x="33" y="12"/>
                  </a:lnTo>
                  <a:lnTo>
                    <a:pt x="44" y="8"/>
                  </a:lnTo>
                  <a:lnTo>
                    <a:pt x="40" y="22"/>
                  </a:lnTo>
                  <a:lnTo>
                    <a:pt x="50" y="27"/>
                  </a:lnTo>
                  <a:lnTo>
                    <a:pt x="40" y="33"/>
                  </a:lnTo>
                  <a:lnTo>
                    <a:pt x="44" y="45"/>
                  </a:lnTo>
                  <a:lnTo>
                    <a:pt x="33" y="41"/>
                  </a:lnTo>
                  <a:lnTo>
                    <a:pt x="27" y="52"/>
                  </a:lnTo>
                  <a:lnTo>
                    <a:pt x="21" y="41"/>
                  </a:lnTo>
                  <a:lnTo>
                    <a:pt x="8" y="45"/>
                  </a:lnTo>
                  <a:lnTo>
                    <a:pt x="11" y="33"/>
                  </a:lnTo>
                  <a:lnTo>
                    <a:pt x="0" y="27"/>
                  </a:lnTo>
                  <a:lnTo>
                    <a:pt x="11" y="22"/>
                  </a:lnTo>
                  <a:lnTo>
                    <a:pt x="8" y="8"/>
                  </a:lnTo>
                  <a:lnTo>
                    <a:pt x="21" y="1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72" name="Freeform 528"/>
            <p:cNvSpPr>
              <a:spLocks/>
            </p:cNvSpPr>
            <p:nvPr/>
          </p:nvSpPr>
          <p:spPr bwMode="auto">
            <a:xfrm>
              <a:off x="2993" y="1576"/>
              <a:ext cx="49" cy="51"/>
            </a:xfrm>
            <a:custGeom>
              <a:avLst/>
              <a:gdLst>
                <a:gd name="T0" fmla="*/ 25 w 49"/>
                <a:gd name="T1" fmla="*/ 0 h 51"/>
                <a:gd name="T2" fmla="*/ 30 w 49"/>
                <a:gd name="T3" fmla="*/ 11 h 51"/>
                <a:gd name="T4" fmla="*/ 42 w 49"/>
                <a:gd name="T5" fmla="*/ 7 h 51"/>
                <a:gd name="T6" fmla="*/ 38 w 49"/>
                <a:gd name="T7" fmla="*/ 21 h 51"/>
                <a:gd name="T8" fmla="*/ 49 w 49"/>
                <a:gd name="T9" fmla="*/ 26 h 51"/>
                <a:gd name="T10" fmla="*/ 38 w 49"/>
                <a:gd name="T11" fmla="*/ 32 h 51"/>
                <a:gd name="T12" fmla="*/ 42 w 49"/>
                <a:gd name="T13" fmla="*/ 44 h 51"/>
                <a:gd name="T14" fmla="*/ 30 w 49"/>
                <a:gd name="T15" fmla="*/ 40 h 51"/>
                <a:gd name="T16" fmla="*/ 25 w 49"/>
                <a:gd name="T17" fmla="*/ 51 h 51"/>
                <a:gd name="T18" fmla="*/ 19 w 49"/>
                <a:gd name="T19" fmla="*/ 40 h 51"/>
                <a:gd name="T20" fmla="*/ 7 w 49"/>
                <a:gd name="T21" fmla="*/ 44 h 51"/>
                <a:gd name="T22" fmla="*/ 11 w 49"/>
                <a:gd name="T23" fmla="*/ 32 h 51"/>
                <a:gd name="T24" fmla="*/ 0 w 49"/>
                <a:gd name="T25" fmla="*/ 26 h 51"/>
                <a:gd name="T26" fmla="*/ 11 w 49"/>
                <a:gd name="T27" fmla="*/ 21 h 51"/>
                <a:gd name="T28" fmla="*/ 7 w 49"/>
                <a:gd name="T29" fmla="*/ 7 h 51"/>
                <a:gd name="T30" fmla="*/ 19 w 49"/>
                <a:gd name="T31" fmla="*/ 11 h 51"/>
                <a:gd name="T32" fmla="*/ 25 w 49"/>
                <a:gd name="T3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1">
                  <a:moveTo>
                    <a:pt x="25" y="0"/>
                  </a:moveTo>
                  <a:lnTo>
                    <a:pt x="30" y="11"/>
                  </a:lnTo>
                  <a:lnTo>
                    <a:pt x="42" y="7"/>
                  </a:lnTo>
                  <a:lnTo>
                    <a:pt x="38" y="21"/>
                  </a:lnTo>
                  <a:lnTo>
                    <a:pt x="49" y="26"/>
                  </a:lnTo>
                  <a:lnTo>
                    <a:pt x="38" y="32"/>
                  </a:lnTo>
                  <a:lnTo>
                    <a:pt x="42" y="44"/>
                  </a:lnTo>
                  <a:lnTo>
                    <a:pt x="30" y="40"/>
                  </a:lnTo>
                  <a:lnTo>
                    <a:pt x="25" y="51"/>
                  </a:lnTo>
                  <a:lnTo>
                    <a:pt x="19" y="40"/>
                  </a:lnTo>
                  <a:lnTo>
                    <a:pt x="7" y="44"/>
                  </a:lnTo>
                  <a:lnTo>
                    <a:pt x="11" y="32"/>
                  </a:lnTo>
                  <a:lnTo>
                    <a:pt x="0" y="26"/>
                  </a:lnTo>
                  <a:lnTo>
                    <a:pt x="11" y="21"/>
                  </a:lnTo>
                  <a:lnTo>
                    <a:pt x="7" y="7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73" name="Freeform 529"/>
            <p:cNvSpPr>
              <a:spLocks/>
            </p:cNvSpPr>
            <p:nvPr/>
          </p:nvSpPr>
          <p:spPr bwMode="auto">
            <a:xfrm>
              <a:off x="3363" y="1522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2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4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6 w 50"/>
                <a:gd name="T21" fmla="*/ 44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19 h 50"/>
                <a:gd name="T28" fmla="*/ 6 w 50"/>
                <a:gd name="T29" fmla="*/ 8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4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6" y="44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6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74" name="Freeform 530"/>
            <p:cNvSpPr>
              <a:spLocks/>
            </p:cNvSpPr>
            <p:nvPr/>
          </p:nvSpPr>
          <p:spPr bwMode="auto">
            <a:xfrm>
              <a:off x="1987" y="1493"/>
              <a:ext cx="52" cy="50"/>
            </a:xfrm>
            <a:custGeom>
              <a:avLst/>
              <a:gdLst>
                <a:gd name="T0" fmla="*/ 27 w 52"/>
                <a:gd name="T1" fmla="*/ 0 h 50"/>
                <a:gd name="T2" fmla="*/ 33 w 52"/>
                <a:gd name="T3" fmla="*/ 12 h 50"/>
                <a:gd name="T4" fmla="*/ 44 w 52"/>
                <a:gd name="T5" fmla="*/ 8 h 50"/>
                <a:gd name="T6" fmla="*/ 40 w 52"/>
                <a:gd name="T7" fmla="*/ 19 h 50"/>
                <a:gd name="T8" fmla="*/ 52 w 52"/>
                <a:gd name="T9" fmla="*/ 25 h 50"/>
                <a:gd name="T10" fmla="*/ 40 w 52"/>
                <a:gd name="T11" fmla="*/ 31 h 50"/>
                <a:gd name="T12" fmla="*/ 44 w 52"/>
                <a:gd name="T13" fmla="*/ 42 h 50"/>
                <a:gd name="T14" fmla="*/ 33 w 52"/>
                <a:gd name="T15" fmla="*/ 38 h 50"/>
                <a:gd name="T16" fmla="*/ 27 w 52"/>
                <a:gd name="T17" fmla="*/ 50 h 50"/>
                <a:gd name="T18" fmla="*/ 21 w 52"/>
                <a:gd name="T19" fmla="*/ 38 h 50"/>
                <a:gd name="T20" fmla="*/ 8 w 52"/>
                <a:gd name="T21" fmla="*/ 42 h 50"/>
                <a:gd name="T22" fmla="*/ 12 w 52"/>
                <a:gd name="T23" fmla="*/ 31 h 50"/>
                <a:gd name="T24" fmla="*/ 0 w 52"/>
                <a:gd name="T25" fmla="*/ 25 h 50"/>
                <a:gd name="T26" fmla="*/ 12 w 52"/>
                <a:gd name="T27" fmla="*/ 19 h 50"/>
                <a:gd name="T28" fmla="*/ 8 w 52"/>
                <a:gd name="T29" fmla="*/ 8 h 50"/>
                <a:gd name="T30" fmla="*/ 21 w 52"/>
                <a:gd name="T31" fmla="*/ 12 h 50"/>
                <a:gd name="T32" fmla="*/ 27 w 52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0">
                  <a:moveTo>
                    <a:pt x="27" y="0"/>
                  </a:moveTo>
                  <a:lnTo>
                    <a:pt x="33" y="12"/>
                  </a:lnTo>
                  <a:lnTo>
                    <a:pt x="44" y="8"/>
                  </a:lnTo>
                  <a:lnTo>
                    <a:pt x="40" y="19"/>
                  </a:lnTo>
                  <a:lnTo>
                    <a:pt x="52" y="25"/>
                  </a:lnTo>
                  <a:lnTo>
                    <a:pt x="40" y="31"/>
                  </a:lnTo>
                  <a:lnTo>
                    <a:pt x="44" y="42"/>
                  </a:lnTo>
                  <a:lnTo>
                    <a:pt x="33" y="38"/>
                  </a:lnTo>
                  <a:lnTo>
                    <a:pt x="27" y="50"/>
                  </a:lnTo>
                  <a:lnTo>
                    <a:pt x="21" y="38"/>
                  </a:lnTo>
                  <a:lnTo>
                    <a:pt x="8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8"/>
                  </a:lnTo>
                  <a:lnTo>
                    <a:pt x="21" y="1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75" name="Freeform 531"/>
            <p:cNvSpPr>
              <a:spLocks/>
            </p:cNvSpPr>
            <p:nvPr/>
          </p:nvSpPr>
          <p:spPr bwMode="auto">
            <a:xfrm>
              <a:off x="2666" y="1601"/>
              <a:ext cx="50" cy="49"/>
            </a:xfrm>
            <a:custGeom>
              <a:avLst/>
              <a:gdLst>
                <a:gd name="T0" fmla="*/ 25 w 50"/>
                <a:gd name="T1" fmla="*/ 0 h 49"/>
                <a:gd name="T2" fmla="*/ 31 w 50"/>
                <a:gd name="T3" fmla="*/ 11 h 49"/>
                <a:gd name="T4" fmla="*/ 43 w 50"/>
                <a:gd name="T5" fmla="*/ 7 h 49"/>
                <a:gd name="T6" fmla="*/ 39 w 50"/>
                <a:gd name="T7" fmla="*/ 19 h 49"/>
                <a:gd name="T8" fmla="*/ 50 w 50"/>
                <a:gd name="T9" fmla="*/ 24 h 49"/>
                <a:gd name="T10" fmla="*/ 39 w 50"/>
                <a:gd name="T11" fmla="*/ 30 h 49"/>
                <a:gd name="T12" fmla="*/ 43 w 50"/>
                <a:gd name="T13" fmla="*/ 42 h 49"/>
                <a:gd name="T14" fmla="*/ 31 w 50"/>
                <a:gd name="T15" fmla="*/ 38 h 49"/>
                <a:gd name="T16" fmla="*/ 25 w 50"/>
                <a:gd name="T17" fmla="*/ 49 h 49"/>
                <a:gd name="T18" fmla="*/ 20 w 50"/>
                <a:gd name="T19" fmla="*/ 38 h 49"/>
                <a:gd name="T20" fmla="*/ 8 w 50"/>
                <a:gd name="T21" fmla="*/ 42 h 49"/>
                <a:gd name="T22" fmla="*/ 12 w 50"/>
                <a:gd name="T23" fmla="*/ 30 h 49"/>
                <a:gd name="T24" fmla="*/ 0 w 50"/>
                <a:gd name="T25" fmla="*/ 24 h 49"/>
                <a:gd name="T26" fmla="*/ 12 w 50"/>
                <a:gd name="T27" fmla="*/ 19 h 49"/>
                <a:gd name="T28" fmla="*/ 8 w 50"/>
                <a:gd name="T29" fmla="*/ 7 h 49"/>
                <a:gd name="T30" fmla="*/ 20 w 50"/>
                <a:gd name="T31" fmla="*/ 11 h 49"/>
                <a:gd name="T32" fmla="*/ 25 w 50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25" y="0"/>
                  </a:moveTo>
                  <a:lnTo>
                    <a:pt x="31" y="11"/>
                  </a:lnTo>
                  <a:lnTo>
                    <a:pt x="43" y="7"/>
                  </a:lnTo>
                  <a:lnTo>
                    <a:pt x="39" y="19"/>
                  </a:lnTo>
                  <a:lnTo>
                    <a:pt x="50" y="24"/>
                  </a:lnTo>
                  <a:lnTo>
                    <a:pt x="39" y="30"/>
                  </a:lnTo>
                  <a:lnTo>
                    <a:pt x="43" y="42"/>
                  </a:lnTo>
                  <a:lnTo>
                    <a:pt x="31" y="38"/>
                  </a:lnTo>
                  <a:lnTo>
                    <a:pt x="25" y="49"/>
                  </a:lnTo>
                  <a:lnTo>
                    <a:pt x="20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4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20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76" name="Freeform 532"/>
            <p:cNvSpPr>
              <a:spLocks/>
            </p:cNvSpPr>
            <p:nvPr/>
          </p:nvSpPr>
          <p:spPr bwMode="auto">
            <a:xfrm>
              <a:off x="2728" y="1591"/>
              <a:ext cx="52" cy="50"/>
            </a:xfrm>
            <a:custGeom>
              <a:avLst/>
              <a:gdLst>
                <a:gd name="T0" fmla="*/ 27 w 52"/>
                <a:gd name="T1" fmla="*/ 0 h 50"/>
                <a:gd name="T2" fmla="*/ 32 w 52"/>
                <a:gd name="T3" fmla="*/ 11 h 50"/>
                <a:gd name="T4" fmla="*/ 44 w 52"/>
                <a:gd name="T5" fmla="*/ 8 h 50"/>
                <a:gd name="T6" fmla="*/ 40 w 52"/>
                <a:gd name="T7" fmla="*/ 19 h 50"/>
                <a:gd name="T8" fmla="*/ 52 w 52"/>
                <a:gd name="T9" fmla="*/ 25 h 50"/>
                <a:gd name="T10" fmla="*/ 40 w 52"/>
                <a:gd name="T11" fmla="*/ 31 h 50"/>
                <a:gd name="T12" fmla="*/ 44 w 52"/>
                <a:gd name="T13" fmla="*/ 42 h 50"/>
                <a:gd name="T14" fmla="*/ 32 w 52"/>
                <a:gd name="T15" fmla="*/ 38 h 50"/>
                <a:gd name="T16" fmla="*/ 27 w 52"/>
                <a:gd name="T17" fmla="*/ 50 h 50"/>
                <a:gd name="T18" fmla="*/ 21 w 52"/>
                <a:gd name="T19" fmla="*/ 38 h 50"/>
                <a:gd name="T20" fmla="*/ 7 w 52"/>
                <a:gd name="T21" fmla="*/ 42 h 50"/>
                <a:gd name="T22" fmla="*/ 11 w 52"/>
                <a:gd name="T23" fmla="*/ 31 h 50"/>
                <a:gd name="T24" fmla="*/ 0 w 52"/>
                <a:gd name="T25" fmla="*/ 25 h 50"/>
                <a:gd name="T26" fmla="*/ 11 w 52"/>
                <a:gd name="T27" fmla="*/ 19 h 50"/>
                <a:gd name="T28" fmla="*/ 7 w 52"/>
                <a:gd name="T29" fmla="*/ 8 h 50"/>
                <a:gd name="T30" fmla="*/ 21 w 52"/>
                <a:gd name="T31" fmla="*/ 11 h 50"/>
                <a:gd name="T32" fmla="*/ 27 w 52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0">
                  <a:moveTo>
                    <a:pt x="27" y="0"/>
                  </a:moveTo>
                  <a:lnTo>
                    <a:pt x="32" y="11"/>
                  </a:lnTo>
                  <a:lnTo>
                    <a:pt x="44" y="8"/>
                  </a:lnTo>
                  <a:lnTo>
                    <a:pt x="40" y="19"/>
                  </a:lnTo>
                  <a:lnTo>
                    <a:pt x="52" y="25"/>
                  </a:lnTo>
                  <a:lnTo>
                    <a:pt x="40" y="31"/>
                  </a:lnTo>
                  <a:lnTo>
                    <a:pt x="44" y="42"/>
                  </a:lnTo>
                  <a:lnTo>
                    <a:pt x="32" y="38"/>
                  </a:lnTo>
                  <a:lnTo>
                    <a:pt x="27" y="50"/>
                  </a:lnTo>
                  <a:lnTo>
                    <a:pt x="21" y="38"/>
                  </a:lnTo>
                  <a:lnTo>
                    <a:pt x="7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8"/>
                  </a:lnTo>
                  <a:lnTo>
                    <a:pt x="21" y="1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77" name="Freeform 533"/>
            <p:cNvSpPr>
              <a:spLocks/>
            </p:cNvSpPr>
            <p:nvPr/>
          </p:nvSpPr>
          <p:spPr bwMode="auto">
            <a:xfrm>
              <a:off x="2444" y="1564"/>
              <a:ext cx="50" cy="52"/>
            </a:xfrm>
            <a:custGeom>
              <a:avLst/>
              <a:gdLst>
                <a:gd name="T0" fmla="*/ 25 w 50"/>
                <a:gd name="T1" fmla="*/ 0 h 52"/>
                <a:gd name="T2" fmla="*/ 30 w 50"/>
                <a:gd name="T3" fmla="*/ 12 h 52"/>
                <a:gd name="T4" fmla="*/ 42 w 50"/>
                <a:gd name="T5" fmla="*/ 8 h 52"/>
                <a:gd name="T6" fmla="*/ 38 w 50"/>
                <a:gd name="T7" fmla="*/ 21 h 52"/>
                <a:gd name="T8" fmla="*/ 50 w 50"/>
                <a:gd name="T9" fmla="*/ 27 h 52"/>
                <a:gd name="T10" fmla="*/ 38 w 50"/>
                <a:gd name="T11" fmla="*/ 33 h 52"/>
                <a:gd name="T12" fmla="*/ 42 w 50"/>
                <a:gd name="T13" fmla="*/ 44 h 52"/>
                <a:gd name="T14" fmla="*/ 30 w 50"/>
                <a:gd name="T15" fmla="*/ 40 h 52"/>
                <a:gd name="T16" fmla="*/ 25 w 50"/>
                <a:gd name="T17" fmla="*/ 52 h 52"/>
                <a:gd name="T18" fmla="*/ 19 w 50"/>
                <a:gd name="T19" fmla="*/ 40 h 52"/>
                <a:gd name="T20" fmla="*/ 6 w 50"/>
                <a:gd name="T21" fmla="*/ 44 h 52"/>
                <a:gd name="T22" fmla="*/ 11 w 50"/>
                <a:gd name="T23" fmla="*/ 33 h 52"/>
                <a:gd name="T24" fmla="*/ 0 w 50"/>
                <a:gd name="T25" fmla="*/ 27 h 52"/>
                <a:gd name="T26" fmla="*/ 11 w 50"/>
                <a:gd name="T27" fmla="*/ 21 h 52"/>
                <a:gd name="T28" fmla="*/ 6 w 50"/>
                <a:gd name="T29" fmla="*/ 8 h 52"/>
                <a:gd name="T30" fmla="*/ 19 w 50"/>
                <a:gd name="T31" fmla="*/ 12 h 52"/>
                <a:gd name="T32" fmla="*/ 25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5" y="0"/>
                  </a:moveTo>
                  <a:lnTo>
                    <a:pt x="30" y="12"/>
                  </a:lnTo>
                  <a:lnTo>
                    <a:pt x="42" y="8"/>
                  </a:lnTo>
                  <a:lnTo>
                    <a:pt x="38" y="21"/>
                  </a:lnTo>
                  <a:lnTo>
                    <a:pt x="50" y="27"/>
                  </a:lnTo>
                  <a:lnTo>
                    <a:pt x="38" y="33"/>
                  </a:lnTo>
                  <a:lnTo>
                    <a:pt x="42" y="44"/>
                  </a:lnTo>
                  <a:lnTo>
                    <a:pt x="30" y="40"/>
                  </a:lnTo>
                  <a:lnTo>
                    <a:pt x="25" y="52"/>
                  </a:lnTo>
                  <a:lnTo>
                    <a:pt x="19" y="40"/>
                  </a:lnTo>
                  <a:lnTo>
                    <a:pt x="6" y="44"/>
                  </a:lnTo>
                  <a:lnTo>
                    <a:pt x="11" y="33"/>
                  </a:lnTo>
                  <a:lnTo>
                    <a:pt x="0" y="27"/>
                  </a:lnTo>
                  <a:lnTo>
                    <a:pt x="11" y="21"/>
                  </a:lnTo>
                  <a:lnTo>
                    <a:pt x="6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78" name="Freeform 534"/>
            <p:cNvSpPr>
              <a:spLocks/>
            </p:cNvSpPr>
            <p:nvPr/>
          </p:nvSpPr>
          <p:spPr bwMode="auto">
            <a:xfrm>
              <a:off x="2499" y="1610"/>
              <a:ext cx="52" cy="50"/>
            </a:xfrm>
            <a:custGeom>
              <a:avLst/>
              <a:gdLst>
                <a:gd name="T0" fmla="*/ 25 w 52"/>
                <a:gd name="T1" fmla="*/ 0 h 50"/>
                <a:gd name="T2" fmla="*/ 31 w 52"/>
                <a:gd name="T3" fmla="*/ 12 h 50"/>
                <a:gd name="T4" fmla="*/ 45 w 52"/>
                <a:gd name="T5" fmla="*/ 6 h 50"/>
                <a:gd name="T6" fmla="*/ 41 w 52"/>
                <a:gd name="T7" fmla="*/ 19 h 50"/>
                <a:gd name="T8" fmla="*/ 52 w 52"/>
                <a:gd name="T9" fmla="*/ 25 h 50"/>
                <a:gd name="T10" fmla="*/ 41 w 52"/>
                <a:gd name="T11" fmla="*/ 31 h 50"/>
                <a:gd name="T12" fmla="*/ 45 w 52"/>
                <a:gd name="T13" fmla="*/ 42 h 50"/>
                <a:gd name="T14" fmla="*/ 31 w 52"/>
                <a:gd name="T15" fmla="*/ 38 h 50"/>
                <a:gd name="T16" fmla="*/ 25 w 52"/>
                <a:gd name="T17" fmla="*/ 50 h 50"/>
                <a:gd name="T18" fmla="*/ 20 w 52"/>
                <a:gd name="T19" fmla="*/ 38 h 50"/>
                <a:gd name="T20" fmla="*/ 8 w 52"/>
                <a:gd name="T21" fmla="*/ 42 h 50"/>
                <a:gd name="T22" fmla="*/ 12 w 52"/>
                <a:gd name="T23" fmla="*/ 31 h 50"/>
                <a:gd name="T24" fmla="*/ 0 w 52"/>
                <a:gd name="T25" fmla="*/ 25 h 50"/>
                <a:gd name="T26" fmla="*/ 12 w 52"/>
                <a:gd name="T27" fmla="*/ 19 h 50"/>
                <a:gd name="T28" fmla="*/ 8 w 52"/>
                <a:gd name="T29" fmla="*/ 6 h 50"/>
                <a:gd name="T30" fmla="*/ 20 w 52"/>
                <a:gd name="T31" fmla="*/ 12 h 50"/>
                <a:gd name="T32" fmla="*/ 25 w 52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0">
                  <a:moveTo>
                    <a:pt x="25" y="0"/>
                  </a:moveTo>
                  <a:lnTo>
                    <a:pt x="31" y="12"/>
                  </a:lnTo>
                  <a:lnTo>
                    <a:pt x="45" y="6"/>
                  </a:lnTo>
                  <a:lnTo>
                    <a:pt x="41" y="19"/>
                  </a:lnTo>
                  <a:lnTo>
                    <a:pt x="52" y="25"/>
                  </a:lnTo>
                  <a:lnTo>
                    <a:pt x="41" y="31"/>
                  </a:lnTo>
                  <a:lnTo>
                    <a:pt x="45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20" y="38"/>
                  </a:lnTo>
                  <a:lnTo>
                    <a:pt x="8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6"/>
                  </a:lnTo>
                  <a:lnTo>
                    <a:pt x="20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79" name="Freeform 535"/>
            <p:cNvSpPr>
              <a:spLocks/>
            </p:cNvSpPr>
            <p:nvPr/>
          </p:nvSpPr>
          <p:spPr bwMode="auto">
            <a:xfrm>
              <a:off x="2549" y="1579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3 w 50"/>
                <a:gd name="T5" fmla="*/ 8 h 50"/>
                <a:gd name="T6" fmla="*/ 39 w 50"/>
                <a:gd name="T7" fmla="*/ 20 h 50"/>
                <a:gd name="T8" fmla="*/ 50 w 50"/>
                <a:gd name="T9" fmla="*/ 25 h 50"/>
                <a:gd name="T10" fmla="*/ 39 w 50"/>
                <a:gd name="T11" fmla="*/ 31 h 50"/>
                <a:gd name="T12" fmla="*/ 43 w 50"/>
                <a:gd name="T13" fmla="*/ 43 h 50"/>
                <a:gd name="T14" fmla="*/ 31 w 50"/>
                <a:gd name="T15" fmla="*/ 39 h 50"/>
                <a:gd name="T16" fmla="*/ 25 w 50"/>
                <a:gd name="T17" fmla="*/ 50 h 50"/>
                <a:gd name="T18" fmla="*/ 20 w 50"/>
                <a:gd name="T19" fmla="*/ 39 h 50"/>
                <a:gd name="T20" fmla="*/ 8 w 50"/>
                <a:gd name="T21" fmla="*/ 43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20 h 50"/>
                <a:gd name="T28" fmla="*/ 8 w 50"/>
                <a:gd name="T29" fmla="*/ 8 h 50"/>
                <a:gd name="T30" fmla="*/ 20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3" y="8"/>
                  </a:lnTo>
                  <a:lnTo>
                    <a:pt x="39" y="20"/>
                  </a:lnTo>
                  <a:lnTo>
                    <a:pt x="50" y="25"/>
                  </a:lnTo>
                  <a:lnTo>
                    <a:pt x="39" y="31"/>
                  </a:lnTo>
                  <a:lnTo>
                    <a:pt x="43" y="43"/>
                  </a:lnTo>
                  <a:lnTo>
                    <a:pt x="31" y="39"/>
                  </a:lnTo>
                  <a:lnTo>
                    <a:pt x="25" y="50"/>
                  </a:lnTo>
                  <a:lnTo>
                    <a:pt x="20" y="39"/>
                  </a:lnTo>
                  <a:lnTo>
                    <a:pt x="8" y="43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20"/>
                  </a:lnTo>
                  <a:lnTo>
                    <a:pt x="8" y="8"/>
                  </a:lnTo>
                  <a:lnTo>
                    <a:pt x="20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80" name="Freeform 536"/>
            <p:cNvSpPr>
              <a:spLocks/>
            </p:cNvSpPr>
            <p:nvPr/>
          </p:nvSpPr>
          <p:spPr bwMode="auto">
            <a:xfrm>
              <a:off x="2225" y="1587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2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6 w 50"/>
                <a:gd name="T21" fmla="*/ 42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19 h 50"/>
                <a:gd name="T28" fmla="*/ 6 w 50"/>
                <a:gd name="T29" fmla="*/ 8 h 50"/>
                <a:gd name="T30" fmla="*/ 19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6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6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81" name="Freeform 537"/>
            <p:cNvSpPr>
              <a:spLocks/>
            </p:cNvSpPr>
            <p:nvPr/>
          </p:nvSpPr>
          <p:spPr bwMode="auto">
            <a:xfrm>
              <a:off x="2192" y="1503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5 w 50"/>
                <a:gd name="T5" fmla="*/ 7 h 50"/>
                <a:gd name="T6" fmla="*/ 39 w 50"/>
                <a:gd name="T7" fmla="*/ 21 h 50"/>
                <a:gd name="T8" fmla="*/ 50 w 50"/>
                <a:gd name="T9" fmla="*/ 27 h 50"/>
                <a:gd name="T10" fmla="*/ 39 w 50"/>
                <a:gd name="T11" fmla="*/ 30 h 50"/>
                <a:gd name="T12" fmla="*/ 45 w 50"/>
                <a:gd name="T13" fmla="*/ 44 h 50"/>
                <a:gd name="T14" fmla="*/ 31 w 50"/>
                <a:gd name="T15" fmla="*/ 38 h 50"/>
                <a:gd name="T16" fmla="*/ 25 w 50"/>
                <a:gd name="T17" fmla="*/ 50 h 50"/>
                <a:gd name="T18" fmla="*/ 20 w 50"/>
                <a:gd name="T19" fmla="*/ 38 h 50"/>
                <a:gd name="T20" fmla="*/ 8 w 50"/>
                <a:gd name="T21" fmla="*/ 44 h 50"/>
                <a:gd name="T22" fmla="*/ 12 w 50"/>
                <a:gd name="T23" fmla="*/ 30 h 50"/>
                <a:gd name="T24" fmla="*/ 0 w 50"/>
                <a:gd name="T25" fmla="*/ 27 h 50"/>
                <a:gd name="T26" fmla="*/ 12 w 50"/>
                <a:gd name="T27" fmla="*/ 21 h 50"/>
                <a:gd name="T28" fmla="*/ 8 w 50"/>
                <a:gd name="T29" fmla="*/ 7 h 50"/>
                <a:gd name="T30" fmla="*/ 20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5" y="7"/>
                  </a:lnTo>
                  <a:lnTo>
                    <a:pt x="39" y="21"/>
                  </a:lnTo>
                  <a:lnTo>
                    <a:pt x="50" y="27"/>
                  </a:lnTo>
                  <a:lnTo>
                    <a:pt x="39" y="30"/>
                  </a:lnTo>
                  <a:lnTo>
                    <a:pt x="45" y="44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20" y="38"/>
                  </a:lnTo>
                  <a:lnTo>
                    <a:pt x="8" y="44"/>
                  </a:lnTo>
                  <a:lnTo>
                    <a:pt x="12" y="30"/>
                  </a:lnTo>
                  <a:lnTo>
                    <a:pt x="0" y="27"/>
                  </a:lnTo>
                  <a:lnTo>
                    <a:pt x="12" y="21"/>
                  </a:lnTo>
                  <a:lnTo>
                    <a:pt x="8" y="7"/>
                  </a:lnTo>
                  <a:lnTo>
                    <a:pt x="20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82" name="Freeform 538"/>
            <p:cNvSpPr>
              <a:spLocks/>
            </p:cNvSpPr>
            <p:nvPr/>
          </p:nvSpPr>
          <p:spPr bwMode="auto">
            <a:xfrm>
              <a:off x="2342" y="1472"/>
              <a:ext cx="50" cy="52"/>
            </a:xfrm>
            <a:custGeom>
              <a:avLst/>
              <a:gdLst>
                <a:gd name="T0" fmla="*/ 25 w 50"/>
                <a:gd name="T1" fmla="*/ 0 h 52"/>
                <a:gd name="T2" fmla="*/ 31 w 50"/>
                <a:gd name="T3" fmla="*/ 11 h 52"/>
                <a:gd name="T4" fmla="*/ 42 w 50"/>
                <a:gd name="T5" fmla="*/ 8 h 52"/>
                <a:gd name="T6" fmla="*/ 38 w 50"/>
                <a:gd name="T7" fmla="*/ 19 h 52"/>
                <a:gd name="T8" fmla="*/ 50 w 50"/>
                <a:gd name="T9" fmla="*/ 25 h 52"/>
                <a:gd name="T10" fmla="*/ 38 w 50"/>
                <a:gd name="T11" fmla="*/ 31 h 52"/>
                <a:gd name="T12" fmla="*/ 42 w 50"/>
                <a:gd name="T13" fmla="*/ 44 h 52"/>
                <a:gd name="T14" fmla="*/ 31 w 50"/>
                <a:gd name="T15" fmla="*/ 40 h 52"/>
                <a:gd name="T16" fmla="*/ 25 w 50"/>
                <a:gd name="T17" fmla="*/ 52 h 52"/>
                <a:gd name="T18" fmla="*/ 19 w 50"/>
                <a:gd name="T19" fmla="*/ 40 h 52"/>
                <a:gd name="T20" fmla="*/ 8 w 50"/>
                <a:gd name="T21" fmla="*/ 44 h 52"/>
                <a:gd name="T22" fmla="*/ 12 w 50"/>
                <a:gd name="T23" fmla="*/ 31 h 52"/>
                <a:gd name="T24" fmla="*/ 0 w 50"/>
                <a:gd name="T25" fmla="*/ 25 h 52"/>
                <a:gd name="T26" fmla="*/ 12 w 50"/>
                <a:gd name="T27" fmla="*/ 19 h 52"/>
                <a:gd name="T28" fmla="*/ 8 w 50"/>
                <a:gd name="T29" fmla="*/ 8 h 52"/>
                <a:gd name="T30" fmla="*/ 19 w 50"/>
                <a:gd name="T31" fmla="*/ 11 h 52"/>
                <a:gd name="T32" fmla="*/ 25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5" y="0"/>
                  </a:moveTo>
                  <a:lnTo>
                    <a:pt x="31" y="11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4"/>
                  </a:lnTo>
                  <a:lnTo>
                    <a:pt x="31" y="40"/>
                  </a:lnTo>
                  <a:lnTo>
                    <a:pt x="25" y="52"/>
                  </a:lnTo>
                  <a:lnTo>
                    <a:pt x="19" y="40"/>
                  </a:lnTo>
                  <a:lnTo>
                    <a:pt x="8" y="44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83" name="Freeform 539"/>
            <p:cNvSpPr>
              <a:spLocks/>
            </p:cNvSpPr>
            <p:nvPr/>
          </p:nvSpPr>
          <p:spPr bwMode="auto">
            <a:xfrm>
              <a:off x="1914" y="1223"/>
              <a:ext cx="52" cy="49"/>
            </a:xfrm>
            <a:custGeom>
              <a:avLst/>
              <a:gdLst>
                <a:gd name="T0" fmla="*/ 27 w 52"/>
                <a:gd name="T1" fmla="*/ 0 h 49"/>
                <a:gd name="T2" fmla="*/ 33 w 52"/>
                <a:gd name="T3" fmla="*/ 11 h 49"/>
                <a:gd name="T4" fmla="*/ 44 w 52"/>
                <a:gd name="T5" fmla="*/ 7 h 49"/>
                <a:gd name="T6" fmla="*/ 40 w 52"/>
                <a:gd name="T7" fmla="*/ 19 h 49"/>
                <a:gd name="T8" fmla="*/ 52 w 52"/>
                <a:gd name="T9" fmla="*/ 24 h 49"/>
                <a:gd name="T10" fmla="*/ 40 w 52"/>
                <a:gd name="T11" fmla="*/ 30 h 49"/>
                <a:gd name="T12" fmla="*/ 44 w 52"/>
                <a:gd name="T13" fmla="*/ 42 h 49"/>
                <a:gd name="T14" fmla="*/ 33 w 52"/>
                <a:gd name="T15" fmla="*/ 38 h 49"/>
                <a:gd name="T16" fmla="*/ 27 w 52"/>
                <a:gd name="T17" fmla="*/ 49 h 49"/>
                <a:gd name="T18" fmla="*/ 21 w 52"/>
                <a:gd name="T19" fmla="*/ 38 h 49"/>
                <a:gd name="T20" fmla="*/ 8 w 52"/>
                <a:gd name="T21" fmla="*/ 42 h 49"/>
                <a:gd name="T22" fmla="*/ 12 w 52"/>
                <a:gd name="T23" fmla="*/ 30 h 49"/>
                <a:gd name="T24" fmla="*/ 0 w 52"/>
                <a:gd name="T25" fmla="*/ 24 h 49"/>
                <a:gd name="T26" fmla="*/ 12 w 52"/>
                <a:gd name="T27" fmla="*/ 19 h 49"/>
                <a:gd name="T28" fmla="*/ 8 w 52"/>
                <a:gd name="T29" fmla="*/ 7 h 49"/>
                <a:gd name="T30" fmla="*/ 21 w 52"/>
                <a:gd name="T31" fmla="*/ 11 h 49"/>
                <a:gd name="T32" fmla="*/ 27 w 52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49">
                  <a:moveTo>
                    <a:pt x="27" y="0"/>
                  </a:moveTo>
                  <a:lnTo>
                    <a:pt x="33" y="11"/>
                  </a:lnTo>
                  <a:lnTo>
                    <a:pt x="44" y="7"/>
                  </a:lnTo>
                  <a:lnTo>
                    <a:pt x="40" y="19"/>
                  </a:lnTo>
                  <a:lnTo>
                    <a:pt x="52" y="24"/>
                  </a:lnTo>
                  <a:lnTo>
                    <a:pt x="40" y="30"/>
                  </a:lnTo>
                  <a:lnTo>
                    <a:pt x="44" y="42"/>
                  </a:lnTo>
                  <a:lnTo>
                    <a:pt x="33" y="38"/>
                  </a:lnTo>
                  <a:lnTo>
                    <a:pt x="27" y="49"/>
                  </a:lnTo>
                  <a:lnTo>
                    <a:pt x="21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4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21" y="1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84" name="Freeform 540"/>
            <p:cNvSpPr>
              <a:spLocks/>
            </p:cNvSpPr>
            <p:nvPr/>
          </p:nvSpPr>
          <p:spPr bwMode="auto">
            <a:xfrm>
              <a:off x="1876" y="1407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0 w 50"/>
                <a:gd name="T3" fmla="*/ 11 h 50"/>
                <a:gd name="T4" fmla="*/ 42 w 50"/>
                <a:gd name="T5" fmla="*/ 7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0 h 50"/>
                <a:gd name="T12" fmla="*/ 42 w 50"/>
                <a:gd name="T13" fmla="*/ 42 h 50"/>
                <a:gd name="T14" fmla="*/ 30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7 w 50"/>
                <a:gd name="T21" fmla="*/ 42 h 50"/>
                <a:gd name="T22" fmla="*/ 11 w 50"/>
                <a:gd name="T23" fmla="*/ 30 h 50"/>
                <a:gd name="T24" fmla="*/ 0 w 50"/>
                <a:gd name="T25" fmla="*/ 25 h 50"/>
                <a:gd name="T26" fmla="*/ 11 w 50"/>
                <a:gd name="T27" fmla="*/ 19 h 50"/>
                <a:gd name="T28" fmla="*/ 7 w 50"/>
                <a:gd name="T29" fmla="*/ 7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0" y="11"/>
                  </a:lnTo>
                  <a:lnTo>
                    <a:pt x="42" y="7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0"/>
                  </a:lnTo>
                  <a:lnTo>
                    <a:pt x="42" y="42"/>
                  </a:lnTo>
                  <a:lnTo>
                    <a:pt x="30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7" y="42"/>
                  </a:lnTo>
                  <a:lnTo>
                    <a:pt x="11" y="30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7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85" name="Freeform 541"/>
            <p:cNvSpPr>
              <a:spLocks/>
            </p:cNvSpPr>
            <p:nvPr/>
          </p:nvSpPr>
          <p:spPr bwMode="auto">
            <a:xfrm>
              <a:off x="1860" y="1159"/>
              <a:ext cx="52" cy="50"/>
            </a:xfrm>
            <a:custGeom>
              <a:avLst/>
              <a:gdLst>
                <a:gd name="T0" fmla="*/ 25 w 52"/>
                <a:gd name="T1" fmla="*/ 0 h 50"/>
                <a:gd name="T2" fmla="*/ 31 w 52"/>
                <a:gd name="T3" fmla="*/ 12 h 50"/>
                <a:gd name="T4" fmla="*/ 45 w 52"/>
                <a:gd name="T5" fmla="*/ 8 h 50"/>
                <a:gd name="T6" fmla="*/ 41 w 52"/>
                <a:gd name="T7" fmla="*/ 19 h 50"/>
                <a:gd name="T8" fmla="*/ 52 w 52"/>
                <a:gd name="T9" fmla="*/ 25 h 50"/>
                <a:gd name="T10" fmla="*/ 41 w 52"/>
                <a:gd name="T11" fmla="*/ 31 h 50"/>
                <a:gd name="T12" fmla="*/ 45 w 52"/>
                <a:gd name="T13" fmla="*/ 42 h 50"/>
                <a:gd name="T14" fmla="*/ 31 w 52"/>
                <a:gd name="T15" fmla="*/ 39 h 50"/>
                <a:gd name="T16" fmla="*/ 25 w 52"/>
                <a:gd name="T17" fmla="*/ 50 h 50"/>
                <a:gd name="T18" fmla="*/ 20 w 52"/>
                <a:gd name="T19" fmla="*/ 39 h 50"/>
                <a:gd name="T20" fmla="*/ 8 w 52"/>
                <a:gd name="T21" fmla="*/ 42 h 50"/>
                <a:gd name="T22" fmla="*/ 12 w 52"/>
                <a:gd name="T23" fmla="*/ 31 h 50"/>
                <a:gd name="T24" fmla="*/ 0 w 52"/>
                <a:gd name="T25" fmla="*/ 25 h 50"/>
                <a:gd name="T26" fmla="*/ 12 w 52"/>
                <a:gd name="T27" fmla="*/ 19 h 50"/>
                <a:gd name="T28" fmla="*/ 8 w 52"/>
                <a:gd name="T29" fmla="*/ 8 h 50"/>
                <a:gd name="T30" fmla="*/ 20 w 52"/>
                <a:gd name="T31" fmla="*/ 12 h 50"/>
                <a:gd name="T32" fmla="*/ 25 w 52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0">
                  <a:moveTo>
                    <a:pt x="25" y="0"/>
                  </a:moveTo>
                  <a:lnTo>
                    <a:pt x="31" y="12"/>
                  </a:lnTo>
                  <a:lnTo>
                    <a:pt x="45" y="8"/>
                  </a:lnTo>
                  <a:lnTo>
                    <a:pt x="41" y="19"/>
                  </a:lnTo>
                  <a:lnTo>
                    <a:pt x="52" y="25"/>
                  </a:lnTo>
                  <a:lnTo>
                    <a:pt x="41" y="31"/>
                  </a:lnTo>
                  <a:lnTo>
                    <a:pt x="45" y="42"/>
                  </a:lnTo>
                  <a:lnTo>
                    <a:pt x="31" y="39"/>
                  </a:lnTo>
                  <a:lnTo>
                    <a:pt x="25" y="50"/>
                  </a:lnTo>
                  <a:lnTo>
                    <a:pt x="20" y="39"/>
                  </a:lnTo>
                  <a:lnTo>
                    <a:pt x="8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8"/>
                  </a:lnTo>
                  <a:lnTo>
                    <a:pt x="20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86" name="Freeform 542"/>
            <p:cNvSpPr>
              <a:spLocks/>
            </p:cNvSpPr>
            <p:nvPr/>
          </p:nvSpPr>
          <p:spPr bwMode="auto">
            <a:xfrm>
              <a:off x="1824" y="1223"/>
              <a:ext cx="50" cy="49"/>
            </a:xfrm>
            <a:custGeom>
              <a:avLst/>
              <a:gdLst>
                <a:gd name="T0" fmla="*/ 25 w 50"/>
                <a:gd name="T1" fmla="*/ 0 h 49"/>
                <a:gd name="T2" fmla="*/ 31 w 50"/>
                <a:gd name="T3" fmla="*/ 11 h 49"/>
                <a:gd name="T4" fmla="*/ 42 w 50"/>
                <a:gd name="T5" fmla="*/ 7 h 49"/>
                <a:gd name="T6" fmla="*/ 38 w 50"/>
                <a:gd name="T7" fmla="*/ 19 h 49"/>
                <a:gd name="T8" fmla="*/ 50 w 50"/>
                <a:gd name="T9" fmla="*/ 24 h 49"/>
                <a:gd name="T10" fmla="*/ 38 w 50"/>
                <a:gd name="T11" fmla="*/ 30 h 49"/>
                <a:gd name="T12" fmla="*/ 42 w 50"/>
                <a:gd name="T13" fmla="*/ 42 h 49"/>
                <a:gd name="T14" fmla="*/ 31 w 50"/>
                <a:gd name="T15" fmla="*/ 38 h 49"/>
                <a:gd name="T16" fmla="*/ 25 w 50"/>
                <a:gd name="T17" fmla="*/ 49 h 49"/>
                <a:gd name="T18" fmla="*/ 19 w 50"/>
                <a:gd name="T19" fmla="*/ 38 h 49"/>
                <a:gd name="T20" fmla="*/ 8 w 50"/>
                <a:gd name="T21" fmla="*/ 42 h 49"/>
                <a:gd name="T22" fmla="*/ 11 w 50"/>
                <a:gd name="T23" fmla="*/ 30 h 49"/>
                <a:gd name="T24" fmla="*/ 0 w 50"/>
                <a:gd name="T25" fmla="*/ 24 h 49"/>
                <a:gd name="T26" fmla="*/ 11 w 50"/>
                <a:gd name="T27" fmla="*/ 19 h 49"/>
                <a:gd name="T28" fmla="*/ 8 w 50"/>
                <a:gd name="T29" fmla="*/ 7 h 49"/>
                <a:gd name="T30" fmla="*/ 19 w 50"/>
                <a:gd name="T31" fmla="*/ 11 h 49"/>
                <a:gd name="T32" fmla="*/ 25 w 50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25" y="0"/>
                  </a:moveTo>
                  <a:lnTo>
                    <a:pt x="31" y="11"/>
                  </a:lnTo>
                  <a:lnTo>
                    <a:pt x="42" y="7"/>
                  </a:lnTo>
                  <a:lnTo>
                    <a:pt x="38" y="19"/>
                  </a:lnTo>
                  <a:lnTo>
                    <a:pt x="50" y="24"/>
                  </a:lnTo>
                  <a:lnTo>
                    <a:pt x="38" y="30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49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1" y="30"/>
                  </a:lnTo>
                  <a:lnTo>
                    <a:pt x="0" y="24"/>
                  </a:lnTo>
                  <a:lnTo>
                    <a:pt x="11" y="19"/>
                  </a:lnTo>
                  <a:lnTo>
                    <a:pt x="8" y="7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87" name="Freeform 543"/>
            <p:cNvSpPr>
              <a:spLocks/>
            </p:cNvSpPr>
            <p:nvPr/>
          </p:nvSpPr>
          <p:spPr bwMode="auto">
            <a:xfrm>
              <a:off x="1883" y="1305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3 w 50"/>
                <a:gd name="T5" fmla="*/ 8 h 50"/>
                <a:gd name="T6" fmla="*/ 39 w 50"/>
                <a:gd name="T7" fmla="*/ 19 h 50"/>
                <a:gd name="T8" fmla="*/ 50 w 50"/>
                <a:gd name="T9" fmla="*/ 25 h 50"/>
                <a:gd name="T10" fmla="*/ 39 w 50"/>
                <a:gd name="T11" fmla="*/ 31 h 50"/>
                <a:gd name="T12" fmla="*/ 43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20 w 50"/>
                <a:gd name="T19" fmla="*/ 38 h 50"/>
                <a:gd name="T20" fmla="*/ 6 w 50"/>
                <a:gd name="T21" fmla="*/ 42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19 h 50"/>
                <a:gd name="T28" fmla="*/ 6 w 50"/>
                <a:gd name="T29" fmla="*/ 8 h 50"/>
                <a:gd name="T30" fmla="*/ 20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3" y="8"/>
                  </a:lnTo>
                  <a:lnTo>
                    <a:pt x="39" y="19"/>
                  </a:lnTo>
                  <a:lnTo>
                    <a:pt x="50" y="25"/>
                  </a:lnTo>
                  <a:lnTo>
                    <a:pt x="39" y="31"/>
                  </a:lnTo>
                  <a:lnTo>
                    <a:pt x="43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20" y="38"/>
                  </a:lnTo>
                  <a:lnTo>
                    <a:pt x="6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6" y="8"/>
                  </a:lnTo>
                  <a:lnTo>
                    <a:pt x="20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88" name="Freeform 544"/>
            <p:cNvSpPr>
              <a:spLocks/>
            </p:cNvSpPr>
            <p:nvPr/>
          </p:nvSpPr>
          <p:spPr bwMode="auto">
            <a:xfrm>
              <a:off x="1837" y="933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5 w 50"/>
                <a:gd name="T5" fmla="*/ 7 h 50"/>
                <a:gd name="T6" fmla="*/ 39 w 50"/>
                <a:gd name="T7" fmla="*/ 19 h 50"/>
                <a:gd name="T8" fmla="*/ 50 w 50"/>
                <a:gd name="T9" fmla="*/ 25 h 50"/>
                <a:gd name="T10" fmla="*/ 39 w 50"/>
                <a:gd name="T11" fmla="*/ 30 h 50"/>
                <a:gd name="T12" fmla="*/ 45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20 w 50"/>
                <a:gd name="T19" fmla="*/ 38 h 50"/>
                <a:gd name="T20" fmla="*/ 8 w 50"/>
                <a:gd name="T21" fmla="*/ 42 h 50"/>
                <a:gd name="T22" fmla="*/ 12 w 50"/>
                <a:gd name="T23" fmla="*/ 30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7 h 50"/>
                <a:gd name="T30" fmla="*/ 20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5" y="7"/>
                  </a:lnTo>
                  <a:lnTo>
                    <a:pt x="39" y="19"/>
                  </a:lnTo>
                  <a:lnTo>
                    <a:pt x="50" y="25"/>
                  </a:lnTo>
                  <a:lnTo>
                    <a:pt x="39" y="30"/>
                  </a:lnTo>
                  <a:lnTo>
                    <a:pt x="45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20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20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89" name="Freeform 545"/>
            <p:cNvSpPr>
              <a:spLocks/>
            </p:cNvSpPr>
            <p:nvPr/>
          </p:nvSpPr>
          <p:spPr bwMode="auto">
            <a:xfrm>
              <a:off x="1849" y="1010"/>
              <a:ext cx="50" cy="49"/>
            </a:xfrm>
            <a:custGeom>
              <a:avLst/>
              <a:gdLst>
                <a:gd name="T0" fmla="*/ 25 w 50"/>
                <a:gd name="T1" fmla="*/ 0 h 49"/>
                <a:gd name="T2" fmla="*/ 31 w 50"/>
                <a:gd name="T3" fmla="*/ 11 h 49"/>
                <a:gd name="T4" fmla="*/ 42 w 50"/>
                <a:gd name="T5" fmla="*/ 5 h 49"/>
                <a:gd name="T6" fmla="*/ 38 w 50"/>
                <a:gd name="T7" fmla="*/ 19 h 49"/>
                <a:gd name="T8" fmla="*/ 50 w 50"/>
                <a:gd name="T9" fmla="*/ 24 h 49"/>
                <a:gd name="T10" fmla="*/ 38 w 50"/>
                <a:gd name="T11" fmla="*/ 30 h 49"/>
                <a:gd name="T12" fmla="*/ 42 w 50"/>
                <a:gd name="T13" fmla="*/ 42 h 49"/>
                <a:gd name="T14" fmla="*/ 31 w 50"/>
                <a:gd name="T15" fmla="*/ 38 h 49"/>
                <a:gd name="T16" fmla="*/ 25 w 50"/>
                <a:gd name="T17" fmla="*/ 49 h 49"/>
                <a:gd name="T18" fmla="*/ 19 w 50"/>
                <a:gd name="T19" fmla="*/ 38 h 49"/>
                <a:gd name="T20" fmla="*/ 6 w 50"/>
                <a:gd name="T21" fmla="*/ 42 h 49"/>
                <a:gd name="T22" fmla="*/ 11 w 50"/>
                <a:gd name="T23" fmla="*/ 30 h 49"/>
                <a:gd name="T24" fmla="*/ 0 w 50"/>
                <a:gd name="T25" fmla="*/ 24 h 49"/>
                <a:gd name="T26" fmla="*/ 11 w 50"/>
                <a:gd name="T27" fmla="*/ 19 h 49"/>
                <a:gd name="T28" fmla="*/ 6 w 50"/>
                <a:gd name="T29" fmla="*/ 5 h 49"/>
                <a:gd name="T30" fmla="*/ 19 w 50"/>
                <a:gd name="T31" fmla="*/ 11 h 49"/>
                <a:gd name="T32" fmla="*/ 25 w 50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25" y="0"/>
                  </a:moveTo>
                  <a:lnTo>
                    <a:pt x="31" y="11"/>
                  </a:lnTo>
                  <a:lnTo>
                    <a:pt x="42" y="5"/>
                  </a:lnTo>
                  <a:lnTo>
                    <a:pt x="38" y="19"/>
                  </a:lnTo>
                  <a:lnTo>
                    <a:pt x="50" y="24"/>
                  </a:lnTo>
                  <a:lnTo>
                    <a:pt x="38" y="30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49"/>
                  </a:lnTo>
                  <a:lnTo>
                    <a:pt x="19" y="38"/>
                  </a:lnTo>
                  <a:lnTo>
                    <a:pt x="6" y="42"/>
                  </a:lnTo>
                  <a:lnTo>
                    <a:pt x="11" y="30"/>
                  </a:lnTo>
                  <a:lnTo>
                    <a:pt x="0" y="24"/>
                  </a:lnTo>
                  <a:lnTo>
                    <a:pt x="11" y="19"/>
                  </a:lnTo>
                  <a:lnTo>
                    <a:pt x="6" y="5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90" name="Freeform 546"/>
            <p:cNvSpPr>
              <a:spLocks/>
            </p:cNvSpPr>
            <p:nvPr/>
          </p:nvSpPr>
          <p:spPr bwMode="auto">
            <a:xfrm>
              <a:off x="1786" y="977"/>
              <a:ext cx="49" cy="52"/>
            </a:xfrm>
            <a:custGeom>
              <a:avLst/>
              <a:gdLst>
                <a:gd name="T0" fmla="*/ 25 w 49"/>
                <a:gd name="T1" fmla="*/ 0 h 52"/>
                <a:gd name="T2" fmla="*/ 30 w 49"/>
                <a:gd name="T3" fmla="*/ 11 h 52"/>
                <a:gd name="T4" fmla="*/ 42 w 49"/>
                <a:gd name="T5" fmla="*/ 8 h 52"/>
                <a:gd name="T6" fmla="*/ 38 w 49"/>
                <a:gd name="T7" fmla="*/ 21 h 52"/>
                <a:gd name="T8" fmla="*/ 49 w 49"/>
                <a:gd name="T9" fmla="*/ 27 h 52"/>
                <a:gd name="T10" fmla="*/ 38 w 49"/>
                <a:gd name="T11" fmla="*/ 33 h 52"/>
                <a:gd name="T12" fmla="*/ 42 w 49"/>
                <a:gd name="T13" fmla="*/ 44 h 52"/>
                <a:gd name="T14" fmla="*/ 30 w 49"/>
                <a:gd name="T15" fmla="*/ 40 h 52"/>
                <a:gd name="T16" fmla="*/ 25 w 49"/>
                <a:gd name="T17" fmla="*/ 52 h 52"/>
                <a:gd name="T18" fmla="*/ 19 w 49"/>
                <a:gd name="T19" fmla="*/ 40 h 52"/>
                <a:gd name="T20" fmla="*/ 7 w 49"/>
                <a:gd name="T21" fmla="*/ 44 h 52"/>
                <a:gd name="T22" fmla="*/ 11 w 49"/>
                <a:gd name="T23" fmla="*/ 33 h 52"/>
                <a:gd name="T24" fmla="*/ 0 w 49"/>
                <a:gd name="T25" fmla="*/ 27 h 52"/>
                <a:gd name="T26" fmla="*/ 11 w 49"/>
                <a:gd name="T27" fmla="*/ 21 h 52"/>
                <a:gd name="T28" fmla="*/ 7 w 49"/>
                <a:gd name="T29" fmla="*/ 8 h 52"/>
                <a:gd name="T30" fmla="*/ 19 w 49"/>
                <a:gd name="T31" fmla="*/ 11 h 52"/>
                <a:gd name="T32" fmla="*/ 25 w 49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2">
                  <a:moveTo>
                    <a:pt x="25" y="0"/>
                  </a:moveTo>
                  <a:lnTo>
                    <a:pt x="30" y="11"/>
                  </a:lnTo>
                  <a:lnTo>
                    <a:pt x="42" y="8"/>
                  </a:lnTo>
                  <a:lnTo>
                    <a:pt x="38" y="21"/>
                  </a:lnTo>
                  <a:lnTo>
                    <a:pt x="49" y="27"/>
                  </a:lnTo>
                  <a:lnTo>
                    <a:pt x="38" y="33"/>
                  </a:lnTo>
                  <a:lnTo>
                    <a:pt x="42" y="44"/>
                  </a:lnTo>
                  <a:lnTo>
                    <a:pt x="30" y="40"/>
                  </a:lnTo>
                  <a:lnTo>
                    <a:pt x="25" y="52"/>
                  </a:lnTo>
                  <a:lnTo>
                    <a:pt x="19" y="40"/>
                  </a:lnTo>
                  <a:lnTo>
                    <a:pt x="7" y="44"/>
                  </a:lnTo>
                  <a:lnTo>
                    <a:pt x="11" y="33"/>
                  </a:lnTo>
                  <a:lnTo>
                    <a:pt x="0" y="27"/>
                  </a:lnTo>
                  <a:lnTo>
                    <a:pt x="11" y="21"/>
                  </a:lnTo>
                  <a:lnTo>
                    <a:pt x="7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91" name="Freeform 547"/>
            <p:cNvSpPr>
              <a:spLocks/>
            </p:cNvSpPr>
            <p:nvPr/>
          </p:nvSpPr>
          <p:spPr bwMode="auto">
            <a:xfrm>
              <a:off x="1826" y="779"/>
              <a:ext cx="52" cy="52"/>
            </a:xfrm>
            <a:custGeom>
              <a:avLst/>
              <a:gdLst>
                <a:gd name="T0" fmla="*/ 27 w 52"/>
                <a:gd name="T1" fmla="*/ 0 h 52"/>
                <a:gd name="T2" fmla="*/ 33 w 52"/>
                <a:gd name="T3" fmla="*/ 12 h 52"/>
                <a:gd name="T4" fmla="*/ 44 w 52"/>
                <a:gd name="T5" fmla="*/ 8 h 52"/>
                <a:gd name="T6" fmla="*/ 40 w 52"/>
                <a:gd name="T7" fmla="*/ 21 h 52"/>
                <a:gd name="T8" fmla="*/ 52 w 52"/>
                <a:gd name="T9" fmla="*/ 27 h 52"/>
                <a:gd name="T10" fmla="*/ 40 w 52"/>
                <a:gd name="T11" fmla="*/ 31 h 52"/>
                <a:gd name="T12" fmla="*/ 44 w 52"/>
                <a:gd name="T13" fmla="*/ 44 h 52"/>
                <a:gd name="T14" fmla="*/ 33 w 52"/>
                <a:gd name="T15" fmla="*/ 41 h 52"/>
                <a:gd name="T16" fmla="*/ 27 w 52"/>
                <a:gd name="T17" fmla="*/ 52 h 52"/>
                <a:gd name="T18" fmla="*/ 21 w 52"/>
                <a:gd name="T19" fmla="*/ 41 h 52"/>
                <a:gd name="T20" fmla="*/ 8 w 52"/>
                <a:gd name="T21" fmla="*/ 44 h 52"/>
                <a:gd name="T22" fmla="*/ 11 w 52"/>
                <a:gd name="T23" fmla="*/ 31 h 52"/>
                <a:gd name="T24" fmla="*/ 0 w 52"/>
                <a:gd name="T25" fmla="*/ 27 h 52"/>
                <a:gd name="T26" fmla="*/ 11 w 52"/>
                <a:gd name="T27" fmla="*/ 21 h 52"/>
                <a:gd name="T28" fmla="*/ 8 w 52"/>
                <a:gd name="T29" fmla="*/ 8 h 52"/>
                <a:gd name="T30" fmla="*/ 21 w 52"/>
                <a:gd name="T31" fmla="*/ 12 h 52"/>
                <a:gd name="T32" fmla="*/ 27 w 52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2">
                  <a:moveTo>
                    <a:pt x="27" y="0"/>
                  </a:moveTo>
                  <a:lnTo>
                    <a:pt x="33" y="12"/>
                  </a:lnTo>
                  <a:lnTo>
                    <a:pt x="44" y="8"/>
                  </a:lnTo>
                  <a:lnTo>
                    <a:pt x="40" y="21"/>
                  </a:lnTo>
                  <a:lnTo>
                    <a:pt x="52" y="27"/>
                  </a:lnTo>
                  <a:lnTo>
                    <a:pt x="40" y="31"/>
                  </a:lnTo>
                  <a:lnTo>
                    <a:pt x="44" y="44"/>
                  </a:lnTo>
                  <a:lnTo>
                    <a:pt x="33" y="41"/>
                  </a:lnTo>
                  <a:lnTo>
                    <a:pt x="27" y="52"/>
                  </a:lnTo>
                  <a:lnTo>
                    <a:pt x="21" y="41"/>
                  </a:lnTo>
                  <a:lnTo>
                    <a:pt x="8" y="44"/>
                  </a:lnTo>
                  <a:lnTo>
                    <a:pt x="11" y="31"/>
                  </a:lnTo>
                  <a:lnTo>
                    <a:pt x="0" y="27"/>
                  </a:lnTo>
                  <a:lnTo>
                    <a:pt x="11" y="21"/>
                  </a:lnTo>
                  <a:lnTo>
                    <a:pt x="8" y="8"/>
                  </a:lnTo>
                  <a:lnTo>
                    <a:pt x="21" y="1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92" name="Freeform 548"/>
            <p:cNvSpPr>
              <a:spLocks/>
            </p:cNvSpPr>
            <p:nvPr/>
          </p:nvSpPr>
          <p:spPr bwMode="auto">
            <a:xfrm>
              <a:off x="1935" y="561"/>
              <a:ext cx="50" cy="49"/>
            </a:xfrm>
            <a:custGeom>
              <a:avLst/>
              <a:gdLst>
                <a:gd name="T0" fmla="*/ 25 w 50"/>
                <a:gd name="T1" fmla="*/ 0 h 49"/>
                <a:gd name="T2" fmla="*/ 31 w 50"/>
                <a:gd name="T3" fmla="*/ 11 h 49"/>
                <a:gd name="T4" fmla="*/ 42 w 50"/>
                <a:gd name="T5" fmla="*/ 5 h 49"/>
                <a:gd name="T6" fmla="*/ 39 w 50"/>
                <a:gd name="T7" fmla="*/ 17 h 49"/>
                <a:gd name="T8" fmla="*/ 50 w 50"/>
                <a:gd name="T9" fmla="*/ 23 h 49"/>
                <a:gd name="T10" fmla="*/ 39 w 50"/>
                <a:gd name="T11" fmla="*/ 28 h 49"/>
                <a:gd name="T12" fmla="*/ 42 w 50"/>
                <a:gd name="T13" fmla="*/ 42 h 49"/>
                <a:gd name="T14" fmla="*/ 31 w 50"/>
                <a:gd name="T15" fmla="*/ 38 h 49"/>
                <a:gd name="T16" fmla="*/ 25 w 50"/>
                <a:gd name="T17" fmla="*/ 49 h 49"/>
                <a:gd name="T18" fmla="*/ 19 w 50"/>
                <a:gd name="T19" fmla="*/ 38 h 49"/>
                <a:gd name="T20" fmla="*/ 8 w 50"/>
                <a:gd name="T21" fmla="*/ 42 h 49"/>
                <a:gd name="T22" fmla="*/ 12 w 50"/>
                <a:gd name="T23" fmla="*/ 28 h 49"/>
                <a:gd name="T24" fmla="*/ 0 w 50"/>
                <a:gd name="T25" fmla="*/ 23 h 49"/>
                <a:gd name="T26" fmla="*/ 12 w 50"/>
                <a:gd name="T27" fmla="*/ 17 h 49"/>
                <a:gd name="T28" fmla="*/ 8 w 50"/>
                <a:gd name="T29" fmla="*/ 5 h 49"/>
                <a:gd name="T30" fmla="*/ 19 w 50"/>
                <a:gd name="T31" fmla="*/ 11 h 49"/>
                <a:gd name="T32" fmla="*/ 25 w 50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25" y="0"/>
                  </a:moveTo>
                  <a:lnTo>
                    <a:pt x="31" y="11"/>
                  </a:lnTo>
                  <a:lnTo>
                    <a:pt x="42" y="5"/>
                  </a:lnTo>
                  <a:lnTo>
                    <a:pt x="39" y="17"/>
                  </a:lnTo>
                  <a:lnTo>
                    <a:pt x="50" y="23"/>
                  </a:lnTo>
                  <a:lnTo>
                    <a:pt x="39" y="28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49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2" y="28"/>
                  </a:lnTo>
                  <a:lnTo>
                    <a:pt x="0" y="23"/>
                  </a:lnTo>
                  <a:lnTo>
                    <a:pt x="12" y="17"/>
                  </a:lnTo>
                  <a:lnTo>
                    <a:pt x="8" y="5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93" name="Freeform 549"/>
            <p:cNvSpPr>
              <a:spLocks/>
            </p:cNvSpPr>
            <p:nvPr/>
          </p:nvSpPr>
          <p:spPr bwMode="auto">
            <a:xfrm>
              <a:off x="1981" y="750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4 w 50"/>
                <a:gd name="T5" fmla="*/ 8 h 50"/>
                <a:gd name="T6" fmla="*/ 39 w 50"/>
                <a:gd name="T7" fmla="*/ 20 h 50"/>
                <a:gd name="T8" fmla="*/ 50 w 50"/>
                <a:gd name="T9" fmla="*/ 25 h 50"/>
                <a:gd name="T10" fmla="*/ 39 w 50"/>
                <a:gd name="T11" fmla="*/ 31 h 50"/>
                <a:gd name="T12" fmla="*/ 44 w 50"/>
                <a:gd name="T13" fmla="*/ 43 h 50"/>
                <a:gd name="T14" fmla="*/ 31 w 50"/>
                <a:gd name="T15" fmla="*/ 39 h 50"/>
                <a:gd name="T16" fmla="*/ 25 w 50"/>
                <a:gd name="T17" fmla="*/ 50 h 50"/>
                <a:gd name="T18" fmla="*/ 20 w 50"/>
                <a:gd name="T19" fmla="*/ 39 h 50"/>
                <a:gd name="T20" fmla="*/ 8 w 50"/>
                <a:gd name="T21" fmla="*/ 43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20 h 50"/>
                <a:gd name="T28" fmla="*/ 8 w 50"/>
                <a:gd name="T29" fmla="*/ 8 h 50"/>
                <a:gd name="T30" fmla="*/ 20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4" y="8"/>
                  </a:lnTo>
                  <a:lnTo>
                    <a:pt x="39" y="20"/>
                  </a:lnTo>
                  <a:lnTo>
                    <a:pt x="50" y="25"/>
                  </a:lnTo>
                  <a:lnTo>
                    <a:pt x="39" y="31"/>
                  </a:lnTo>
                  <a:lnTo>
                    <a:pt x="44" y="43"/>
                  </a:lnTo>
                  <a:lnTo>
                    <a:pt x="31" y="39"/>
                  </a:lnTo>
                  <a:lnTo>
                    <a:pt x="25" y="50"/>
                  </a:lnTo>
                  <a:lnTo>
                    <a:pt x="20" y="39"/>
                  </a:lnTo>
                  <a:lnTo>
                    <a:pt x="8" y="43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20"/>
                  </a:lnTo>
                  <a:lnTo>
                    <a:pt x="8" y="8"/>
                  </a:lnTo>
                  <a:lnTo>
                    <a:pt x="20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94" name="Freeform 550"/>
            <p:cNvSpPr>
              <a:spLocks/>
            </p:cNvSpPr>
            <p:nvPr/>
          </p:nvSpPr>
          <p:spPr bwMode="auto">
            <a:xfrm>
              <a:off x="2304" y="480"/>
              <a:ext cx="50" cy="52"/>
            </a:xfrm>
            <a:custGeom>
              <a:avLst/>
              <a:gdLst>
                <a:gd name="T0" fmla="*/ 25 w 50"/>
                <a:gd name="T1" fmla="*/ 0 h 52"/>
                <a:gd name="T2" fmla="*/ 30 w 50"/>
                <a:gd name="T3" fmla="*/ 11 h 52"/>
                <a:gd name="T4" fmla="*/ 44 w 50"/>
                <a:gd name="T5" fmla="*/ 8 h 52"/>
                <a:gd name="T6" fmla="*/ 40 w 50"/>
                <a:gd name="T7" fmla="*/ 21 h 52"/>
                <a:gd name="T8" fmla="*/ 50 w 50"/>
                <a:gd name="T9" fmla="*/ 27 h 52"/>
                <a:gd name="T10" fmla="*/ 40 w 50"/>
                <a:gd name="T11" fmla="*/ 33 h 52"/>
                <a:gd name="T12" fmla="*/ 44 w 50"/>
                <a:gd name="T13" fmla="*/ 44 h 52"/>
                <a:gd name="T14" fmla="*/ 30 w 50"/>
                <a:gd name="T15" fmla="*/ 40 h 52"/>
                <a:gd name="T16" fmla="*/ 25 w 50"/>
                <a:gd name="T17" fmla="*/ 52 h 52"/>
                <a:gd name="T18" fmla="*/ 19 w 50"/>
                <a:gd name="T19" fmla="*/ 40 h 52"/>
                <a:gd name="T20" fmla="*/ 7 w 50"/>
                <a:gd name="T21" fmla="*/ 44 h 52"/>
                <a:gd name="T22" fmla="*/ 11 w 50"/>
                <a:gd name="T23" fmla="*/ 33 h 52"/>
                <a:gd name="T24" fmla="*/ 0 w 50"/>
                <a:gd name="T25" fmla="*/ 27 h 52"/>
                <a:gd name="T26" fmla="*/ 11 w 50"/>
                <a:gd name="T27" fmla="*/ 21 h 52"/>
                <a:gd name="T28" fmla="*/ 7 w 50"/>
                <a:gd name="T29" fmla="*/ 8 h 52"/>
                <a:gd name="T30" fmla="*/ 19 w 50"/>
                <a:gd name="T31" fmla="*/ 11 h 52"/>
                <a:gd name="T32" fmla="*/ 25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5" y="0"/>
                  </a:moveTo>
                  <a:lnTo>
                    <a:pt x="30" y="11"/>
                  </a:lnTo>
                  <a:lnTo>
                    <a:pt x="44" y="8"/>
                  </a:lnTo>
                  <a:lnTo>
                    <a:pt x="40" y="21"/>
                  </a:lnTo>
                  <a:lnTo>
                    <a:pt x="50" y="27"/>
                  </a:lnTo>
                  <a:lnTo>
                    <a:pt x="40" y="33"/>
                  </a:lnTo>
                  <a:lnTo>
                    <a:pt x="44" y="44"/>
                  </a:lnTo>
                  <a:lnTo>
                    <a:pt x="30" y="40"/>
                  </a:lnTo>
                  <a:lnTo>
                    <a:pt x="25" y="52"/>
                  </a:lnTo>
                  <a:lnTo>
                    <a:pt x="19" y="40"/>
                  </a:lnTo>
                  <a:lnTo>
                    <a:pt x="7" y="44"/>
                  </a:lnTo>
                  <a:lnTo>
                    <a:pt x="11" y="33"/>
                  </a:lnTo>
                  <a:lnTo>
                    <a:pt x="0" y="27"/>
                  </a:lnTo>
                  <a:lnTo>
                    <a:pt x="11" y="21"/>
                  </a:lnTo>
                  <a:lnTo>
                    <a:pt x="7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95" name="Freeform 551"/>
            <p:cNvSpPr>
              <a:spLocks/>
            </p:cNvSpPr>
            <p:nvPr/>
          </p:nvSpPr>
          <p:spPr bwMode="auto">
            <a:xfrm>
              <a:off x="2565" y="407"/>
              <a:ext cx="51" cy="50"/>
            </a:xfrm>
            <a:custGeom>
              <a:avLst/>
              <a:gdLst>
                <a:gd name="T0" fmla="*/ 27 w 51"/>
                <a:gd name="T1" fmla="*/ 0 h 50"/>
                <a:gd name="T2" fmla="*/ 30 w 51"/>
                <a:gd name="T3" fmla="*/ 12 h 50"/>
                <a:gd name="T4" fmla="*/ 44 w 51"/>
                <a:gd name="T5" fmla="*/ 8 h 50"/>
                <a:gd name="T6" fmla="*/ 40 w 51"/>
                <a:gd name="T7" fmla="*/ 19 h 50"/>
                <a:gd name="T8" fmla="*/ 51 w 51"/>
                <a:gd name="T9" fmla="*/ 25 h 50"/>
                <a:gd name="T10" fmla="*/ 40 w 51"/>
                <a:gd name="T11" fmla="*/ 31 h 50"/>
                <a:gd name="T12" fmla="*/ 44 w 51"/>
                <a:gd name="T13" fmla="*/ 42 h 50"/>
                <a:gd name="T14" fmla="*/ 30 w 51"/>
                <a:gd name="T15" fmla="*/ 38 h 50"/>
                <a:gd name="T16" fmla="*/ 27 w 51"/>
                <a:gd name="T17" fmla="*/ 50 h 50"/>
                <a:gd name="T18" fmla="*/ 21 w 51"/>
                <a:gd name="T19" fmla="*/ 38 h 50"/>
                <a:gd name="T20" fmla="*/ 7 w 51"/>
                <a:gd name="T21" fmla="*/ 42 h 50"/>
                <a:gd name="T22" fmla="*/ 11 w 51"/>
                <a:gd name="T23" fmla="*/ 31 h 50"/>
                <a:gd name="T24" fmla="*/ 0 w 51"/>
                <a:gd name="T25" fmla="*/ 25 h 50"/>
                <a:gd name="T26" fmla="*/ 11 w 51"/>
                <a:gd name="T27" fmla="*/ 19 h 50"/>
                <a:gd name="T28" fmla="*/ 7 w 51"/>
                <a:gd name="T29" fmla="*/ 8 h 50"/>
                <a:gd name="T30" fmla="*/ 21 w 51"/>
                <a:gd name="T31" fmla="*/ 12 h 50"/>
                <a:gd name="T32" fmla="*/ 27 w 51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1" h="50">
                  <a:moveTo>
                    <a:pt x="27" y="0"/>
                  </a:moveTo>
                  <a:lnTo>
                    <a:pt x="30" y="12"/>
                  </a:lnTo>
                  <a:lnTo>
                    <a:pt x="44" y="8"/>
                  </a:lnTo>
                  <a:lnTo>
                    <a:pt x="40" y="19"/>
                  </a:lnTo>
                  <a:lnTo>
                    <a:pt x="51" y="25"/>
                  </a:lnTo>
                  <a:lnTo>
                    <a:pt x="40" y="31"/>
                  </a:lnTo>
                  <a:lnTo>
                    <a:pt x="44" y="42"/>
                  </a:lnTo>
                  <a:lnTo>
                    <a:pt x="30" y="38"/>
                  </a:lnTo>
                  <a:lnTo>
                    <a:pt x="27" y="50"/>
                  </a:lnTo>
                  <a:lnTo>
                    <a:pt x="21" y="38"/>
                  </a:lnTo>
                  <a:lnTo>
                    <a:pt x="7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8"/>
                  </a:lnTo>
                  <a:lnTo>
                    <a:pt x="21" y="1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96" name="Freeform 552"/>
            <p:cNvSpPr>
              <a:spLocks/>
            </p:cNvSpPr>
            <p:nvPr/>
          </p:nvSpPr>
          <p:spPr bwMode="auto">
            <a:xfrm>
              <a:off x="1906" y="795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3 w 50"/>
                <a:gd name="T5" fmla="*/ 7 h 50"/>
                <a:gd name="T6" fmla="*/ 39 w 50"/>
                <a:gd name="T7" fmla="*/ 19 h 50"/>
                <a:gd name="T8" fmla="*/ 50 w 50"/>
                <a:gd name="T9" fmla="*/ 25 h 50"/>
                <a:gd name="T10" fmla="*/ 39 w 50"/>
                <a:gd name="T11" fmla="*/ 30 h 50"/>
                <a:gd name="T12" fmla="*/ 43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20 w 50"/>
                <a:gd name="T19" fmla="*/ 38 h 50"/>
                <a:gd name="T20" fmla="*/ 8 w 50"/>
                <a:gd name="T21" fmla="*/ 42 h 50"/>
                <a:gd name="T22" fmla="*/ 12 w 50"/>
                <a:gd name="T23" fmla="*/ 30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7 h 50"/>
                <a:gd name="T30" fmla="*/ 20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3" y="7"/>
                  </a:lnTo>
                  <a:lnTo>
                    <a:pt x="39" y="19"/>
                  </a:lnTo>
                  <a:lnTo>
                    <a:pt x="50" y="25"/>
                  </a:lnTo>
                  <a:lnTo>
                    <a:pt x="39" y="30"/>
                  </a:lnTo>
                  <a:lnTo>
                    <a:pt x="43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20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20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97" name="Freeform 553"/>
            <p:cNvSpPr>
              <a:spLocks/>
            </p:cNvSpPr>
            <p:nvPr/>
          </p:nvSpPr>
          <p:spPr bwMode="auto">
            <a:xfrm>
              <a:off x="1828" y="864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2 w 50"/>
                <a:gd name="T5" fmla="*/ 7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0 h 50"/>
                <a:gd name="T12" fmla="*/ 42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7 w 50"/>
                <a:gd name="T21" fmla="*/ 42 h 50"/>
                <a:gd name="T22" fmla="*/ 11 w 50"/>
                <a:gd name="T23" fmla="*/ 30 h 50"/>
                <a:gd name="T24" fmla="*/ 0 w 50"/>
                <a:gd name="T25" fmla="*/ 25 h 50"/>
                <a:gd name="T26" fmla="*/ 11 w 50"/>
                <a:gd name="T27" fmla="*/ 19 h 50"/>
                <a:gd name="T28" fmla="*/ 7 w 50"/>
                <a:gd name="T29" fmla="*/ 7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2" y="7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0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7" y="42"/>
                  </a:lnTo>
                  <a:lnTo>
                    <a:pt x="11" y="30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7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98" name="Freeform 554"/>
            <p:cNvSpPr>
              <a:spLocks/>
            </p:cNvSpPr>
            <p:nvPr/>
          </p:nvSpPr>
          <p:spPr bwMode="auto">
            <a:xfrm>
              <a:off x="2242" y="524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3 w 50"/>
                <a:gd name="T5" fmla="*/ 8 h 50"/>
                <a:gd name="T6" fmla="*/ 39 w 50"/>
                <a:gd name="T7" fmla="*/ 19 h 50"/>
                <a:gd name="T8" fmla="*/ 50 w 50"/>
                <a:gd name="T9" fmla="*/ 25 h 50"/>
                <a:gd name="T10" fmla="*/ 39 w 50"/>
                <a:gd name="T11" fmla="*/ 31 h 50"/>
                <a:gd name="T12" fmla="*/ 43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8 w 50"/>
                <a:gd name="T21" fmla="*/ 42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8 h 50"/>
                <a:gd name="T30" fmla="*/ 19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3" y="8"/>
                  </a:lnTo>
                  <a:lnTo>
                    <a:pt x="39" y="19"/>
                  </a:lnTo>
                  <a:lnTo>
                    <a:pt x="50" y="25"/>
                  </a:lnTo>
                  <a:lnTo>
                    <a:pt x="39" y="31"/>
                  </a:lnTo>
                  <a:lnTo>
                    <a:pt x="43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299" name="Freeform 555"/>
            <p:cNvSpPr>
              <a:spLocks/>
            </p:cNvSpPr>
            <p:nvPr/>
          </p:nvSpPr>
          <p:spPr bwMode="auto">
            <a:xfrm>
              <a:off x="2402" y="491"/>
              <a:ext cx="49" cy="50"/>
            </a:xfrm>
            <a:custGeom>
              <a:avLst/>
              <a:gdLst>
                <a:gd name="T0" fmla="*/ 25 w 49"/>
                <a:gd name="T1" fmla="*/ 0 h 50"/>
                <a:gd name="T2" fmla="*/ 30 w 49"/>
                <a:gd name="T3" fmla="*/ 12 h 50"/>
                <a:gd name="T4" fmla="*/ 42 w 49"/>
                <a:gd name="T5" fmla="*/ 6 h 50"/>
                <a:gd name="T6" fmla="*/ 38 w 49"/>
                <a:gd name="T7" fmla="*/ 20 h 50"/>
                <a:gd name="T8" fmla="*/ 49 w 49"/>
                <a:gd name="T9" fmla="*/ 23 h 50"/>
                <a:gd name="T10" fmla="*/ 38 w 49"/>
                <a:gd name="T11" fmla="*/ 29 h 50"/>
                <a:gd name="T12" fmla="*/ 42 w 49"/>
                <a:gd name="T13" fmla="*/ 43 h 50"/>
                <a:gd name="T14" fmla="*/ 30 w 49"/>
                <a:gd name="T15" fmla="*/ 39 h 50"/>
                <a:gd name="T16" fmla="*/ 25 w 49"/>
                <a:gd name="T17" fmla="*/ 50 h 50"/>
                <a:gd name="T18" fmla="*/ 19 w 49"/>
                <a:gd name="T19" fmla="*/ 39 h 50"/>
                <a:gd name="T20" fmla="*/ 7 w 49"/>
                <a:gd name="T21" fmla="*/ 43 h 50"/>
                <a:gd name="T22" fmla="*/ 11 w 49"/>
                <a:gd name="T23" fmla="*/ 29 h 50"/>
                <a:gd name="T24" fmla="*/ 0 w 49"/>
                <a:gd name="T25" fmla="*/ 23 h 50"/>
                <a:gd name="T26" fmla="*/ 11 w 49"/>
                <a:gd name="T27" fmla="*/ 20 h 50"/>
                <a:gd name="T28" fmla="*/ 7 w 49"/>
                <a:gd name="T29" fmla="*/ 6 h 50"/>
                <a:gd name="T30" fmla="*/ 19 w 49"/>
                <a:gd name="T31" fmla="*/ 12 h 50"/>
                <a:gd name="T32" fmla="*/ 25 w 49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0">
                  <a:moveTo>
                    <a:pt x="25" y="0"/>
                  </a:moveTo>
                  <a:lnTo>
                    <a:pt x="30" y="12"/>
                  </a:lnTo>
                  <a:lnTo>
                    <a:pt x="42" y="6"/>
                  </a:lnTo>
                  <a:lnTo>
                    <a:pt x="38" y="20"/>
                  </a:lnTo>
                  <a:lnTo>
                    <a:pt x="49" y="23"/>
                  </a:lnTo>
                  <a:lnTo>
                    <a:pt x="38" y="29"/>
                  </a:lnTo>
                  <a:lnTo>
                    <a:pt x="42" y="43"/>
                  </a:lnTo>
                  <a:lnTo>
                    <a:pt x="30" y="39"/>
                  </a:lnTo>
                  <a:lnTo>
                    <a:pt x="25" y="50"/>
                  </a:lnTo>
                  <a:lnTo>
                    <a:pt x="19" y="39"/>
                  </a:lnTo>
                  <a:lnTo>
                    <a:pt x="7" y="43"/>
                  </a:lnTo>
                  <a:lnTo>
                    <a:pt x="11" y="29"/>
                  </a:lnTo>
                  <a:lnTo>
                    <a:pt x="0" y="23"/>
                  </a:lnTo>
                  <a:lnTo>
                    <a:pt x="11" y="20"/>
                  </a:lnTo>
                  <a:lnTo>
                    <a:pt x="7" y="6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300" name="Freeform 556"/>
            <p:cNvSpPr>
              <a:spLocks/>
            </p:cNvSpPr>
            <p:nvPr/>
          </p:nvSpPr>
          <p:spPr bwMode="auto">
            <a:xfrm>
              <a:off x="2492" y="461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0 w 50"/>
                <a:gd name="T3" fmla="*/ 11 h 50"/>
                <a:gd name="T4" fmla="*/ 42 w 50"/>
                <a:gd name="T5" fmla="*/ 7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0 h 50"/>
                <a:gd name="T12" fmla="*/ 42 w 50"/>
                <a:gd name="T13" fmla="*/ 42 h 50"/>
                <a:gd name="T14" fmla="*/ 30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7 w 50"/>
                <a:gd name="T21" fmla="*/ 42 h 50"/>
                <a:gd name="T22" fmla="*/ 11 w 50"/>
                <a:gd name="T23" fmla="*/ 30 h 50"/>
                <a:gd name="T24" fmla="*/ 0 w 50"/>
                <a:gd name="T25" fmla="*/ 25 h 50"/>
                <a:gd name="T26" fmla="*/ 11 w 50"/>
                <a:gd name="T27" fmla="*/ 19 h 50"/>
                <a:gd name="T28" fmla="*/ 7 w 50"/>
                <a:gd name="T29" fmla="*/ 7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0" y="11"/>
                  </a:lnTo>
                  <a:lnTo>
                    <a:pt x="42" y="7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0"/>
                  </a:lnTo>
                  <a:lnTo>
                    <a:pt x="42" y="42"/>
                  </a:lnTo>
                  <a:lnTo>
                    <a:pt x="30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7" y="42"/>
                  </a:lnTo>
                  <a:lnTo>
                    <a:pt x="11" y="30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7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301" name="Freeform 557"/>
            <p:cNvSpPr>
              <a:spLocks/>
            </p:cNvSpPr>
            <p:nvPr/>
          </p:nvSpPr>
          <p:spPr bwMode="auto">
            <a:xfrm>
              <a:off x="2791" y="467"/>
              <a:ext cx="52" cy="49"/>
            </a:xfrm>
            <a:custGeom>
              <a:avLst/>
              <a:gdLst>
                <a:gd name="T0" fmla="*/ 27 w 52"/>
                <a:gd name="T1" fmla="*/ 0 h 49"/>
                <a:gd name="T2" fmla="*/ 31 w 52"/>
                <a:gd name="T3" fmla="*/ 11 h 49"/>
                <a:gd name="T4" fmla="*/ 44 w 52"/>
                <a:gd name="T5" fmla="*/ 7 h 49"/>
                <a:gd name="T6" fmla="*/ 40 w 52"/>
                <a:gd name="T7" fmla="*/ 19 h 49"/>
                <a:gd name="T8" fmla="*/ 52 w 52"/>
                <a:gd name="T9" fmla="*/ 24 h 49"/>
                <a:gd name="T10" fmla="*/ 40 w 52"/>
                <a:gd name="T11" fmla="*/ 30 h 49"/>
                <a:gd name="T12" fmla="*/ 44 w 52"/>
                <a:gd name="T13" fmla="*/ 42 h 49"/>
                <a:gd name="T14" fmla="*/ 31 w 52"/>
                <a:gd name="T15" fmla="*/ 38 h 49"/>
                <a:gd name="T16" fmla="*/ 27 w 52"/>
                <a:gd name="T17" fmla="*/ 49 h 49"/>
                <a:gd name="T18" fmla="*/ 21 w 52"/>
                <a:gd name="T19" fmla="*/ 38 h 49"/>
                <a:gd name="T20" fmla="*/ 8 w 52"/>
                <a:gd name="T21" fmla="*/ 42 h 49"/>
                <a:gd name="T22" fmla="*/ 12 w 52"/>
                <a:gd name="T23" fmla="*/ 30 h 49"/>
                <a:gd name="T24" fmla="*/ 0 w 52"/>
                <a:gd name="T25" fmla="*/ 24 h 49"/>
                <a:gd name="T26" fmla="*/ 12 w 52"/>
                <a:gd name="T27" fmla="*/ 19 h 49"/>
                <a:gd name="T28" fmla="*/ 8 w 52"/>
                <a:gd name="T29" fmla="*/ 7 h 49"/>
                <a:gd name="T30" fmla="*/ 21 w 52"/>
                <a:gd name="T31" fmla="*/ 11 h 49"/>
                <a:gd name="T32" fmla="*/ 27 w 52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49">
                  <a:moveTo>
                    <a:pt x="27" y="0"/>
                  </a:moveTo>
                  <a:lnTo>
                    <a:pt x="31" y="11"/>
                  </a:lnTo>
                  <a:lnTo>
                    <a:pt x="44" y="7"/>
                  </a:lnTo>
                  <a:lnTo>
                    <a:pt x="40" y="19"/>
                  </a:lnTo>
                  <a:lnTo>
                    <a:pt x="52" y="24"/>
                  </a:lnTo>
                  <a:lnTo>
                    <a:pt x="40" y="30"/>
                  </a:lnTo>
                  <a:lnTo>
                    <a:pt x="44" y="42"/>
                  </a:lnTo>
                  <a:lnTo>
                    <a:pt x="31" y="38"/>
                  </a:lnTo>
                  <a:lnTo>
                    <a:pt x="27" y="49"/>
                  </a:lnTo>
                  <a:lnTo>
                    <a:pt x="21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4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21" y="1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302" name="Freeform 558"/>
            <p:cNvSpPr>
              <a:spLocks/>
            </p:cNvSpPr>
            <p:nvPr/>
          </p:nvSpPr>
          <p:spPr bwMode="auto">
            <a:xfrm>
              <a:off x="3501" y="950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2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8 w 50"/>
                <a:gd name="T21" fmla="*/ 42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8 h 50"/>
                <a:gd name="T30" fmla="*/ 19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303" name="Freeform 559"/>
            <p:cNvSpPr>
              <a:spLocks/>
            </p:cNvSpPr>
            <p:nvPr/>
          </p:nvSpPr>
          <p:spPr bwMode="auto">
            <a:xfrm>
              <a:off x="3254" y="1182"/>
              <a:ext cx="49" cy="50"/>
            </a:xfrm>
            <a:custGeom>
              <a:avLst/>
              <a:gdLst>
                <a:gd name="T0" fmla="*/ 25 w 49"/>
                <a:gd name="T1" fmla="*/ 0 h 50"/>
                <a:gd name="T2" fmla="*/ 30 w 49"/>
                <a:gd name="T3" fmla="*/ 12 h 50"/>
                <a:gd name="T4" fmla="*/ 42 w 49"/>
                <a:gd name="T5" fmla="*/ 8 h 50"/>
                <a:gd name="T6" fmla="*/ 38 w 49"/>
                <a:gd name="T7" fmla="*/ 19 h 50"/>
                <a:gd name="T8" fmla="*/ 49 w 49"/>
                <a:gd name="T9" fmla="*/ 25 h 50"/>
                <a:gd name="T10" fmla="*/ 38 w 49"/>
                <a:gd name="T11" fmla="*/ 31 h 50"/>
                <a:gd name="T12" fmla="*/ 42 w 49"/>
                <a:gd name="T13" fmla="*/ 42 h 50"/>
                <a:gd name="T14" fmla="*/ 30 w 49"/>
                <a:gd name="T15" fmla="*/ 39 h 50"/>
                <a:gd name="T16" fmla="*/ 25 w 49"/>
                <a:gd name="T17" fmla="*/ 50 h 50"/>
                <a:gd name="T18" fmla="*/ 19 w 49"/>
                <a:gd name="T19" fmla="*/ 39 h 50"/>
                <a:gd name="T20" fmla="*/ 5 w 49"/>
                <a:gd name="T21" fmla="*/ 42 h 50"/>
                <a:gd name="T22" fmla="*/ 11 w 49"/>
                <a:gd name="T23" fmla="*/ 31 h 50"/>
                <a:gd name="T24" fmla="*/ 0 w 49"/>
                <a:gd name="T25" fmla="*/ 25 h 50"/>
                <a:gd name="T26" fmla="*/ 11 w 49"/>
                <a:gd name="T27" fmla="*/ 19 h 50"/>
                <a:gd name="T28" fmla="*/ 5 w 49"/>
                <a:gd name="T29" fmla="*/ 8 h 50"/>
                <a:gd name="T30" fmla="*/ 19 w 49"/>
                <a:gd name="T31" fmla="*/ 12 h 50"/>
                <a:gd name="T32" fmla="*/ 25 w 49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0">
                  <a:moveTo>
                    <a:pt x="25" y="0"/>
                  </a:moveTo>
                  <a:lnTo>
                    <a:pt x="30" y="12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49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30" y="39"/>
                  </a:lnTo>
                  <a:lnTo>
                    <a:pt x="25" y="50"/>
                  </a:lnTo>
                  <a:lnTo>
                    <a:pt x="19" y="39"/>
                  </a:lnTo>
                  <a:lnTo>
                    <a:pt x="5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5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304" name="Freeform 560"/>
            <p:cNvSpPr>
              <a:spLocks/>
            </p:cNvSpPr>
            <p:nvPr/>
          </p:nvSpPr>
          <p:spPr bwMode="auto">
            <a:xfrm>
              <a:off x="3340" y="1203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2 w 50"/>
                <a:gd name="T5" fmla="*/ 8 h 50"/>
                <a:gd name="T6" fmla="*/ 38 w 50"/>
                <a:gd name="T7" fmla="*/ 20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4 h 50"/>
                <a:gd name="T14" fmla="*/ 31 w 50"/>
                <a:gd name="T15" fmla="*/ 39 h 50"/>
                <a:gd name="T16" fmla="*/ 25 w 50"/>
                <a:gd name="T17" fmla="*/ 50 h 50"/>
                <a:gd name="T18" fmla="*/ 19 w 50"/>
                <a:gd name="T19" fmla="*/ 39 h 50"/>
                <a:gd name="T20" fmla="*/ 8 w 50"/>
                <a:gd name="T21" fmla="*/ 44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20 h 50"/>
                <a:gd name="T28" fmla="*/ 8 w 50"/>
                <a:gd name="T29" fmla="*/ 8 h 50"/>
                <a:gd name="T30" fmla="*/ 19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2" y="8"/>
                  </a:lnTo>
                  <a:lnTo>
                    <a:pt x="38" y="20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4"/>
                  </a:lnTo>
                  <a:lnTo>
                    <a:pt x="31" y="39"/>
                  </a:lnTo>
                  <a:lnTo>
                    <a:pt x="25" y="50"/>
                  </a:lnTo>
                  <a:lnTo>
                    <a:pt x="19" y="39"/>
                  </a:lnTo>
                  <a:lnTo>
                    <a:pt x="8" y="44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20"/>
                  </a:lnTo>
                  <a:lnTo>
                    <a:pt x="8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305" name="Freeform 561"/>
            <p:cNvSpPr>
              <a:spLocks/>
            </p:cNvSpPr>
            <p:nvPr/>
          </p:nvSpPr>
          <p:spPr bwMode="auto">
            <a:xfrm>
              <a:off x="3194" y="578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2 w 50"/>
                <a:gd name="T5" fmla="*/ 6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29 h 50"/>
                <a:gd name="T12" fmla="*/ 42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8 w 50"/>
                <a:gd name="T21" fmla="*/ 42 h 50"/>
                <a:gd name="T22" fmla="*/ 12 w 50"/>
                <a:gd name="T23" fmla="*/ 29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6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2" y="6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29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2" y="29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6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306" name="Freeform 562"/>
            <p:cNvSpPr>
              <a:spLocks/>
            </p:cNvSpPr>
            <p:nvPr/>
          </p:nvSpPr>
          <p:spPr bwMode="auto">
            <a:xfrm>
              <a:off x="3426" y="1088"/>
              <a:ext cx="50" cy="52"/>
            </a:xfrm>
            <a:custGeom>
              <a:avLst/>
              <a:gdLst>
                <a:gd name="T0" fmla="*/ 23 w 50"/>
                <a:gd name="T1" fmla="*/ 0 h 52"/>
                <a:gd name="T2" fmla="*/ 29 w 50"/>
                <a:gd name="T3" fmla="*/ 12 h 52"/>
                <a:gd name="T4" fmla="*/ 42 w 50"/>
                <a:gd name="T5" fmla="*/ 8 h 52"/>
                <a:gd name="T6" fmla="*/ 39 w 50"/>
                <a:gd name="T7" fmla="*/ 21 h 52"/>
                <a:gd name="T8" fmla="*/ 50 w 50"/>
                <a:gd name="T9" fmla="*/ 27 h 52"/>
                <a:gd name="T10" fmla="*/ 39 w 50"/>
                <a:gd name="T11" fmla="*/ 33 h 52"/>
                <a:gd name="T12" fmla="*/ 42 w 50"/>
                <a:gd name="T13" fmla="*/ 44 h 52"/>
                <a:gd name="T14" fmla="*/ 29 w 50"/>
                <a:gd name="T15" fmla="*/ 40 h 52"/>
                <a:gd name="T16" fmla="*/ 23 w 50"/>
                <a:gd name="T17" fmla="*/ 52 h 52"/>
                <a:gd name="T18" fmla="*/ 19 w 50"/>
                <a:gd name="T19" fmla="*/ 40 h 52"/>
                <a:gd name="T20" fmla="*/ 6 w 50"/>
                <a:gd name="T21" fmla="*/ 44 h 52"/>
                <a:gd name="T22" fmla="*/ 12 w 50"/>
                <a:gd name="T23" fmla="*/ 33 h 52"/>
                <a:gd name="T24" fmla="*/ 0 w 50"/>
                <a:gd name="T25" fmla="*/ 27 h 52"/>
                <a:gd name="T26" fmla="*/ 12 w 50"/>
                <a:gd name="T27" fmla="*/ 21 h 52"/>
                <a:gd name="T28" fmla="*/ 6 w 50"/>
                <a:gd name="T29" fmla="*/ 8 h 52"/>
                <a:gd name="T30" fmla="*/ 19 w 50"/>
                <a:gd name="T31" fmla="*/ 12 h 52"/>
                <a:gd name="T32" fmla="*/ 23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3" y="0"/>
                  </a:moveTo>
                  <a:lnTo>
                    <a:pt x="29" y="12"/>
                  </a:lnTo>
                  <a:lnTo>
                    <a:pt x="42" y="8"/>
                  </a:lnTo>
                  <a:lnTo>
                    <a:pt x="39" y="21"/>
                  </a:lnTo>
                  <a:lnTo>
                    <a:pt x="50" y="27"/>
                  </a:lnTo>
                  <a:lnTo>
                    <a:pt x="39" y="33"/>
                  </a:lnTo>
                  <a:lnTo>
                    <a:pt x="42" y="44"/>
                  </a:lnTo>
                  <a:lnTo>
                    <a:pt x="29" y="40"/>
                  </a:lnTo>
                  <a:lnTo>
                    <a:pt x="23" y="52"/>
                  </a:lnTo>
                  <a:lnTo>
                    <a:pt x="19" y="40"/>
                  </a:lnTo>
                  <a:lnTo>
                    <a:pt x="6" y="44"/>
                  </a:lnTo>
                  <a:lnTo>
                    <a:pt x="12" y="33"/>
                  </a:lnTo>
                  <a:lnTo>
                    <a:pt x="0" y="27"/>
                  </a:lnTo>
                  <a:lnTo>
                    <a:pt x="12" y="21"/>
                  </a:lnTo>
                  <a:lnTo>
                    <a:pt x="6" y="8"/>
                  </a:lnTo>
                  <a:lnTo>
                    <a:pt x="19" y="12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307" name="Freeform 563"/>
            <p:cNvSpPr>
              <a:spLocks/>
            </p:cNvSpPr>
            <p:nvPr/>
          </p:nvSpPr>
          <p:spPr bwMode="auto">
            <a:xfrm>
              <a:off x="3340" y="877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2 w 50"/>
                <a:gd name="T5" fmla="*/ 6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2 h 50"/>
                <a:gd name="T14" fmla="*/ 31 w 50"/>
                <a:gd name="T15" fmla="*/ 39 h 50"/>
                <a:gd name="T16" fmla="*/ 25 w 50"/>
                <a:gd name="T17" fmla="*/ 50 h 50"/>
                <a:gd name="T18" fmla="*/ 19 w 50"/>
                <a:gd name="T19" fmla="*/ 39 h 50"/>
                <a:gd name="T20" fmla="*/ 6 w 50"/>
                <a:gd name="T21" fmla="*/ 42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19 h 50"/>
                <a:gd name="T28" fmla="*/ 6 w 50"/>
                <a:gd name="T29" fmla="*/ 6 h 50"/>
                <a:gd name="T30" fmla="*/ 19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2" y="6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31" y="39"/>
                  </a:lnTo>
                  <a:lnTo>
                    <a:pt x="25" y="50"/>
                  </a:lnTo>
                  <a:lnTo>
                    <a:pt x="19" y="39"/>
                  </a:lnTo>
                  <a:lnTo>
                    <a:pt x="6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6" y="6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308" name="Freeform 564"/>
            <p:cNvSpPr>
              <a:spLocks/>
            </p:cNvSpPr>
            <p:nvPr/>
          </p:nvSpPr>
          <p:spPr bwMode="auto">
            <a:xfrm>
              <a:off x="3056" y="520"/>
              <a:ext cx="50" cy="52"/>
            </a:xfrm>
            <a:custGeom>
              <a:avLst/>
              <a:gdLst>
                <a:gd name="T0" fmla="*/ 25 w 50"/>
                <a:gd name="T1" fmla="*/ 0 h 52"/>
                <a:gd name="T2" fmla="*/ 31 w 50"/>
                <a:gd name="T3" fmla="*/ 12 h 52"/>
                <a:gd name="T4" fmla="*/ 42 w 50"/>
                <a:gd name="T5" fmla="*/ 8 h 52"/>
                <a:gd name="T6" fmla="*/ 38 w 50"/>
                <a:gd name="T7" fmla="*/ 21 h 52"/>
                <a:gd name="T8" fmla="*/ 50 w 50"/>
                <a:gd name="T9" fmla="*/ 25 h 52"/>
                <a:gd name="T10" fmla="*/ 38 w 50"/>
                <a:gd name="T11" fmla="*/ 31 h 52"/>
                <a:gd name="T12" fmla="*/ 42 w 50"/>
                <a:gd name="T13" fmla="*/ 44 h 52"/>
                <a:gd name="T14" fmla="*/ 31 w 50"/>
                <a:gd name="T15" fmla="*/ 41 h 52"/>
                <a:gd name="T16" fmla="*/ 25 w 50"/>
                <a:gd name="T17" fmla="*/ 52 h 52"/>
                <a:gd name="T18" fmla="*/ 19 w 50"/>
                <a:gd name="T19" fmla="*/ 41 h 52"/>
                <a:gd name="T20" fmla="*/ 8 w 50"/>
                <a:gd name="T21" fmla="*/ 44 h 52"/>
                <a:gd name="T22" fmla="*/ 11 w 50"/>
                <a:gd name="T23" fmla="*/ 31 h 52"/>
                <a:gd name="T24" fmla="*/ 0 w 50"/>
                <a:gd name="T25" fmla="*/ 25 h 52"/>
                <a:gd name="T26" fmla="*/ 11 w 50"/>
                <a:gd name="T27" fmla="*/ 21 h 52"/>
                <a:gd name="T28" fmla="*/ 8 w 50"/>
                <a:gd name="T29" fmla="*/ 8 h 52"/>
                <a:gd name="T30" fmla="*/ 19 w 50"/>
                <a:gd name="T31" fmla="*/ 12 h 52"/>
                <a:gd name="T32" fmla="*/ 25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5" y="0"/>
                  </a:moveTo>
                  <a:lnTo>
                    <a:pt x="31" y="12"/>
                  </a:lnTo>
                  <a:lnTo>
                    <a:pt x="42" y="8"/>
                  </a:lnTo>
                  <a:lnTo>
                    <a:pt x="38" y="21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4"/>
                  </a:lnTo>
                  <a:lnTo>
                    <a:pt x="31" y="41"/>
                  </a:lnTo>
                  <a:lnTo>
                    <a:pt x="25" y="52"/>
                  </a:lnTo>
                  <a:lnTo>
                    <a:pt x="19" y="41"/>
                  </a:lnTo>
                  <a:lnTo>
                    <a:pt x="8" y="44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21"/>
                  </a:lnTo>
                  <a:lnTo>
                    <a:pt x="8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309" name="Freeform 565"/>
            <p:cNvSpPr>
              <a:spLocks/>
            </p:cNvSpPr>
            <p:nvPr/>
          </p:nvSpPr>
          <p:spPr bwMode="auto">
            <a:xfrm>
              <a:off x="2893" y="488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2 w 50"/>
                <a:gd name="T5" fmla="*/ 5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0 h 50"/>
                <a:gd name="T12" fmla="*/ 42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7 w 50"/>
                <a:gd name="T21" fmla="*/ 42 h 50"/>
                <a:gd name="T22" fmla="*/ 11 w 50"/>
                <a:gd name="T23" fmla="*/ 30 h 50"/>
                <a:gd name="T24" fmla="*/ 0 w 50"/>
                <a:gd name="T25" fmla="*/ 25 h 50"/>
                <a:gd name="T26" fmla="*/ 11 w 50"/>
                <a:gd name="T27" fmla="*/ 19 h 50"/>
                <a:gd name="T28" fmla="*/ 7 w 50"/>
                <a:gd name="T29" fmla="*/ 5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2" y="5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0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7" y="42"/>
                  </a:lnTo>
                  <a:lnTo>
                    <a:pt x="11" y="30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5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310" name="Freeform 566"/>
            <p:cNvSpPr>
              <a:spLocks/>
            </p:cNvSpPr>
            <p:nvPr/>
          </p:nvSpPr>
          <p:spPr bwMode="auto">
            <a:xfrm>
              <a:off x="3357" y="674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1 h 50"/>
                <a:gd name="T4" fmla="*/ 42 w 50"/>
                <a:gd name="T5" fmla="*/ 7 h 50"/>
                <a:gd name="T6" fmla="*/ 39 w 50"/>
                <a:gd name="T7" fmla="*/ 19 h 50"/>
                <a:gd name="T8" fmla="*/ 50 w 50"/>
                <a:gd name="T9" fmla="*/ 25 h 50"/>
                <a:gd name="T10" fmla="*/ 39 w 50"/>
                <a:gd name="T11" fmla="*/ 30 h 50"/>
                <a:gd name="T12" fmla="*/ 42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8 w 50"/>
                <a:gd name="T21" fmla="*/ 42 h 50"/>
                <a:gd name="T22" fmla="*/ 12 w 50"/>
                <a:gd name="T23" fmla="*/ 30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7 h 50"/>
                <a:gd name="T30" fmla="*/ 19 w 50"/>
                <a:gd name="T31" fmla="*/ 11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1"/>
                  </a:lnTo>
                  <a:lnTo>
                    <a:pt x="42" y="7"/>
                  </a:lnTo>
                  <a:lnTo>
                    <a:pt x="39" y="19"/>
                  </a:lnTo>
                  <a:lnTo>
                    <a:pt x="50" y="25"/>
                  </a:lnTo>
                  <a:lnTo>
                    <a:pt x="39" y="30"/>
                  </a:lnTo>
                  <a:lnTo>
                    <a:pt x="42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2" y="30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7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311" name="Freeform 567"/>
            <p:cNvSpPr>
              <a:spLocks/>
            </p:cNvSpPr>
            <p:nvPr/>
          </p:nvSpPr>
          <p:spPr bwMode="auto">
            <a:xfrm>
              <a:off x="3342" y="760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4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4 w 50"/>
                <a:gd name="T13" fmla="*/ 42 h 50"/>
                <a:gd name="T14" fmla="*/ 31 w 50"/>
                <a:gd name="T15" fmla="*/ 38 h 50"/>
                <a:gd name="T16" fmla="*/ 25 w 50"/>
                <a:gd name="T17" fmla="*/ 50 h 50"/>
                <a:gd name="T18" fmla="*/ 19 w 50"/>
                <a:gd name="T19" fmla="*/ 38 h 50"/>
                <a:gd name="T20" fmla="*/ 8 w 50"/>
                <a:gd name="T21" fmla="*/ 42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19 h 50"/>
                <a:gd name="T28" fmla="*/ 8 w 50"/>
                <a:gd name="T29" fmla="*/ 8 h 50"/>
                <a:gd name="T30" fmla="*/ 19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4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4" y="42"/>
                  </a:lnTo>
                  <a:lnTo>
                    <a:pt x="31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8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8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312" name="Freeform 568"/>
            <p:cNvSpPr>
              <a:spLocks/>
            </p:cNvSpPr>
            <p:nvPr/>
          </p:nvSpPr>
          <p:spPr bwMode="auto">
            <a:xfrm>
              <a:off x="3104" y="595"/>
              <a:ext cx="50" cy="52"/>
            </a:xfrm>
            <a:custGeom>
              <a:avLst/>
              <a:gdLst>
                <a:gd name="T0" fmla="*/ 25 w 50"/>
                <a:gd name="T1" fmla="*/ 0 h 52"/>
                <a:gd name="T2" fmla="*/ 31 w 50"/>
                <a:gd name="T3" fmla="*/ 12 h 52"/>
                <a:gd name="T4" fmla="*/ 44 w 50"/>
                <a:gd name="T5" fmla="*/ 8 h 52"/>
                <a:gd name="T6" fmla="*/ 40 w 50"/>
                <a:gd name="T7" fmla="*/ 19 h 52"/>
                <a:gd name="T8" fmla="*/ 50 w 50"/>
                <a:gd name="T9" fmla="*/ 25 h 52"/>
                <a:gd name="T10" fmla="*/ 40 w 50"/>
                <a:gd name="T11" fmla="*/ 31 h 52"/>
                <a:gd name="T12" fmla="*/ 44 w 50"/>
                <a:gd name="T13" fmla="*/ 44 h 52"/>
                <a:gd name="T14" fmla="*/ 31 w 50"/>
                <a:gd name="T15" fmla="*/ 40 h 52"/>
                <a:gd name="T16" fmla="*/ 25 w 50"/>
                <a:gd name="T17" fmla="*/ 52 h 52"/>
                <a:gd name="T18" fmla="*/ 19 w 50"/>
                <a:gd name="T19" fmla="*/ 40 h 52"/>
                <a:gd name="T20" fmla="*/ 8 w 50"/>
                <a:gd name="T21" fmla="*/ 44 h 52"/>
                <a:gd name="T22" fmla="*/ 11 w 50"/>
                <a:gd name="T23" fmla="*/ 31 h 52"/>
                <a:gd name="T24" fmla="*/ 0 w 50"/>
                <a:gd name="T25" fmla="*/ 25 h 52"/>
                <a:gd name="T26" fmla="*/ 11 w 50"/>
                <a:gd name="T27" fmla="*/ 19 h 52"/>
                <a:gd name="T28" fmla="*/ 8 w 50"/>
                <a:gd name="T29" fmla="*/ 8 h 52"/>
                <a:gd name="T30" fmla="*/ 19 w 50"/>
                <a:gd name="T31" fmla="*/ 12 h 52"/>
                <a:gd name="T32" fmla="*/ 25 w 50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2">
                  <a:moveTo>
                    <a:pt x="25" y="0"/>
                  </a:moveTo>
                  <a:lnTo>
                    <a:pt x="31" y="12"/>
                  </a:lnTo>
                  <a:lnTo>
                    <a:pt x="44" y="8"/>
                  </a:lnTo>
                  <a:lnTo>
                    <a:pt x="40" y="19"/>
                  </a:lnTo>
                  <a:lnTo>
                    <a:pt x="50" y="25"/>
                  </a:lnTo>
                  <a:lnTo>
                    <a:pt x="40" y="31"/>
                  </a:lnTo>
                  <a:lnTo>
                    <a:pt x="44" y="44"/>
                  </a:lnTo>
                  <a:lnTo>
                    <a:pt x="31" y="40"/>
                  </a:lnTo>
                  <a:lnTo>
                    <a:pt x="25" y="52"/>
                  </a:lnTo>
                  <a:lnTo>
                    <a:pt x="19" y="40"/>
                  </a:lnTo>
                  <a:lnTo>
                    <a:pt x="8" y="44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8" y="8"/>
                  </a:lnTo>
                  <a:lnTo>
                    <a:pt x="19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313" name="Freeform 569"/>
            <p:cNvSpPr>
              <a:spLocks/>
            </p:cNvSpPr>
            <p:nvPr/>
          </p:nvSpPr>
          <p:spPr bwMode="auto">
            <a:xfrm>
              <a:off x="2964" y="524"/>
              <a:ext cx="50" cy="50"/>
            </a:xfrm>
            <a:custGeom>
              <a:avLst/>
              <a:gdLst>
                <a:gd name="T0" fmla="*/ 23 w 50"/>
                <a:gd name="T1" fmla="*/ 0 h 50"/>
                <a:gd name="T2" fmla="*/ 29 w 50"/>
                <a:gd name="T3" fmla="*/ 12 h 50"/>
                <a:gd name="T4" fmla="*/ 42 w 50"/>
                <a:gd name="T5" fmla="*/ 8 h 50"/>
                <a:gd name="T6" fmla="*/ 38 w 50"/>
                <a:gd name="T7" fmla="*/ 19 h 50"/>
                <a:gd name="T8" fmla="*/ 50 w 50"/>
                <a:gd name="T9" fmla="*/ 25 h 50"/>
                <a:gd name="T10" fmla="*/ 38 w 50"/>
                <a:gd name="T11" fmla="*/ 31 h 50"/>
                <a:gd name="T12" fmla="*/ 42 w 50"/>
                <a:gd name="T13" fmla="*/ 42 h 50"/>
                <a:gd name="T14" fmla="*/ 29 w 50"/>
                <a:gd name="T15" fmla="*/ 38 h 50"/>
                <a:gd name="T16" fmla="*/ 23 w 50"/>
                <a:gd name="T17" fmla="*/ 50 h 50"/>
                <a:gd name="T18" fmla="*/ 19 w 50"/>
                <a:gd name="T19" fmla="*/ 38 h 50"/>
                <a:gd name="T20" fmla="*/ 6 w 50"/>
                <a:gd name="T21" fmla="*/ 42 h 50"/>
                <a:gd name="T22" fmla="*/ 11 w 50"/>
                <a:gd name="T23" fmla="*/ 31 h 50"/>
                <a:gd name="T24" fmla="*/ 0 w 50"/>
                <a:gd name="T25" fmla="*/ 25 h 50"/>
                <a:gd name="T26" fmla="*/ 11 w 50"/>
                <a:gd name="T27" fmla="*/ 19 h 50"/>
                <a:gd name="T28" fmla="*/ 6 w 50"/>
                <a:gd name="T29" fmla="*/ 8 h 50"/>
                <a:gd name="T30" fmla="*/ 19 w 50"/>
                <a:gd name="T31" fmla="*/ 12 h 50"/>
                <a:gd name="T32" fmla="*/ 23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3" y="0"/>
                  </a:moveTo>
                  <a:lnTo>
                    <a:pt x="29" y="12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50" y="25"/>
                  </a:lnTo>
                  <a:lnTo>
                    <a:pt x="38" y="31"/>
                  </a:lnTo>
                  <a:lnTo>
                    <a:pt x="42" y="42"/>
                  </a:lnTo>
                  <a:lnTo>
                    <a:pt x="29" y="38"/>
                  </a:lnTo>
                  <a:lnTo>
                    <a:pt x="23" y="50"/>
                  </a:lnTo>
                  <a:lnTo>
                    <a:pt x="19" y="38"/>
                  </a:lnTo>
                  <a:lnTo>
                    <a:pt x="6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6" y="8"/>
                  </a:lnTo>
                  <a:lnTo>
                    <a:pt x="19" y="12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40FF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314" name="Freeform 570"/>
            <p:cNvSpPr>
              <a:spLocks/>
            </p:cNvSpPr>
            <p:nvPr/>
          </p:nvSpPr>
          <p:spPr bwMode="auto">
            <a:xfrm>
              <a:off x="3421" y="1023"/>
              <a:ext cx="49" cy="50"/>
            </a:xfrm>
            <a:custGeom>
              <a:avLst/>
              <a:gdLst>
                <a:gd name="T0" fmla="*/ 24 w 49"/>
                <a:gd name="T1" fmla="*/ 0 h 50"/>
                <a:gd name="T2" fmla="*/ 30 w 49"/>
                <a:gd name="T3" fmla="*/ 11 h 50"/>
                <a:gd name="T4" fmla="*/ 44 w 49"/>
                <a:gd name="T5" fmla="*/ 8 h 50"/>
                <a:gd name="T6" fmla="*/ 38 w 49"/>
                <a:gd name="T7" fmla="*/ 19 h 50"/>
                <a:gd name="T8" fmla="*/ 49 w 49"/>
                <a:gd name="T9" fmla="*/ 25 h 50"/>
                <a:gd name="T10" fmla="*/ 38 w 49"/>
                <a:gd name="T11" fmla="*/ 31 h 50"/>
                <a:gd name="T12" fmla="*/ 44 w 49"/>
                <a:gd name="T13" fmla="*/ 42 h 50"/>
                <a:gd name="T14" fmla="*/ 30 w 49"/>
                <a:gd name="T15" fmla="*/ 38 h 50"/>
                <a:gd name="T16" fmla="*/ 24 w 49"/>
                <a:gd name="T17" fmla="*/ 50 h 50"/>
                <a:gd name="T18" fmla="*/ 19 w 49"/>
                <a:gd name="T19" fmla="*/ 38 h 50"/>
                <a:gd name="T20" fmla="*/ 7 w 49"/>
                <a:gd name="T21" fmla="*/ 42 h 50"/>
                <a:gd name="T22" fmla="*/ 11 w 49"/>
                <a:gd name="T23" fmla="*/ 31 h 50"/>
                <a:gd name="T24" fmla="*/ 0 w 49"/>
                <a:gd name="T25" fmla="*/ 25 h 50"/>
                <a:gd name="T26" fmla="*/ 11 w 49"/>
                <a:gd name="T27" fmla="*/ 19 h 50"/>
                <a:gd name="T28" fmla="*/ 7 w 49"/>
                <a:gd name="T29" fmla="*/ 8 h 50"/>
                <a:gd name="T30" fmla="*/ 19 w 49"/>
                <a:gd name="T31" fmla="*/ 11 h 50"/>
                <a:gd name="T32" fmla="*/ 24 w 49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0">
                  <a:moveTo>
                    <a:pt x="24" y="0"/>
                  </a:moveTo>
                  <a:lnTo>
                    <a:pt x="30" y="11"/>
                  </a:lnTo>
                  <a:lnTo>
                    <a:pt x="44" y="8"/>
                  </a:lnTo>
                  <a:lnTo>
                    <a:pt x="38" y="19"/>
                  </a:lnTo>
                  <a:lnTo>
                    <a:pt x="49" y="25"/>
                  </a:lnTo>
                  <a:lnTo>
                    <a:pt x="38" y="31"/>
                  </a:lnTo>
                  <a:lnTo>
                    <a:pt x="44" y="42"/>
                  </a:lnTo>
                  <a:lnTo>
                    <a:pt x="30" y="38"/>
                  </a:lnTo>
                  <a:lnTo>
                    <a:pt x="24" y="50"/>
                  </a:lnTo>
                  <a:lnTo>
                    <a:pt x="19" y="38"/>
                  </a:lnTo>
                  <a:lnTo>
                    <a:pt x="7" y="42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7" y="8"/>
                  </a:lnTo>
                  <a:lnTo>
                    <a:pt x="19" y="11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315" name="Freeform 571"/>
            <p:cNvSpPr>
              <a:spLocks/>
            </p:cNvSpPr>
            <p:nvPr/>
          </p:nvSpPr>
          <p:spPr bwMode="auto">
            <a:xfrm>
              <a:off x="3244" y="678"/>
              <a:ext cx="52" cy="49"/>
            </a:xfrm>
            <a:custGeom>
              <a:avLst/>
              <a:gdLst>
                <a:gd name="T0" fmla="*/ 27 w 52"/>
                <a:gd name="T1" fmla="*/ 0 h 49"/>
                <a:gd name="T2" fmla="*/ 33 w 52"/>
                <a:gd name="T3" fmla="*/ 11 h 49"/>
                <a:gd name="T4" fmla="*/ 44 w 52"/>
                <a:gd name="T5" fmla="*/ 7 h 49"/>
                <a:gd name="T6" fmla="*/ 40 w 52"/>
                <a:gd name="T7" fmla="*/ 21 h 49"/>
                <a:gd name="T8" fmla="*/ 52 w 52"/>
                <a:gd name="T9" fmla="*/ 25 h 49"/>
                <a:gd name="T10" fmla="*/ 40 w 52"/>
                <a:gd name="T11" fmla="*/ 30 h 49"/>
                <a:gd name="T12" fmla="*/ 44 w 52"/>
                <a:gd name="T13" fmla="*/ 44 h 49"/>
                <a:gd name="T14" fmla="*/ 33 w 52"/>
                <a:gd name="T15" fmla="*/ 38 h 49"/>
                <a:gd name="T16" fmla="*/ 27 w 52"/>
                <a:gd name="T17" fmla="*/ 49 h 49"/>
                <a:gd name="T18" fmla="*/ 21 w 52"/>
                <a:gd name="T19" fmla="*/ 38 h 49"/>
                <a:gd name="T20" fmla="*/ 8 w 52"/>
                <a:gd name="T21" fmla="*/ 44 h 49"/>
                <a:gd name="T22" fmla="*/ 11 w 52"/>
                <a:gd name="T23" fmla="*/ 30 h 49"/>
                <a:gd name="T24" fmla="*/ 0 w 52"/>
                <a:gd name="T25" fmla="*/ 25 h 49"/>
                <a:gd name="T26" fmla="*/ 11 w 52"/>
                <a:gd name="T27" fmla="*/ 21 h 49"/>
                <a:gd name="T28" fmla="*/ 8 w 52"/>
                <a:gd name="T29" fmla="*/ 7 h 49"/>
                <a:gd name="T30" fmla="*/ 21 w 52"/>
                <a:gd name="T31" fmla="*/ 11 h 49"/>
                <a:gd name="T32" fmla="*/ 27 w 52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49">
                  <a:moveTo>
                    <a:pt x="27" y="0"/>
                  </a:moveTo>
                  <a:lnTo>
                    <a:pt x="33" y="11"/>
                  </a:lnTo>
                  <a:lnTo>
                    <a:pt x="44" y="7"/>
                  </a:lnTo>
                  <a:lnTo>
                    <a:pt x="40" y="21"/>
                  </a:lnTo>
                  <a:lnTo>
                    <a:pt x="52" y="25"/>
                  </a:lnTo>
                  <a:lnTo>
                    <a:pt x="40" y="30"/>
                  </a:lnTo>
                  <a:lnTo>
                    <a:pt x="44" y="44"/>
                  </a:lnTo>
                  <a:lnTo>
                    <a:pt x="33" y="38"/>
                  </a:lnTo>
                  <a:lnTo>
                    <a:pt x="27" y="49"/>
                  </a:lnTo>
                  <a:lnTo>
                    <a:pt x="21" y="38"/>
                  </a:lnTo>
                  <a:lnTo>
                    <a:pt x="8" y="44"/>
                  </a:lnTo>
                  <a:lnTo>
                    <a:pt x="11" y="30"/>
                  </a:lnTo>
                  <a:lnTo>
                    <a:pt x="0" y="25"/>
                  </a:lnTo>
                  <a:lnTo>
                    <a:pt x="11" y="21"/>
                  </a:lnTo>
                  <a:lnTo>
                    <a:pt x="8" y="7"/>
                  </a:lnTo>
                  <a:lnTo>
                    <a:pt x="21" y="1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316" name="Freeform 572"/>
            <p:cNvSpPr>
              <a:spLocks/>
            </p:cNvSpPr>
            <p:nvPr/>
          </p:nvSpPr>
          <p:spPr bwMode="auto">
            <a:xfrm>
              <a:off x="3467" y="764"/>
              <a:ext cx="49" cy="50"/>
            </a:xfrm>
            <a:custGeom>
              <a:avLst/>
              <a:gdLst>
                <a:gd name="T0" fmla="*/ 25 w 49"/>
                <a:gd name="T1" fmla="*/ 0 h 50"/>
                <a:gd name="T2" fmla="*/ 30 w 49"/>
                <a:gd name="T3" fmla="*/ 11 h 50"/>
                <a:gd name="T4" fmla="*/ 42 w 49"/>
                <a:gd name="T5" fmla="*/ 8 h 50"/>
                <a:gd name="T6" fmla="*/ 38 w 49"/>
                <a:gd name="T7" fmla="*/ 19 h 50"/>
                <a:gd name="T8" fmla="*/ 49 w 49"/>
                <a:gd name="T9" fmla="*/ 25 h 50"/>
                <a:gd name="T10" fmla="*/ 38 w 49"/>
                <a:gd name="T11" fmla="*/ 31 h 50"/>
                <a:gd name="T12" fmla="*/ 42 w 49"/>
                <a:gd name="T13" fmla="*/ 44 h 50"/>
                <a:gd name="T14" fmla="*/ 30 w 49"/>
                <a:gd name="T15" fmla="*/ 38 h 50"/>
                <a:gd name="T16" fmla="*/ 25 w 49"/>
                <a:gd name="T17" fmla="*/ 50 h 50"/>
                <a:gd name="T18" fmla="*/ 19 w 49"/>
                <a:gd name="T19" fmla="*/ 38 h 50"/>
                <a:gd name="T20" fmla="*/ 5 w 49"/>
                <a:gd name="T21" fmla="*/ 44 h 50"/>
                <a:gd name="T22" fmla="*/ 11 w 49"/>
                <a:gd name="T23" fmla="*/ 31 h 50"/>
                <a:gd name="T24" fmla="*/ 0 w 49"/>
                <a:gd name="T25" fmla="*/ 25 h 50"/>
                <a:gd name="T26" fmla="*/ 11 w 49"/>
                <a:gd name="T27" fmla="*/ 19 h 50"/>
                <a:gd name="T28" fmla="*/ 5 w 49"/>
                <a:gd name="T29" fmla="*/ 8 h 50"/>
                <a:gd name="T30" fmla="*/ 19 w 49"/>
                <a:gd name="T31" fmla="*/ 11 h 50"/>
                <a:gd name="T32" fmla="*/ 25 w 49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50">
                  <a:moveTo>
                    <a:pt x="25" y="0"/>
                  </a:moveTo>
                  <a:lnTo>
                    <a:pt x="30" y="11"/>
                  </a:lnTo>
                  <a:lnTo>
                    <a:pt x="42" y="8"/>
                  </a:lnTo>
                  <a:lnTo>
                    <a:pt x="38" y="19"/>
                  </a:lnTo>
                  <a:lnTo>
                    <a:pt x="49" y="25"/>
                  </a:lnTo>
                  <a:lnTo>
                    <a:pt x="38" y="31"/>
                  </a:lnTo>
                  <a:lnTo>
                    <a:pt x="42" y="44"/>
                  </a:lnTo>
                  <a:lnTo>
                    <a:pt x="30" y="38"/>
                  </a:lnTo>
                  <a:lnTo>
                    <a:pt x="25" y="50"/>
                  </a:lnTo>
                  <a:lnTo>
                    <a:pt x="19" y="38"/>
                  </a:lnTo>
                  <a:lnTo>
                    <a:pt x="5" y="44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19"/>
                  </a:lnTo>
                  <a:lnTo>
                    <a:pt x="5" y="8"/>
                  </a:lnTo>
                  <a:lnTo>
                    <a:pt x="19" y="1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317" name="Freeform 573"/>
            <p:cNvSpPr>
              <a:spLocks/>
            </p:cNvSpPr>
            <p:nvPr/>
          </p:nvSpPr>
          <p:spPr bwMode="auto">
            <a:xfrm>
              <a:off x="3388" y="821"/>
              <a:ext cx="52" cy="50"/>
            </a:xfrm>
            <a:custGeom>
              <a:avLst/>
              <a:gdLst>
                <a:gd name="T0" fmla="*/ 27 w 52"/>
                <a:gd name="T1" fmla="*/ 0 h 50"/>
                <a:gd name="T2" fmla="*/ 33 w 52"/>
                <a:gd name="T3" fmla="*/ 12 h 50"/>
                <a:gd name="T4" fmla="*/ 44 w 52"/>
                <a:gd name="T5" fmla="*/ 8 h 50"/>
                <a:gd name="T6" fmla="*/ 40 w 52"/>
                <a:gd name="T7" fmla="*/ 22 h 50"/>
                <a:gd name="T8" fmla="*/ 52 w 52"/>
                <a:gd name="T9" fmla="*/ 25 h 50"/>
                <a:gd name="T10" fmla="*/ 40 w 52"/>
                <a:gd name="T11" fmla="*/ 31 h 50"/>
                <a:gd name="T12" fmla="*/ 44 w 52"/>
                <a:gd name="T13" fmla="*/ 45 h 50"/>
                <a:gd name="T14" fmla="*/ 33 w 52"/>
                <a:gd name="T15" fmla="*/ 39 h 50"/>
                <a:gd name="T16" fmla="*/ 27 w 52"/>
                <a:gd name="T17" fmla="*/ 50 h 50"/>
                <a:gd name="T18" fmla="*/ 21 w 52"/>
                <a:gd name="T19" fmla="*/ 39 h 50"/>
                <a:gd name="T20" fmla="*/ 8 w 52"/>
                <a:gd name="T21" fmla="*/ 45 h 50"/>
                <a:gd name="T22" fmla="*/ 11 w 52"/>
                <a:gd name="T23" fmla="*/ 31 h 50"/>
                <a:gd name="T24" fmla="*/ 0 w 52"/>
                <a:gd name="T25" fmla="*/ 25 h 50"/>
                <a:gd name="T26" fmla="*/ 11 w 52"/>
                <a:gd name="T27" fmla="*/ 22 h 50"/>
                <a:gd name="T28" fmla="*/ 8 w 52"/>
                <a:gd name="T29" fmla="*/ 8 h 50"/>
                <a:gd name="T30" fmla="*/ 21 w 52"/>
                <a:gd name="T31" fmla="*/ 12 h 50"/>
                <a:gd name="T32" fmla="*/ 27 w 52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50">
                  <a:moveTo>
                    <a:pt x="27" y="0"/>
                  </a:moveTo>
                  <a:lnTo>
                    <a:pt x="33" y="12"/>
                  </a:lnTo>
                  <a:lnTo>
                    <a:pt x="44" y="8"/>
                  </a:lnTo>
                  <a:lnTo>
                    <a:pt x="40" y="22"/>
                  </a:lnTo>
                  <a:lnTo>
                    <a:pt x="52" y="25"/>
                  </a:lnTo>
                  <a:lnTo>
                    <a:pt x="40" y="31"/>
                  </a:lnTo>
                  <a:lnTo>
                    <a:pt x="44" y="45"/>
                  </a:lnTo>
                  <a:lnTo>
                    <a:pt x="33" y="39"/>
                  </a:lnTo>
                  <a:lnTo>
                    <a:pt x="27" y="50"/>
                  </a:lnTo>
                  <a:lnTo>
                    <a:pt x="21" y="39"/>
                  </a:lnTo>
                  <a:lnTo>
                    <a:pt x="8" y="45"/>
                  </a:lnTo>
                  <a:lnTo>
                    <a:pt x="11" y="31"/>
                  </a:lnTo>
                  <a:lnTo>
                    <a:pt x="0" y="25"/>
                  </a:lnTo>
                  <a:lnTo>
                    <a:pt x="11" y="22"/>
                  </a:lnTo>
                  <a:lnTo>
                    <a:pt x="8" y="8"/>
                  </a:lnTo>
                  <a:lnTo>
                    <a:pt x="21" y="1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2318" name="Freeform 574"/>
            <p:cNvSpPr>
              <a:spLocks/>
            </p:cNvSpPr>
            <p:nvPr/>
          </p:nvSpPr>
          <p:spPr bwMode="auto">
            <a:xfrm>
              <a:off x="3303" y="708"/>
              <a:ext cx="50" cy="50"/>
            </a:xfrm>
            <a:custGeom>
              <a:avLst/>
              <a:gdLst>
                <a:gd name="T0" fmla="*/ 25 w 50"/>
                <a:gd name="T1" fmla="*/ 0 h 50"/>
                <a:gd name="T2" fmla="*/ 31 w 50"/>
                <a:gd name="T3" fmla="*/ 12 h 50"/>
                <a:gd name="T4" fmla="*/ 43 w 50"/>
                <a:gd name="T5" fmla="*/ 8 h 50"/>
                <a:gd name="T6" fmla="*/ 39 w 50"/>
                <a:gd name="T7" fmla="*/ 19 h 50"/>
                <a:gd name="T8" fmla="*/ 50 w 50"/>
                <a:gd name="T9" fmla="*/ 25 h 50"/>
                <a:gd name="T10" fmla="*/ 39 w 50"/>
                <a:gd name="T11" fmla="*/ 31 h 50"/>
                <a:gd name="T12" fmla="*/ 43 w 50"/>
                <a:gd name="T13" fmla="*/ 42 h 50"/>
                <a:gd name="T14" fmla="*/ 31 w 50"/>
                <a:gd name="T15" fmla="*/ 39 h 50"/>
                <a:gd name="T16" fmla="*/ 25 w 50"/>
                <a:gd name="T17" fmla="*/ 50 h 50"/>
                <a:gd name="T18" fmla="*/ 20 w 50"/>
                <a:gd name="T19" fmla="*/ 39 h 50"/>
                <a:gd name="T20" fmla="*/ 8 w 50"/>
                <a:gd name="T21" fmla="*/ 42 h 50"/>
                <a:gd name="T22" fmla="*/ 12 w 50"/>
                <a:gd name="T23" fmla="*/ 31 h 50"/>
                <a:gd name="T24" fmla="*/ 0 w 50"/>
                <a:gd name="T25" fmla="*/ 25 h 50"/>
                <a:gd name="T26" fmla="*/ 12 w 50"/>
                <a:gd name="T27" fmla="*/ 19 h 50"/>
                <a:gd name="T28" fmla="*/ 8 w 50"/>
                <a:gd name="T29" fmla="*/ 8 h 50"/>
                <a:gd name="T30" fmla="*/ 20 w 50"/>
                <a:gd name="T31" fmla="*/ 1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1" y="12"/>
                  </a:lnTo>
                  <a:lnTo>
                    <a:pt x="43" y="8"/>
                  </a:lnTo>
                  <a:lnTo>
                    <a:pt x="39" y="19"/>
                  </a:lnTo>
                  <a:lnTo>
                    <a:pt x="50" y="25"/>
                  </a:lnTo>
                  <a:lnTo>
                    <a:pt x="39" y="31"/>
                  </a:lnTo>
                  <a:lnTo>
                    <a:pt x="43" y="42"/>
                  </a:lnTo>
                  <a:lnTo>
                    <a:pt x="31" y="39"/>
                  </a:lnTo>
                  <a:lnTo>
                    <a:pt x="25" y="50"/>
                  </a:lnTo>
                  <a:lnTo>
                    <a:pt x="20" y="39"/>
                  </a:lnTo>
                  <a:lnTo>
                    <a:pt x="8" y="42"/>
                  </a:lnTo>
                  <a:lnTo>
                    <a:pt x="12" y="31"/>
                  </a:lnTo>
                  <a:lnTo>
                    <a:pt x="0" y="25"/>
                  </a:lnTo>
                  <a:lnTo>
                    <a:pt x="12" y="19"/>
                  </a:lnTo>
                  <a:lnTo>
                    <a:pt x="8" y="8"/>
                  </a:lnTo>
                  <a:lnTo>
                    <a:pt x="20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0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</p:grpSp>
      <p:sp>
        <p:nvSpPr>
          <p:cNvPr id="575" name="Прямоугольник 574"/>
          <p:cNvSpPr/>
          <p:nvPr/>
        </p:nvSpPr>
        <p:spPr>
          <a:xfrm>
            <a:off x="0" y="0"/>
            <a:ext cx="914399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Суреттердің көмегімен жасырын сөздерді тап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122" name="Picture 2" descr="http://hdpix.top/images/58249-white-daisy-flower.jpg"/>
          <p:cNvPicPr>
            <a:picLocks noChangeAspect="1" noChangeArrowheads="1"/>
          </p:cNvPicPr>
          <p:nvPr/>
        </p:nvPicPr>
        <p:blipFill>
          <a:blip r:embed="rId4" cstate="print"/>
          <a:srcRect l="16667" t="4444" r="16667" b="11111"/>
          <a:stretch>
            <a:fillRect/>
          </a:stretch>
        </p:blipFill>
        <p:spPr bwMode="auto">
          <a:xfrm>
            <a:off x="395536" y="692696"/>
            <a:ext cx="1080120" cy="1026114"/>
          </a:xfrm>
          <a:prstGeom prst="rect">
            <a:avLst/>
          </a:prstGeom>
          <a:noFill/>
        </p:spPr>
      </p:pic>
      <p:sp>
        <p:nvSpPr>
          <p:cNvPr id="577" name="TextBox 576"/>
          <p:cNvSpPr txBox="1"/>
          <p:nvPr/>
        </p:nvSpPr>
        <p:spPr>
          <a:xfrm>
            <a:off x="683568" y="764704"/>
            <a:ext cx="465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600" b="1" dirty="0" smtClean="0"/>
              <a:t>Х</a:t>
            </a:r>
            <a:endParaRPr lang="ru-RU" sz="3600" b="1" dirty="0"/>
          </a:p>
        </p:txBody>
      </p:sp>
      <p:pic>
        <p:nvPicPr>
          <p:cNvPr id="578" name="Picture 2" descr="http://www.edu.vantaa.fi/ruusu/wp-content/uploads/2012/03/MC900436378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1259632" y="692696"/>
            <a:ext cx="1756816" cy="1008112"/>
          </a:xfrm>
          <a:prstGeom prst="rect">
            <a:avLst/>
          </a:prstGeom>
          <a:noFill/>
        </p:spPr>
      </p:pic>
      <p:sp>
        <p:nvSpPr>
          <p:cNvPr id="579" name="TextBox 578"/>
          <p:cNvSpPr txBox="1"/>
          <p:nvPr/>
        </p:nvSpPr>
        <p:spPr>
          <a:xfrm>
            <a:off x="1835696" y="836712"/>
            <a:ext cx="4748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3600" b="1" dirty="0" smtClean="0"/>
              <a:t>Л</a:t>
            </a:r>
            <a:endParaRPr lang="ru-RU" sz="3600" b="1" dirty="0"/>
          </a:p>
        </p:txBody>
      </p:sp>
      <p:pic>
        <p:nvPicPr>
          <p:cNvPr id="5124" name="Picture 4" descr="http://hylbom.com/2014-volt/wp-content/uploads/2014/05/sun03-1008x102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71800" y="692696"/>
            <a:ext cx="937691" cy="952575"/>
          </a:xfrm>
          <a:prstGeom prst="rect">
            <a:avLst/>
          </a:prstGeom>
          <a:noFill/>
        </p:spPr>
      </p:pic>
      <p:sp>
        <p:nvSpPr>
          <p:cNvPr id="581" name="TextBox 580"/>
          <p:cNvSpPr txBox="1"/>
          <p:nvPr/>
        </p:nvSpPr>
        <p:spPr>
          <a:xfrm>
            <a:off x="3059832" y="836712"/>
            <a:ext cx="5466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 smtClean="0"/>
              <a:t>Б</a:t>
            </a:r>
            <a:endParaRPr lang="ru-RU" sz="3200" b="1" dirty="0"/>
          </a:p>
        </p:txBody>
      </p:sp>
      <p:sp>
        <p:nvSpPr>
          <p:cNvPr id="582" name="Облако 581"/>
          <p:cNvSpPr/>
          <p:nvPr/>
        </p:nvSpPr>
        <p:spPr>
          <a:xfrm>
            <a:off x="3923928" y="764704"/>
            <a:ext cx="988715" cy="648072"/>
          </a:xfrm>
          <a:prstGeom prst="cloud">
            <a:avLst/>
          </a:prstGeom>
          <a:solidFill>
            <a:srgbClr val="66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6" name="Picture 6" descr="http://produktovik.ru/photo/price/photo_4814.jpg"/>
          <p:cNvPicPr>
            <a:picLocks noChangeAspect="1" noChangeArrowheads="1"/>
          </p:cNvPicPr>
          <p:nvPr/>
        </p:nvPicPr>
        <p:blipFill>
          <a:blip r:embed="rId7" cstate="print"/>
          <a:srcRect l="10080" t="17640" r="29441" b="14321"/>
          <a:stretch>
            <a:fillRect/>
          </a:stretch>
        </p:blipFill>
        <p:spPr bwMode="auto">
          <a:xfrm>
            <a:off x="5148064" y="548680"/>
            <a:ext cx="1134126" cy="10081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84" name="TextBox 583"/>
          <p:cNvSpPr txBox="1"/>
          <p:nvPr/>
        </p:nvSpPr>
        <p:spPr>
          <a:xfrm>
            <a:off x="5580112" y="836713"/>
            <a:ext cx="5099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600" b="1" dirty="0" smtClean="0"/>
              <a:t>А</a:t>
            </a:r>
            <a:endParaRPr lang="ru-RU" sz="3600" b="1" dirty="0"/>
          </a:p>
        </p:txBody>
      </p:sp>
      <p:pic>
        <p:nvPicPr>
          <p:cNvPr id="5128" name="Picture 8" descr="http://family-planet.ru/wp-content/uploads/2013/08/kulja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72200" y="548680"/>
            <a:ext cx="1085875" cy="1080120"/>
          </a:xfrm>
          <a:prstGeom prst="rect">
            <a:avLst/>
          </a:prstGeom>
          <a:noFill/>
        </p:spPr>
      </p:pic>
      <p:sp>
        <p:nvSpPr>
          <p:cNvPr id="586" name="TextBox 585"/>
          <p:cNvSpPr txBox="1"/>
          <p:nvPr/>
        </p:nvSpPr>
        <p:spPr>
          <a:xfrm>
            <a:off x="6804248" y="764704"/>
            <a:ext cx="4826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 smtClean="0"/>
              <a:t>Т</a:t>
            </a:r>
            <a:endParaRPr lang="ru-RU" sz="2800" b="1" dirty="0"/>
          </a:p>
        </p:txBody>
      </p:sp>
      <p:cxnSp>
        <p:nvCxnSpPr>
          <p:cNvPr id="588" name="Прямая соединительная линия 587"/>
          <p:cNvCxnSpPr/>
          <p:nvPr/>
        </p:nvCxnSpPr>
        <p:spPr>
          <a:xfrm>
            <a:off x="0" y="1772816"/>
            <a:ext cx="9144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93" name="Прямая соединительная линия 592"/>
          <p:cNvCxnSpPr/>
          <p:nvPr/>
        </p:nvCxnSpPr>
        <p:spPr>
          <a:xfrm>
            <a:off x="0" y="3717032"/>
            <a:ext cx="9144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594" name="Picture 2" descr="http://hdpix.top/images/58249-white-daisy-flower.jpg"/>
          <p:cNvPicPr>
            <a:picLocks noChangeAspect="1" noChangeArrowheads="1"/>
          </p:cNvPicPr>
          <p:nvPr/>
        </p:nvPicPr>
        <p:blipFill>
          <a:blip r:embed="rId4" cstate="print"/>
          <a:srcRect l="16667" t="4444" r="16667" b="11111"/>
          <a:stretch>
            <a:fillRect/>
          </a:stretch>
        </p:blipFill>
        <p:spPr bwMode="auto">
          <a:xfrm>
            <a:off x="0" y="2348880"/>
            <a:ext cx="1080120" cy="1026114"/>
          </a:xfrm>
          <a:prstGeom prst="rect">
            <a:avLst/>
          </a:prstGeom>
          <a:noFill/>
        </p:spPr>
      </p:pic>
      <p:pic>
        <p:nvPicPr>
          <p:cNvPr id="595" name="Picture 6" descr="http://produktovik.ru/photo/price/photo_4814.jpg"/>
          <p:cNvPicPr>
            <a:picLocks noChangeAspect="1" noChangeArrowheads="1"/>
          </p:cNvPicPr>
          <p:nvPr/>
        </p:nvPicPr>
        <p:blipFill>
          <a:blip r:embed="rId7" cstate="print"/>
          <a:srcRect l="10080" t="17640" r="29441" b="14321"/>
          <a:stretch>
            <a:fillRect/>
          </a:stretch>
        </p:blipFill>
        <p:spPr bwMode="auto">
          <a:xfrm>
            <a:off x="1187624" y="2348880"/>
            <a:ext cx="1134126" cy="10081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96" name="Picture 8" descr="http://family-planet.ru/wp-content/uploads/2013/08/kulja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411760" y="2348880"/>
            <a:ext cx="1085875" cy="1080120"/>
          </a:xfrm>
          <a:prstGeom prst="rect">
            <a:avLst/>
          </a:prstGeom>
          <a:noFill/>
        </p:spPr>
      </p:pic>
      <p:cxnSp>
        <p:nvCxnSpPr>
          <p:cNvPr id="599" name="Прямая соединительная линия 598"/>
          <p:cNvCxnSpPr>
            <a:endCxn id="30722" idx="2"/>
          </p:cNvCxnSpPr>
          <p:nvPr/>
        </p:nvCxnSpPr>
        <p:spPr>
          <a:xfrm>
            <a:off x="4572000" y="1728192"/>
            <a:ext cx="0" cy="515719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603" name="Picture 4" descr="http://hylbom.com/2014-volt/wp-content/uploads/2014/05/sun03-1008x102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88224" y="2204864"/>
            <a:ext cx="937691" cy="952575"/>
          </a:xfrm>
          <a:prstGeom prst="rect">
            <a:avLst/>
          </a:prstGeom>
          <a:noFill/>
        </p:spPr>
      </p:pic>
      <p:pic>
        <p:nvPicPr>
          <p:cNvPr id="604" name="Picture 6" descr="http://produktovik.ru/photo/price/photo_4814.jpg"/>
          <p:cNvPicPr>
            <a:picLocks noChangeAspect="1" noChangeArrowheads="1"/>
          </p:cNvPicPr>
          <p:nvPr/>
        </p:nvPicPr>
        <p:blipFill>
          <a:blip r:embed="rId7" cstate="print"/>
          <a:srcRect l="10080" t="17640" r="29441" b="14321"/>
          <a:stretch>
            <a:fillRect/>
          </a:stretch>
        </p:blipFill>
        <p:spPr bwMode="auto">
          <a:xfrm>
            <a:off x="5652120" y="2276872"/>
            <a:ext cx="972108" cy="8640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05" name="Picture 8" descr="http://family-planet.ru/wp-content/uploads/2013/08/kulja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58125" y="3789040"/>
            <a:ext cx="1085875" cy="1080120"/>
          </a:xfrm>
          <a:prstGeom prst="rect">
            <a:avLst/>
          </a:prstGeom>
          <a:noFill/>
        </p:spPr>
      </p:pic>
      <p:pic>
        <p:nvPicPr>
          <p:cNvPr id="606" name="Picture 2" descr="http://hdpix.top/images/58249-white-daisy-flower.jpg"/>
          <p:cNvPicPr>
            <a:picLocks noChangeAspect="1" noChangeArrowheads="1"/>
          </p:cNvPicPr>
          <p:nvPr/>
        </p:nvPicPr>
        <p:blipFill>
          <a:blip r:embed="rId4" cstate="print"/>
          <a:srcRect l="16667" t="4444" r="16667" b="11111"/>
          <a:stretch>
            <a:fillRect/>
          </a:stretch>
        </p:blipFill>
        <p:spPr bwMode="auto">
          <a:xfrm>
            <a:off x="6372200" y="3861048"/>
            <a:ext cx="936104" cy="889299"/>
          </a:xfrm>
          <a:prstGeom prst="rect">
            <a:avLst/>
          </a:prstGeom>
          <a:noFill/>
        </p:spPr>
      </p:pic>
      <p:pic>
        <p:nvPicPr>
          <p:cNvPr id="608" name="Picture 2" descr="http://hdpix.top/images/58249-white-daisy-flower.jpg"/>
          <p:cNvPicPr>
            <a:picLocks noChangeAspect="1" noChangeArrowheads="1"/>
          </p:cNvPicPr>
          <p:nvPr/>
        </p:nvPicPr>
        <p:blipFill>
          <a:blip r:embed="rId9" cstate="print"/>
          <a:srcRect l="16667" t="4444" r="16667" b="11111"/>
          <a:stretch>
            <a:fillRect/>
          </a:stretch>
        </p:blipFill>
        <p:spPr bwMode="auto">
          <a:xfrm>
            <a:off x="0" y="4653136"/>
            <a:ext cx="1004322" cy="954106"/>
          </a:xfrm>
          <a:prstGeom prst="rect">
            <a:avLst/>
          </a:prstGeom>
          <a:noFill/>
        </p:spPr>
      </p:pic>
      <p:pic>
        <p:nvPicPr>
          <p:cNvPr id="609" name="Picture 2" descr="http://www.edu.vantaa.fi/ruusu/wp-content/uploads/2012/03/MC900436378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1763688" y="4581128"/>
            <a:ext cx="1440160" cy="1008112"/>
          </a:xfrm>
          <a:prstGeom prst="rect">
            <a:avLst/>
          </a:prstGeom>
          <a:noFill/>
        </p:spPr>
      </p:pic>
      <p:pic>
        <p:nvPicPr>
          <p:cNvPr id="610" name="Picture 6" descr="http://produktovik.ru/photo/price/photo_4814.jpg"/>
          <p:cNvPicPr>
            <a:picLocks noChangeAspect="1" noChangeArrowheads="1"/>
          </p:cNvPicPr>
          <p:nvPr/>
        </p:nvPicPr>
        <p:blipFill>
          <a:blip r:embed="rId10" cstate="print"/>
          <a:srcRect l="10080" t="17640" r="29441" b="14321"/>
          <a:stretch>
            <a:fillRect/>
          </a:stretch>
        </p:blipFill>
        <p:spPr bwMode="auto">
          <a:xfrm>
            <a:off x="1115616" y="4653136"/>
            <a:ext cx="864096" cy="8640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11" name="Облако 610"/>
          <p:cNvSpPr/>
          <p:nvPr/>
        </p:nvSpPr>
        <p:spPr>
          <a:xfrm>
            <a:off x="3851920" y="4725144"/>
            <a:ext cx="792088" cy="648072"/>
          </a:xfrm>
          <a:prstGeom prst="cloud">
            <a:avLst/>
          </a:prstGeom>
          <a:solidFill>
            <a:srgbClr val="66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" name="Picture 2" descr="http://hdpix.top/images/58249-white-daisy-flower.jpg"/>
          <p:cNvPicPr>
            <a:picLocks noChangeAspect="1" noChangeArrowheads="1"/>
          </p:cNvPicPr>
          <p:nvPr/>
        </p:nvPicPr>
        <p:blipFill>
          <a:blip r:embed="rId11" cstate="print"/>
          <a:srcRect l="16667" t="4444" r="16667" b="11111"/>
          <a:stretch>
            <a:fillRect/>
          </a:stretch>
        </p:blipFill>
        <p:spPr bwMode="auto">
          <a:xfrm>
            <a:off x="4716016" y="2276872"/>
            <a:ext cx="864096" cy="792088"/>
          </a:xfrm>
          <a:prstGeom prst="rect">
            <a:avLst/>
          </a:prstGeom>
          <a:noFill/>
        </p:spPr>
      </p:pic>
      <p:pic>
        <p:nvPicPr>
          <p:cNvPr id="615" name="Picture 6" descr="http://produktovik.ru/photo/price/photo_4814.jpg"/>
          <p:cNvPicPr>
            <a:picLocks noChangeAspect="1" noChangeArrowheads="1"/>
          </p:cNvPicPr>
          <p:nvPr/>
        </p:nvPicPr>
        <p:blipFill>
          <a:blip r:embed="rId10" cstate="print"/>
          <a:srcRect l="10080" t="17640" r="29441" b="14321"/>
          <a:stretch>
            <a:fillRect/>
          </a:stretch>
        </p:blipFill>
        <p:spPr bwMode="auto">
          <a:xfrm>
            <a:off x="2915816" y="4653136"/>
            <a:ext cx="864096" cy="8640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07" name="Picture 6" descr="http://produktovik.ru/photo/price/photo_4814.jpg"/>
          <p:cNvPicPr>
            <a:picLocks noChangeAspect="1" noChangeArrowheads="1"/>
          </p:cNvPicPr>
          <p:nvPr/>
        </p:nvPicPr>
        <p:blipFill>
          <a:blip r:embed="rId10" cstate="print"/>
          <a:srcRect l="10080" t="17640" r="29441" b="14321"/>
          <a:stretch>
            <a:fillRect/>
          </a:stretch>
        </p:blipFill>
        <p:spPr bwMode="auto">
          <a:xfrm>
            <a:off x="7452320" y="2276872"/>
            <a:ext cx="864096" cy="8640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18" name="Picture 4" descr="http://meninkyzmetim.ucoz.kz/omir_salty/grusha_c3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812360" y="476672"/>
            <a:ext cx="936104" cy="1152128"/>
          </a:xfrm>
          <a:prstGeom prst="rect">
            <a:avLst/>
          </a:prstGeom>
          <a:noFill/>
        </p:spPr>
      </p:pic>
      <p:pic>
        <p:nvPicPr>
          <p:cNvPr id="619" name="Picture 4" descr="http://meninkyzmetim.ucoz.kz/omir_salty/grusha_c3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316416" y="2132856"/>
            <a:ext cx="827584" cy="1080120"/>
          </a:xfrm>
          <a:prstGeom prst="rect">
            <a:avLst/>
          </a:prstGeom>
          <a:noFill/>
        </p:spPr>
      </p:pic>
      <p:sp>
        <p:nvSpPr>
          <p:cNvPr id="620" name="TextBox 619"/>
          <p:cNvSpPr txBox="1"/>
          <p:nvPr/>
        </p:nvSpPr>
        <p:spPr>
          <a:xfrm>
            <a:off x="8100392" y="908720"/>
            <a:ext cx="519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 smtClean="0"/>
              <a:t>Р</a:t>
            </a:r>
            <a:endParaRPr lang="ru-RU" sz="3200" b="1" dirty="0"/>
          </a:p>
        </p:txBody>
      </p:sp>
      <p:pic>
        <p:nvPicPr>
          <p:cNvPr id="621" name="Picture 6" descr="http://produktovik.ru/photo/price/photo_4814.jpg"/>
          <p:cNvPicPr>
            <a:picLocks noChangeAspect="1" noChangeArrowheads="1"/>
          </p:cNvPicPr>
          <p:nvPr/>
        </p:nvPicPr>
        <p:blipFill>
          <a:blip r:embed="rId10" cstate="print"/>
          <a:srcRect l="10080" t="17640" r="29441" b="14321"/>
          <a:stretch>
            <a:fillRect/>
          </a:stretch>
        </p:blipFill>
        <p:spPr bwMode="auto">
          <a:xfrm>
            <a:off x="4644008" y="3789040"/>
            <a:ext cx="864096" cy="8640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22" name="Picture 4" descr="http://meninkyzmetim.ucoz.kz/omir_salty/grusha_c3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508104" y="3717032"/>
            <a:ext cx="827584" cy="1080120"/>
          </a:xfrm>
          <a:prstGeom prst="rect">
            <a:avLst/>
          </a:prstGeom>
          <a:noFill/>
        </p:spPr>
      </p:pic>
      <p:pic>
        <p:nvPicPr>
          <p:cNvPr id="623" name="Picture 6" descr="http://produktovik.ru/photo/price/photo_4814.jpg"/>
          <p:cNvPicPr>
            <a:picLocks noChangeAspect="1" noChangeArrowheads="1"/>
          </p:cNvPicPr>
          <p:nvPr/>
        </p:nvPicPr>
        <p:blipFill>
          <a:blip r:embed="rId10" cstate="print"/>
          <a:srcRect l="10080" t="17640" r="29441" b="14321"/>
          <a:stretch>
            <a:fillRect/>
          </a:stretch>
        </p:blipFill>
        <p:spPr bwMode="auto">
          <a:xfrm>
            <a:off x="7308304" y="3861048"/>
            <a:ext cx="864096" cy="8640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935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4339" name="Picture 4" descr="Gradient_alb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>
            <a:solidFill>
              <a:srgbClr val="0099FF"/>
            </a:solidFill>
          </a:ln>
        </p:spPr>
      </p:pic>
      <p:sp>
        <p:nvSpPr>
          <p:cNvPr id="14342" name="AutoShape 8"/>
          <p:cNvSpPr>
            <a:spLocks noChangeArrowheads="1"/>
          </p:cNvSpPr>
          <p:nvPr/>
        </p:nvSpPr>
        <p:spPr bwMode="auto">
          <a:xfrm>
            <a:off x="539552" y="0"/>
            <a:ext cx="7632848" cy="2286000"/>
          </a:xfrm>
          <a:prstGeom prst="hexagon">
            <a:avLst>
              <a:gd name="adj" fmla="val 29167"/>
              <a:gd name="vf" fmla="val 115470"/>
            </a:avLst>
          </a:prstGeom>
          <a:solidFill>
            <a:srgbClr val="00FF00"/>
          </a:solidFill>
          <a:ln w="9525">
            <a:solidFill>
              <a:srgbClr val="00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43" name="WordArt 4"/>
          <p:cNvSpPr>
            <a:spLocks noChangeArrowheads="1" noChangeShapeType="1" noTextEdit="1"/>
          </p:cNvSpPr>
          <p:nvPr/>
        </p:nvSpPr>
        <p:spPr bwMode="auto">
          <a:xfrm>
            <a:off x="1043608" y="332656"/>
            <a:ext cx="6480720" cy="151216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1619"/>
              </a:avLst>
            </a:prstTxWarp>
          </a:bodyPr>
          <a:lstStyle/>
          <a:p>
            <a:pPr algn="ctr"/>
            <a:r>
              <a:rPr lang="kk-KZ" sz="36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“</a:t>
            </a:r>
            <a:r>
              <a:rPr lang="en-US" sz="36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</a:t>
            </a:r>
            <a:r>
              <a:rPr lang="kk-KZ" sz="36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иқырлы конверт” әдісі</a:t>
            </a:r>
            <a:endParaRPr lang="ru-RU" sz="3600" b="1" kern="10" dirty="0">
              <a:ln w="9525">
                <a:noFill/>
                <a:round/>
                <a:headEnd/>
                <a:tailEnd/>
              </a:ln>
              <a:solidFill>
                <a:srgbClr val="FF0000"/>
              </a:solidFill>
              <a:effectLst>
                <a:outerShdw dist="53882" dir="2700000" algn="ctr" rotWithShape="0">
                  <a:srgbClr val="C0C0C0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8" name="Picture 2" descr="http://images.gofreedownload.net/3/thumps_middle/air-mail-envelope-background-1119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2420888"/>
            <a:ext cx="6840760" cy="41764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Users\Admin\Desktop\img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/>
          <p:cNvSpPr/>
          <p:nvPr/>
        </p:nvSpPr>
        <p:spPr>
          <a:xfrm>
            <a:off x="539552" y="0"/>
            <a:ext cx="8215370" cy="1772816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8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Ақылды үкі</a:t>
            </a:r>
            <a:endParaRPr lang="ru-RU" sz="8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64704"/>
          </a:xfrm>
        </p:spPr>
        <p:txBody>
          <a:bodyPr>
            <a:normAutofit/>
          </a:bodyPr>
          <a:lstStyle/>
          <a:p>
            <a:r>
              <a:rPr lang="kk-KZ" dirty="0" smtClean="0"/>
              <a:t>Рефлексия </a:t>
            </a:r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1700808"/>
            <a:ext cx="3528392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0" y="4509120"/>
            <a:ext cx="3071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600" b="1" dirty="0" smtClean="0">
                <a:solidFill>
                  <a:schemeClr val="bg1"/>
                </a:solidFill>
              </a:rPr>
              <a:t>     Түсінемін</a:t>
            </a:r>
            <a:r>
              <a:rPr lang="kk-KZ" sz="2800" b="1" dirty="0" smtClean="0"/>
              <a:t> </a:t>
            </a:r>
            <a:endParaRPr lang="ru-RU" sz="2800" b="1" dirty="0"/>
          </a:p>
        </p:txBody>
      </p:sp>
      <p:pic>
        <p:nvPicPr>
          <p:cNvPr id="7" name="Picture 3" descr="C:\Users\Молдир\Desktop\owl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2249488"/>
            <a:ext cx="3096344" cy="460851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995936" y="4221088"/>
            <a:ext cx="220310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6000" b="1" dirty="0" smtClean="0"/>
              <a:t> </a:t>
            </a:r>
            <a:r>
              <a:rPr lang="kk-KZ" sz="2400" b="1" dirty="0" smtClean="0">
                <a:solidFill>
                  <a:srgbClr val="002060"/>
                </a:solidFill>
              </a:rPr>
              <a:t>Түсіне </a:t>
            </a:r>
          </a:p>
          <a:p>
            <a:r>
              <a:rPr lang="kk-KZ" sz="2400" b="1" dirty="0" smtClean="0">
                <a:solidFill>
                  <a:srgbClr val="002060"/>
                </a:solidFill>
              </a:rPr>
              <a:t>алмаймын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9" name="Picture 2" descr="C:\Users\Молдир\Desktop\pink-clip-art-6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1988840"/>
            <a:ext cx="2987823" cy="414908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6804248" y="4725144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 smtClean="0">
                <a:solidFill>
                  <a:schemeClr val="bg1"/>
                </a:solidFill>
              </a:rPr>
              <a:t>Қиналамын</a:t>
            </a:r>
            <a:r>
              <a:rPr lang="kk-KZ" sz="2400" b="1" dirty="0" smtClean="0"/>
              <a:t> </a:t>
            </a:r>
            <a:endParaRPr lang="ru-RU" sz="24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295</Words>
  <Application>Microsoft Office PowerPoint</Application>
  <PresentationFormat>Экран (4:3)</PresentationFormat>
  <Paragraphs>96</Paragraphs>
  <Slides>23</Slides>
  <Notes>1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Слайд 1</vt:lpstr>
      <vt:lpstr>Слайд 2</vt:lpstr>
      <vt:lpstr>                    </vt:lpstr>
      <vt:lpstr>Слайд 4</vt:lpstr>
      <vt:lpstr>Слайд 5</vt:lpstr>
      <vt:lpstr>Слайд 6</vt:lpstr>
      <vt:lpstr>Слайд 7</vt:lpstr>
      <vt:lpstr>Көрсетілім </vt:lpstr>
      <vt:lpstr>Оқылым</vt:lpstr>
      <vt:lpstr>Слайд 10</vt:lpstr>
      <vt:lpstr>Слайд 11</vt:lpstr>
      <vt:lpstr>Слайд 12</vt:lpstr>
      <vt:lpstr>Слайд 13</vt:lpstr>
      <vt:lpstr>Көрсетілім</vt:lpstr>
      <vt:lpstr>Слайд 15</vt:lpstr>
      <vt:lpstr>Слайд 16</vt:lpstr>
      <vt:lpstr>Өлеңді мәнерлеп оқу</vt:lpstr>
      <vt:lpstr>     “Фишбоун” әдісі</vt:lpstr>
      <vt:lpstr>Буындардан кісі аттарын құрастыр</vt:lpstr>
      <vt:lpstr>Слайд 20</vt:lpstr>
      <vt:lpstr>Слайд 21</vt:lpstr>
      <vt:lpstr>Слайд 22</vt:lpstr>
      <vt:lpstr>Рефлексия 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Karim_Gulsim</dc:creator>
  <cp:lastModifiedBy>Karim_Gulsim</cp:lastModifiedBy>
  <cp:revision>14</cp:revision>
  <dcterms:created xsi:type="dcterms:W3CDTF">2018-01-30T13:45:46Z</dcterms:created>
  <dcterms:modified xsi:type="dcterms:W3CDTF">2018-01-30T16:37:14Z</dcterms:modified>
</cp:coreProperties>
</file>