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93" r:id="rId2"/>
    <p:sldId id="316" r:id="rId3"/>
    <p:sldId id="317" r:id="rId4"/>
    <p:sldId id="257" r:id="rId5"/>
    <p:sldId id="319" r:id="rId6"/>
    <p:sldId id="296" r:id="rId7"/>
    <p:sldId id="320" r:id="rId8"/>
    <p:sldId id="321" r:id="rId9"/>
    <p:sldId id="297" r:id="rId10"/>
    <p:sldId id="298" r:id="rId11"/>
    <p:sldId id="299" r:id="rId12"/>
    <p:sldId id="300" r:id="rId13"/>
    <p:sldId id="325" r:id="rId14"/>
    <p:sldId id="326" r:id="rId15"/>
    <p:sldId id="324" r:id="rId16"/>
    <p:sldId id="323" r:id="rId17"/>
    <p:sldId id="263" r:id="rId18"/>
    <p:sldId id="266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303" r:id="rId27"/>
    <p:sldId id="264" r:id="rId28"/>
    <p:sldId id="330" r:id="rId29"/>
    <p:sldId id="329" r:id="rId30"/>
    <p:sldId id="331" r:id="rId31"/>
    <p:sldId id="332" r:id="rId32"/>
    <p:sldId id="265" r:id="rId33"/>
    <p:sldId id="310" r:id="rId34"/>
    <p:sldId id="328" r:id="rId3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00FF"/>
    <a:srgbClr val="FF00FF"/>
    <a:srgbClr val="C4C010"/>
    <a:srgbClr val="FF0066"/>
    <a:srgbClr val="CC3300"/>
    <a:srgbClr val="660033"/>
    <a:srgbClr val="220CC4"/>
    <a:srgbClr val="000066"/>
    <a:srgbClr val="2710B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1/23/2019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slide" Target="slide20.xml"/><Relationship Id="rId3" Type="http://schemas.openxmlformats.org/officeDocument/2006/relationships/audio" Target="../media/audio2.wav"/><Relationship Id="rId7" Type="http://schemas.openxmlformats.org/officeDocument/2006/relationships/image" Target="../media/image32.png"/><Relationship Id="rId12" Type="http://schemas.openxmlformats.org/officeDocument/2006/relationships/slide" Target="slide22.xml"/><Relationship Id="rId2" Type="http://schemas.openxmlformats.org/officeDocument/2006/relationships/slideLayout" Target="../slideLayouts/slideLayout2.xml"/><Relationship Id="rId16" Type="http://schemas.openxmlformats.org/officeDocument/2006/relationships/slide" Target="slide26.xml"/><Relationship Id="rId1" Type="http://schemas.openxmlformats.org/officeDocument/2006/relationships/audio" Target="../media/audio1.wav"/><Relationship Id="rId6" Type="http://schemas.openxmlformats.org/officeDocument/2006/relationships/image" Target="../media/image31.gif"/><Relationship Id="rId11" Type="http://schemas.openxmlformats.org/officeDocument/2006/relationships/slide" Target="slide25.xml"/><Relationship Id="rId5" Type="http://schemas.openxmlformats.org/officeDocument/2006/relationships/slide" Target="slide27.xml"/><Relationship Id="rId15" Type="http://schemas.openxmlformats.org/officeDocument/2006/relationships/slide" Target="slide23.xml"/><Relationship Id="rId10" Type="http://schemas.openxmlformats.org/officeDocument/2006/relationships/slide" Target="slide24.xml"/><Relationship Id="rId4" Type="http://schemas.openxmlformats.org/officeDocument/2006/relationships/image" Target="../media/image30.png"/><Relationship Id="rId9" Type="http://schemas.openxmlformats.org/officeDocument/2006/relationships/slide" Target="slide21.xml"/><Relationship Id="rId1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39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gif"/><Relationship Id="rId5" Type="http://schemas.openxmlformats.org/officeDocument/2006/relationships/image" Target="../media/image37.gif"/><Relationship Id="rId4" Type="http://schemas.openxmlformats.org/officeDocument/2006/relationships/image" Target="../media/image3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4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gif"/><Relationship Id="rId5" Type="http://schemas.openxmlformats.org/officeDocument/2006/relationships/image" Target="../media/image37.gif"/><Relationship Id="rId4" Type="http://schemas.openxmlformats.org/officeDocument/2006/relationships/image" Target="../media/image36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41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gif"/><Relationship Id="rId5" Type="http://schemas.openxmlformats.org/officeDocument/2006/relationships/image" Target="../media/image37.gif"/><Relationship Id="rId4" Type="http://schemas.openxmlformats.org/officeDocument/2006/relationships/image" Target="../media/image36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4" descr="7250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600" y="5522912"/>
            <a:ext cx="9753600" cy="133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1" descr="блестящие картинки - цветы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5715000"/>
            <a:ext cx="29718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5" descr="butterfly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1427579" flipH="1" flipV="1">
            <a:off x="1664963" y="2533949"/>
            <a:ext cx="1127385" cy="816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5" descr="butterfly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1427579" flipV="1">
            <a:off x="1982552" y="5564558"/>
            <a:ext cx="947182" cy="941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5" descr="butterfly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1427579" flipH="1" flipV="1">
            <a:off x="540751" y="1084429"/>
            <a:ext cx="1127385" cy="102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295400" y="2057400"/>
            <a:ext cx="7010400" cy="259252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Inflate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5400" b="1" cap="all" spc="0" dirty="0" err="1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60000" endA="900" endPos="60000" dist="2999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Қош</a:t>
            </a:r>
            <a:endParaRPr lang="ru-RU" sz="5400" b="1" cap="all" spc="0" dirty="0" smtClean="0">
              <a:ln w="9000" cmpd="sng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reflection blurRad="6350" stA="60000" endA="900" endPos="60000" dist="29997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cap="all" spc="0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60000" endA="900" endPos="60000" dist="2999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cap="all" spc="0" dirty="0" err="1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reflection blurRad="6350" stA="60000" endA="900" endPos="60000" dist="2999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келдіңіздер</a:t>
            </a:r>
            <a:endParaRPr lang="ru-RU" sz="5400" b="1" cap="all" spc="0" dirty="0">
              <a:ln w="9000" cmpd="sng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reflection blurRad="6350" stA="60000" endA="900" endPos="60000" dist="29997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3" descr="C:\Documents and Settings\Admin\Мои документы\аниме\453045539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962400"/>
            <a:ext cx="178593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 descr="C:\Documents and Settings\Admin\Мои документы\аниме\453045539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7239000" y="4114800"/>
            <a:ext cx="1905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5" descr="butterfly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1427579">
            <a:off x="7554141" y="4466590"/>
            <a:ext cx="1480164" cy="1343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 descr="C:\Documents and Settings\Admin\Мои документы\аниме\453045539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58062" y="0"/>
            <a:ext cx="178593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1" descr="681631077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6553198" y="1295400"/>
            <a:ext cx="2600961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5" descr="butterfly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1427579" flipH="1" flipV="1">
            <a:off x="7627351" y="322430"/>
            <a:ext cx="1127385" cy="102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5" descr="butterfly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1427579" flipH="1" flipV="1">
            <a:off x="235951" y="4361028"/>
            <a:ext cx="1127385" cy="102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" descr="C:\Documents and Settings\Admin\Мои документы\аниме\453045539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52400"/>
            <a:ext cx="1752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5" descr="butterfly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1427579" flipH="1" flipV="1">
            <a:off x="6160764" y="1390950"/>
            <a:ext cx="1127385" cy="816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2397949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sz="1200" b="1" cap="all" dirty="0" smtClean="0">
                <a:ln w="9000" cmpd="sng">
                  <a:solidFill>
                    <a:srgbClr val="00FF00"/>
                  </a:solidFill>
                  <a:prstDash val="solid"/>
                </a:ln>
                <a:solidFill>
                  <a:srgbClr val="FF0066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Алғырлар тобы</a:t>
            </a:r>
          </a:p>
          <a:p>
            <a:pPr algn="ctr"/>
            <a:endParaRPr lang="kk-KZ" sz="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cap="all" dirty="0" smtClean="0">
                <a:ln w="9000" cmpd="sng">
                  <a:solidFill>
                    <a:srgbClr val="2710B0"/>
                  </a:solidFill>
                  <a:prstDash val="solid"/>
                </a:ln>
                <a:solidFill>
                  <a:srgbClr val="000066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6 + 3 </a:t>
            </a:r>
            <a:r>
              <a:rPr lang="ru-RU" b="1" cap="all" dirty="0" smtClean="0">
                <a:ln w="9000" cmpd="sng">
                  <a:solidFill>
                    <a:srgbClr val="2710B0"/>
                  </a:solidFill>
                  <a:prstDash val="solid"/>
                </a:ln>
                <a:solidFill>
                  <a:srgbClr val="000066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=    5 + 0 =      10 – 7 =</a:t>
            </a:r>
          </a:p>
          <a:p>
            <a:pPr algn="ctr"/>
            <a:endParaRPr lang="kk-KZ" sz="1200" b="1" cap="all" dirty="0" smtClean="0">
              <a:ln w="9000" cmpd="sng">
                <a:solidFill>
                  <a:srgbClr val="00FF00"/>
                </a:solidFill>
                <a:prstDash val="solid"/>
              </a:ln>
              <a:solidFill>
                <a:srgbClr val="FF0066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200" b="1" cap="all" dirty="0" smtClean="0">
                <a:ln w="9000" cmpd="sng">
                  <a:solidFill>
                    <a:srgbClr val="00FF00"/>
                  </a:solidFill>
                  <a:prstDash val="solid"/>
                </a:ln>
                <a:solidFill>
                  <a:srgbClr val="FF0066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Тапқырлар тобы</a:t>
            </a:r>
          </a:p>
          <a:p>
            <a:pPr algn="ctr"/>
            <a:endParaRPr lang="kk-KZ" sz="1200" b="1" cap="all" dirty="0" smtClean="0">
              <a:ln w="9000" cmpd="sng">
                <a:solidFill>
                  <a:srgbClr val="00FF00"/>
                </a:solidFill>
                <a:prstDash val="solid"/>
              </a:ln>
              <a:solidFill>
                <a:srgbClr val="FF0066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cap="all" dirty="0" smtClean="0">
                <a:ln w="9000" cmpd="sng">
                  <a:solidFill>
                    <a:srgbClr val="2710B0"/>
                  </a:solidFill>
                  <a:prstDash val="solid"/>
                </a:ln>
                <a:solidFill>
                  <a:srgbClr val="000066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 + 6 </a:t>
            </a:r>
            <a:r>
              <a:rPr lang="ru-RU" b="1" cap="all" dirty="0" smtClean="0">
                <a:ln w="9000" cmpd="sng">
                  <a:solidFill>
                    <a:srgbClr val="2710B0"/>
                  </a:solidFill>
                  <a:prstDash val="solid"/>
                </a:ln>
                <a:solidFill>
                  <a:srgbClr val="000066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=		3 + 4 =    	7 – 3 = </a:t>
            </a:r>
            <a:endParaRPr lang="kk-KZ" b="1" cap="all" dirty="0" smtClean="0">
              <a:ln w="9000" cmpd="sng">
                <a:solidFill>
                  <a:srgbClr val="2710B0"/>
                </a:solidFill>
                <a:prstDash val="solid"/>
              </a:ln>
              <a:solidFill>
                <a:srgbClr val="000066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M11-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918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2" descr="https://ds02.infourok.ru/uploads/ex/0d2b/00026aa2-aaf00e1d/640/img11.jpg"/>
          <p:cNvPicPr>
            <a:picLocks noChangeAspect="1" noChangeArrowheads="1"/>
          </p:cNvPicPr>
          <p:nvPr/>
        </p:nvPicPr>
        <p:blipFill>
          <a:blip r:embed="rId3"/>
          <a:srcRect t="183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11-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918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AutoShape 4" descr="https://cdn.pixabay.com/photo/2014/02/10/00/32/rose-263234_12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8" name="AutoShape 6" descr="https://cdn.pixabay.com/photo/2014/02/10/00/32/rose-263234_12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80" name="Picture 8" descr="http://crosti.ru/patterns/00/03/35/95f6575869/pictu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04800"/>
            <a:ext cx="3962400" cy="3276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82" name="AutoShape 10" descr="https://assembly.kz/sites/default/files/u48/99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84" name="AutoShape 12" descr="https://assembly.kz/sites/default/files/u48/99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86" name="Picture 14" descr="http://24medok.ru/wp-content/uploads/2012/04/11778-1024x76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381000"/>
            <a:ext cx="3810000" cy="3276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8" name="Picture 16" descr="https://i.onthe.io/pogudx6uqmsllvgtb.df4fb38c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43200" y="3657600"/>
            <a:ext cx="3505200" cy="3200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11-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918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 descr="https://fs00.infourok.ru/images/doc/268/273791/hello_html_m2a1728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0"/>
            <a:ext cx="4876800" cy="304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4" name="Picture 6" descr="https://lubds89.edumsko.ru/uploads/2000/1962/section/122828/kisspng-drawing-eating-clip-art-5b3b849d068253.9739193415306272290267.jpg?154211718934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3352800"/>
            <a:ext cx="4267200" cy="3505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6" name="Picture 8" descr="https://fs00.infourok.ru/images/doc/268/273791/hello_html_m72894aa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3284537"/>
            <a:ext cx="4191000" cy="35734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11-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918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2" descr="https://ds02.infourok.ru/uploads/ex/0d2b/00026aa2-aaf00e1d/640/img12.jpg"/>
          <p:cNvPicPr>
            <a:picLocks noChangeAspect="1" noChangeArrowheads="1"/>
          </p:cNvPicPr>
          <p:nvPr/>
        </p:nvPicPr>
        <p:blipFill>
          <a:blip r:embed="rId3"/>
          <a:srcRect t="166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11-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918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6" name="Picture 2" descr="https://i.ytimg.com/vi/4merYv03Uk8/hqdefaul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428999"/>
            <a:ext cx="4572000" cy="3429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230" name="Picture 6" descr="https://pp.userapi.com/c633727/v633727142/30b43/_SwXd80TmWU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685800"/>
            <a:ext cx="3676650" cy="4057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232" name="Picture 8" descr="https://vmformat.ru/_sh/1/17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228600"/>
            <a:ext cx="4267200" cy="2895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11-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918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8" name="Picture 2" descr="https://ds02.infourok.ru/uploads/ex/0526/0006bbe5-5a637f85/img2.jpg"/>
          <p:cNvPicPr>
            <a:picLocks noChangeAspect="1" noChangeArrowheads="1"/>
          </p:cNvPicPr>
          <p:nvPr/>
        </p:nvPicPr>
        <p:blipFill>
          <a:blip r:embed="rId3"/>
          <a:srcRect t="18889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239959020_roz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"/>
            <a:ext cx="9144000" cy="6858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62001" y="1676400"/>
            <a:ext cx="68579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6000" b="1" dirty="0" smtClean="0"/>
              <a:t> </a:t>
            </a:r>
            <a:r>
              <a:rPr lang="kk-KZ" sz="6000" b="1" dirty="0" smtClean="0">
                <a:solidFill>
                  <a:srgbClr val="FF0000"/>
                </a:solidFill>
              </a:rPr>
              <a:t>III айналым «Сиқырлы ұяшық»</a:t>
            </a:r>
            <a:endParaRPr lang="ru-RU" sz="6000" dirty="0" smtClean="0">
              <a:solidFill>
                <a:srgbClr val="FF0000"/>
              </a:solidFill>
            </a:endParaRPr>
          </a:p>
          <a:p>
            <a:pPr algn="ctr"/>
            <a:endParaRPr lang="ru-RU" sz="6000" b="1" cap="all" dirty="0">
              <a:ln w="9000" cmpd="sng">
                <a:noFill/>
                <a:prstDash val="solid"/>
              </a:ln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4" descr="AG00319_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3505200"/>
            <a:ext cx="2511425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07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61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ура">
            <a:hlinkClick r:id="rId5" action="ppaction://hlinksldjump"/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71600" y="908736"/>
            <a:ext cx="5562600" cy="4120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7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14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276600" y="457200"/>
            <a:ext cx="2514600" cy="1949450"/>
          </a:xfrm>
          <a:prstGeom prst="actionButtonBlank">
            <a:avLst/>
          </a:prstGeom>
          <a:gradFill flip="none" rotWithShape="1">
            <a:gsLst>
              <a:gs pos="0">
                <a:srgbClr val="FFFF00"/>
              </a:gs>
              <a:gs pos="28000">
                <a:srgbClr val="FFFF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2700000" scaled="1"/>
            <a:tileRect/>
          </a:gradFill>
          <a:ln w="76200">
            <a:solidFill>
              <a:srgbClr val="00FF00"/>
            </a:solidFill>
            <a:miter lim="800000"/>
            <a:headEnd/>
            <a:tailEnd/>
          </a:ln>
          <a:effectLst>
            <a:glow rad="228600">
              <a:srgbClr val="FF000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571500" h="571500" prst="coolSlant"/>
            <a:bevelB w="571500" h="571500"/>
          </a:sp3d>
        </p:spPr>
        <p:txBody>
          <a:bodyPr wrap="none" anchor="ctr"/>
          <a:lstStyle/>
          <a:p>
            <a:pPr algn="ctr"/>
            <a:r>
              <a:rPr lang="ru-RU" sz="138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10</a:t>
            </a:r>
            <a:endParaRPr lang="ru-RU" sz="13800" b="1" i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2000" y="2438400"/>
            <a:ext cx="2541588" cy="1949450"/>
          </a:xfrm>
          <a:prstGeom prst="actionButtonBlank">
            <a:avLst/>
          </a:prstGeom>
          <a:gradFill flip="none" rotWithShape="1">
            <a:gsLst>
              <a:gs pos="0">
                <a:srgbClr val="FFFF00"/>
              </a:gs>
              <a:gs pos="28000">
                <a:srgbClr val="FFFF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2700000" scaled="1"/>
            <a:tileRect/>
          </a:gradFill>
          <a:ln w="76200">
            <a:solidFill>
              <a:srgbClr val="00FF00"/>
            </a:solidFill>
            <a:miter lim="800000"/>
            <a:headEnd/>
            <a:tailEnd/>
          </a:ln>
          <a:effectLst>
            <a:glow rad="228600">
              <a:srgbClr val="FF000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571500" h="571500" prst="coolSlant"/>
            <a:bevelB w="571500" h="571500"/>
          </a:sp3d>
        </p:spPr>
        <p:txBody>
          <a:bodyPr wrap="none" anchor="ctr"/>
          <a:lstStyle/>
          <a:p>
            <a:pPr algn="ctr"/>
            <a:r>
              <a:rPr lang="ru-RU" sz="138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20</a:t>
            </a:r>
            <a:endParaRPr lang="ru-RU" sz="13800" b="1" i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2000" y="4419600"/>
            <a:ext cx="2541588" cy="1949450"/>
          </a:xfrm>
          <a:prstGeom prst="actionButtonBlank">
            <a:avLst/>
          </a:prstGeom>
          <a:gradFill flip="none" rotWithShape="1">
            <a:gsLst>
              <a:gs pos="0">
                <a:srgbClr val="FFFF00"/>
              </a:gs>
              <a:gs pos="28000">
                <a:srgbClr val="FFFF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2700000" scaled="1"/>
            <a:tileRect/>
          </a:gradFill>
          <a:ln w="76200">
            <a:solidFill>
              <a:srgbClr val="00FF00"/>
            </a:solidFill>
            <a:miter lim="800000"/>
            <a:headEnd/>
            <a:tailEnd/>
          </a:ln>
          <a:effectLst>
            <a:glow rad="228600">
              <a:srgbClr val="FF000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571500" h="571500" prst="coolSlant"/>
            <a:bevelB w="571500" h="571500"/>
          </a:sp3d>
        </p:spPr>
        <p:txBody>
          <a:bodyPr wrap="none" anchor="ctr"/>
          <a:lstStyle/>
          <a:p>
            <a:pPr algn="ctr"/>
            <a:r>
              <a:rPr lang="ru-RU" sz="138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30</a:t>
            </a:r>
            <a:endParaRPr lang="ru-RU" sz="13800" b="1" i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276600" y="4419600"/>
            <a:ext cx="2541588" cy="1949450"/>
          </a:xfrm>
          <a:prstGeom prst="actionButtonBlank">
            <a:avLst/>
          </a:prstGeom>
          <a:gradFill flip="none" rotWithShape="1">
            <a:gsLst>
              <a:gs pos="0">
                <a:srgbClr val="FFFF00"/>
              </a:gs>
              <a:gs pos="28000">
                <a:srgbClr val="FFFF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2700000" scaled="1"/>
            <a:tileRect/>
          </a:gradFill>
          <a:ln w="76200">
            <a:solidFill>
              <a:srgbClr val="00FF00"/>
            </a:solidFill>
            <a:miter lim="800000"/>
            <a:headEnd/>
            <a:tailEnd/>
          </a:ln>
          <a:effectLst>
            <a:glow rad="228600">
              <a:srgbClr val="FF000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571500" h="571500" prst="coolSlant"/>
            <a:bevelB w="571500" h="571500"/>
          </a:sp3d>
        </p:spPr>
        <p:txBody>
          <a:bodyPr wrap="none" anchor="ctr"/>
          <a:lstStyle/>
          <a:p>
            <a:pPr algn="ctr"/>
            <a:r>
              <a:rPr lang="ru-RU" sz="138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  <a:hlinkClick r:id="rId11" action="ppaction://hlinksldjump"/>
              </a:rPr>
              <a:t>30</a:t>
            </a:r>
            <a:endParaRPr lang="ru-RU" sz="13800" b="1" i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276600" y="2438400"/>
            <a:ext cx="2541588" cy="1949450"/>
          </a:xfrm>
          <a:prstGeom prst="actionButtonBlank">
            <a:avLst/>
          </a:prstGeom>
          <a:gradFill flip="none" rotWithShape="1">
            <a:gsLst>
              <a:gs pos="0">
                <a:srgbClr val="FFFF00"/>
              </a:gs>
              <a:gs pos="28000">
                <a:srgbClr val="FFFF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2700000" scaled="1"/>
            <a:tileRect/>
          </a:gradFill>
          <a:ln w="76200">
            <a:solidFill>
              <a:srgbClr val="00FF00"/>
            </a:solidFill>
            <a:miter lim="800000"/>
            <a:headEnd/>
            <a:tailEnd/>
          </a:ln>
          <a:effectLst>
            <a:glow rad="228600">
              <a:srgbClr val="FF000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571500" h="571500" prst="coolSlant"/>
            <a:bevelB w="571500" h="571500"/>
          </a:sp3d>
        </p:spPr>
        <p:txBody>
          <a:bodyPr wrap="none" anchor="ctr"/>
          <a:lstStyle/>
          <a:p>
            <a:pPr algn="ctr"/>
            <a:r>
              <a:rPr lang="ru-RU" sz="138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  <a:hlinkClick r:id="rId12" action="ppaction://hlinksldjump"/>
              </a:rPr>
              <a:t>20</a:t>
            </a:r>
            <a:endParaRPr lang="ru-RU" sz="13800" b="1" i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791200" y="457200"/>
            <a:ext cx="2514600" cy="1949450"/>
          </a:xfrm>
          <a:prstGeom prst="actionButtonBlank">
            <a:avLst/>
          </a:prstGeom>
          <a:gradFill flip="none" rotWithShape="1">
            <a:gsLst>
              <a:gs pos="0">
                <a:srgbClr val="FFFF00"/>
              </a:gs>
              <a:gs pos="28000">
                <a:srgbClr val="FFFF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2700000" scaled="1"/>
            <a:tileRect/>
          </a:gradFill>
          <a:ln w="76200">
            <a:solidFill>
              <a:srgbClr val="00FF00"/>
            </a:solidFill>
            <a:miter lim="800000"/>
            <a:headEnd/>
            <a:tailEnd/>
          </a:ln>
          <a:effectLst>
            <a:glow rad="228600">
              <a:srgbClr val="FF000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571500" h="571500" prst="coolSlant"/>
            <a:bevelB w="571500" h="571500"/>
          </a:sp3d>
        </p:spPr>
        <p:txBody>
          <a:bodyPr wrap="none" anchor="ctr"/>
          <a:lstStyle/>
          <a:p>
            <a:pPr algn="ctr"/>
            <a:r>
              <a:rPr lang="ru-RU" sz="138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  <a:hlinkClick r:id="rId13" action="ppaction://hlinksldjump"/>
              </a:rPr>
              <a:t>10</a:t>
            </a:r>
            <a:endParaRPr lang="ru-RU" sz="13800" b="1" i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2000" y="457200"/>
            <a:ext cx="2514600" cy="1949450"/>
          </a:xfrm>
          <a:prstGeom prst="actionButtonBlank">
            <a:avLst/>
          </a:prstGeom>
          <a:gradFill flip="none" rotWithShape="1">
            <a:gsLst>
              <a:gs pos="0">
                <a:srgbClr val="FFFF00"/>
              </a:gs>
              <a:gs pos="28000">
                <a:srgbClr val="FFFF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2700000" scaled="1"/>
            <a:tileRect/>
          </a:gradFill>
          <a:ln w="76200">
            <a:solidFill>
              <a:srgbClr val="00FF00"/>
            </a:solidFill>
            <a:miter lim="800000"/>
            <a:headEnd/>
            <a:tailEnd/>
          </a:ln>
          <a:effectLst>
            <a:glow rad="228600">
              <a:srgbClr val="FF000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571500" h="571500" prst="coolSlant"/>
            <a:bevelB w="571500" h="571500"/>
          </a:sp3d>
        </p:spPr>
        <p:txBody>
          <a:bodyPr wrap="none" anchor="ctr"/>
          <a:lstStyle/>
          <a:p>
            <a:pPr algn="ctr"/>
            <a:r>
              <a:rPr lang="ru-RU" sz="138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  <a:hlinkClick r:id="rId14" action="ppaction://hlinksldjump"/>
              </a:rPr>
              <a:t>10</a:t>
            </a:r>
            <a:endParaRPr lang="ru-RU" sz="13800" b="1" i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791200" y="2438400"/>
            <a:ext cx="2514600" cy="1949450"/>
          </a:xfrm>
          <a:prstGeom prst="actionButtonBlank">
            <a:avLst/>
          </a:prstGeom>
          <a:gradFill flip="none" rotWithShape="1">
            <a:gsLst>
              <a:gs pos="0">
                <a:srgbClr val="FFFF00"/>
              </a:gs>
              <a:gs pos="28000">
                <a:srgbClr val="FFFF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2700000" scaled="1"/>
            <a:tileRect/>
          </a:gradFill>
          <a:ln w="76200">
            <a:solidFill>
              <a:srgbClr val="00FF00"/>
            </a:solidFill>
            <a:miter lim="800000"/>
            <a:headEnd/>
            <a:tailEnd/>
          </a:ln>
          <a:effectLst>
            <a:glow rad="228600">
              <a:srgbClr val="FF000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571500" h="571500" prst="coolSlant"/>
            <a:bevelB w="571500" h="571500"/>
          </a:sp3d>
        </p:spPr>
        <p:txBody>
          <a:bodyPr wrap="none" anchor="ctr"/>
          <a:lstStyle/>
          <a:p>
            <a:pPr algn="ctr"/>
            <a:r>
              <a:rPr lang="ru-RU" sz="138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  <a:hlinkClick r:id="rId15" action="ppaction://hlinksldjump"/>
              </a:rPr>
              <a:t>20</a:t>
            </a:r>
            <a:endParaRPr lang="ru-RU" sz="13800" b="1" i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791200" y="4419600"/>
            <a:ext cx="2514600" cy="1949450"/>
          </a:xfrm>
          <a:prstGeom prst="actionButtonBlank">
            <a:avLst/>
          </a:prstGeom>
          <a:gradFill flip="none" rotWithShape="1">
            <a:gsLst>
              <a:gs pos="0">
                <a:srgbClr val="FFFF00"/>
              </a:gs>
              <a:gs pos="28000">
                <a:srgbClr val="FFFF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2700000" scaled="1"/>
            <a:tileRect/>
          </a:gradFill>
          <a:ln w="76200">
            <a:solidFill>
              <a:srgbClr val="00FF00"/>
            </a:solidFill>
            <a:miter lim="800000"/>
            <a:headEnd/>
            <a:tailEnd/>
          </a:ln>
          <a:effectLst>
            <a:glow rad="228600">
              <a:srgbClr val="FF0000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571500" h="571500" prst="coolSlant"/>
            <a:bevelB w="571500" h="571500"/>
          </a:sp3d>
        </p:spPr>
        <p:txBody>
          <a:bodyPr wrap="none" anchor="ctr"/>
          <a:lstStyle/>
          <a:p>
            <a:pPr algn="ctr"/>
            <a:r>
              <a:rPr lang="ru-RU" sz="13800" b="1" i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  <a:hlinkClick r:id="rId16" action="ppaction://hlinksldjump"/>
              </a:rPr>
              <a:t>30</a:t>
            </a:r>
            <a:endParaRPr lang="ru-RU" sz="13800" b="1" i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трелка вправо 22"/>
          <p:cNvSpPr/>
          <p:nvPr/>
        </p:nvSpPr>
        <p:spPr>
          <a:xfrm>
            <a:off x="7924800" y="6096000"/>
            <a:ext cx="1219200" cy="762000"/>
          </a:xfrm>
          <a:prstGeom prst="rightArrow">
            <a:avLst/>
          </a:prstGeom>
          <a:solidFill>
            <a:srgbClr val="FFFF00"/>
          </a:solidFill>
          <a:effectLst>
            <a:glow rad="101600">
              <a:srgbClr val="FF0066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Ал</a:t>
            </a:r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74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1"/>
          <p:cNvGrpSpPr>
            <a:grpSpLocks/>
          </p:cNvGrpSpPr>
          <p:nvPr/>
        </p:nvGrpSpPr>
        <p:grpSpPr bwMode="auto">
          <a:xfrm>
            <a:off x="228600" y="-228600"/>
            <a:ext cx="8610600" cy="6707522"/>
            <a:chOff x="269" y="982"/>
            <a:chExt cx="2203" cy="1662"/>
          </a:xfrm>
        </p:grpSpPr>
        <p:grpSp>
          <p:nvGrpSpPr>
            <p:cNvPr id="5" name="Group 47"/>
            <p:cNvGrpSpPr>
              <a:grpSpLocks/>
            </p:cNvGrpSpPr>
            <p:nvPr/>
          </p:nvGrpSpPr>
          <p:grpSpPr bwMode="auto">
            <a:xfrm>
              <a:off x="269" y="982"/>
              <a:ext cx="2203" cy="1662"/>
              <a:chOff x="320" y="998"/>
              <a:chExt cx="1653" cy="1360"/>
            </a:xfrm>
          </p:grpSpPr>
          <p:sp>
            <p:nvSpPr>
              <p:cNvPr id="8" name="AutoShape 48"/>
              <p:cNvSpPr>
                <a:spLocks noChangeArrowheads="1"/>
              </p:cNvSpPr>
              <p:nvPr/>
            </p:nvSpPr>
            <p:spPr bwMode="auto">
              <a:xfrm>
                <a:off x="340" y="1172"/>
                <a:ext cx="1633" cy="1186"/>
              </a:xfrm>
              <a:prstGeom prst="roundRect">
                <a:avLst>
                  <a:gd name="adj" fmla="val 4296"/>
                </a:avLst>
              </a:prstGeom>
              <a:solidFill>
                <a:srgbClr val="CCFFFF">
                  <a:alpha val="30196"/>
                </a:srgbClr>
              </a:solidFill>
              <a:ln w="76200" cap="rnd" algn="ctr">
                <a:solidFill>
                  <a:srgbClr val="0066FF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cs typeface="Arial" pitchFamily="34" charset="0"/>
                </a:endParaRPr>
              </a:p>
            </p:txBody>
          </p:sp>
          <p:grpSp>
            <p:nvGrpSpPr>
              <p:cNvPr id="9" name="Group 49"/>
              <p:cNvGrpSpPr>
                <a:grpSpLocks/>
              </p:cNvGrpSpPr>
              <p:nvPr/>
            </p:nvGrpSpPr>
            <p:grpSpPr bwMode="auto">
              <a:xfrm>
                <a:off x="320" y="998"/>
                <a:ext cx="1653" cy="452"/>
                <a:chOff x="1132" y="545"/>
                <a:chExt cx="1979" cy="452"/>
              </a:xfrm>
            </p:grpSpPr>
            <p:sp>
              <p:nvSpPr>
                <p:cNvPr id="10" name="AutoShape 50"/>
                <p:cNvSpPr>
                  <a:spLocks noChangeArrowheads="1"/>
                </p:cNvSpPr>
                <p:nvPr/>
              </p:nvSpPr>
              <p:spPr bwMode="auto">
                <a:xfrm>
                  <a:off x="1132" y="669"/>
                  <a:ext cx="1979" cy="32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C0C0C0"/>
                    </a:gs>
                    <a:gs pos="100000">
                      <a:srgbClr val="595959">
                        <a:alpha val="29999"/>
                      </a:srgb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>
                    <a:cs typeface="Arial" pitchFamily="34" charset="0"/>
                  </a:endParaRPr>
                </a:p>
              </p:txBody>
            </p:sp>
            <p:grpSp>
              <p:nvGrpSpPr>
                <p:cNvPr id="11" name="Group 51"/>
                <p:cNvGrpSpPr>
                  <a:grpSpLocks/>
                </p:cNvGrpSpPr>
                <p:nvPr/>
              </p:nvGrpSpPr>
              <p:grpSpPr bwMode="auto">
                <a:xfrm>
                  <a:off x="1156" y="545"/>
                  <a:ext cx="1949" cy="390"/>
                  <a:chOff x="1156" y="545"/>
                  <a:chExt cx="1949" cy="390"/>
                </a:xfrm>
              </p:grpSpPr>
              <p:sp>
                <p:nvSpPr>
                  <p:cNvPr id="12" name="AutoShape 52"/>
                  <p:cNvSpPr>
                    <a:spLocks noChangeArrowheads="1"/>
                  </p:cNvSpPr>
                  <p:nvPr/>
                </p:nvSpPr>
                <p:spPr bwMode="auto">
                  <a:xfrm>
                    <a:off x="1156" y="634"/>
                    <a:ext cx="1949" cy="301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3175" algn="ctr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 algn="ctr" latinLnBrk="1">
                      <a:defRPr/>
                    </a:pPr>
                    <a:endParaRPr kumimoji="1" lang="kk-KZ" b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휴먼모음T" pitchFamily="18" charset="-127"/>
                      <a:ea typeface="휴먼모음T" pitchFamily="18" charset="-127"/>
                      <a:cs typeface="Arial" charset="0"/>
                    </a:endParaRPr>
                  </a:p>
                </p:txBody>
              </p:sp>
              <p:sp>
                <p:nvSpPr>
                  <p:cNvPr id="13" name="AutoShape 5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30" y="545"/>
                    <a:ext cx="1826" cy="32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00">
                          <a:alpha val="0"/>
                        </a:srgbClr>
                      </a:gs>
                      <a:gs pos="50000">
                        <a:schemeClr val="bg1">
                          <a:alpha val="40999"/>
                        </a:schemeClr>
                      </a:gs>
                      <a:gs pos="100000">
                        <a:srgbClr val="000000">
                          <a:alpha val="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rot="10800000" anchor="ctr">
                    <a:spAutoFit/>
                  </a:bodyPr>
                  <a:lstStyle/>
                  <a:p>
                    <a:pPr>
                      <a:defRPr/>
                    </a:pPr>
                    <a:endParaRPr lang="ru-RU">
                      <a:latin typeface="Arial" charset="0"/>
                      <a:cs typeface="Arial" charset="0"/>
                    </a:endParaRPr>
                  </a:p>
                </p:txBody>
              </p:sp>
            </p:grpSp>
          </p:grpSp>
        </p:grpSp>
        <p:pic>
          <p:nvPicPr>
            <p:cNvPr id="6" name="Picture 56" descr="MCj04166460000[1]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>
              <a:lum bright="-12000"/>
            </a:blip>
            <a:srcRect/>
            <a:stretch>
              <a:fillRect/>
            </a:stretch>
          </p:blipFill>
          <p:spPr bwMode="auto">
            <a:xfrm>
              <a:off x="1829" y="2096"/>
              <a:ext cx="572" cy="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55"/>
            <p:cNvSpPr txBox="1">
              <a:spLocks noChangeArrowheads="1"/>
            </p:cNvSpPr>
            <p:nvPr/>
          </p:nvSpPr>
          <p:spPr bwMode="auto">
            <a:xfrm>
              <a:off x="340" y="1509"/>
              <a:ext cx="2132" cy="3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kk-KZ" b="1" i="1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362200" y="457200"/>
            <a:ext cx="29513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</a:rPr>
              <a:t>жұмбақ</a:t>
            </a:r>
            <a:endParaRPr lang="ru-RU" sz="54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0066FF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7200" y="2057400"/>
            <a:ext cx="8229600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kk-KZ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ngsanaUPC" pitchFamily="18" charset="-34"/>
              </a:rPr>
              <a:t>Сандығым бар өзгеше</a:t>
            </a:r>
          </a:p>
          <a:p>
            <a:pPr algn="ctr"/>
            <a:r>
              <a:rPr lang="kk-KZ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ngsanaUPC" pitchFamily="18" charset="-34"/>
              </a:rPr>
              <a:t>Қолыма алып жүремін</a:t>
            </a:r>
          </a:p>
          <a:p>
            <a:pPr algn="ctr"/>
            <a:r>
              <a:rPr lang="kk-KZ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ngsanaUPC" pitchFamily="18" charset="-34"/>
              </a:rPr>
              <a:t>Ішін ашып ақтарып</a:t>
            </a:r>
          </a:p>
          <a:p>
            <a:pPr algn="ctr"/>
            <a:r>
              <a:rPr lang="kk-KZ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ngsanaUPC" pitchFamily="18" charset="-34"/>
              </a:rPr>
              <a:t>Өмір сырын білемін </a:t>
            </a:r>
            <a:br>
              <a:rPr lang="kk-KZ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ngsanaUPC" pitchFamily="18" charset="-34"/>
              </a:rPr>
            </a:b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AngsanaUPC" pitchFamily="18" charset="-34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57200" y="5334000"/>
            <a:ext cx="82296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Кітап-книга-</a:t>
            </a:r>
            <a:r>
              <a:rPr lang="en-US" sz="32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book</a:t>
            </a:r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трелка влево 18">
            <a:hlinkClick r:id="rId2" action="ppaction://hlinksldjump"/>
          </p:cNvPr>
          <p:cNvSpPr/>
          <p:nvPr/>
        </p:nvSpPr>
        <p:spPr>
          <a:xfrm>
            <a:off x="685800" y="5257800"/>
            <a:ext cx="1447800" cy="914400"/>
          </a:xfrm>
          <a:prstGeom prst="leftArrow">
            <a:avLst/>
          </a:prstGeom>
          <a:solidFill>
            <a:schemeClr val="accent2"/>
          </a:solidFill>
          <a:ln>
            <a:solidFill>
              <a:srgbClr val="00FF00"/>
            </a:solidFill>
          </a:ln>
          <a:effectLst>
            <a:glow rad="101600">
              <a:srgbClr val="0066FF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220C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КЕРІ</a:t>
            </a:r>
            <a:endParaRPr lang="ru-RU" sz="2800" b="1" dirty="0">
              <a:solidFill>
                <a:srgbClr val="220C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226628" y="-228600"/>
            <a:ext cx="8610600" cy="6707522"/>
            <a:chOff x="269" y="982"/>
            <a:chExt cx="2203" cy="1662"/>
          </a:xfrm>
        </p:grpSpPr>
        <p:grpSp>
          <p:nvGrpSpPr>
            <p:cNvPr id="3" name="Group 47"/>
            <p:cNvGrpSpPr>
              <a:grpSpLocks/>
            </p:cNvGrpSpPr>
            <p:nvPr/>
          </p:nvGrpSpPr>
          <p:grpSpPr bwMode="auto">
            <a:xfrm>
              <a:off x="269" y="982"/>
              <a:ext cx="2203" cy="1662"/>
              <a:chOff x="320" y="998"/>
              <a:chExt cx="1653" cy="1360"/>
            </a:xfrm>
          </p:grpSpPr>
          <p:sp>
            <p:nvSpPr>
              <p:cNvPr id="8" name="AutoShape 48"/>
              <p:cNvSpPr>
                <a:spLocks noChangeArrowheads="1"/>
              </p:cNvSpPr>
              <p:nvPr/>
            </p:nvSpPr>
            <p:spPr bwMode="auto">
              <a:xfrm>
                <a:off x="340" y="1172"/>
                <a:ext cx="1633" cy="1186"/>
              </a:xfrm>
              <a:prstGeom prst="roundRect">
                <a:avLst>
                  <a:gd name="adj" fmla="val 4296"/>
                </a:avLst>
              </a:prstGeom>
              <a:solidFill>
                <a:srgbClr val="CCFFFF">
                  <a:alpha val="30196"/>
                </a:srgbClr>
              </a:solidFill>
              <a:ln w="76200" cap="rnd" algn="ctr">
                <a:solidFill>
                  <a:srgbClr val="0066FF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cs typeface="Arial" pitchFamily="34" charset="0"/>
                </a:endParaRPr>
              </a:p>
            </p:txBody>
          </p:sp>
          <p:grpSp>
            <p:nvGrpSpPr>
              <p:cNvPr id="4" name="Group 49"/>
              <p:cNvGrpSpPr>
                <a:grpSpLocks/>
              </p:cNvGrpSpPr>
              <p:nvPr/>
            </p:nvGrpSpPr>
            <p:grpSpPr bwMode="auto">
              <a:xfrm>
                <a:off x="320" y="998"/>
                <a:ext cx="1653" cy="452"/>
                <a:chOff x="1132" y="545"/>
                <a:chExt cx="1979" cy="452"/>
              </a:xfrm>
            </p:grpSpPr>
            <p:sp>
              <p:nvSpPr>
                <p:cNvPr id="10" name="AutoShape 50"/>
                <p:cNvSpPr>
                  <a:spLocks noChangeArrowheads="1"/>
                </p:cNvSpPr>
                <p:nvPr/>
              </p:nvSpPr>
              <p:spPr bwMode="auto">
                <a:xfrm>
                  <a:off x="1132" y="669"/>
                  <a:ext cx="1979" cy="32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C0C0C0"/>
                    </a:gs>
                    <a:gs pos="100000">
                      <a:srgbClr val="595959">
                        <a:alpha val="29999"/>
                      </a:srgb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>
                    <a:cs typeface="Arial" pitchFamily="34" charset="0"/>
                  </a:endParaRPr>
                </a:p>
              </p:txBody>
            </p:sp>
            <p:grpSp>
              <p:nvGrpSpPr>
                <p:cNvPr id="5" name="Group 51"/>
                <p:cNvGrpSpPr>
                  <a:grpSpLocks/>
                </p:cNvGrpSpPr>
                <p:nvPr/>
              </p:nvGrpSpPr>
              <p:grpSpPr bwMode="auto">
                <a:xfrm>
                  <a:off x="1156" y="545"/>
                  <a:ext cx="1949" cy="390"/>
                  <a:chOff x="1156" y="545"/>
                  <a:chExt cx="1949" cy="390"/>
                </a:xfrm>
              </p:grpSpPr>
              <p:sp>
                <p:nvSpPr>
                  <p:cNvPr id="12" name="AutoShape 52"/>
                  <p:cNvSpPr>
                    <a:spLocks noChangeArrowheads="1"/>
                  </p:cNvSpPr>
                  <p:nvPr/>
                </p:nvSpPr>
                <p:spPr bwMode="auto">
                  <a:xfrm>
                    <a:off x="1156" y="634"/>
                    <a:ext cx="1949" cy="301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3175" algn="ctr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 algn="ctr" latinLnBrk="1">
                      <a:defRPr/>
                    </a:pPr>
                    <a:endParaRPr kumimoji="1" lang="kk-KZ" b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휴먼모음T" pitchFamily="18" charset="-127"/>
                      <a:ea typeface="휴먼모음T" pitchFamily="18" charset="-127"/>
                      <a:cs typeface="Arial" charset="0"/>
                    </a:endParaRPr>
                  </a:p>
                </p:txBody>
              </p:sp>
              <p:sp>
                <p:nvSpPr>
                  <p:cNvPr id="13" name="AutoShape 5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30" y="545"/>
                    <a:ext cx="1826" cy="32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00">
                          <a:alpha val="0"/>
                        </a:srgbClr>
                      </a:gs>
                      <a:gs pos="50000">
                        <a:schemeClr val="bg1">
                          <a:alpha val="40999"/>
                        </a:schemeClr>
                      </a:gs>
                      <a:gs pos="100000">
                        <a:srgbClr val="000000">
                          <a:alpha val="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rot="10800000" anchor="ctr">
                    <a:spAutoFit/>
                  </a:bodyPr>
                  <a:lstStyle/>
                  <a:p>
                    <a:pPr>
                      <a:defRPr/>
                    </a:pPr>
                    <a:endParaRPr lang="ru-RU">
                      <a:latin typeface="Arial" charset="0"/>
                      <a:cs typeface="Arial" charset="0"/>
                    </a:endParaRPr>
                  </a:p>
                </p:txBody>
              </p:sp>
            </p:grpSp>
          </p:grpSp>
        </p:grpSp>
        <p:pic>
          <p:nvPicPr>
            <p:cNvPr id="6" name="Picture 56" descr="MCj04166460000[1]"/>
            <p:cNvPicPr>
              <a:picLocks noChangeAspect="1" noChangeArrowheads="1"/>
            </p:cNvPicPr>
            <p:nvPr/>
          </p:nvPicPr>
          <p:blipFill>
            <a:blip r:embed="rId2">
              <a:lum bright="-12000"/>
            </a:blip>
            <a:srcRect/>
            <a:stretch>
              <a:fillRect/>
            </a:stretch>
          </p:blipFill>
          <p:spPr bwMode="auto">
            <a:xfrm>
              <a:off x="1829" y="2096"/>
              <a:ext cx="572" cy="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55"/>
            <p:cNvSpPr txBox="1">
              <a:spLocks noChangeArrowheads="1"/>
            </p:cNvSpPr>
            <p:nvPr/>
          </p:nvSpPr>
          <p:spPr bwMode="auto">
            <a:xfrm>
              <a:off x="340" y="1509"/>
              <a:ext cx="2132" cy="3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kk-KZ" b="1" i="1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362200" y="457200"/>
            <a:ext cx="34745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Жұмбақ</a:t>
            </a:r>
            <a:endParaRPr lang="ru-RU" sz="54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0066FF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4800" y="1905000"/>
            <a:ext cx="8382000" cy="24929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kk-KZ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 Қалқиып екі құлағы,</a:t>
            </a:r>
            <a:br>
              <a:rPr lang="kk-KZ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kk-KZ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Елеңдеп, қорқып тұрады.</a:t>
            </a:r>
            <a:endParaRPr lang="kk-KZ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kk-K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br>
              <a:rPr lang="kk-K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81000" y="3962400"/>
            <a:ext cx="82296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қоян-заяц-</a:t>
            </a:r>
            <a:r>
              <a:rPr lang="en-US" sz="3200" b="1" cap="all" dirty="0" err="1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rabit</a:t>
            </a:r>
            <a:endParaRPr lang="en-US" sz="3200" b="1" cap="all" dirty="0" smtClean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лево 16">
            <a:hlinkClick r:id="rId3" action="ppaction://hlinksldjump"/>
          </p:cNvPr>
          <p:cNvSpPr/>
          <p:nvPr/>
        </p:nvSpPr>
        <p:spPr>
          <a:xfrm>
            <a:off x="685800" y="5257800"/>
            <a:ext cx="1447800" cy="914400"/>
          </a:xfrm>
          <a:prstGeom prst="leftArrow">
            <a:avLst/>
          </a:prstGeom>
          <a:solidFill>
            <a:schemeClr val="accent2"/>
          </a:solidFill>
          <a:ln>
            <a:solidFill>
              <a:srgbClr val="00FF00"/>
            </a:solidFill>
          </a:ln>
          <a:effectLst>
            <a:glow rad="101600">
              <a:srgbClr val="0066FF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220C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КЕРІ</a:t>
            </a:r>
            <a:endParaRPr lang="ru-RU" sz="2800" b="1" dirty="0">
              <a:solidFill>
                <a:srgbClr val="220C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rog_sbs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WordArt 3"/>
          <p:cNvSpPr>
            <a:spLocks noChangeArrowheads="1" noChangeShapeType="1" noTextEdit="1"/>
          </p:cNvSpPr>
          <p:nvPr/>
        </p:nvSpPr>
        <p:spPr bwMode="auto">
          <a:xfrm>
            <a:off x="2916238" y="1123950"/>
            <a:ext cx="5976937" cy="4681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"Халық пен халықты,</a:t>
            </a:r>
          </a:p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адам мен адамды</a:t>
            </a:r>
          </a:p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теңестіретін </a:t>
            </a:r>
          </a:p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нәрсе -</a:t>
            </a:r>
          </a:p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БІЛІМ"</a:t>
            </a:r>
          </a:p>
        </p:txBody>
      </p:sp>
      <p:sp>
        <p:nvSpPr>
          <p:cNvPr id="13316" name="Oval 4" descr="Auezov_Mukhtar"/>
          <p:cNvSpPr>
            <a:spLocks noChangeArrowheads="1"/>
          </p:cNvSpPr>
          <p:nvPr/>
        </p:nvSpPr>
        <p:spPr bwMode="auto">
          <a:xfrm>
            <a:off x="827088" y="2060575"/>
            <a:ext cx="2447925" cy="3097213"/>
          </a:xfrm>
          <a:prstGeom prst="ellipse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7" name="WordArt 5"/>
          <p:cNvSpPr>
            <a:spLocks noChangeArrowheads="1" noChangeShapeType="1" noTextEdit="1"/>
          </p:cNvSpPr>
          <p:nvPr/>
        </p:nvSpPr>
        <p:spPr bwMode="auto">
          <a:xfrm>
            <a:off x="827088" y="3429000"/>
            <a:ext cx="2447925" cy="1979613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21538728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/>
                <a:cs typeface="Times New Roman"/>
              </a:rPr>
              <a:t>Мұхтар Әуезов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226628" y="-228600"/>
            <a:ext cx="8610600" cy="6707522"/>
            <a:chOff x="269" y="982"/>
            <a:chExt cx="2203" cy="1662"/>
          </a:xfrm>
        </p:grpSpPr>
        <p:grpSp>
          <p:nvGrpSpPr>
            <p:cNvPr id="3" name="Group 47"/>
            <p:cNvGrpSpPr>
              <a:grpSpLocks/>
            </p:cNvGrpSpPr>
            <p:nvPr/>
          </p:nvGrpSpPr>
          <p:grpSpPr bwMode="auto">
            <a:xfrm>
              <a:off x="269" y="982"/>
              <a:ext cx="2203" cy="1662"/>
              <a:chOff x="320" y="998"/>
              <a:chExt cx="1653" cy="1360"/>
            </a:xfrm>
          </p:grpSpPr>
          <p:sp>
            <p:nvSpPr>
              <p:cNvPr id="8" name="AutoShape 48"/>
              <p:cNvSpPr>
                <a:spLocks noChangeArrowheads="1"/>
              </p:cNvSpPr>
              <p:nvPr/>
            </p:nvSpPr>
            <p:spPr bwMode="auto">
              <a:xfrm>
                <a:off x="340" y="1172"/>
                <a:ext cx="1633" cy="1186"/>
              </a:xfrm>
              <a:prstGeom prst="roundRect">
                <a:avLst>
                  <a:gd name="adj" fmla="val 4296"/>
                </a:avLst>
              </a:prstGeom>
              <a:solidFill>
                <a:srgbClr val="CCFFFF">
                  <a:alpha val="30196"/>
                </a:srgbClr>
              </a:solidFill>
              <a:ln w="76200" cap="rnd" algn="ctr">
                <a:solidFill>
                  <a:srgbClr val="0066FF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cs typeface="Arial" pitchFamily="34" charset="0"/>
                </a:endParaRPr>
              </a:p>
            </p:txBody>
          </p:sp>
          <p:grpSp>
            <p:nvGrpSpPr>
              <p:cNvPr id="4" name="Group 49"/>
              <p:cNvGrpSpPr>
                <a:grpSpLocks/>
              </p:cNvGrpSpPr>
              <p:nvPr/>
            </p:nvGrpSpPr>
            <p:grpSpPr bwMode="auto">
              <a:xfrm>
                <a:off x="320" y="998"/>
                <a:ext cx="1653" cy="452"/>
                <a:chOff x="1132" y="545"/>
                <a:chExt cx="1979" cy="452"/>
              </a:xfrm>
            </p:grpSpPr>
            <p:sp>
              <p:nvSpPr>
                <p:cNvPr id="10" name="AutoShape 50"/>
                <p:cNvSpPr>
                  <a:spLocks noChangeArrowheads="1"/>
                </p:cNvSpPr>
                <p:nvPr/>
              </p:nvSpPr>
              <p:spPr bwMode="auto">
                <a:xfrm>
                  <a:off x="1132" y="669"/>
                  <a:ext cx="1979" cy="32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C0C0C0"/>
                    </a:gs>
                    <a:gs pos="100000">
                      <a:srgbClr val="595959">
                        <a:alpha val="29999"/>
                      </a:srgb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>
                    <a:cs typeface="Arial" pitchFamily="34" charset="0"/>
                  </a:endParaRPr>
                </a:p>
              </p:txBody>
            </p:sp>
            <p:grpSp>
              <p:nvGrpSpPr>
                <p:cNvPr id="5" name="Group 51"/>
                <p:cNvGrpSpPr>
                  <a:grpSpLocks/>
                </p:cNvGrpSpPr>
                <p:nvPr/>
              </p:nvGrpSpPr>
              <p:grpSpPr bwMode="auto">
                <a:xfrm>
                  <a:off x="1156" y="545"/>
                  <a:ext cx="1949" cy="390"/>
                  <a:chOff x="1156" y="545"/>
                  <a:chExt cx="1949" cy="390"/>
                </a:xfrm>
              </p:grpSpPr>
              <p:sp>
                <p:nvSpPr>
                  <p:cNvPr id="12" name="AutoShape 52"/>
                  <p:cNvSpPr>
                    <a:spLocks noChangeArrowheads="1"/>
                  </p:cNvSpPr>
                  <p:nvPr/>
                </p:nvSpPr>
                <p:spPr bwMode="auto">
                  <a:xfrm>
                    <a:off x="1156" y="634"/>
                    <a:ext cx="1949" cy="301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3175" algn="ctr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 algn="ctr" latinLnBrk="1">
                      <a:defRPr/>
                    </a:pPr>
                    <a:endParaRPr kumimoji="1" lang="kk-KZ" b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휴먼모음T" pitchFamily="18" charset="-127"/>
                      <a:ea typeface="휴먼모음T" pitchFamily="18" charset="-127"/>
                      <a:cs typeface="Arial" charset="0"/>
                    </a:endParaRPr>
                  </a:p>
                </p:txBody>
              </p:sp>
              <p:sp>
                <p:nvSpPr>
                  <p:cNvPr id="13" name="AutoShape 5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30" y="545"/>
                    <a:ext cx="1826" cy="32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00">
                          <a:alpha val="0"/>
                        </a:srgbClr>
                      </a:gs>
                      <a:gs pos="50000">
                        <a:schemeClr val="bg1">
                          <a:alpha val="40999"/>
                        </a:schemeClr>
                      </a:gs>
                      <a:gs pos="100000">
                        <a:srgbClr val="000000">
                          <a:alpha val="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rot="10800000" anchor="ctr">
                    <a:spAutoFit/>
                  </a:bodyPr>
                  <a:lstStyle/>
                  <a:p>
                    <a:pPr>
                      <a:defRPr/>
                    </a:pPr>
                    <a:endParaRPr lang="ru-RU">
                      <a:latin typeface="Arial" charset="0"/>
                      <a:cs typeface="Arial" charset="0"/>
                    </a:endParaRPr>
                  </a:p>
                </p:txBody>
              </p:sp>
            </p:grpSp>
          </p:grpSp>
        </p:grpSp>
        <p:pic>
          <p:nvPicPr>
            <p:cNvPr id="6" name="Picture 56" descr="MCj04166460000[1]"/>
            <p:cNvPicPr>
              <a:picLocks noChangeAspect="1" noChangeArrowheads="1"/>
            </p:cNvPicPr>
            <p:nvPr/>
          </p:nvPicPr>
          <p:blipFill>
            <a:blip r:embed="rId2">
              <a:lum bright="-12000"/>
            </a:blip>
            <a:srcRect/>
            <a:stretch>
              <a:fillRect/>
            </a:stretch>
          </p:blipFill>
          <p:spPr bwMode="auto">
            <a:xfrm>
              <a:off x="1829" y="2096"/>
              <a:ext cx="572" cy="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55"/>
            <p:cNvSpPr txBox="1">
              <a:spLocks noChangeArrowheads="1"/>
            </p:cNvSpPr>
            <p:nvPr/>
          </p:nvSpPr>
          <p:spPr bwMode="auto">
            <a:xfrm>
              <a:off x="340" y="1509"/>
              <a:ext cx="2132" cy="3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kk-KZ" b="1" i="1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362200" y="457200"/>
            <a:ext cx="34745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жұмбақ</a:t>
            </a:r>
            <a:endParaRPr lang="ru-RU" sz="54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0066FF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4800" y="1905000"/>
            <a:ext cx="838200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742950" indent="-742950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</a:t>
            </a:r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Көреді бәрін өзгенің,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marL="742950" indent="-742950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</a:t>
            </a:r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Көрмейді бірақ өздерін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kk-KZ" sz="4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742950" indent="-742950"/>
            <a:r>
              <a:rPr lang="kk-K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kk-KZ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kk-K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 </a:t>
            </a:r>
            <a:endParaRPr lang="ru-RU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9600" y="4724400"/>
            <a:ext cx="82296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kk-KZ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(көз-глаза-е</a:t>
            </a:r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yes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)</a:t>
            </a:r>
            <a:r>
              <a:rPr lang="kk-KZ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kk-KZ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kk-KZ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лево 16">
            <a:hlinkClick r:id="rId3" action="ppaction://hlinksldjump"/>
          </p:cNvPr>
          <p:cNvSpPr/>
          <p:nvPr/>
        </p:nvSpPr>
        <p:spPr>
          <a:xfrm>
            <a:off x="685800" y="5486400"/>
            <a:ext cx="1447800" cy="914400"/>
          </a:xfrm>
          <a:prstGeom prst="leftArrow">
            <a:avLst/>
          </a:prstGeom>
          <a:solidFill>
            <a:schemeClr val="accent2"/>
          </a:solidFill>
          <a:ln>
            <a:solidFill>
              <a:srgbClr val="00FF00"/>
            </a:solidFill>
          </a:ln>
          <a:effectLst>
            <a:glow rad="101600">
              <a:srgbClr val="0066FF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220C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КЕРІ</a:t>
            </a:r>
            <a:endParaRPr lang="ru-RU" sz="2800" b="1" dirty="0">
              <a:solidFill>
                <a:srgbClr val="220C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0" y="-228600"/>
            <a:ext cx="9144000" cy="6707522"/>
            <a:chOff x="269" y="982"/>
            <a:chExt cx="2203" cy="1662"/>
          </a:xfrm>
        </p:grpSpPr>
        <p:grpSp>
          <p:nvGrpSpPr>
            <p:cNvPr id="3" name="Group 47"/>
            <p:cNvGrpSpPr>
              <a:grpSpLocks/>
            </p:cNvGrpSpPr>
            <p:nvPr/>
          </p:nvGrpSpPr>
          <p:grpSpPr bwMode="auto">
            <a:xfrm>
              <a:off x="269" y="982"/>
              <a:ext cx="2203" cy="1662"/>
              <a:chOff x="320" y="998"/>
              <a:chExt cx="1653" cy="1360"/>
            </a:xfrm>
          </p:grpSpPr>
          <p:sp>
            <p:nvSpPr>
              <p:cNvPr id="8" name="AutoShape 48"/>
              <p:cNvSpPr>
                <a:spLocks noChangeArrowheads="1"/>
              </p:cNvSpPr>
              <p:nvPr/>
            </p:nvSpPr>
            <p:spPr bwMode="auto">
              <a:xfrm>
                <a:off x="340" y="1172"/>
                <a:ext cx="1633" cy="1186"/>
              </a:xfrm>
              <a:prstGeom prst="roundRect">
                <a:avLst>
                  <a:gd name="adj" fmla="val 4296"/>
                </a:avLst>
              </a:prstGeom>
              <a:solidFill>
                <a:srgbClr val="CCFFFF">
                  <a:alpha val="30196"/>
                </a:srgbClr>
              </a:solidFill>
              <a:ln w="76200" cap="rnd" algn="ctr">
                <a:solidFill>
                  <a:srgbClr val="0066FF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cs typeface="Arial" pitchFamily="34" charset="0"/>
                </a:endParaRPr>
              </a:p>
            </p:txBody>
          </p:sp>
          <p:grpSp>
            <p:nvGrpSpPr>
              <p:cNvPr id="4" name="Group 49"/>
              <p:cNvGrpSpPr>
                <a:grpSpLocks/>
              </p:cNvGrpSpPr>
              <p:nvPr/>
            </p:nvGrpSpPr>
            <p:grpSpPr bwMode="auto">
              <a:xfrm>
                <a:off x="320" y="998"/>
                <a:ext cx="1653" cy="452"/>
                <a:chOff x="1132" y="545"/>
                <a:chExt cx="1979" cy="452"/>
              </a:xfrm>
            </p:grpSpPr>
            <p:sp>
              <p:nvSpPr>
                <p:cNvPr id="10" name="AutoShape 50"/>
                <p:cNvSpPr>
                  <a:spLocks noChangeArrowheads="1"/>
                </p:cNvSpPr>
                <p:nvPr/>
              </p:nvSpPr>
              <p:spPr bwMode="auto">
                <a:xfrm>
                  <a:off x="1132" y="669"/>
                  <a:ext cx="1979" cy="32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C0C0C0"/>
                    </a:gs>
                    <a:gs pos="100000">
                      <a:srgbClr val="595959">
                        <a:alpha val="29999"/>
                      </a:srgb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>
                    <a:cs typeface="Arial" pitchFamily="34" charset="0"/>
                  </a:endParaRPr>
                </a:p>
              </p:txBody>
            </p:sp>
            <p:grpSp>
              <p:nvGrpSpPr>
                <p:cNvPr id="5" name="Group 51"/>
                <p:cNvGrpSpPr>
                  <a:grpSpLocks/>
                </p:cNvGrpSpPr>
                <p:nvPr/>
              </p:nvGrpSpPr>
              <p:grpSpPr bwMode="auto">
                <a:xfrm>
                  <a:off x="1156" y="545"/>
                  <a:ext cx="1949" cy="390"/>
                  <a:chOff x="1156" y="545"/>
                  <a:chExt cx="1949" cy="390"/>
                </a:xfrm>
              </p:grpSpPr>
              <p:sp>
                <p:nvSpPr>
                  <p:cNvPr id="12" name="AutoShape 52"/>
                  <p:cNvSpPr>
                    <a:spLocks noChangeArrowheads="1"/>
                  </p:cNvSpPr>
                  <p:nvPr/>
                </p:nvSpPr>
                <p:spPr bwMode="auto">
                  <a:xfrm>
                    <a:off x="1156" y="634"/>
                    <a:ext cx="1949" cy="301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3175" algn="ctr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 algn="ctr" latinLnBrk="1">
                      <a:defRPr/>
                    </a:pPr>
                    <a:endParaRPr kumimoji="1" lang="kk-KZ" b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휴먼모음T" pitchFamily="18" charset="-127"/>
                      <a:ea typeface="휴먼모음T" pitchFamily="18" charset="-127"/>
                      <a:cs typeface="Arial" charset="0"/>
                    </a:endParaRPr>
                  </a:p>
                </p:txBody>
              </p:sp>
              <p:sp>
                <p:nvSpPr>
                  <p:cNvPr id="13" name="AutoShape 5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30" y="545"/>
                    <a:ext cx="1826" cy="32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00">
                          <a:alpha val="0"/>
                        </a:srgbClr>
                      </a:gs>
                      <a:gs pos="50000">
                        <a:schemeClr val="bg1">
                          <a:alpha val="40999"/>
                        </a:schemeClr>
                      </a:gs>
                      <a:gs pos="100000">
                        <a:srgbClr val="000000">
                          <a:alpha val="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rot="10800000" anchor="ctr">
                    <a:spAutoFit/>
                  </a:bodyPr>
                  <a:lstStyle/>
                  <a:p>
                    <a:pPr>
                      <a:defRPr/>
                    </a:pPr>
                    <a:endParaRPr lang="ru-RU">
                      <a:latin typeface="Arial" charset="0"/>
                      <a:cs typeface="Arial" charset="0"/>
                    </a:endParaRPr>
                  </a:p>
                </p:txBody>
              </p:sp>
            </p:grpSp>
          </p:grpSp>
        </p:grpSp>
        <p:pic>
          <p:nvPicPr>
            <p:cNvPr id="6" name="Picture 56" descr="MCj04166460000[1]"/>
            <p:cNvPicPr>
              <a:picLocks noChangeAspect="1" noChangeArrowheads="1"/>
            </p:cNvPicPr>
            <p:nvPr/>
          </p:nvPicPr>
          <p:blipFill>
            <a:blip r:embed="rId2">
              <a:lum bright="-12000"/>
            </a:blip>
            <a:srcRect/>
            <a:stretch>
              <a:fillRect/>
            </a:stretch>
          </p:blipFill>
          <p:spPr bwMode="auto">
            <a:xfrm>
              <a:off x="1829" y="2096"/>
              <a:ext cx="572" cy="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55"/>
            <p:cNvSpPr txBox="1">
              <a:spLocks noChangeArrowheads="1"/>
            </p:cNvSpPr>
            <p:nvPr/>
          </p:nvSpPr>
          <p:spPr bwMode="auto">
            <a:xfrm>
              <a:off x="340" y="1509"/>
              <a:ext cx="2132" cy="3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kk-KZ" b="1" i="1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362200" y="457200"/>
            <a:ext cx="34745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жұмбақ</a:t>
            </a:r>
            <a:endParaRPr lang="ru-RU" sz="54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0066FF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4800" y="1600200"/>
            <a:ext cx="8382000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 </a:t>
            </a:r>
            <a:r>
              <a:rPr lang="kk-K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Суға салсаң батпайды, </a:t>
            </a:r>
            <a:endParaRPr lang="ru-RU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kk-K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Жерге ұрсаң жатпайды  </a:t>
            </a:r>
            <a:endParaRPr lang="en-US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en-US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</a:t>
            </a:r>
            <a:r>
              <a:rPr lang="kk-K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Аспаннан домалап көп моншақ төгілді,</a:t>
            </a:r>
            <a:br>
              <a:rPr lang="kk-K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kk-K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Бусанып жөн алып,терілді,керілді</a:t>
            </a:r>
            <a:r>
              <a:rPr lang="kk-KZ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kk-KZ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kk-KZ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4800" y="5181600"/>
            <a:ext cx="82296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(доп-мяч-ball)</a:t>
            </a:r>
            <a:endParaRPr lang="en-US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kk-K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(жаңбыр-дождь-</a:t>
            </a:r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rain)</a:t>
            </a:r>
            <a:r>
              <a:rPr lang="kk-K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kk-K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лево 16">
            <a:hlinkClick r:id="rId3" action="ppaction://hlinksldjump"/>
          </p:cNvPr>
          <p:cNvSpPr/>
          <p:nvPr/>
        </p:nvSpPr>
        <p:spPr>
          <a:xfrm>
            <a:off x="685800" y="5257800"/>
            <a:ext cx="1447800" cy="914400"/>
          </a:xfrm>
          <a:prstGeom prst="leftArrow">
            <a:avLst/>
          </a:prstGeom>
          <a:solidFill>
            <a:schemeClr val="accent2"/>
          </a:solidFill>
          <a:ln>
            <a:solidFill>
              <a:srgbClr val="00FF00"/>
            </a:solidFill>
          </a:ln>
          <a:effectLst>
            <a:glow rad="101600">
              <a:srgbClr val="0066FF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220C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КЕРІ</a:t>
            </a:r>
            <a:endParaRPr lang="ru-RU" sz="2800" b="1" dirty="0">
              <a:solidFill>
                <a:srgbClr val="220C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304800" y="-228600"/>
            <a:ext cx="8610600" cy="6707522"/>
            <a:chOff x="269" y="982"/>
            <a:chExt cx="2203" cy="1662"/>
          </a:xfrm>
        </p:grpSpPr>
        <p:grpSp>
          <p:nvGrpSpPr>
            <p:cNvPr id="3" name="Group 47"/>
            <p:cNvGrpSpPr>
              <a:grpSpLocks/>
            </p:cNvGrpSpPr>
            <p:nvPr/>
          </p:nvGrpSpPr>
          <p:grpSpPr bwMode="auto">
            <a:xfrm>
              <a:off x="269" y="982"/>
              <a:ext cx="2203" cy="1662"/>
              <a:chOff x="320" y="998"/>
              <a:chExt cx="1653" cy="1360"/>
            </a:xfrm>
          </p:grpSpPr>
          <p:sp>
            <p:nvSpPr>
              <p:cNvPr id="8" name="AutoShape 48"/>
              <p:cNvSpPr>
                <a:spLocks noChangeArrowheads="1"/>
              </p:cNvSpPr>
              <p:nvPr/>
            </p:nvSpPr>
            <p:spPr bwMode="auto">
              <a:xfrm>
                <a:off x="340" y="1172"/>
                <a:ext cx="1633" cy="1186"/>
              </a:xfrm>
              <a:prstGeom prst="roundRect">
                <a:avLst>
                  <a:gd name="adj" fmla="val 4296"/>
                </a:avLst>
              </a:prstGeom>
              <a:solidFill>
                <a:srgbClr val="CCFFFF">
                  <a:alpha val="30196"/>
                </a:srgbClr>
              </a:solidFill>
              <a:ln w="76200" cap="rnd" algn="ctr">
                <a:solidFill>
                  <a:srgbClr val="0066FF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cs typeface="Arial" pitchFamily="34" charset="0"/>
                </a:endParaRPr>
              </a:p>
            </p:txBody>
          </p:sp>
          <p:grpSp>
            <p:nvGrpSpPr>
              <p:cNvPr id="4" name="Group 49"/>
              <p:cNvGrpSpPr>
                <a:grpSpLocks/>
              </p:cNvGrpSpPr>
              <p:nvPr/>
            </p:nvGrpSpPr>
            <p:grpSpPr bwMode="auto">
              <a:xfrm>
                <a:off x="320" y="998"/>
                <a:ext cx="1653" cy="452"/>
                <a:chOff x="1132" y="545"/>
                <a:chExt cx="1979" cy="452"/>
              </a:xfrm>
            </p:grpSpPr>
            <p:sp>
              <p:nvSpPr>
                <p:cNvPr id="10" name="AutoShape 50"/>
                <p:cNvSpPr>
                  <a:spLocks noChangeArrowheads="1"/>
                </p:cNvSpPr>
                <p:nvPr/>
              </p:nvSpPr>
              <p:spPr bwMode="auto">
                <a:xfrm>
                  <a:off x="1132" y="669"/>
                  <a:ext cx="1979" cy="32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C0C0C0"/>
                    </a:gs>
                    <a:gs pos="100000">
                      <a:srgbClr val="595959">
                        <a:alpha val="29999"/>
                      </a:srgb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>
                    <a:cs typeface="Arial" pitchFamily="34" charset="0"/>
                  </a:endParaRPr>
                </a:p>
              </p:txBody>
            </p:sp>
            <p:grpSp>
              <p:nvGrpSpPr>
                <p:cNvPr id="5" name="Group 51"/>
                <p:cNvGrpSpPr>
                  <a:grpSpLocks/>
                </p:cNvGrpSpPr>
                <p:nvPr/>
              </p:nvGrpSpPr>
              <p:grpSpPr bwMode="auto">
                <a:xfrm>
                  <a:off x="1156" y="545"/>
                  <a:ext cx="1949" cy="390"/>
                  <a:chOff x="1156" y="545"/>
                  <a:chExt cx="1949" cy="390"/>
                </a:xfrm>
              </p:grpSpPr>
              <p:sp>
                <p:nvSpPr>
                  <p:cNvPr id="12" name="AutoShape 52"/>
                  <p:cNvSpPr>
                    <a:spLocks noChangeArrowheads="1"/>
                  </p:cNvSpPr>
                  <p:nvPr/>
                </p:nvSpPr>
                <p:spPr bwMode="auto">
                  <a:xfrm>
                    <a:off x="1156" y="634"/>
                    <a:ext cx="1949" cy="301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3175" algn="ctr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 algn="ctr" latinLnBrk="1">
                      <a:defRPr/>
                    </a:pPr>
                    <a:endParaRPr kumimoji="1" lang="kk-KZ" b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휴먼모음T" pitchFamily="18" charset="-127"/>
                      <a:ea typeface="휴먼모음T" pitchFamily="18" charset="-127"/>
                      <a:cs typeface="Arial" charset="0"/>
                    </a:endParaRPr>
                  </a:p>
                </p:txBody>
              </p:sp>
              <p:sp>
                <p:nvSpPr>
                  <p:cNvPr id="13" name="AutoShape 5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30" y="545"/>
                    <a:ext cx="1826" cy="32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00">
                          <a:alpha val="0"/>
                        </a:srgbClr>
                      </a:gs>
                      <a:gs pos="50000">
                        <a:schemeClr val="bg1">
                          <a:alpha val="40999"/>
                        </a:schemeClr>
                      </a:gs>
                      <a:gs pos="100000">
                        <a:srgbClr val="000000">
                          <a:alpha val="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rot="10800000" anchor="ctr">
                    <a:spAutoFit/>
                  </a:bodyPr>
                  <a:lstStyle/>
                  <a:p>
                    <a:pPr>
                      <a:defRPr/>
                    </a:pPr>
                    <a:endParaRPr lang="ru-RU">
                      <a:latin typeface="Arial" charset="0"/>
                      <a:cs typeface="Arial" charset="0"/>
                    </a:endParaRPr>
                  </a:p>
                </p:txBody>
              </p:sp>
            </p:grpSp>
          </p:grpSp>
        </p:grpSp>
        <p:pic>
          <p:nvPicPr>
            <p:cNvPr id="6" name="Picture 56" descr="MCj04166460000[1]"/>
            <p:cNvPicPr>
              <a:picLocks noChangeAspect="1" noChangeArrowheads="1"/>
            </p:cNvPicPr>
            <p:nvPr/>
          </p:nvPicPr>
          <p:blipFill>
            <a:blip r:embed="rId2">
              <a:lum bright="-12000"/>
            </a:blip>
            <a:srcRect/>
            <a:stretch>
              <a:fillRect/>
            </a:stretch>
          </p:blipFill>
          <p:spPr bwMode="auto">
            <a:xfrm>
              <a:off x="1829" y="2096"/>
              <a:ext cx="572" cy="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55"/>
            <p:cNvSpPr txBox="1">
              <a:spLocks noChangeArrowheads="1"/>
            </p:cNvSpPr>
            <p:nvPr/>
          </p:nvSpPr>
          <p:spPr bwMode="auto">
            <a:xfrm>
              <a:off x="340" y="1509"/>
              <a:ext cx="2132" cy="3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kk-KZ" b="1" i="1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362200" y="457200"/>
            <a:ext cx="34745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жұмбақ</a:t>
            </a:r>
            <a:endParaRPr lang="ru-RU" sz="54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0066FF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4800" y="1981200"/>
            <a:ext cx="838200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kk-K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Қанаты бар ұшпайды,</a:t>
            </a:r>
            <a:br>
              <a:rPr lang="kk-K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kk-K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Су астында қыстайды</a:t>
            </a:r>
            <a:endParaRPr lang="en-US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en-US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kk-K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Білімнен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мол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сый-асы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  <a:b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Балғындардың ұясы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r>
              <a:rPr lang="kk-KZ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52600" y="4800600"/>
            <a:ext cx="70104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(балық-рыба-</a:t>
            </a:r>
            <a:r>
              <a:rPr lang="en-US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fish</a:t>
            </a:r>
          </a:p>
          <a:p>
            <a:pPr algn="ctr"/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МЕКТЕП-ШКОЛА-</a:t>
            </a:r>
            <a:r>
              <a:rPr lang="en-US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SCHOOL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лево 16">
            <a:hlinkClick r:id="rId3" action="ppaction://hlinksldjump"/>
          </p:cNvPr>
          <p:cNvSpPr/>
          <p:nvPr/>
        </p:nvSpPr>
        <p:spPr>
          <a:xfrm>
            <a:off x="685800" y="5257800"/>
            <a:ext cx="1447800" cy="914400"/>
          </a:xfrm>
          <a:prstGeom prst="leftArrow">
            <a:avLst/>
          </a:prstGeom>
          <a:solidFill>
            <a:schemeClr val="accent2"/>
          </a:solidFill>
          <a:ln>
            <a:solidFill>
              <a:srgbClr val="00FF00"/>
            </a:solidFill>
          </a:ln>
          <a:effectLst>
            <a:glow rad="101600">
              <a:srgbClr val="0066FF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220C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КЕРІ</a:t>
            </a:r>
            <a:endParaRPr lang="ru-RU" sz="2800" b="1" dirty="0">
              <a:solidFill>
                <a:srgbClr val="220C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226628" y="-228600"/>
            <a:ext cx="8610600" cy="6707522"/>
            <a:chOff x="269" y="982"/>
            <a:chExt cx="2203" cy="1662"/>
          </a:xfrm>
        </p:grpSpPr>
        <p:grpSp>
          <p:nvGrpSpPr>
            <p:cNvPr id="3" name="Group 47"/>
            <p:cNvGrpSpPr>
              <a:grpSpLocks/>
            </p:cNvGrpSpPr>
            <p:nvPr/>
          </p:nvGrpSpPr>
          <p:grpSpPr bwMode="auto">
            <a:xfrm>
              <a:off x="269" y="982"/>
              <a:ext cx="2203" cy="1662"/>
              <a:chOff x="320" y="998"/>
              <a:chExt cx="1653" cy="1360"/>
            </a:xfrm>
          </p:grpSpPr>
          <p:sp>
            <p:nvSpPr>
              <p:cNvPr id="8" name="AutoShape 48"/>
              <p:cNvSpPr>
                <a:spLocks noChangeArrowheads="1"/>
              </p:cNvSpPr>
              <p:nvPr/>
            </p:nvSpPr>
            <p:spPr bwMode="auto">
              <a:xfrm>
                <a:off x="340" y="1172"/>
                <a:ext cx="1633" cy="1186"/>
              </a:xfrm>
              <a:prstGeom prst="roundRect">
                <a:avLst>
                  <a:gd name="adj" fmla="val 4296"/>
                </a:avLst>
              </a:prstGeom>
              <a:solidFill>
                <a:srgbClr val="CCFFFF">
                  <a:alpha val="30196"/>
                </a:srgbClr>
              </a:solidFill>
              <a:ln w="76200" cap="rnd" algn="ctr">
                <a:solidFill>
                  <a:srgbClr val="0066FF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cs typeface="Arial" pitchFamily="34" charset="0"/>
                </a:endParaRPr>
              </a:p>
            </p:txBody>
          </p:sp>
          <p:grpSp>
            <p:nvGrpSpPr>
              <p:cNvPr id="4" name="Group 49"/>
              <p:cNvGrpSpPr>
                <a:grpSpLocks/>
              </p:cNvGrpSpPr>
              <p:nvPr/>
            </p:nvGrpSpPr>
            <p:grpSpPr bwMode="auto">
              <a:xfrm>
                <a:off x="320" y="998"/>
                <a:ext cx="1653" cy="452"/>
                <a:chOff x="1132" y="545"/>
                <a:chExt cx="1979" cy="452"/>
              </a:xfrm>
            </p:grpSpPr>
            <p:sp>
              <p:nvSpPr>
                <p:cNvPr id="10" name="AutoShape 50"/>
                <p:cNvSpPr>
                  <a:spLocks noChangeArrowheads="1"/>
                </p:cNvSpPr>
                <p:nvPr/>
              </p:nvSpPr>
              <p:spPr bwMode="auto">
                <a:xfrm>
                  <a:off x="1132" y="669"/>
                  <a:ext cx="1979" cy="32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C0C0C0"/>
                    </a:gs>
                    <a:gs pos="100000">
                      <a:srgbClr val="595959">
                        <a:alpha val="29999"/>
                      </a:srgb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>
                    <a:cs typeface="Arial" pitchFamily="34" charset="0"/>
                  </a:endParaRPr>
                </a:p>
              </p:txBody>
            </p:sp>
            <p:grpSp>
              <p:nvGrpSpPr>
                <p:cNvPr id="5" name="Group 51"/>
                <p:cNvGrpSpPr>
                  <a:grpSpLocks/>
                </p:cNvGrpSpPr>
                <p:nvPr/>
              </p:nvGrpSpPr>
              <p:grpSpPr bwMode="auto">
                <a:xfrm>
                  <a:off x="1156" y="545"/>
                  <a:ext cx="1949" cy="390"/>
                  <a:chOff x="1156" y="545"/>
                  <a:chExt cx="1949" cy="390"/>
                </a:xfrm>
              </p:grpSpPr>
              <p:sp>
                <p:nvSpPr>
                  <p:cNvPr id="12" name="AutoShape 52"/>
                  <p:cNvSpPr>
                    <a:spLocks noChangeArrowheads="1"/>
                  </p:cNvSpPr>
                  <p:nvPr/>
                </p:nvSpPr>
                <p:spPr bwMode="auto">
                  <a:xfrm>
                    <a:off x="1156" y="634"/>
                    <a:ext cx="1949" cy="301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3175" algn="ctr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 algn="ctr" latinLnBrk="1">
                      <a:defRPr/>
                    </a:pPr>
                    <a:endParaRPr kumimoji="1" lang="kk-KZ" b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휴먼모음T" pitchFamily="18" charset="-127"/>
                      <a:ea typeface="휴먼모음T" pitchFamily="18" charset="-127"/>
                      <a:cs typeface="Arial" charset="0"/>
                    </a:endParaRPr>
                  </a:p>
                </p:txBody>
              </p:sp>
              <p:sp>
                <p:nvSpPr>
                  <p:cNvPr id="13" name="AutoShape 5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30" y="545"/>
                    <a:ext cx="1826" cy="32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00">
                          <a:alpha val="0"/>
                        </a:srgbClr>
                      </a:gs>
                      <a:gs pos="50000">
                        <a:schemeClr val="bg1">
                          <a:alpha val="40999"/>
                        </a:schemeClr>
                      </a:gs>
                      <a:gs pos="100000">
                        <a:srgbClr val="000000">
                          <a:alpha val="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rot="10800000" anchor="ctr">
                    <a:spAutoFit/>
                  </a:bodyPr>
                  <a:lstStyle/>
                  <a:p>
                    <a:pPr>
                      <a:defRPr/>
                    </a:pPr>
                    <a:endParaRPr lang="ru-RU">
                      <a:latin typeface="Arial" charset="0"/>
                      <a:cs typeface="Arial" charset="0"/>
                    </a:endParaRPr>
                  </a:p>
                </p:txBody>
              </p:sp>
            </p:grpSp>
          </p:grpSp>
        </p:grpSp>
        <p:pic>
          <p:nvPicPr>
            <p:cNvPr id="6" name="Picture 56" descr="MCj04166460000[1]"/>
            <p:cNvPicPr>
              <a:picLocks noChangeAspect="1" noChangeArrowheads="1"/>
            </p:cNvPicPr>
            <p:nvPr/>
          </p:nvPicPr>
          <p:blipFill>
            <a:blip r:embed="rId2">
              <a:lum bright="-12000"/>
            </a:blip>
            <a:srcRect/>
            <a:stretch>
              <a:fillRect/>
            </a:stretch>
          </p:blipFill>
          <p:spPr bwMode="auto">
            <a:xfrm>
              <a:off x="1829" y="2096"/>
              <a:ext cx="572" cy="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55"/>
            <p:cNvSpPr txBox="1">
              <a:spLocks noChangeArrowheads="1"/>
            </p:cNvSpPr>
            <p:nvPr/>
          </p:nvSpPr>
          <p:spPr bwMode="auto">
            <a:xfrm>
              <a:off x="340" y="1509"/>
              <a:ext cx="2132" cy="3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kk-KZ" b="1" i="1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362200" y="457200"/>
            <a:ext cx="34745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жұмбақ</a:t>
            </a:r>
            <a:endParaRPr lang="ru-RU" sz="54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0066FF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4800" y="1600200"/>
            <a:ext cx="8382000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742950" indent="-742950"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 </a:t>
            </a:r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Ақ құман жүр жүзіп.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Су </a:t>
            </a:r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бетін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сүзіп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b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  <a:r>
              <a:rPr lang="kk-KZ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Қатар-қатар тас қойдым,</a:t>
            </a:r>
            <a:br>
              <a:rPr lang="kk-KZ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kk-KZ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Жирен атты бас қойдым</a:t>
            </a:r>
            <a:br>
              <a:rPr lang="kk-KZ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kk-KZ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br>
              <a:rPr lang="kk-KZ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24000" y="4495800"/>
            <a:ext cx="62484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(аққу-лебедь-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swan</a:t>
            </a:r>
            <a:r>
              <a:rPr lang="kk-KZ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)</a:t>
            </a:r>
          </a:p>
          <a:p>
            <a:pPr algn="ctr"/>
            <a:r>
              <a:rPr lang="kk-KZ" sz="3200" b="1" cap="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ТІЛ МЕН ТІС-ЯЗЫК, ЗУБ-</a:t>
            </a:r>
            <a:r>
              <a:rPr lang="en-US" sz="3200" b="1" cap="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TONGUE, TOOTH</a:t>
            </a:r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лево 16">
            <a:hlinkClick r:id="rId3" action="ppaction://hlinksldjump"/>
          </p:cNvPr>
          <p:cNvSpPr/>
          <p:nvPr/>
        </p:nvSpPr>
        <p:spPr>
          <a:xfrm>
            <a:off x="685800" y="5257800"/>
            <a:ext cx="1447800" cy="914400"/>
          </a:xfrm>
          <a:prstGeom prst="leftArrow">
            <a:avLst/>
          </a:prstGeom>
          <a:solidFill>
            <a:schemeClr val="accent2"/>
          </a:solidFill>
          <a:ln>
            <a:solidFill>
              <a:srgbClr val="00FF00"/>
            </a:solidFill>
          </a:ln>
          <a:effectLst>
            <a:glow rad="101600">
              <a:srgbClr val="0066FF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220C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КЕРІ</a:t>
            </a:r>
            <a:endParaRPr lang="ru-RU" sz="2800" b="1" dirty="0">
              <a:solidFill>
                <a:srgbClr val="220C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226628" y="-228600"/>
            <a:ext cx="8610600" cy="6707522"/>
            <a:chOff x="269" y="982"/>
            <a:chExt cx="2203" cy="1662"/>
          </a:xfrm>
        </p:grpSpPr>
        <p:grpSp>
          <p:nvGrpSpPr>
            <p:cNvPr id="3" name="Group 47"/>
            <p:cNvGrpSpPr>
              <a:grpSpLocks/>
            </p:cNvGrpSpPr>
            <p:nvPr/>
          </p:nvGrpSpPr>
          <p:grpSpPr bwMode="auto">
            <a:xfrm>
              <a:off x="269" y="982"/>
              <a:ext cx="2203" cy="1662"/>
              <a:chOff x="320" y="998"/>
              <a:chExt cx="1653" cy="1360"/>
            </a:xfrm>
          </p:grpSpPr>
          <p:sp>
            <p:nvSpPr>
              <p:cNvPr id="8" name="AutoShape 48"/>
              <p:cNvSpPr>
                <a:spLocks noChangeArrowheads="1"/>
              </p:cNvSpPr>
              <p:nvPr/>
            </p:nvSpPr>
            <p:spPr bwMode="auto">
              <a:xfrm>
                <a:off x="340" y="1172"/>
                <a:ext cx="1633" cy="1186"/>
              </a:xfrm>
              <a:prstGeom prst="roundRect">
                <a:avLst>
                  <a:gd name="adj" fmla="val 4296"/>
                </a:avLst>
              </a:prstGeom>
              <a:solidFill>
                <a:srgbClr val="CCFFFF">
                  <a:alpha val="30196"/>
                </a:srgbClr>
              </a:solidFill>
              <a:ln w="76200" cap="rnd" algn="ctr">
                <a:solidFill>
                  <a:srgbClr val="0066FF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cs typeface="Arial" pitchFamily="34" charset="0"/>
                </a:endParaRPr>
              </a:p>
            </p:txBody>
          </p:sp>
          <p:grpSp>
            <p:nvGrpSpPr>
              <p:cNvPr id="4" name="Group 49"/>
              <p:cNvGrpSpPr>
                <a:grpSpLocks/>
              </p:cNvGrpSpPr>
              <p:nvPr/>
            </p:nvGrpSpPr>
            <p:grpSpPr bwMode="auto">
              <a:xfrm>
                <a:off x="320" y="998"/>
                <a:ext cx="1653" cy="452"/>
                <a:chOff x="1132" y="545"/>
                <a:chExt cx="1979" cy="452"/>
              </a:xfrm>
            </p:grpSpPr>
            <p:sp>
              <p:nvSpPr>
                <p:cNvPr id="10" name="AutoShape 50"/>
                <p:cNvSpPr>
                  <a:spLocks noChangeArrowheads="1"/>
                </p:cNvSpPr>
                <p:nvPr/>
              </p:nvSpPr>
              <p:spPr bwMode="auto">
                <a:xfrm>
                  <a:off x="1132" y="669"/>
                  <a:ext cx="1979" cy="32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C0C0C0"/>
                    </a:gs>
                    <a:gs pos="100000">
                      <a:srgbClr val="595959">
                        <a:alpha val="29999"/>
                      </a:srgb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>
                    <a:cs typeface="Arial" pitchFamily="34" charset="0"/>
                  </a:endParaRPr>
                </a:p>
              </p:txBody>
            </p:sp>
            <p:grpSp>
              <p:nvGrpSpPr>
                <p:cNvPr id="5" name="Group 51"/>
                <p:cNvGrpSpPr>
                  <a:grpSpLocks/>
                </p:cNvGrpSpPr>
                <p:nvPr/>
              </p:nvGrpSpPr>
              <p:grpSpPr bwMode="auto">
                <a:xfrm>
                  <a:off x="1156" y="545"/>
                  <a:ext cx="1949" cy="390"/>
                  <a:chOff x="1156" y="545"/>
                  <a:chExt cx="1949" cy="390"/>
                </a:xfrm>
              </p:grpSpPr>
              <p:sp>
                <p:nvSpPr>
                  <p:cNvPr id="12" name="AutoShape 52"/>
                  <p:cNvSpPr>
                    <a:spLocks noChangeArrowheads="1"/>
                  </p:cNvSpPr>
                  <p:nvPr/>
                </p:nvSpPr>
                <p:spPr bwMode="auto">
                  <a:xfrm>
                    <a:off x="1156" y="634"/>
                    <a:ext cx="1949" cy="301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3175" algn="ctr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 algn="ctr" latinLnBrk="1">
                      <a:defRPr/>
                    </a:pPr>
                    <a:endParaRPr kumimoji="1" lang="kk-KZ" b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휴먼모음T" pitchFamily="18" charset="-127"/>
                      <a:ea typeface="휴먼모음T" pitchFamily="18" charset="-127"/>
                      <a:cs typeface="Arial" charset="0"/>
                    </a:endParaRPr>
                  </a:p>
                </p:txBody>
              </p:sp>
              <p:sp>
                <p:nvSpPr>
                  <p:cNvPr id="13" name="AutoShape 5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30" y="545"/>
                    <a:ext cx="1826" cy="32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00">
                          <a:alpha val="0"/>
                        </a:srgbClr>
                      </a:gs>
                      <a:gs pos="50000">
                        <a:schemeClr val="bg1">
                          <a:alpha val="40999"/>
                        </a:schemeClr>
                      </a:gs>
                      <a:gs pos="100000">
                        <a:srgbClr val="000000">
                          <a:alpha val="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rot="10800000" anchor="ctr">
                    <a:spAutoFit/>
                  </a:bodyPr>
                  <a:lstStyle/>
                  <a:p>
                    <a:pPr>
                      <a:defRPr/>
                    </a:pPr>
                    <a:endParaRPr lang="ru-RU">
                      <a:latin typeface="Arial" charset="0"/>
                      <a:cs typeface="Arial" charset="0"/>
                    </a:endParaRPr>
                  </a:p>
                </p:txBody>
              </p:sp>
            </p:grpSp>
          </p:grpSp>
        </p:grpSp>
        <p:pic>
          <p:nvPicPr>
            <p:cNvPr id="6" name="Picture 56" descr="MCj04166460000[1]"/>
            <p:cNvPicPr>
              <a:picLocks noChangeAspect="1" noChangeArrowheads="1"/>
            </p:cNvPicPr>
            <p:nvPr/>
          </p:nvPicPr>
          <p:blipFill>
            <a:blip r:embed="rId2">
              <a:lum bright="-12000"/>
            </a:blip>
            <a:srcRect/>
            <a:stretch>
              <a:fillRect/>
            </a:stretch>
          </p:blipFill>
          <p:spPr bwMode="auto">
            <a:xfrm>
              <a:off x="1829" y="2096"/>
              <a:ext cx="572" cy="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55"/>
            <p:cNvSpPr txBox="1">
              <a:spLocks noChangeArrowheads="1"/>
            </p:cNvSpPr>
            <p:nvPr/>
          </p:nvSpPr>
          <p:spPr bwMode="auto">
            <a:xfrm>
              <a:off x="340" y="1509"/>
              <a:ext cx="2132" cy="3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kk-KZ" b="1" i="1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362200" y="457200"/>
            <a:ext cx="53639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жаңылтпаш</a:t>
            </a:r>
            <a:endParaRPr lang="ru-RU" sz="54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0066FF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4800" y="1981200"/>
            <a:ext cx="8382000" cy="32932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Омар ора </a:t>
            </a:r>
            <a:r>
              <a:rPr lang="ru-R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алар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Омар ора </a:t>
            </a:r>
            <a:r>
              <a:rPr lang="ru-R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алмаса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Орал ора </a:t>
            </a:r>
            <a:r>
              <a:rPr lang="ru-R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алар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7200" y="4800600"/>
            <a:ext cx="73152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Жарайсың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лево 16">
            <a:hlinkClick r:id="rId3" action="ppaction://hlinksldjump"/>
          </p:cNvPr>
          <p:cNvSpPr/>
          <p:nvPr/>
        </p:nvSpPr>
        <p:spPr>
          <a:xfrm>
            <a:off x="609600" y="5486400"/>
            <a:ext cx="1447800" cy="914400"/>
          </a:xfrm>
          <a:prstGeom prst="leftArrow">
            <a:avLst/>
          </a:prstGeom>
          <a:solidFill>
            <a:schemeClr val="accent2"/>
          </a:solidFill>
          <a:ln>
            <a:solidFill>
              <a:srgbClr val="00FF00"/>
            </a:solidFill>
          </a:ln>
          <a:effectLst>
            <a:glow rad="101600">
              <a:srgbClr val="0066FF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220C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КЕРІ</a:t>
            </a:r>
            <a:endParaRPr lang="ru-RU" sz="2800" b="1" dirty="0">
              <a:solidFill>
                <a:srgbClr val="220C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226628" y="-228600"/>
            <a:ext cx="8610600" cy="6707522"/>
            <a:chOff x="269" y="982"/>
            <a:chExt cx="2203" cy="1662"/>
          </a:xfrm>
        </p:grpSpPr>
        <p:grpSp>
          <p:nvGrpSpPr>
            <p:cNvPr id="3" name="Group 47"/>
            <p:cNvGrpSpPr>
              <a:grpSpLocks/>
            </p:cNvGrpSpPr>
            <p:nvPr/>
          </p:nvGrpSpPr>
          <p:grpSpPr bwMode="auto">
            <a:xfrm>
              <a:off x="269" y="982"/>
              <a:ext cx="2203" cy="1662"/>
              <a:chOff x="320" y="998"/>
              <a:chExt cx="1653" cy="1360"/>
            </a:xfrm>
          </p:grpSpPr>
          <p:sp>
            <p:nvSpPr>
              <p:cNvPr id="8" name="AutoShape 48"/>
              <p:cNvSpPr>
                <a:spLocks noChangeArrowheads="1"/>
              </p:cNvSpPr>
              <p:nvPr/>
            </p:nvSpPr>
            <p:spPr bwMode="auto">
              <a:xfrm>
                <a:off x="340" y="1172"/>
                <a:ext cx="1633" cy="1186"/>
              </a:xfrm>
              <a:prstGeom prst="roundRect">
                <a:avLst>
                  <a:gd name="adj" fmla="val 4296"/>
                </a:avLst>
              </a:prstGeom>
              <a:solidFill>
                <a:srgbClr val="CCFFFF">
                  <a:alpha val="30196"/>
                </a:srgbClr>
              </a:solidFill>
              <a:ln w="76200" cap="rnd" algn="ctr">
                <a:solidFill>
                  <a:srgbClr val="0066FF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cs typeface="Arial" pitchFamily="34" charset="0"/>
                </a:endParaRPr>
              </a:p>
            </p:txBody>
          </p:sp>
          <p:grpSp>
            <p:nvGrpSpPr>
              <p:cNvPr id="4" name="Group 49"/>
              <p:cNvGrpSpPr>
                <a:grpSpLocks/>
              </p:cNvGrpSpPr>
              <p:nvPr/>
            </p:nvGrpSpPr>
            <p:grpSpPr bwMode="auto">
              <a:xfrm>
                <a:off x="320" y="998"/>
                <a:ext cx="1653" cy="452"/>
                <a:chOff x="1132" y="545"/>
                <a:chExt cx="1979" cy="452"/>
              </a:xfrm>
            </p:grpSpPr>
            <p:sp>
              <p:nvSpPr>
                <p:cNvPr id="10" name="AutoShape 50"/>
                <p:cNvSpPr>
                  <a:spLocks noChangeArrowheads="1"/>
                </p:cNvSpPr>
                <p:nvPr/>
              </p:nvSpPr>
              <p:spPr bwMode="auto">
                <a:xfrm>
                  <a:off x="1132" y="669"/>
                  <a:ext cx="1979" cy="32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C0C0C0"/>
                    </a:gs>
                    <a:gs pos="100000">
                      <a:srgbClr val="595959">
                        <a:alpha val="29999"/>
                      </a:srgb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>
                    <a:cs typeface="Arial" pitchFamily="34" charset="0"/>
                  </a:endParaRPr>
                </a:p>
              </p:txBody>
            </p:sp>
            <p:grpSp>
              <p:nvGrpSpPr>
                <p:cNvPr id="5" name="Group 51"/>
                <p:cNvGrpSpPr>
                  <a:grpSpLocks/>
                </p:cNvGrpSpPr>
                <p:nvPr/>
              </p:nvGrpSpPr>
              <p:grpSpPr bwMode="auto">
                <a:xfrm>
                  <a:off x="1156" y="545"/>
                  <a:ext cx="1949" cy="390"/>
                  <a:chOff x="1156" y="545"/>
                  <a:chExt cx="1949" cy="390"/>
                </a:xfrm>
              </p:grpSpPr>
              <p:sp>
                <p:nvSpPr>
                  <p:cNvPr id="12" name="AutoShape 52"/>
                  <p:cNvSpPr>
                    <a:spLocks noChangeArrowheads="1"/>
                  </p:cNvSpPr>
                  <p:nvPr/>
                </p:nvSpPr>
                <p:spPr bwMode="auto">
                  <a:xfrm>
                    <a:off x="1156" y="634"/>
                    <a:ext cx="1949" cy="301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3175" algn="ctr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 algn="ctr" latinLnBrk="1">
                      <a:defRPr/>
                    </a:pPr>
                    <a:endParaRPr kumimoji="1" lang="kk-KZ" b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휴먼모음T" pitchFamily="18" charset="-127"/>
                      <a:ea typeface="휴먼모음T" pitchFamily="18" charset="-127"/>
                      <a:cs typeface="Arial" charset="0"/>
                    </a:endParaRPr>
                  </a:p>
                </p:txBody>
              </p:sp>
              <p:sp>
                <p:nvSpPr>
                  <p:cNvPr id="13" name="AutoShape 5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30" y="545"/>
                    <a:ext cx="1826" cy="32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00">
                          <a:alpha val="0"/>
                        </a:srgbClr>
                      </a:gs>
                      <a:gs pos="50000">
                        <a:schemeClr val="bg1">
                          <a:alpha val="40999"/>
                        </a:schemeClr>
                      </a:gs>
                      <a:gs pos="100000">
                        <a:srgbClr val="000000">
                          <a:alpha val="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rot="10800000" anchor="ctr">
                    <a:spAutoFit/>
                  </a:bodyPr>
                  <a:lstStyle/>
                  <a:p>
                    <a:pPr>
                      <a:defRPr/>
                    </a:pPr>
                    <a:endParaRPr lang="ru-RU">
                      <a:latin typeface="Arial" charset="0"/>
                      <a:cs typeface="Arial" charset="0"/>
                    </a:endParaRPr>
                  </a:p>
                </p:txBody>
              </p:sp>
            </p:grpSp>
          </p:grpSp>
        </p:grpSp>
        <p:pic>
          <p:nvPicPr>
            <p:cNvPr id="6" name="Picture 56" descr="MCj04166460000[1]"/>
            <p:cNvPicPr>
              <a:picLocks noChangeAspect="1" noChangeArrowheads="1"/>
            </p:cNvPicPr>
            <p:nvPr/>
          </p:nvPicPr>
          <p:blipFill>
            <a:blip r:embed="rId2">
              <a:lum bright="-12000"/>
            </a:blip>
            <a:srcRect/>
            <a:stretch>
              <a:fillRect/>
            </a:stretch>
          </p:blipFill>
          <p:spPr bwMode="auto">
            <a:xfrm>
              <a:off x="1829" y="2096"/>
              <a:ext cx="572" cy="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55"/>
            <p:cNvSpPr txBox="1">
              <a:spLocks noChangeArrowheads="1"/>
            </p:cNvSpPr>
            <p:nvPr/>
          </p:nvSpPr>
          <p:spPr bwMode="auto">
            <a:xfrm>
              <a:off x="340" y="1509"/>
              <a:ext cx="2132" cy="3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kk-KZ" b="1" i="1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362200" y="457200"/>
            <a:ext cx="53639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жаңылтпаш</a:t>
            </a:r>
            <a:endParaRPr lang="ru-RU" sz="54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0066FF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4800" y="1905000"/>
            <a:ext cx="83820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Арқада алты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арқар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бар,</a:t>
            </a:r>
            <a:b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Қырқада қырық арқар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бар.</a:t>
            </a:r>
            <a:b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Қырық арқарда ақ арқар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бар.</a:t>
            </a:r>
            <a:b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Алты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арқарда марқа арқар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бар.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600200" y="5257800"/>
            <a:ext cx="51054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spc="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жарайсың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лево 16">
            <a:hlinkClick r:id="rId3" action="ppaction://hlinksldjump"/>
          </p:cNvPr>
          <p:cNvSpPr/>
          <p:nvPr/>
        </p:nvSpPr>
        <p:spPr>
          <a:xfrm>
            <a:off x="685800" y="5257800"/>
            <a:ext cx="1447800" cy="914400"/>
          </a:xfrm>
          <a:prstGeom prst="leftArrow">
            <a:avLst/>
          </a:prstGeom>
          <a:solidFill>
            <a:schemeClr val="accent2"/>
          </a:solidFill>
          <a:ln>
            <a:solidFill>
              <a:srgbClr val="00FF00"/>
            </a:solidFill>
          </a:ln>
          <a:effectLst>
            <a:glow rad="101600">
              <a:srgbClr val="0066FF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220C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КЕРІ</a:t>
            </a:r>
            <a:endParaRPr lang="ru-RU" sz="2800" b="1" dirty="0">
              <a:solidFill>
                <a:srgbClr val="220C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226628" y="-228600"/>
            <a:ext cx="8610600" cy="6707522"/>
            <a:chOff x="269" y="982"/>
            <a:chExt cx="2203" cy="1662"/>
          </a:xfrm>
        </p:grpSpPr>
        <p:grpSp>
          <p:nvGrpSpPr>
            <p:cNvPr id="3" name="Group 47"/>
            <p:cNvGrpSpPr>
              <a:grpSpLocks/>
            </p:cNvGrpSpPr>
            <p:nvPr/>
          </p:nvGrpSpPr>
          <p:grpSpPr bwMode="auto">
            <a:xfrm>
              <a:off x="269" y="982"/>
              <a:ext cx="2203" cy="1662"/>
              <a:chOff x="320" y="998"/>
              <a:chExt cx="1653" cy="1360"/>
            </a:xfrm>
          </p:grpSpPr>
          <p:sp>
            <p:nvSpPr>
              <p:cNvPr id="8" name="AutoShape 48"/>
              <p:cNvSpPr>
                <a:spLocks noChangeArrowheads="1"/>
              </p:cNvSpPr>
              <p:nvPr/>
            </p:nvSpPr>
            <p:spPr bwMode="auto">
              <a:xfrm>
                <a:off x="340" y="1172"/>
                <a:ext cx="1633" cy="1186"/>
              </a:xfrm>
              <a:prstGeom prst="roundRect">
                <a:avLst>
                  <a:gd name="adj" fmla="val 4296"/>
                </a:avLst>
              </a:prstGeom>
              <a:solidFill>
                <a:srgbClr val="CCFFFF">
                  <a:alpha val="30196"/>
                </a:srgbClr>
              </a:solidFill>
              <a:ln w="76200" cap="rnd" algn="ctr">
                <a:solidFill>
                  <a:srgbClr val="0066FF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cs typeface="Arial" pitchFamily="34" charset="0"/>
                </a:endParaRPr>
              </a:p>
            </p:txBody>
          </p:sp>
          <p:grpSp>
            <p:nvGrpSpPr>
              <p:cNvPr id="4" name="Group 49"/>
              <p:cNvGrpSpPr>
                <a:grpSpLocks/>
              </p:cNvGrpSpPr>
              <p:nvPr/>
            </p:nvGrpSpPr>
            <p:grpSpPr bwMode="auto">
              <a:xfrm>
                <a:off x="320" y="998"/>
                <a:ext cx="1653" cy="452"/>
                <a:chOff x="1132" y="545"/>
                <a:chExt cx="1979" cy="452"/>
              </a:xfrm>
            </p:grpSpPr>
            <p:sp>
              <p:nvSpPr>
                <p:cNvPr id="10" name="AutoShape 50"/>
                <p:cNvSpPr>
                  <a:spLocks noChangeArrowheads="1"/>
                </p:cNvSpPr>
                <p:nvPr/>
              </p:nvSpPr>
              <p:spPr bwMode="auto">
                <a:xfrm>
                  <a:off x="1132" y="669"/>
                  <a:ext cx="1979" cy="32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C0C0C0"/>
                    </a:gs>
                    <a:gs pos="100000">
                      <a:srgbClr val="595959">
                        <a:alpha val="29999"/>
                      </a:srgb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>
                    <a:cs typeface="Arial" pitchFamily="34" charset="0"/>
                  </a:endParaRPr>
                </a:p>
              </p:txBody>
            </p:sp>
            <p:grpSp>
              <p:nvGrpSpPr>
                <p:cNvPr id="5" name="Group 51"/>
                <p:cNvGrpSpPr>
                  <a:grpSpLocks/>
                </p:cNvGrpSpPr>
                <p:nvPr/>
              </p:nvGrpSpPr>
              <p:grpSpPr bwMode="auto">
                <a:xfrm>
                  <a:off x="1156" y="545"/>
                  <a:ext cx="1949" cy="390"/>
                  <a:chOff x="1156" y="545"/>
                  <a:chExt cx="1949" cy="390"/>
                </a:xfrm>
              </p:grpSpPr>
              <p:sp>
                <p:nvSpPr>
                  <p:cNvPr id="12" name="AutoShape 52"/>
                  <p:cNvSpPr>
                    <a:spLocks noChangeArrowheads="1"/>
                  </p:cNvSpPr>
                  <p:nvPr/>
                </p:nvSpPr>
                <p:spPr bwMode="auto">
                  <a:xfrm>
                    <a:off x="1156" y="634"/>
                    <a:ext cx="1949" cy="301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3175" algn="ctr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anchor="ctr"/>
                  <a:lstStyle/>
                  <a:p>
                    <a:pPr algn="ctr" latinLnBrk="1">
                      <a:defRPr/>
                    </a:pPr>
                    <a:endParaRPr kumimoji="1" lang="kk-KZ" b="1"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휴먼모음T" pitchFamily="18" charset="-127"/>
                      <a:ea typeface="휴먼모음T" pitchFamily="18" charset="-127"/>
                      <a:cs typeface="Arial" charset="0"/>
                    </a:endParaRPr>
                  </a:p>
                </p:txBody>
              </p:sp>
              <p:sp>
                <p:nvSpPr>
                  <p:cNvPr id="13" name="AutoShape 53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230" y="545"/>
                    <a:ext cx="1826" cy="32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00">
                          <a:alpha val="0"/>
                        </a:srgbClr>
                      </a:gs>
                      <a:gs pos="50000">
                        <a:schemeClr val="bg1">
                          <a:alpha val="40999"/>
                        </a:schemeClr>
                      </a:gs>
                      <a:gs pos="100000">
                        <a:srgbClr val="000000">
                          <a:alpha val="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rot="10800000" anchor="ctr">
                    <a:spAutoFit/>
                  </a:bodyPr>
                  <a:lstStyle/>
                  <a:p>
                    <a:pPr>
                      <a:defRPr/>
                    </a:pPr>
                    <a:endParaRPr lang="ru-RU">
                      <a:latin typeface="Arial" charset="0"/>
                      <a:cs typeface="Arial" charset="0"/>
                    </a:endParaRPr>
                  </a:p>
                </p:txBody>
              </p:sp>
            </p:grpSp>
          </p:grpSp>
        </p:grpSp>
        <p:pic>
          <p:nvPicPr>
            <p:cNvPr id="6" name="Picture 56" descr="MCj04166460000[1]"/>
            <p:cNvPicPr>
              <a:picLocks noChangeAspect="1" noChangeArrowheads="1"/>
            </p:cNvPicPr>
            <p:nvPr/>
          </p:nvPicPr>
          <p:blipFill>
            <a:blip r:embed="rId2">
              <a:lum bright="-12000"/>
            </a:blip>
            <a:srcRect/>
            <a:stretch>
              <a:fillRect/>
            </a:stretch>
          </p:blipFill>
          <p:spPr bwMode="auto">
            <a:xfrm>
              <a:off x="1829" y="2096"/>
              <a:ext cx="572" cy="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55"/>
            <p:cNvSpPr txBox="1">
              <a:spLocks noChangeArrowheads="1"/>
            </p:cNvSpPr>
            <p:nvPr/>
          </p:nvSpPr>
          <p:spPr bwMode="auto">
            <a:xfrm>
              <a:off x="340" y="1509"/>
              <a:ext cx="2132" cy="3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kk-KZ" b="1" i="1">
                <a:solidFill>
                  <a:srgbClr val="FF0000"/>
                </a:solidFill>
                <a:cs typeface="Arial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362200" y="457200"/>
            <a:ext cx="53639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жаңылтпаш</a:t>
            </a:r>
            <a:endParaRPr lang="ru-RU" sz="54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0066FF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9600" y="1981200"/>
            <a:ext cx="7010400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Циркте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ойнар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аюды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Циркаш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десем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күлесің.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“Ц” </a:t>
            </a:r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әрпінен басталған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Цемент </a:t>
            </a:r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сөзін білесің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kk-KZ" sz="4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38200" y="4724400"/>
            <a:ext cx="62484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cap="all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жарайсың</a:t>
            </a:r>
            <a:endParaRPr lang="ru-RU" sz="3200" b="1" cap="all" spc="0" dirty="0">
              <a:ln w="9000" cmpd="sng">
                <a:noFill/>
                <a:prstDash val="solid"/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лево 16">
            <a:hlinkClick r:id="rId3" action="ppaction://hlinksldjump"/>
          </p:cNvPr>
          <p:cNvSpPr/>
          <p:nvPr/>
        </p:nvSpPr>
        <p:spPr>
          <a:xfrm>
            <a:off x="685800" y="5486400"/>
            <a:ext cx="1447800" cy="914400"/>
          </a:xfrm>
          <a:prstGeom prst="leftArrow">
            <a:avLst/>
          </a:prstGeom>
          <a:solidFill>
            <a:schemeClr val="accent2"/>
          </a:solidFill>
          <a:ln>
            <a:solidFill>
              <a:srgbClr val="00FF00"/>
            </a:solidFill>
          </a:ln>
          <a:effectLst>
            <a:glow rad="101600">
              <a:srgbClr val="0066FF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220C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КЕРІ</a:t>
            </a:r>
            <a:endParaRPr lang="ru-RU" sz="2800" b="1" dirty="0">
              <a:solidFill>
                <a:srgbClr val="220C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828800" y="1143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79" name="Picture 2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907"/>
            <a:ext cx="9144000" cy="6861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" name="Прямоугольник 80"/>
          <p:cNvSpPr/>
          <p:nvPr/>
        </p:nvSpPr>
        <p:spPr>
          <a:xfrm>
            <a:off x="685800" y="2590800"/>
            <a:ext cx="7924800" cy="19050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8800" b="1" i="1" kern="10" cap="all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ТАПҚЫР</a:t>
            </a:r>
            <a:r>
              <a:rPr lang="ru-RU" sz="8800" b="1" i="1" kern="10" cap="all" spc="0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 </a:t>
            </a:r>
            <a:r>
              <a:rPr lang="ru-RU" sz="8800" b="1" i="1" kern="10" cap="all" spc="0" dirty="0" err="1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тОп</a:t>
            </a:r>
            <a:r>
              <a:rPr lang="ru-RU" sz="8800" b="1" i="1" kern="10" cap="all" spc="0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0066FF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!</a:t>
            </a:r>
            <a:endParaRPr lang="ru-RU" sz="8800" b="1" cap="all" spc="0" dirty="0">
              <a:ln w="9000" cmpd="sng">
                <a:noFill/>
                <a:prstDash val="solid"/>
              </a:ln>
              <a:solidFill>
                <a:srgbClr val="FF0000"/>
              </a:solidFill>
              <a:effectLst>
                <a:glow rad="101600">
                  <a:srgbClr val="0066FF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2" name="Picture 13" descr="Background (анимационные фоны). - звездочки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1143000"/>
            <a:ext cx="17145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" name="Picture 13" descr="Background (анимационные фоны). - звездочки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2590800"/>
            <a:ext cx="17145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" name="Picture 13" descr="Background (анимационные фоны). - звездочки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8600" y="2971800"/>
            <a:ext cx="17145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" name="Picture 13" descr="Background (анимационные фоны). - звездочки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2514600"/>
            <a:ext cx="17145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" name="Picture 13" descr="Background (анимационные фоны). - звездочки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0"/>
            <a:ext cx="17145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" name="Picture 13" descr="Background (анимационные фоны). - звездочки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3124200"/>
            <a:ext cx="17145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" name="Picture 13" descr="Background (анимационные фоны). - звездочки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228600"/>
            <a:ext cx="17145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" name="Picture 13" descr="Background (анимационные фоны). - звездочки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3657600"/>
            <a:ext cx="17145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" name="Picture 13" descr="Background (анимационные фоны). - звездочки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4343400"/>
            <a:ext cx="17145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5" descr="butterfly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1427579">
            <a:off x="6600504" y="228600"/>
            <a:ext cx="2543496" cy="2395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3" descr="Background (анимационные фоны). - звездочки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3200400"/>
            <a:ext cx="17145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3" descr="Background (анимационные фоны). - звездочки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4038600"/>
            <a:ext cx="17145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11-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918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-381000" y="762000"/>
            <a:ext cx="9525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0"/>
            <a:ext cx="88392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5400" b="1" i="1" u="none" strike="noStrike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«Атасы мен немересі» ертегісі</a:t>
            </a:r>
            <a:endParaRPr kumimoji="0" lang="ru-RU" sz="2800" b="1" i="0" u="none" strike="noStrike" normalizeH="0" baseline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5400" b="1" i="1" u="none" strike="noStrike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«Ашқарақ пен Қожанасыр» туралы аңыз</a:t>
            </a:r>
            <a:endParaRPr kumimoji="0" lang="ru-RU" sz="2800" b="1" i="0" u="none" strike="noStrike" normalizeH="0" baseline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5400" b="1" i="1" u="none" strike="noStrike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«Қыз бен жігіт» айтысы</a:t>
            </a:r>
            <a:endParaRPr kumimoji="0" lang="ru-RU" sz="2800" b="1" i="0" u="none" strike="noStrike" normalizeH="0" baseline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5400" b="1" i="1" u="none" strike="noStrike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«Халқыңа адал бол» шешендік сөзі</a:t>
            </a:r>
            <a:endParaRPr kumimoji="0" lang="kk-KZ" sz="6600" b="1" i="0" u="none" strike="noStrike" normalizeH="0" baseline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11-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84"/>
            <a:ext cx="9144000" cy="6854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8382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057900"/>
            <a:ext cx="8382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7200" y="4953000"/>
            <a:ext cx="6858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5562600"/>
            <a:ext cx="5334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5791200"/>
            <a:ext cx="4572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5800" y="0"/>
            <a:ext cx="8382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5105400"/>
            <a:ext cx="4572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96200" y="838200"/>
            <a:ext cx="381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304800"/>
            <a:ext cx="5334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6172200"/>
            <a:ext cx="6096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1219200"/>
            <a:ext cx="381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0" descr="stars_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57600" y="3962400"/>
            <a:ext cx="177165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7400" y="609600"/>
            <a:ext cx="6096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8" descr="кот4"/>
          <p:cNvPicPr>
            <a:picLocks noChangeAspect="1" noChangeArrowheads="1" noCrop="1"/>
          </p:cNvPicPr>
          <p:nvPr/>
        </p:nvPicPr>
        <p:blipFill>
          <a:blip r:embed="rId6">
            <a:grayscl/>
          </a:blip>
          <a:srcRect/>
          <a:stretch>
            <a:fillRect/>
          </a:stretch>
        </p:blipFill>
        <p:spPr bwMode="auto">
          <a:xfrm>
            <a:off x="1928794" y="5440363"/>
            <a:ext cx="3095625" cy="141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https://arhivurokov.ru/multiurok/html/2017/02/20/s_58aac7ef1cfe7/567652_3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37"/>
          </a:xfrm>
        </p:grpSpPr>
        <p:pic>
          <p:nvPicPr>
            <p:cNvPr id="7" name="Picture 5" descr="j0437138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2500"/>
              <a:ext cx="1837" cy="1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6" descr="j0437138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0" y="0"/>
              <a:ext cx="1837" cy="1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7" descr="j0437138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0800000">
              <a:off x="3923" y="0"/>
              <a:ext cx="1837" cy="1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8" descr="j0437138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-5400000">
              <a:off x="3923" y="2483"/>
              <a:ext cx="1837" cy="1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Прямоугольник 10"/>
          <p:cNvSpPr/>
          <p:nvPr/>
        </p:nvSpPr>
        <p:spPr>
          <a:xfrm>
            <a:off x="714348" y="1500174"/>
            <a:ext cx="8429652" cy="328614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Button">
              <a:avLst/>
            </a:prstTxWarp>
            <a:spAutoFit/>
          </a:bodyPr>
          <a:lstStyle/>
          <a:p>
            <a:pPr algn="ctr"/>
            <a:endParaRPr lang="kk-KZ" sz="6000" b="1" i="1" cap="all" dirty="0" smtClean="0">
              <a:ln w="9000" cmpd="sng">
                <a:noFill/>
                <a:prstDash val="solid"/>
              </a:ln>
              <a:solidFill>
                <a:srgbClr val="FF0066"/>
              </a:solidFill>
              <a:effectLst>
                <a:glow rad="101600">
                  <a:srgbClr val="FFFF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Ebrima" pitchFamily="2" charset="0"/>
              <a:cs typeface="Times New Roman" pitchFamily="18" charset="0"/>
            </a:endParaRPr>
          </a:p>
          <a:p>
            <a:pPr algn="ctr"/>
            <a:r>
              <a:rPr lang="kk-KZ" sz="6000" b="1" i="1" cap="all" dirty="0" smtClean="0">
                <a:ln w="9000" cmpd="sng">
                  <a:noFill/>
                  <a:prstDash val="solid"/>
                </a:ln>
                <a:solidFill>
                  <a:srgbClr val="FF0066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Ebrima" pitchFamily="2" charset="0"/>
                <a:cs typeface="Times New Roman" pitchFamily="18" charset="0"/>
              </a:rPr>
              <a:t>Ұшқыр ой мен </a:t>
            </a:r>
          </a:p>
          <a:p>
            <a:pPr algn="ctr"/>
            <a:r>
              <a:rPr lang="kk-KZ" sz="6000" b="1" i="1" cap="all" dirty="0" smtClean="0">
                <a:ln w="9000" cmpd="sng">
                  <a:noFill/>
                  <a:prstDash val="solid"/>
                </a:ln>
                <a:solidFill>
                  <a:srgbClr val="FF0066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Ebrima" pitchFamily="2" charset="0"/>
                <a:cs typeface="Times New Roman" pitchFamily="18" charset="0"/>
              </a:rPr>
              <a:t>шешен тіл </a:t>
            </a:r>
            <a:endParaRPr lang="ru-RU" sz="6000" b="1" cap="all" spc="0" dirty="0">
              <a:ln w="9000" cmpd="sng">
                <a:noFill/>
                <a:prstDash val="solid"/>
              </a:ln>
              <a:solidFill>
                <a:srgbClr val="FF0066"/>
              </a:solidFill>
              <a:effectLst>
                <a:glow rad="101600">
                  <a:srgbClr val="FFFF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2" name="Picture 13" descr="32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0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3" descr="32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2743200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32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0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3" descr="32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0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3" descr="32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5715000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3" descr="32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5715000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32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5715000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3" descr="32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2743200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3" descr="32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0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3" descr="32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5715000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5" descr="anim04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0" y="0"/>
            <a:ext cx="1524000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15" descr="anim04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7620000" y="0"/>
            <a:ext cx="1524000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15" descr="anim04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7620000" y="5461000"/>
            <a:ext cx="1524000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5" descr="anim04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0" y="5461000"/>
            <a:ext cx="1524000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11-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84"/>
            <a:ext cx="9144000" cy="6854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8382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057900"/>
            <a:ext cx="8382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7200" y="4953000"/>
            <a:ext cx="6858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5562600"/>
            <a:ext cx="5334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5791200"/>
            <a:ext cx="4572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5800" y="0"/>
            <a:ext cx="8382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5105400"/>
            <a:ext cx="4572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96200" y="838200"/>
            <a:ext cx="381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304800"/>
            <a:ext cx="5334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6172200"/>
            <a:ext cx="6096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1219200"/>
            <a:ext cx="381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0" descr="stars_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57600" y="3962400"/>
            <a:ext cx="177165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7400" y="609600"/>
            <a:ext cx="6096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8" descr="кот4"/>
          <p:cNvPicPr>
            <a:picLocks noChangeAspect="1" noChangeArrowheads="1" noCrop="1"/>
          </p:cNvPicPr>
          <p:nvPr/>
        </p:nvPicPr>
        <p:blipFill>
          <a:blip r:embed="rId6">
            <a:grayscl/>
          </a:blip>
          <a:srcRect/>
          <a:stretch>
            <a:fillRect/>
          </a:stretch>
        </p:blipFill>
        <p:spPr bwMode="auto">
          <a:xfrm>
            <a:off x="1928794" y="5440363"/>
            <a:ext cx="3095625" cy="141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s://arhivurokov.ru/kopilka/up/html/2017/03/04/k_58ba810a072ce/397687_4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11-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84"/>
            <a:ext cx="9144000" cy="6854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8382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057900"/>
            <a:ext cx="8382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7200" y="4953000"/>
            <a:ext cx="6858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5562600"/>
            <a:ext cx="5334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5791200"/>
            <a:ext cx="4572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5800" y="0"/>
            <a:ext cx="8382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5105400"/>
            <a:ext cx="4572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96200" y="838200"/>
            <a:ext cx="381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304800"/>
            <a:ext cx="5334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6172200"/>
            <a:ext cx="6096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1219200"/>
            <a:ext cx="381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0" descr="stars_1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57600" y="3962400"/>
            <a:ext cx="177165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49" descr="12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7400" y="609600"/>
            <a:ext cx="6096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8" descr="кот4"/>
          <p:cNvPicPr>
            <a:picLocks noChangeAspect="1" noChangeArrowheads="1" noCrop="1"/>
          </p:cNvPicPr>
          <p:nvPr/>
        </p:nvPicPr>
        <p:blipFill>
          <a:blip r:embed="rId6">
            <a:grayscl/>
          </a:blip>
          <a:srcRect/>
          <a:stretch>
            <a:fillRect/>
          </a:stretch>
        </p:blipFill>
        <p:spPr bwMode="auto">
          <a:xfrm>
            <a:off x="1928794" y="5440363"/>
            <a:ext cx="3095625" cy="141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6" name="Picture 2" descr="https://ds02.infourok.ru/uploads/ex/05c2/000633c9-863a660b/img6.jpg"/>
          <p:cNvPicPr>
            <a:picLocks noChangeAspect="1" noChangeArrowheads="1"/>
          </p:cNvPicPr>
          <p:nvPr/>
        </p:nvPicPr>
        <p:blipFill>
          <a:blip r:embed="rId7"/>
          <a:srcRect t="13333"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M11-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4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0" y="1066800"/>
            <a:ext cx="8816836" cy="49530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Button">
              <a:avLst/>
            </a:prstTxWarp>
            <a:spAutoFit/>
          </a:bodyPr>
          <a:lstStyle/>
          <a:p>
            <a:pPr algn="ctr"/>
            <a:r>
              <a:rPr lang="ru-RU" sz="5400" b="1" i="1" cap="all" spc="0" dirty="0" err="1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Назар</a:t>
            </a:r>
            <a:r>
              <a:rPr lang="ru-RU" sz="5400" b="1" i="1" cap="all" spc="0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cap="all" spc="0" dirty="0" err="1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қойып</a:t>
            </a:r>
            <a:r>
              <a:rPr lang="ru-RU" sz="5400" b="1" i="1" cap="all" spc="0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5400" b="1" i="1" cap="all" spc="0" dirty="0" err="1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тыңдағандарыңызға</a:t>
            </a:r>
            <a:r>
              <a:rPr lang="ru-RU" sz="5400" b="1" i="1" cap="all" spc="0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5400" b="1" i="1" cap="all" spc="0" dirty="0" err="1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рахмет</a:t>
            </a:r>
            <a:r>
              <a:rPr lang="ru-RU" sz="5400" b="1" i="1" cap="all" spc="0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!</a:t>
            </a:r>
            <a:endParaRPr lang="ru-RU" sz="5400" b="1" cap="all" spc="0" dirty="0">
              <a:ln w="9000" cmpd="sng">
                <a:noFill/>
                <a:prstDash val="solid"/>
              </a:ln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4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954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32750" y="1524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8600" y="2286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32750" y="47244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32750" y="5805487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32750" y="2286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32750" y="12192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244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805487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32750" y="35052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5805487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5805487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5805487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5805487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576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000" y="8382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4953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000" y="4953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762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1905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1905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8288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18288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19050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39624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39624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38862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38862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9" descr="lign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3962400"/>
            <a:ext cx="111125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backgrounds_100023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066800" y="1828800"/>
            <a:ext cx="5715645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b="1" cap="none" spc="0" dirty="0" smtClean="0">
                <a:ln w="17780" cmpd="sng">
                  <a:solidFill>
                    <a:srgbClr val="00FF00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 + КІР </a:t>
            </a:r>
            <a:r>
              <a:rPr lang="ru-RU" sz="5400" b="1" spc="150" dirty="0" smtClean="0">
                <a:ln w="11430">
                  <a:solidFill>
                    <a:srgbClr val="00FF00"/>
                  </a:solidFill>
                </a:ln>
                <a:solidFill>
                  <a:srgbClr val="0000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?</a:t>
            </a:r>
          </a:p>
          <a:p>
            <a:r>
              <a:rPr lang="ru-RU" sz="5400" b="1" cap="none" spc="150" dirty="0" smtClean="0">
                <a:ln w="11430">
                  <a:solidFill>
                    <a:srgbClr val="00FF00"/>
                  </a:solidFill>
                </a:ln>
                <a:solidFill>
                  <a:srgbClr val="0000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 + ІК </a:t>
            </a:r>
            <a:r>
              <a:rPr lang="ru-RU" sz="5400" b="1" spc="150" dirty="0" smtClean="0">
                <a:ln w="11430">
                  <a:solidFill>
                    <a:srgbClr val="00FF00"/>
                  </a:solidFill>
                </a:ln>
                <a:solidFill>
                  <a:srgbClr val="0000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?</a:t>
            </a:r>
          </a:p>
          <a:p>
            <a:r>
              <a:rPr lang="ru-RU" sz="5400" b="1" cap="none" spc="150" dirty="0" smtClean="0">
                <a:ln w="11430">
                  <a:solidFill>
                    <a:srgbClr val="00FF00"/>
                  </a:solidFill>
                </a:ln>
                <a:solidFill>
                  <a:srgbClr val="0000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+ 10 + А </a:t>
            </a:r>
            <a:r>
              <a:rPr lang="ru-RU" sz="5400" b="1" spc="150" dirty="0" smtClean="0">
                <a:ln w="11430">
                  <a:solidFill>
                    <a:srgbClr val="00FF00"/>
                  </a:solidFill>
                </a:ln>
                <a:solidFill>
                  <a:srgbClr val="0000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?</a:t>
            </a:r>
          </a:p>
          <a:p>
            <a:r>
              <a:rPr lang="ru-RU" sz="5400" b="1" cap="none" spc="150" dirty="0" smtClean="0">
                <a:ln w="11430">
                  <a:solidFill>
                    <a:srgbClr val="00FF00"/>
                  </a:solidFill>
                </a:ln>
                <a:solidFill>
                  <a:srgbClr val="0000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 + 10 + АҚ </a:t>
            </a:r>
            <a:r>
              <a:rPr lang="ru-RU" sz="5400" b="1" spc="150" dirty="0" smtClean="0">
                <a:ln w="11430">
                  <a:solidFill>
                    <a:srgbClr val="00FF00"/>
                  </a:solidFill>
                </a:ln>
                <a:solidFill>
                  <a:srgbClr val="0000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?</a:t>
            </a:r>
          </a:p>
          <a:p>
            <a:r>
              <a:rPr lang="ru-RU" sz="5400" b="1" cap="none" spc="150" dirty="0" smtClean="0">
                <a:ln w="11430">
                  <a:solidFill>
                    <a:srgbClr val="00FF00"/>
                  </a:solidFill>
                </a:ln>
                <a:solidFill>
                  <a:srgbClr val="0000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+ КӨЗ </a:t>
            </a:r>
            <a:r>
              <a:rPr lang="ru-RU" sz="5400" b="1" spc="150" dirty="0" smtClean="0">
                <a:ln w="11430">
                  <a:solidFill>
                    <a:srgbClr val="00FF00"/>
                  </a:solidFill>
                </a:ln>
                <a:solidFill>
                  <a:srgbClr val="0000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?</a:t>
            </a:r>
            <a:r>
              <a:rPr lang="ru-RU" sz="5400" b="1" cap="none" spc="0" dirty="0" smtClean="0">
                <a:ln w="17780" cmpd="sng">
                  <a:solidFill>
                    <a:srgbClr val="00FF00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cap="none" spc="0" dirty="0">
              <a:ln w="17780" cmpd="sng">
                <a:solidFill>
                  <a:srgbClr val="00FF00"/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M11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1C1C1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09600" y="381000"/>
            <a:ext cx="8444396" cy="58169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3600" b="1" cap="all" spc="0" dirty="0" smtClean="0">
              <a:ln/>
              <a:solidFill>
                <a:srgbClr val="660033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cap="all" dirty="0" smtClean="0">
              <a:ln/>
              <a:solidFill>
                <a:srgbClr val="660033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6000" b="1" cap="all" spc="0" dirty="0" smtClean="0">
                <a:ln>
                  <a:solidFill>
                    <a:srgbClr val="00FF00"/>
                  </a:solidFill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 + 10 </a:t>
            </a:r>
            <a:r>
              <a:rPr lang="ru-RU" sz="6000" b="1" spc="150" dirty="0" smtClean="0">
                <a:ln w="11430">
                  <a:solidFill>
                    <a:srgbClr val="00FF00"/>
                  </a:solidFill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?</a:t>
            </a:r>
          </a:p>
          <a:p>
            <a:r>
              <a:rPr lang="ru-RU" sz="6000" b="1" cap="all" spc="150" dirty="0" smtClean="0">
                <a:ln w="11430">
                  <a:solidFill>
                    <a:srgbClr val="00FF00"/>
                  </a:solidFill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 + Н </a:t>
            </a:r>
            <a:r>
              <a:rPr lang="ru-RU" sz="6000" b="1" spc="150" dirty="0" smtClean="0">
                <a:ln w="11430">
                  <a:solidFill>
                    <a:srgbClr val="00FF00"/>
                  </a:solidFill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6000" b="1" cap="all" spc="150" dirty="0" smtClean="0">
                <a:ln w="11430">
                  <a:solidFill>
                    <a:srgbClr val="00FF00"/>
                  </a:solidFill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6000" b="1" cap="all" spc="0" dirty="0" smtClean="0">
                <a:ln>
                  <a:solidFill>
                    <a:srgbClr val="00FF00"/>
                  </a:solidFill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kk-KZ" sz="6000" b="1" cap="all" dirty="0" smtClean="0">
                <a:ln>
                  <a:solidFill>
                    <a:srgbClr val="00FF00"/>
                  </a:solidFill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7 + К </a:t>
            </a:r>
            <a:r>
              <a:rPr lang="ru-RU" sz="6000" b="1" spc="150" dirty="0" smtClean="0">
                <a:ln w="11430">
                  <a:solidFill>
                    <a:srgbClr val="00FF00"/>
                  </a:solidFill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?</a:t>
            </a:r>
          </a:p>
          <a:p>
            <a:r>
              <a:rPr lang="kk-KZ" sz="6000" b="1" cap="all" spc="150" dirty="0" smtClean="0">
                <a:ln w="11430">
                  <a:solidFill>
                    <a:srgbClr val="00FF00"/>
                  </a:solidFill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100 + ІМ </a:t>
            </a:r>
            <a:r>
              <a:rPr lang="ru-RU" sz="6000" b="1" spc="150" dirty="0" smtClean="0">
                <a:ln w="11430">
                  <a:solidFill>
                    <a:srgbClr val="00FF00"/>
                  </a:solidFill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?</a:t>
            </a:r>
          </a:p>
          <a:p>
            <a:r>
              <a:rPr lang="kk-KZ" sz="6000" b="1" cap="all" spc="150" dirty="0" smtClean="0">
                <a:ln w="11430">
                  <a:solidFill>
                    <a:srgbClr val="00FF00"/>
                  </a:solidFill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+ 2 + Л</a:t>
            </a:r>
            <a:r>
              <a:rPr lang="ru-RU" sz="6000" b="1" spc="150" dirty="0" smtClean="0">
                <a:ln w="11430">
                  <a:solidFill>
                    <a:srgbClr val="00FF00"/>
                  </a:solidFill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?</a:t>
            </a:r>
            <a:endParaRPr lang="ru-RU" sz="6000" b="1" cap="all" spc="0" dirty="0">
              <a:ln w="11430">
                <a:solidFill>
                  <a:srgbClr val="00FF00"/>
                </a:solidFill>
              </a:ln>
              <a:solidFill>
                <a:srgbClr val="FF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ust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921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 rot="167240">
            <a:off x="762000" y="457200"/>
            <a:ext cx="5562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ln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М а </a:t>
            </a:r>
            <a:r>
              <a:rPr lang="ru-RU" sz="5400" b="1" i="1" dirty="0" err="1" smtClean="0">
                <a:ln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қ </a:t>
            </a:r>
            <a:r>
              <a:rPr lang="ru-RU" sz="5400" b="1" i="1" dirty="0" smtClean="0">
                <a:ln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с а т </a:t>
            </a:r>
            <a:r>
              <a:rPr lang="ru-RU" sz="5400" b="1" i="1" dirty="0" err="1" smtClean="0">
                <a:ln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5400" b="1" i="1" dirty="0" smtClean="0">
                <a:ln/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endParaRPr lang="ru-RU" sz="5400" b="1" i="1" dirty="0">
              <a:ln/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357510">
            <a:off x="587625" y="1880585"/>
            <a:ext cx="6270015" cy="3539430"/>
          </a:xfrm>
          <a:prstGeom prst="rect">
            <a:avLst/>
          </a:prstGeom>
        </p:spPr>
        <p:txBody>
          <a:bodyPr wrap="square">
            <a:spAutoFit/>
            <a:scene3d>
              <a:camera prst="perspectiveContrastingRightFacing"/>
              <a:lightRig rig="threePt" dir="t"/>
            </a:scene3d>
          </a:bodyPr>
          <a:lstStyle/>
          <a:p>
            <a:pPr eaLnBrk="1" hangingPunct="1">
              <a:spcBef>
                <a:spcPct val="0"/>
              </a:spcBef>
            </a:pPr>
            <a:r>
              <a:rPr lang="kk-KZ" sz="3200" i="1" dirty="0" smtClean="0">
                <a:solidFill>
                  <a:srgbClr val="2710B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3200" b="1" dirty="0" smtClean="0">
                <a:solidFill>
                  <a:srgbClr val="0000FF"/>
                </a:solidFill>
              </a:rPr>
              <a:t>Топта бірлесе жұмыс істеуге, басқа адамның жұмысын бағалауға үйрету;</a:t>
            </a:r>
            <a:endParaRPr lang="ru-RU" sz="3200" b="1" dirty="0" smtClean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kk-KZ" sz="3200" b="1" dirty="0" smtClean="0">
                <a:solidFill>
                  <a:srgbClr val="0000FF"/>
                </a:solidFill>
              </a:rPr>
              <a:t>Қатысушылардың шеберліктерін, тапқырлықтарын бақылау</a:t>
            </a:r>
            <a:r>
              <a:rPr lang="ru-RU" sz="3200" b="1" dirty="0" smtClean="0">
                <a:solidFill>
                  <a:srgbClr val="0000FF"/>
                </a:solidFill>
              </a:rPr>
              <a:t>;</a:t>
            </a:r>
            <a:r>
              <a:rPr lang="ru-RU" sz="3200" b="1" dirty="0" smtClean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kk-KZ" sz="3200" b="1" dirty="0" smtClean="0">
                <a:solidFill>
                  <a:srgbClr val="0000FF"/>
                </a:solidFill>
              </a:rPr>
              <a:t>Ұйымшыл болуға тәрбиелеу</a:t>
            </a:r>
            <a:r>
              <a:rPr lang="ru-RU" sz="3200" b="1" dirty="0" smtClean="0">
                <a:solidFill>
                  <a:srgbClr val="0000FF"/>
                </a:solidFill>
              </a:rPr>
              <a:t>.</a:t>
            </a:r>
          </a:p>
          <a:p>
            <a:endParaRPr lang="ru-RU" sz="3200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7" descr="0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827353">
            <a:off x="6400800" y="4876800"/>
            <a:ext cx="20574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/>
          <a:lstStyle/>
          <a:p>
            <a:pPr eaLnBrk="1" hangingPunct="1"/>
            <a:r>
              <a:rPr lang="kk-KZ" sz="3600" b="1" i="1" dirty="0" smtClean="0">
                <a:solidFill>
                  <a:srgbClr val="FF3300"/>
                </a:solidFill>
              </a:rPr>
              <a:t>Ойын 4 кезеңнен тұрады:</a:t>
            </a:r>
            <a:r>
              <a:rPr lang="kk-KZ" sz="3600" dirty="0" smtClean="0">
                <a:solidFill>
                  <a:srgbClr val="FF3300"/>
                </a:solidFill>
              </a:rPr>
              <a:t> </a:t>
            </a:r>
            <a:endParaRPr lang="ru-RU" sz="3600" dirty="0" smtClean="0">
              <a:solidFill>
                <a:srgbClr val="FF3300"/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05000" y="1219200"/>
            <a:ext cx="6748462" cy="3505201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endParaRPr lang="kk-KZ" sz="2800" dirty="0" smtClean="0"/>
          </a:p>
          <a:p>
            <a:r>
              <a:rPr lang="kk-KZ" sz="2800" b="1" dirty="0" smtClean="0"/>
              <a:t>І  айналым  «Ұшқыр ой»</a:t>
            </a:r>
            <a:endParaRPr lang="ru-RU" sz="2800" dirty="0" smtClean="0"/>
          </a:p>
          <a:p>
            <a:r>
              <a:rPr lang="kk-KZ" sz="2800" b="1" dirty="0" smtClean="0"/>
              <a:t>ІI айналым «Ойлан, тап»</a:t>
            </a:r>
            <a:endParaRPr lang="ru-RU" sz="2800" dirty="0" smtClean="0"/>
          </a:p>
          <a:p>
            <a:r>
              <a:rPr lang="kk-KZ" sz="2800" b="1" dirty="0" smtClean="0"/>
              <a:t>III айналым «Сиқырлы ұяшық»</a:t>
            </a:r>
            <a:endParaRPr lang="ru-RU" sz="2800" dirty="0" smtClean="0"/>
          </a:p>
          <a:p>
            <a:r>
              <a:rPr lang="kk-KZ" sz="2800" b="1" dirty="0" smtClean="0"/>
              <a:t>ІV айналым   «Тапқыр топ»</a:t>
            </a:r>
            <a:endParaRPr lang="ru-RU" sz="2800" dirty="0" smtClean="0"/>
          </a:p>
          <a:p>
            <a:pPr marL="609600" indent="-609600" eaLnBrk="1" hangingPunct="1">
              <a:lnSpc>
                <a:spcPct val="80000"/>
              </a:lnSpc>
            </a:pPr>
            <a:endParaRPr lang="ru-RU" sz="2800" dirty="0" smtClean="0"/>
          </a:p>
        </p:txBody>
      </p:sp>
      <p:pic>
        <p:nvPicPr>
          <p:cNvPr id="5" name="Picture 2" descr="0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1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239959020_roz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"/>
            <a:ext cx="9144000" cy="6858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62001" y="1676400"/>
            <a:ext cx="68579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6000" b="1" i="1" dirty="0" smtClean="0">
                <a:latin typeface="Times New Roman" pitchFamily="18" charset="0"/>
                <a:cs typeface="Times New Roman" pitchFamily="18" charset="0"/>
              </a:rPr>
              <a:t>І  айналым  «Ұшқыр ой»</a:t>
            </a:r>
            <a:endParaRPr lang="ru-RU" sz="6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6000" b="1" cap="all" dirty="0">
              <a:ln w="9000" cmpd="sng">
                <a:noFill/>
                <a:prstDash val="solid"/>
              </a:ln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4" descr="AG00319_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3505200"/>
            <a:ext cx="2511425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k-KZ" dirty="0" smtClean="0">
                <a:solidFill>
                  <a:schemeClr val="hlink"/>
                </a:solidFill>
              </a:rPr>
              <a:t>Сөздер</a:t>
            </a:r>
            <a:endParaRPr lang="ru-RU" dirty="0" smtClean="0">
              <a:solidFill>
                <a:schemeClr val="hlink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447800" y="1295400"/>
            <a:ext cx="4767282" cy="4967302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  <a:defRPr/>
            </a:pPr>
            <a:r>
              <a:rPr lang="kk-KZ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еңбек</a:t>
            </a:r>
            <a:endParaRPr lang="en-US" sz="4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kk-KZ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достық</a:t>
            </a:r>
            <a:endParaRPr lang="en-US" sz="4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kk-KZ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ерлік</a:t>
            </a:r>
            <a:endParaRPr lang="en-US" sz="4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kk-KZ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білім</a:t>
            </a:r>
            <a:endParaRPr lang="en-US" sz="4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kk-KZ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туған жер, Отан</a:t>
            </a:r>
            <a:endParaRPr lang="en-US" sz="4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kk-KZ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отбасы</a:t>
            </a:r>
            <a:endParaRPr lang="en-US" sz="4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kk-KZ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тағам</a:t>
            </a:r>
            <a:endParaRPr lang="ru-RU" sz="32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Picture 2" descr="0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1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85" decel="1000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385" decel="1000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385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385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85" decel="1000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385" decel="1000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7" dur="385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9" dur="385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85" decel="1000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385" decel="1000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8" dur="385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0" dur="385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85" decel="1000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385" decel="1000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9" dur="385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1" dur="385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85" decel="1000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385" decel="1000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0" dur="385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2" dur="385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385" decel="100000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385" decel="100000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1" dur="385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3" dur="385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385" decel="100000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385" decel="100000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2" dur="385" fill="hold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4" dur="385" fill="hold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9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0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1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3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4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5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0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1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2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7" dur="5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8" dur="5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9" dur="5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4" dur="5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5" dur="5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6" dur="5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1" dur="500" fill="hold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2" dur="500" fill="hold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3" dur="500" fill="hold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 build="p"/>
      <p:bldP spid="31747" grpI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239959020_roz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"/>
            <a:ext cx="9144000" cy="6858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62001" y="1676400"/>
            <a:ext cx="68579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6000" b="1" dirty="0" smtClean="0">
                <a:solidFill>
                  <a:srgbClr val="FF0000"/>
                </a:solidFill>
              </a:rPr>
              <a:t>ІI айналым </a:t>
            </a:r>
          </a:p>
          <a:p>
            <a:pPr algn="ctr"/>
            <a:r>
              <a:rPr lang="kk-KZ" sz="6000" b="1" dirty="0" smtClean="0">
                <a:solidFill>
                  <a:srgbClr val="FF0000"/>
                </a:solidFill>
              </a:rPr>
              <a:t>«Ойлан, тап»</a:t>
            </a:r>
            <a:endParaRPr lang="ru-RU" sz="60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6000" b="1" cap="all" dirty="0">
              <a:ln w="9000" cmpd="sng">
                <a:noFill/>
                <a:prstDash val="solid"/>
              </a:ln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4" descr="AG00319_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3505200"/>
            <a:ext cx="2511425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11-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918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-381000" y="762000"/>
            <a:ext cx="9525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s://arhivurokov.ru/kopilka/uploads/user_file_54af95b11a17e/img_user_file_54af95b11a17e_0_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1675</TotalTime>
  <Words>372</Words>
  <PresentationFormat>Экран (4:3)</PresentationFormat>
  <Paragraphs>129</Paragraphs>
  <Slides>34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Слайд 1</vt:lpstr>
      <vt:lpstr>Слайд 2</vt:lpstr>
      <vt:lpstr>Слайд 3</vt:lpstr>
      <vt:lpstr>Слайд 4</vt:lpstr>
      <vt:lpstr>Ойын 4 кезеңнен тұрады: </vt:lpstr>
      <vt:lpstr>Слайд 6</vt:lpstr>
      <vt:lpstr>Сөздер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Atyrau</dc:creator>
  <cp:lastModifiedBy>Админ</cp:lastModifiedBy>
  <cp:revision>139</cp:revision>
  <dcterms:created xsi:type="dcterms:W3CDTF">2012-03-27T17:33:46Z</dcterms:created>
  <dcterms:modified xsi:type="dcterms:W3CDTF">2019-01-23T07:43:49Z</dcterms:modified>
</cp:coreProperties>
</file>