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316" r:id="rId3"/>
    <p:sldId id="317" r:id="rId4"/>
    <p:sldId id="257" r:id="rId5"/>
    <p:sldId id="319" r:id="rId6"/>
    <p:sldId id="296" r:id="rId7"/>
    <p:sldId id="320" r:id="rId8"/>
    <p:sldId id="321" r:id="rId9"/>
    <p:sldId id="297" r:id="rId10"/>
    <p:sldId id="298" r:id="rId11"/>
    <p:sldId id="299" r:id="rId12"/>
    <p:sldId id="300" r:id="rId13"/>
    <p:sldId id="325" r:id="rId14"/>
    <p:sldId id="326" r:id="rId15"/>
    <p:sldId id="324" r:id="rId16"/>
    <p:sldId id="323" r:id="rId17"/>
    <p:sldId id="263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03" r:id="rId27"/>
    <p:sldId id="264" r:id="rId28"/>
    <p:sldId id="330" r:id="rId29"/>
    <p:sldId id="329" r:id="rId30"/>
    <p:sldId id="331" r:id="rId31"/>
    <p:sldId id="332" r:id="rId32"/>
    <p:sldId id="265" r:id="rId33"/>
    <p:sldId id="310" r:id="rId34"/>
    <p:sldId id="328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FF"/>
    <a:srgbClr val="C4C010"/>
    <a:srgbClr val="FF0066"/>
    <a:srgbClr val="CC3300"/>
    <a:srgbClr val="660033"/>
    <a:srgbClr val="220CC4"/>
    <a:srgbClr val="000066"/>
    <a:srgbClr val="271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0.xml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6.xml"/><Relationship Id="rId1" Type="http://schemas.openxmlformats.org/officeDocument/2006/relationships/audio" Target="../media/audio1.wav"/><Relationship Id="rId6" Type="http://schemas.openxmlformats.org/officeDocument/2006/relationships/image" Target="../media/image31.gif"/><Relationship Id="rId11" Type="http://schemas.openxmlformats.org/officeDocument/2006/relationships/slide" Target="slide25.xml"/><Relationship Id="rId5" Type="http://schemas.openxmlformats.org/officeDocument/2006/relationships/slide" Target="slide27.xml"/><Relationship Id="rId15" Type="http://schemas.openxmlformats.org/officeDocument/2006/relationships/slide" Target="slide23.xml"/><Relationship Id="rId10" Type="http://schemas.openxmlformats.org/officeDocument/2006/relationships/slide" Target="slide24.xml"/><Relationship Id="rId4" Type="http://schemas.openxmlformats.org/officeDocument/2006/relationships/image" Target="../media/image30.png"/><Relationship Id="rId9" Type="http://schemas.openxmlformats.org/officeDocument/2006/relationships/slide" Target="slide21.xml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2057400"/>
            <a:ext cx="7010400" cy="25925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Қош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келдіңіздер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239000" y="4114800"/>
            <a:ext cx="190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553198" y="129540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175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39794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200" b="1" cap="all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Алғырлар тобы</a:t>
            </a:r>
          </a:p>
          <a:p>
            <a:pPr algn="ctr"/>
            <a:endParaRPr lang="kk-KZ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 + 3 </a:t>
            </a:r>
            <a:r>
              <a:rPr lang="ru-RU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    5 + 0 =      10 – 7 =</a:t>
            </a:r>
          </a:p>
          <a:p>
            <a:pPr algn="ctr"/>
            <a:endParaRPr lang="kk-KZ" sz="1200" b="1" cap="all" dirty="0" smtClean="0">
              <a:ln w="9000" cmpd="sng">
                <a:solidFill>
                  <a:srgbClr val="00FF00"/>
                </a:solidFill>
                <a:prstDash val="solid"/>
              </a:ln>
              <a:solidFill>
                <a:srgbClr val="FF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cap="all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Тапқырлар тобы</a:t>
            </a:r>
          </a:p>
          <a:p>
            <a:pPr algn="ctr"/>
            <a:endParaRPr lang="kk-KZ" sz="1200" b="1" cap="all" dirty="0" smtClean="0">
              <a:ln w="9000" cmpd="sng">
                <a:solidFill>
                  <a:srgbClr val="00FF00"/>
                </a:solidFill>
                <a:prstDash val="solid"/>
              </a:ln>
              <a:solidFill>
                <a:srgbClr val="FF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+ 6 </a:t>
            </a:r>
            <a:r>
              <a:rPr lang="ru-RU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		3 + 4 =    	7 – 3 = </a:t>
            </a:r>
            <a:endParaRPr lang="kk-KZ" b="1" cap="all" dirty="0" smtClean="0">
              <a:ln w="9000" cmpd="sng">
                <a:solidFill>
                  <a:srgbClr val="2710B0"/>
                </a:solidFill>
                <a:prstDash val="solid"/>
              </a:ln>
              <a:solidFill>
                <a:srgbClr val="00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ds02.infourok.ru/uploads/ex/0d2b/00026aa2-aaf00e1d/640/img11.jpg"/>
          <p:cNvPicPr>
            <a:picLocks noChangeAspect="1" noChangeArrowheads="1"/>
          </p:cNvPicPr>
          <p:nvPr/>
        </p:nvPicPr>
        <p:blipFill>
          <a:blip r:embed="rId3"/>
          <a:srcRect t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4" descr="https://cdn.pixabay.com/photo/2014/02/10/00/32/rose-263234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cdn.pixabay.com/photo/2014/02/10/00/32/rose-263234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crosti.ru/patterns/00/03/35/95f6575869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9624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2" name="AutoShape 10" descr="https://assembly.kz/sites/default/files/u48/9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s://assembly.kz/sites/default/files/u48/9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6" name="Picture 14" descr="http://24medok.ru/wp-content/uploads/2012/04/11778-1024x7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"/>
            <a:ext cx="3810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8" name="Picture 16" descr="https://i.onthe.io/pogudx6uqmsllvgtb.df4fb38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657600"/>
            <a:ext cx="3505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s://fs00.infourok.ru/images/doc/268/273791/hello_html_m2a172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8768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lubds89.edumsko.ru/uploads/2000/1962/section/122828/kisspng-drawing-eating-clip-art-5b3b849d068253.9739193415306272290267.jpg?15421171893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352800"/>
            <a:ext cx="42672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s://fs00.infourok.ru/images/doc/268/273791/hello_html_m72894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84537"/>
            <a:ext cx="4191000" cy="3573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ds02.infourok.ru/uploads/ex/0d2b/00026aa2-aaf00e1d/640/img12.jpg"/>
          <p:cNvPicPr>
            <a:picLocks noChangeAspect="1" noChangeArrowheads="1"/>
          </p:cNvPicPr>
          <p:nvPr/>
        </p:nvPicPr>
        <p:blipFill>
          <a:blip r:embed="rId3"/>
          <a:srcRect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s://i.ytimg.com/vi/4merYv03Uk8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8999"/>
            <a:ext cx="4572000" cy="3429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0" name="Picture 6" descr="https://pp.userapi.com/c633727/v633727142/30b43/_SwXd80TmW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685800"/>
            <a:ext cx="3676650" cy="405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2" name="Picture 8" descr="https://vmformat.ru/_sh/1/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"/>
            <a:ext cx="42672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s://ds02.infourok.ru/uploads/ex/0526/0006bbe5-5a637f85/img2.jpg"/>
          <p:cNvPicPr>
            <a:picLocks noChangeAspect="1" noChangeArrowheads="1"/>
          </p:cNvPicPr>
          <p:nvPr/>
        </p:nvPicPr>
        <p:blipFill>
          <a:blip r:embed="rId3"/>
          <a:srcRect t="1888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239959020_ro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1" y="1676400"/>
            <a:ext cx="6857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dirty="0" smtClean="0"/>
              <a:t> </a:t>
            </a:r>
            <a:r>
              <a:rPr lang="kk-KZ" sz="6000" b="1" dirty="0" smtClean="0">
                <a:solidFill>
                  <a:srgbClr val="FF0000"/>
                </a:solidFill>
              </a:rPr>
              <a:t>III айналым «Сиқырлы ұяшық»</a:t>
            </a:r>
            <a:endParaRPr lang="ru-RU" sz="6000" dirty="0" smtClean="0">
              <a:solidFill>
                <a:srgbClr val="FF0000"/>
              </a:solidFill>
            </a:endParaRPr>
          </a:p>
          <a:p>
            <a:pPr algn="ctr"/>
            <a:endParaRPr lang="ru-RU" sz="6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AG0031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05200"/>
            <a:ext cx="25114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0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ура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908736"/>
            <a:ext cx="5562600" cy="41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4572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24384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44196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30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44196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30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24384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572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4572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24384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4196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30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7924800" y="6096000"/>
            <a:ext cx="1219200" cy="762000"/>
          </a:xfrm>
          <a:prstGeom prst="rightArrow">
            <a:avLst/>
          </a:prstGeom>
          <a:solidFill>
            <a:srgbClr val="FFFF00"/>
          </a:solidFill>
          <a:effectLst>
            <a:glow rad="101600">
              <a:srgbClr val="FF00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Ал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228600" y="-228600"/>
            <a:ext cx="8610600" cy="6707522"/>
            <a:chOff x="269" y="982"/>
            <a:chExt cx="2203" cy="1662"/>
          </a:xfrm>
        </p:grpSpPr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11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2951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жұмбақ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2057400"/>
            <a:ext cx="82296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gsanaUPC" pitchFamily="18" charset="-34"/>
              </a:rPr>
              <a:t>Сандығым бар өзгеше</a:t>
            </a:r>
          </a:p>
          <a:p>
            <a:pPr algn="ctr"/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gsanaUPC" pitchFamily="18" charset="-34"/>
              </a:rPr>
              <a:t>Қолыма алып жүремін</a:t>
            </a:r>
          </a:p>
          <a:p>
            <a:pPr algn="ctr"/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gsanaUPC" pitchFamily="18" charset="-34"/>
              </a:rPr>
              <a:t>Ішін ашып ақтарып</a:t>
            </a:r>
          </a:p>
          <a:p>
            <a:pPr algn="ctr"/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gsanaUPC" pitchFamily="18" charset="-34"/>
              </a:rPr>
              <a:t>Өмір сырын білемін </a:t>
            </a:r>
            <a:b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gsanaUPC" pitchFamily="18" charset="-34"/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5334000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Кітап-книга-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>
            <a:hlinkClick r:id="rId2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347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Жұмбақ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1905000"/>
            <a:ext cx="83820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Қалқиып екі құлағы,</a:t>
            </a:r>
            <a:b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Елеңдеп, қорқып тұрады.</a:t>
            </a:r>
            <a:endParaRPr lang="kk-KZ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000" y="3962400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қоян-заяц-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rabit</a:t>
            </a:r>
            <a:endParaRPr lang="en-US" sz="3200" b="1" cap="all" dirty="0" smtClean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og_sbs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916238" y="1123950"/>
            <a:ext cx="5976937" cy="468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"Халық пен халықты,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адам мен адамды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теңестіретін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нәрсе -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БІЛІМ"</a:t>
            </a:r>
          </a:p>
        </p:txBody>
      </p:sp>
      <p:sp>
        <p:nvSpPr>
          <p:cNvPr id="13316" name="Oval 4" descr="Auezov_Mukhtar"/>
          <p:cNvSpPr>
            <a:spLocks noChangeArrowheads="1"/>
          </p:cNvSpPr>
          <p:nvPr/>
        </p:nvSpPr>
        <p:spPr bwMode="auto">
          <a:xfrm>
            <a:off x="827088" y="2060575"/>
            <a:ext cx="2447925" cy="309721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27088" y="3429000"/>
            <a:ext cx="2447925" cy="19796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38728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Мұхтар Әуезов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347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жұмбақ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1905000"/>
            <a:ext cx="838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Көреді бәрін өзгенің,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742950" indent="-742950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Көрмейді бірақ өздерін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kk-K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 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4724400"/>
            <a:ext cx="82296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(көз-глаза-е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yes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4864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0" y="-228600"/>
            <a:ext cx="91440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347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жұмбақ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1600200"/>
            <a:ext cx="8382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Суға салсаң батпайды,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Жерге ұрсаң жатпайды  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Аспаннан домалап көп моншақ төгілді,</a:t>
            </a:r>
            <a:b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Бусанып жөн алып,терілді,керілді</a:t>
            </a: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51816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(доп-мяч-ball)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(жаңбыр-дождь-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rain)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04800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347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жұмбақ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1981200"/>
            <a:ext cx="8382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Қанаты бар ұшпайды,</a:t>
            </a:r>
            <a:b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 астында қыстайды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Білімнен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сый-асы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Балғындардың ұясы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2600" y="4800600"/>
            <a:ext cx="7010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(балық-рыба-</a:t>
            </a:r>
            <a:r>
              <a:rPr lang="en-US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fish</a:t>
            </a:r>
          </a:p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МЕКТЕП-ШКОЛА-</a:t>
            </a:r>
            <a:r>
              <a:rPr lang="en-US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SCHOOL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347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жұмбақ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1600200"/>
            <a:ext cx="838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Ақ құман жүр жүзіп.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бетін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сүзіп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Қатар-қатар тас қойдым,</a:t>
            </a:r>
            <a:b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Жирен атты бас қойдым</a:t>
            </a:r>
            <a:b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4495800"/>
            <a:ext cx="624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(аққу-лебедь-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swan</a:t>
            </a: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kk-KZ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 МЕН ТІС-ЯЗЫК, ЗУБ-</a:t>
            </a:r>
            <a:r>
              <a:rPr lang="en-US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TONGUE, TOOTH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363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жаңылтпаш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1981200"/>
            <a:ext cx="83820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Омар ора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алар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Омар ора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алмаса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Орал ора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алар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4800600"/>
            <a:ext cx="7315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Жарайсың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09600" y="54864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363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жаңылтпаш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1905000"/>
            <a:ext cx="8382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Арқада алты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арқар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бар,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Қырқада қырық арқар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бар.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Қырық арқарда ақ арқар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бар.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арқарда марқа арқар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5257800"/>
            <a:ext cx="510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жарайсың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363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жаңылтпаш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1981200"/>
            <a:ext cx="7010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Циркте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ойнар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аюды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Циркаш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десем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күлесің.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“Ц”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әрпінен басталған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Цемент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сөзін білесің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kk-K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4724400"/>
            <a:ext cx="6248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жарайсың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4864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9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/>
          <p:nvPr/>
        </p:nvSpPr>
        <p:spPr>
          <a:xfrm>
            <a:off x="685800" y="2590800"/>
            <a:ext cx="79248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i="1" kern="10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ТАПҚЫР</a:t>
            </a:r>
            <a:r>
              <a:rPr lang="ru-RU" sz="8800" b="1" i="1" kern="10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ru-RU" sz="8800" b="1" i="1" kern="10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тОп</a:t>
            </a:r>
            <a:r>
              <a:rPr lang="ru-RU" sz="8800" b="1" i="1" kern="10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!</a:t>
            </a:r>
            <a:endParaRPr lang="ru-RU" sz="8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908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718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514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1242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3434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27579">
            <a:off x="6600504" y="228600"/>
            <a:ext cx="2543496" cy="239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2004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81000" y="762000"/>
            <a:ext cx="952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0"/>
            <a:ext cx="8839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5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«Атасы мен немересі» ертегісі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5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«Ашқарақ пен Қожанасыр» туралы аңыз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5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«Қыз бен жігіт» айтысы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5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«Халқыңа адал бол» шешендік сөзі</a:t>
            </a:r>
            <a:endParaRPr kumimoji="0" lang="kk-KZ" sz="6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4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579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9530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562600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7912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054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838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1722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0" descr="stars_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962400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096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8" descr="кот4"/>
          <p:cNvPicPr>
            <a:picLocks noChangeAspect="1" noChangeArrowheads="1" noCrop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928794" y="5440363"/>
            <a:ext cx="30956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arhivurokov.ru/multiurok/html/2017/02/20/s_58aac7ef1cfe7/567652_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37"/>
          </a:xfrm>
        </p:grpSpPr>
        <p:pic>
          <p:nvPicPr>
            <p:cNvPr id="7" name="Picture 5" descr="j043713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00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j043713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0" y="0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j043713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923" y="0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j043713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923" y="2483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714348" y="1500174"/>
            <a:ext cx="8429652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endParaRPr lang="kk-KZ" sz="6000" b="1" i="1" cap="all" dirty="0" smtClean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Ebrima" pitchFamily="2" charset="0"/>
              <a:cs typeface="Times New Roman" pitchFamily="18" charset="0"/>
            </a:endParaRPr>
          </a:p>
          <a:p>
            <a:pPr algn="ctr"/>
            <a:r>
              <a:rPr lang="kk-KZ" sz="6000" b="1" i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Ұшқыр ой мен </a:t>
            </a:r>
          </a:p>
          <a:p>
            <a:pPr algn="ctr"/>
            <a:r>
              <a:rPr lang="kk-KZ" sz="6000" b="1" i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шешен тіл </a:t>
            </a:r>
            <a:endParaRPr lang="ru-RU" sz="6000" b="1" cap="all" spc="0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27432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7432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3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anim0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anim0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620000" y="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anim0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620000" y="546100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anim0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546100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4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579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9530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562600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7912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054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838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1722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0" descr="stars_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962400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096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8" descr="кот4"/>
          <p:cNvPicPr>
            <a:picLocks noChangeAspect="1" noChangeArrowheads="1" noCrop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928794" y="5440363"/>
            <a:ext cx="30956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arhivurokov.ru/kopilka/up/html/2017/03/04/k_58ba810a072ce/397687_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4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579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9530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562600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7912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054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838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1722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0" descr="stars_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962400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9" descr="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096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8" descr="кот4"/>
          <p:cNvPicPr>
            <a:picLocks noChangeAspect="1" noChangeArrowheads="1" noCrop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928794" y="5440363"/>
            <a:ext cx="30956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s://ds02.infourok.ru/uploads/ex/05c2/000633c9-863a660b/img6.jpg"/>
          <p:cNvPicPr>
            <a:picLocks noChangeAspect="1" noChangeArrowheads="1"/>
          </p:cNvPicPr>
          <p:nvPr/>
        </p:nvPicPr>
        <p:blipFill>
          <a:blip r:embed="rId7"/>
          <a:srcRect t="1333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066800"/>
            <a:ext cx="8816836" cy="495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қойып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тыңдағандарыңызға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0" y="15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2286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0" y="4724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0" y="2286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0" y="1219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0" y="3505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838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953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288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86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86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 descr="lig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ackgrounds_10002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66800" y="1828800"/>
            <a:ext cx="5715645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+ КІР </a:t>
            </a:r>
            <a:r>
              <a:rPr lang="ru-RU" sz="5400" b="1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r>
              <a:rPr lang="ru-RU" sz="5400" b="1" cap="none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+ ІК </a:t>
            </a:r>
            <a:r>
              <a:rPr lang="ru-RU" sz="5400" b="1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r>
              <a:rPr lang="ru-RU" sz="5400" b="1" cap="none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+ 10 + А </a:t>
            </a:r>
            <a:r>
              <a:rPr lang="ru-RU" sz="5400" b="1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r>
              <a:rPr lang="ru-RU" sz="5400" b="1" cap="none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 + 10 + АҚ </a:t>
            </a:r>
            <a:r>
              <a:rPr lang="ru-RU" sz="5400" b="1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r>
              <a:rPr lang="ru-RU" sz="5400" b="1" cap="none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+ КӨЗ </a:t>
            </a:r>
            <a:r>
              <a:rPr lang="ru-RU" sz="5400" b="1" spc="150" dirty="0" smtClean="0">
                <a:ln w="11430">
                  <a:solidFill>
                    <a:srgbClr val="00FF0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  <a:r>
              <a:rPr lang="ru-RU" sz="5400" b="1" cap="none" spc="0" dirty="0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7780" cmpd="sng">
                <a:solidFill>
                  <a:srgbClr val="00FF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1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C1C1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381000"/>
            <a:ext cx="8444396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3600" b="1" cap="all" spc="0" dirty="0" smtClean="0">
              <a:ln/>
              <a:solidFill>
                <a:srgbClr val="66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 smtClean="0">
              <a:ln/>
              <a:solidFill>
                <a:srgbClr val="66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cap="all" spc="0" dirty="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 + 10 </a:t>
            </a:r>
            <a:r>
              <a:rPr lang="ru-RU" sz="6000" b="1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r>
              <a:rPr lang="ru-RU" sz="6000" b="1" cap="all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+ Н </a:t>
            </a:r>
            <a:r>
              <a:rPr lang="ru-RU" sz="6000" b="1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000" b="1" cap="all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000" b="1" cap="all" spc="0" dirty="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kk-KZ" sz="6000" b="1" cap="all" dirty="0" smtClean="0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 + К </a:t>
            </a:r>
            <a:r>
              <a:rPr lang="ru-RU" sz="6000" b="1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r>
              <a:rPr lang="kk-KZ" sz="6000" b="1" cap="all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+ ІМ </a:t>
            </a:r>
            <a:r>
              <a:rPr lang="ru-RU" sz="6000" b="1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</a:p>
          <a:p>
            <a:r>
              <a:rPr lang="kk-KZ" sz="6000" b="1" cap="all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+ 2 + Л</a:t>
            </a:r>
            <a:r>
              <a:rPr lang="ru-RU" sz="6000" b="1" spc="150" dirty="0" smtClean="0">
                <a:ln w="11430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?</a:t>
            </a:r>
            <a:endParaRPr lang="ru-RU" sz="6000" b="1" cap="all" spc="0" dirty="0">
              <a:ln w="11430">
                <a:solidFill>
                  <a:srgbClr val="00FF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ust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67240">
            <a:off x="762000" y="4572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 а </a:t>
            </a:r>
            <a:r>
              <a:rPr lang="ru-RU" sz="5400" b="1" i="1" dirty="0" err="1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 а т </a:t>
            </a:r>
            <a:r>
              <a:rPr lang="ru-RU" sz="5400" b="1" i="1" dirty="0" err="1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5400" b="1" i="1" dirty="0">
              <a:ln/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57510">
            <a:off x="587625" y="1880585"/>
            <a:ext cx="6270015" cy="3539430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eaLnBrk="1" hangingPunct="1">
              <a:spcBef>
                <a:spcPct val="0"/>
              </a:spcBef>
            </a:pPr>
            <a:r>
              <a:rPr lang="kk-KZ" sz="3200" i="1" dirty="0" smtClean="0">
                <a:solidFill>
                  <a:srgbClr val="2710B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b="1" dirty="0" smtClean="0">
                <a:solidFill>
                  <a:srgbClr val="0000FF"/>
                </a:solidFill>
              </a:rPr>
              <a:t>Топта бірлесе жұмыс істеуге, басқа адамның жұмысын бағалауға үйрету;</a:t>
            </a:r>
            <a:endParaRPr lang="ru-RU" sz="32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kk-KZ" sz="3200" b="1" dirty="0" smtClean="0">
                <a:solidFill>
                  <a:srgbClr val="0000FF"/>
                </a:solidFill>
              </a:rPr>
              <a:t>Қатысушылардың шеберліктерін, тапқырлықтарын бақылау</a:t>
            </a:r>
            <a:r>
              <a:rPr lang="ru-RU" sz="3200" b="1" dirty="0" smtClean="0">
                <a:solidFill>
                  <a:srgbClr val="0000FF"/>
                </a:solidFill>
              </a:rPr>
              <a:t>;</a:t>
            </a:r>
            <a:r>
              <a:rPr lang="ru-RU" sz="3200" b="1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kk-KZ" sz="3200" b="1" dirty="0" smtClean="0">
                <a:solidFill>
                  <a:srgbClr val="0000FF"/>
                </a:solidFill>
              </a:rPr>
              <a:t>Ұйымшыл болуға тәрбиелеу</a:t>
            </a:r>
            <a:r>
              <a:rPr lang="ru-RU" sz="32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7353">
            <a:off x="6400800" y="4876800"/>
            <a:ext cx="2057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kk-KZ" sz="3600" b="1" i="1" dirty="0" smtClean="0">
                <a:solidFill>
                  <a:srgbClr val="FF3300"/>
                </a:solidFill>
              </a:rPr>
              <a:t>Ойын 4 кезеңнен тұрады:</a:t>
            </a:r>
            <a:r>
              <a:rPr lang="kk-KZ" sz="3600" dirty="0" smtClean="0">
                <a:solidFill>
                  <a:srgbClr val="FF3300"/>
                </a:solidFill>
              </a:rPr>
              <a:t> </a:t>
            </a:r>
            <a:endParaRPr 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219200"/>
            <a:ext cx="6748462" cy="3505201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kk-KZ" sz="2800" dirty="0" smtClean="0"/>
          </a:p>
          <a:p>
            <a:r>
              <a:rPr lang="kk-KZ" sz="2800" b="1" dirty="0" smtClean="0"/>
              <a:t>І  айналым  «Ұшқыр ой»</a:t>
            </a:r>
            <a:endParaRPr lang="ru-RU" sz="2800" dirty="0" smtClean="0"/>
          </a:p>
          <a:p>
            <a:r>
              <a:rPr lang="kk-KZ" sz="2800" b="1" dirty="0" smtClean="0"/>
              <a:t>ІI айналым «Ойлан, тап»</a:t>
            </a:r>
            <a:endParaRPr lang="ru-RU" sz="2800" dirty="0" smtClean="0"/>
          </a:p>
          <a:p>
            <a:r>
              <a:rPr lang="kk-KZ" sz="2800" b="1" dirty="0" smtClean="0"/>
              <a:t>III айналым «Сиқырлы ұяшық»</a:t>
            </a:r>
            <a:endParaRPr lang="ru-RU" sz="2800" dirty="0" smtClean="0"/>
          </a:p>
          <a:p>
            <a:r>
              <a:rPr lang="kk-KZ" sz="2800" b="1" dirty="0" smtClean="0"/>
              <a:t>ІV айналым   «Тапқыр топ»</a:t>
            </a:r>
            <a:endParaRPr lang="ru-RU" sz="2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5" name="Picture 2" descr="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239959020_ro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1" y="1676400"/>
            <a:ext cx="6857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І  айналым  «Ұшқыр ой»</a:t>
            </a:r>
            <a:endParaRPr lang="ru-RU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AG0031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05200"/>
            <a:ext cx="25114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dirty="0" smtClean="0">
                <a:solidFill>
                  <a:schemeClr val="hlink"/>
                </a:solidFill>
              </a:rPr>
              <a:t>Сөздер</a:t>
            </a:r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47800" y="1295400"/>
            <a:ext cx="4767282" cy="496730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kk-K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еңбек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достық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ерлік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білім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туған жер, Отан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отбасы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тағам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85" decel="100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85" decel="100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85" decel="100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85" decel="100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385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4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239959020_ro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1" y="1676400"/>
            <a:ext cx="6857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FF0000"/>
                </a:solidFill>
              </a:rPr>
              <a:t>ІI айналым </a:t>
            </a:r>
          </a:p>
          <a:p>
            <a:pPr algn="ctr"/>
            <a:r>
              <a:rPr lang="kk-KZ" sz="6000" b="1" dirty="0" smtClean="0">
                <a:solidFill>
                  <a:srgbClr val="FF0000"/>
                </a:solidFill>
              </a:rPr>
              <a:t>«Ойлан, тап»</a:t>
            </a:r>
            <a:endParaRPr lang="ru-RU" sz="6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AG0031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05200"/>
            <a:ext cx="25114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81000" y="762000"/>
            <a:ext cx="952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arhivurokov.ru/kopilka/uploads/user_file_54af95b11a17e/img_user_file_54af95b11a17e_0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372</Words>
  <PresentationFormat>Экран (4:3)</PresentationFormat>
  <Paragraphs>129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Ойын 4 кезеңнен тұрады: </vt:lpstr>
      <vt:lpstr>Слайд 6</vt:lpstr>
      <vt:lpstr>Сөздер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Atyrau</dc:creator>
  <cp:lastModifiedBy>Админ</cp:lastModifiedBy>
  <cp:revision>139</cp:revision>
  <dcterms:created xsi:type="dcterms:W3CDTF">2012-03-27T17:33:46Z</dcterms:created>
  <dcterms:modified xsi:type="dcterms:W3CDTF">2019-01-23T07:43:49Z</dcterms:modified>
</cp:coreProperties>
</file>