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7"/>
  </p:notesMasterIdLst>
  <p:sldIdLst>
    <p:sldId id="257" r:id="rId2"/>
    <p:sldId id="259" r:id="rId3"/>
    <p:sldId id="260" r:id="rId4"/>
    <p:sldId id="267" r:id="rId5"/>
    <p:sldId id="268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57FFF"/>
    <a:srgbClr val="E20071"/>
    <a:srgbClr val="E20087"/>
    <a:srgbClr val="FFABCB"/>
    <a:srgbClr val="EF720B"/>
    <a:srgbClr val="F79B4F"/>
    <a:srgbClr val="6F4001"/>
    <a:srgbClr val="CC9900"/>
    <a:srgbClr val="F7E289"/>
    <a:srgbClr val="FF9E1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2" autoAdjust="0"/>
  </p:normalViewPr>
  <p:slideViewPr>
    <p:cSldViewPr>
      <p:cViewPr>
        <p:scale>
          <a:sx n="80" d="100"/>
          <a:sy n="80" d="100"/>
        </p:scale>
        <p:origin x="-1470" y="-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0435EC-D890-48C2-84EC-059B34E6ED9B}" type="datetimeFigureOut">
              <a:rPr lang="ru-RU" smtClean="0"/>
              <a:pPr/>
              <a:t>30.11.2019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540695-85D0-4063-94BC-514A8B39ADB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97960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40695-85D0-4063-94BC-514A8B39ADB3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64935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40695-85D0-4063-94BC-514A8B39ADB3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83866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40695-85D0-4063-94BC-514A8B39ADB3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35142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96260" y="220455"/>
            <a:ext cx="8704186" cy="76352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0" hangingPunct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Тема урока: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Коллективизация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Казахстане. </a:t>
            </a:r>
          </a:p>
          <a:p>
            <a:pPr eaLnBrk="0" hangingPunct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Исследовательский вопрос: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Почему политика коллективизации привела к «великому бедствию»?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83768" y="1291130"/>
            <a:ext cx="6516678" cy="1145287"/>
          </a:xfrm>
          <a:prstGeom prst="roundRect">
            <a:avLst>
              <a:gd name="adj" fmla="val 6222"/>
            </a:avLst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Цели обучения, достигаемые на этом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уроке:</a:t>
            </a:r>
          </a:p>
          <a:p>
            <a:pPr algn="ctr"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8.1.1.1 определять причины и последствия демографических изменений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35796" y="2996952"/>
            <a:ext cx="6012622" cy="1944216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Цель урока: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Классифицируют  причины и последствия демографических изменений.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-перечисляют и дают определения понятия, термином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-Отмечают на карте районы охваченные восстаниями против коллективизации.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-Анализируют причины и последствия демографических изменений 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296260" y="1523246"/>
            <a:ext cx="1827468" cy="4282018"/>
            <a:chOff x="970889" y="1423030"/>
            <a:chExt cx="4717811" cy="1217939"/>
          </a:xfrm>
          <a:scene3d>
            <a:camera prst="perspectiveRight"/>
            <a:lightRig rig="flat" dir="t"/>
          </a:scene3d>
        </p:grpSpPr>
        <p:sp>
          <p:nvSpPr>
            <p:cNvPr id="9" name="Прямоугольник 8"/>
            <p:cNvSpPr/>
            <p:nvPr/>
          </p:nvSpPr>
          <p:spPr>
            <a:xfrm>
              <a:off x="970889" y="1423030"/>
              <a:ext cx="4717811" cy="1217939"/>
            </a:xfrm>
            <a:prstGeom prst="rect">
              <a:avLst/>
            </a:prstGeom>
            <a:gradFill>
              <a:gsLst>
                <a:gs pos="28000">
                  <a:schemeClr val="bg2"/>
                </a:gs>
                <a:gs pos="100000">
                  <a:schemeClr val="bg1"/>
                </a:gs>
              </a:gsLst>
            </a:gra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-3277702"/>
                <a:satOff val="-3888"/>
                <a:lumOff val="-2059"/>
                <a:alphaOff val="0"/>
              </a:schemeClr>
            </a:fillRef>
            <a:effectRef idx="1">
              <a:schemeClr val="accent2">
                <a:hueOff val="-3277702"/>
                <a:satOff val="-3888"/>
                <a:lumOff val="-2059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0" name="Прямоугольник 9"/>
            <p:cNvSpPr/>
            <p:nvPr/>
          </p:nvSpPr>
          <p:spPr>
            <a:xfrm>
              <a:off x="970889" y="1423030"/>
              <a:ext cx="4717811" cy="121793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220980" tIns="220980" rIns="220980" bIns="220980" numCol="1" spcCol="1270" anchor="ctr" anchorCtr="0">
              <a:noAutofit/>
            </a:bodyPr>
            <a:lstStyle/>
            <a:p>
              <a:pPr lvl="0" algn="ctr" defTabSz="2578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600" kern="1200" dirty="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83852" y="2248801"/>
            <a:ext cx="19714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Smart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цели: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конкретная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измеримая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достижимая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-актуальная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ограниченная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 времени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735796" y="5301208"/>
            <a:ext cx="6012622" cy="155679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Критерии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оценивания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Дают определения понятие термином через заполнения таблицы  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Работая с картой выявляют районы охваченные  восстаниями против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коллективизации.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Используя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PEST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анализ   раскрывают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причины и демографических изменений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2123728" y="3664255"/>
            <a:ext cx="612068" cy="3408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5148065" y="2436417"/>
            <a:ext cx="445532" cy="560535"/>
          </a:xfrm>
          <a:prstGeom prst="downArrow">
            <a:avLst>
              <a:gd name="adj1" fmla="val 50000"/>
              <a:gd name="adj2" fmla="val 605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5445085" y="4941168"/>
            <a:ext cx="297022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5"/>
          <p:cNvSpPr>
            <a:spLocks noChangeArrowheads="1"/>
          </p:cNvSpPr>
          <p:nvPr/>
        </p:nvSpPr>
        <p:spPr bwMode="auto">
          <a:xfrm>
            <a:off x="72107" y="772026"/>
            <a:ext cx="2186719" cy="163121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Использую в проверки домашнего задания </a:t>
            </a:r>
          </a:p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«Да/нет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93100" y="737746"/>
            <a:ext cx="2555364" cy="16927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Актуализация знаний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метода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Цитаты</a:t>
            </a:r>
          </a:p>
          <a:p>
            <a:pPr algn="ctr"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Стимулирование к восприятию новых знаний</a:t>
            </a:r>
          </a:p>
          <a:p>
            <a:pPr algn="ctr">
              <a:defRPr/>
            </a:pPr>
            <a:r>
              <a:rPr lang="ru-RU" sz="1400" dirty="0" smtClean="0"/>
              <a:t> 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595183" y="2272190"/>
            <a:ext cx="3276995" cy="551595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Методы активного обучения</a:t>
            </a:r>
          </a:p>
        </p:txBody>
      </p:sp>
      <p:sp>
        <p:nvSpPr>
          <p:cNvPr id="20" name="Прямоугольник 12"/>
          <p:cNvSpPr>
            <a:spLocks noChangeArrowheads="1"/>
          </p:cNvSpPr>
          <p:nvPr/>
        </p:nvSpPr>
        <p:spPr bwMode="auto">
          <a:xfrm>
            <a:off x="3635896" y="4624590"/>
            <a:ext cx="2407960" cy="10156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Парная  работа</a:t>
            </a:r>
          </a:p>
          <a:p>
            <a:pPr algn="ctr"/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Метод «Живая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карта» </a:t>
            </a:r>
            <a:endParaRPr lang="ru-RU" alt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19"/>
          <p:cNvSpPr>
            <a:spLocks noChangeArrowheads="1"/>
          </p:cNvSpPr>
          <p:nvPr/>
        </p:nvSpPr>
        <p:spPr bwMode="auto">
          <a:xfrm>
            <a:off x="6201105" y="4532256"/>
            <a:ext cx="2835392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Групповая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работа</a:t>
            </a:r>
          </a:p>
          <a:p>
            <a:pPr algn="ctr"/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дифференциация)</a:t>
            </a:r>
          </a:p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PEST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анализ </a:t>
            </a:r>
            <a:endParaRPr lang="ru-RU" alt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13"/>
          <p:cNvSpPr txBox="1">
            <a:spLocks noChangeArrowheads="1"/>
          </p:cNvSpPr>
          <p:nvPr/>
        </p:nvSpPr>
        <p:spPr bwMode="auto">
          <a:xfrm>
            <a:off x="271750" y="4346520"/>
            <a:ext cx="3138758" cy="21544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/>
            <a:r>
              <a:rPr lang="ru-RU" altLang="ru-RU" sz="2400" dirty="0" smtClean="0"/>
              <a:t>Индивидуальная работа</a:t>
            </a:r>
          </a:p>
          <a:p>
            <a:pPr algn="ctr"/>
            <a:r>
              <a:rPr lang="ru-RU" sz="2400" b="1" dirty="0"/>
              <a:t>Метод терминологическая карта </a:t>
            </a:r>
            <a:endParaRPr lang="ru-RU" sz="2400" dirty="0"/>
          </a:p>
          <a:p>
            <a:pPr algn="ctr"/>
            <a:endParaRPr lang="ru-RU" altLang="ru-RU" sz="14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086700" y="3068960"/>
            <a:ext cx="2785478" cy="47994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Формы работы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 rot="3265612">
            <a:off x="2352026" y="3369930"/>
            <a:ext cx="486312" cy="980081"/>
          </a:xfrm>
          <a:prstGeom prst="downArrow">
            <a:avLst>
              <a:gd name="adj1" fmla="val 50000"/>
              <a:gd name="adj2" fmla="val 395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Стрелка вниз 21"/>
          <p:cNvSpPr/>
          <p:nvPr/>
        </p:nvSpPr>
        <p:spPr>
          <a:xfrm rot="10800000" flipV="1">
            <a:off x="4351601" y="3737920"/>
            <a:ext cx="390716" cy="795350"/>
          </a:xfrm>
          <a:prstGeom prst="downArrow">
            <a:avLst>
              <a:gd name="adj1" fmla="val 50000"/>
              <a:gd name="adj2" fmla="val 456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трелка вниз 22"/>
          <p:cNvSpPr/>
          <p:nvPr/>
        </p:nvSpPr>
        <p:spPr>
          <a:xfrm rot="7962170" flipH="1" flipV="1">
            <a:off x="6345097" y="3561301"/>
            <a:ext cx="429240" cy="854170"/>
          </a:xfrm>
          <a:prstGeom prst="downArrow">
            <a:avLst>
              <a:gd name="adj1" fmla="val 50000"/>
              <a:gd name="adj2" fmla="val 395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Стрелка вверх 2"/>
          <p:cNvSpPr/>
          <p:nvPr/>
        </p:nvSpPr>
        <p:spPr>
          <a:xfrm rot="17747692">
            <a:off x="2661819" y="1368829"/>
            <a:ext cx="403488" cy="105371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верх 3"/>
          <p:cNvSpPr/>
          <p:nvPr/>
        </p:nvSpPr>
        <p:spPr>
          <a:xfrm rot="3551406">
            <a:off x="5280301" y="1353025"/>
            <a:ext cx="295484" cy="106045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71750" y="91142"/>
            <a:ext cx="1851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Цель урока</a:t>
            </a:r>
            <a:endParaRPr lang="ru-RU" sz="2400" dirty="0"/>
          </a:p>
        </p:txBody>
      </p:sp>
      <p:sp>
        <p:nvSpPr>
          <p:cNvPr id="11" name="Стрелка углом вверх 10"/>
          <p:cNvSpPr/>
          <p:nvPr/>
        </p:nvSpPr>
        <p:spPr>
          <a:xfrm rot="16200000">
            <a:off x="3024741" y="721339"/>
            <a:ext cx="2133372" cy="911062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2983037" y="69491"/>
            <a:ext cx="3095375" cy="276874"/>
          </a:xfrm>
          <a:effectLst/>
        </p:spPr>
        <p:txBody>
          <a:bodyPr vert="horz"/>
          <a:lstStyle/>
          <a:p>
            <a:pPr marL="0" indent="0" algn="ctr">
              <a:buNone/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Дифференциация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917594" y="683134"/>
            <a:ext cx="237626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Цель урока</a:t>
            </a:r>
          </a:p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17594" y="2036024"/>
            <a:ext cx="2160240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Разно уровневые задания</a:t>
            </a:r>
          </a:p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87524" y="4617132"/>
            <a:ext cx="2844316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Дифференциация в задание</a:t>
            </a:r>
          </a:p>
          <a:p>
            <a:pPr algn="ctr"/>
            <a:endParaRPr lang="ru-RU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012160" y="-3719"/>
            <a:ext cx="296832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задание (</a:t>
            </a: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Г.Р.)</a:t>
            </a: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PEST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анализ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« последствия демографические </a:t>
            </a:r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изменения»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Выгнутая вправо стрелка 7"/>
          <p:cNvSpPr/>
          <p:nvPr/>
        </p:nvSpPr>
        <p:spPr>
          <a:xfrm rot="10615166">
            <a:off x="92212" y="987787"/>
            <a:ext cx="864096" cy="163827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низ стрелка 9"/>
          <p:cNvSpPr/>
          <p:nvPr/>
        </p:nvSpPr>
        <p:spPr>
          <a:xfrm rot="16200000">
            <a:off x="1682437" y="2051605"/>
            <a:ext cx="4554990" cy="165618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36116154"/>
              </p:ext>
            </p:extLst>
          </p:nvPr>
        </p:nvGraphicFramePr>
        <p:xfrm>
          <a:off x="5913896" y="873357"/>
          <a:ext cx="2896320" cy="25307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7952"/>
                <a:gridCol w="1448368"/>
              </a:tblGrid>
              <a:tr h="7128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Р- политическая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638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Е-экономические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1104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социальные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430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Т-</a:t>
                      </a:r>
                      <a:r>
                        <a:rPr lang="kk-KZ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Вывод.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6156176" y="3789040"/>
            <a:ext cx="21146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/>
              <a:t>Лист оценивания</a:t>
            </a:r>
            <a:endParaRPr lang="ru-RU" dirty="0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17346536"/>
              </p:ext>
            </p:extLst>
          </p:nvPr>
        </p:nvGraphicFramePr>
        <p:xfrm>
          <a:off x="5004048" y="4293096"/>
          <a:ext cx="4131071" cy="24227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5240"/>
                <a:gridCol w="2065831"/>
              </a:tblGrid>
              <a:tr h="42331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Критерии оценивание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effectLst/>
                        </a:rPr>
                        <a:t>Степень выполения задания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5048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ts val="13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Политические </a:t>
                      </a:r>
                      <a:r>
                        <a:rPr lang="kk-KZ" sz="11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последствия демографические изменения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2524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ts val="13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Экономические последствия дем.изм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2524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ts val="13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социальноепоследствия дем.изм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9363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Сделать заключение. Вывод.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7200"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572000" y="842666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базовым уровнем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572000" y="1628800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продвинутым</a:t>
            </a:r>
            <a:endParaRPr lang="ru-RU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4644008" y="3088705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творческие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390432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01151" y="171653"/>
            <a:ext cx="34153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000" b="1" dirty="0" err="1">
                <a:latin typeface="Times New Roman" pitchFamily="18" charset="0"/>
                <a:cs typeface="Times New Roman" pitchFamily="18" charset="0"/>
              </a:rPr>
              <a:t>Критериальное</a:t>
            </a:r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оценивание</a:t>
            </a:r>
          </a:p>
          <a:p>
            <a:r>
              <a:rPr lang="ru-RU" altLang="ru-RU" sz="2000" b="1" dirty="0" err="1">
                <a:latin typeface="Times New Roman" pitchFamily="18" charset="0"/>
                <a:cs typeface="Times New Roman" pitchFamily="18" charset="0"/>
              </a:rPr>
              <a:t>Формативное</a:t>
            </a:r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оценивание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95660" y="1763524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Виды оценивания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2132856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Самооценивания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4146" y="2317522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Взаймооценивания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01150" y="2317522"/>
            <a:ext cx="2539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Оценка учителем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67579" y="3975630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Формы оценивания</a:t>
            </a:r>
            <a:endParaRPr lang="ru-RU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31840" y="5851051"/>
            <a:ext cx="60073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Метод «Две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звезды одно пожелание»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533105" y="5104197"/>
            <a:ext cx="48118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«Словесная оценка»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28144" y="4539777"/>
            <a:ext cx="35946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Лист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самооценивания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21848963"/>
              </p:ext>
            </p:extLst>
          </p:nvPr>
        </p:nvGraphicFramePr>
        <p:xfrm>
          <a:off x="574666" y="978987"/>
          <a:ext cx="8496944" cy="628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8742"/>
                <a:gridCol w="4998202"/>
              </a:tblGrid>
              <a:tr h="628552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          </a:t>
                      </a:r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Критерии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</a:t>
                      </a: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Дескрипторы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28144" y="286489"/>
            <a:ext cx="2380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 урока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трелка влево 15"/>
          <p:cNvSpPr/>
          <p:nvPr/>
        </p:nvSpPr>
        <p:spPr>
          <a:xfrm>
            <a:off x="1907704" y="286489"/>
            <a:ext cx="1368152" cy="47821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28144" y="2686854"/>
            <a:ext cx="2240993" cy="5658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 задание </a:t>
            </a:r>
          </a:p>
          <a:p>
            <a:pPr algn="ctr"/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81181" y="3006157"/>
            <a:ext cx="2088232" cy="4931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 задание</a:t>
            </a:r>
          </a:p>
          <a:p>
            <a:pPr algn="ctr"/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51955" y="3231517"/>
            <a:ext cx="2592288" cy="5355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3- задание</a:t>
            </a:r>
          </a:p>
          <a:p>
            <a:pPr algn="ctr"/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56992"/>
            <a:ext cx="2124236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16971" y="3239577"/>
            <a:ext cx="2065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Работа с терминами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401151" y="3609020"/>
            <a:ext cx="2178961" cy="4680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3437430" y="3609020"/>
            <a:ext cx="2031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Работа с картой</a:t>
            </a:r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351955" y="3817253"/>
            <a:ext cx="2592288" cy="4071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PEST </a:t>
            </a:r>
            <a:r>
              <a:rPr lang="ru-RU" dirty="0">
                <a:solidFill>
                  <a:schemeClr val="tx1"/>
                </a:solidFill>
              </a:rPr>
              <a:t>–</a:t>
            </a:r>
            <a:r>
              <a:rPr lang="kk-KZ" dirty="0">
                <a:solidFill>
                  <a:schemeClr val="tx1"/>
                </a:solidFill>
              </a:rPr>
              <a:t>анализ 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6598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522350" y="547058"/>
            <a:ext cx="12586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kk-KZ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 задание</a:t>
            </a:r>
            <a:endParaRPr lang="kk-KZ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29275919"/>
              </p:ext>
            </p:extLst>
          </p:nvPr>
        </p:nvGraphicFramePr>
        <p:xfrm>
          <a:off x="249644" y="3270011"/>
          <a:ext cx="4106332" cy="28232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2872"/>
                <a:gridCol w="2053460"/>
              </a:tblGrid>
              <a:tr h="705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Критерии оценивание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выполнения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05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Определение 1-2 термина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05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Определение3-4 термина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05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Определение 5 термина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467544" y="2770523"/>
            <a:ext cx="302433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Лист оценивания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86733845"/>
              </p:ext>
            </p:extLst>
          </p:nvPr>
        </p:nvGraphicFramePr>
        <p:xfrm>
          <a:off x="5220072" y="1003151"/>
          <a:ext cx="3816424" cy="22290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07939"/>
                <a:gridCol w="1908485"/>
              </a:tblGrid>
              <a:tr h="371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Термины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Определение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1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Геноцид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1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Демография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1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Миграция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1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эпидемия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1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джут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436767" y="476672"/>
            <a:ext cx="4392488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Метод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Терминологическая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карта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695124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4121</TotalTime>
  <Words>297</Words>
  <Application>Microsoft Office PowerPoint</Application>
  <PresentationFormat>Экран (4:3)</PresentationFormat>
  <Paragraphs>113</Paragraphs>
  <Slides>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Воздушный поток</vt:lpstr>
      <vt:lpstr>Слайд 1</vt:lpstr>
      <vt:lpstr>Слайд 2</vt:lpstr>
      <vt:lpstr>Дифференциация</vt:lpstr>
      <vt:lpstr>Слайд 4</vt:lpstr>
      <vt:lpstr>Слайд 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Людмила</cp:lastModifiedBy>
  <cp:revision>168</cp:revision>
  <dcterms:created xsi:type="dcterms:W3CDTF">2013-08-21T19:17:07Z</dcterms:created>
  <dcterms:modified xsi:type="dcterms:W3CDTF">2019-11-30T07:54:26Z</dcterms:modified>
</cp:coreProperties>
</file>