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7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территориясындағы ерте ортағасырлық мемлекеттер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Зерттеу</a:t>
            </a:r>
            <a:r>
              <a:rPr lang="ru-RU" b="1" dirty="0">
                <a:solidFill>
                  <a:srgbClr val="002060"/>
                </a:solidFill>
              </a:rPr>
              <a:t> с</a:t>
            </a:r>
            <a:r>
              <a:rPr lang="kk-KZ" b="1" dirty="0" smtClean="0">
                <a:solidFill>
                  <a:srgbClr val="002060"/>
                </a:solidFill>
              </a:rPr>
              <a:t>ұрағы: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</a:rPr>
              <a:t>VI-IX ғасырларда билік құрған қай қағандардың есімдері тарихта сақталды?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36934" y="5382508"/>
            <a:ext cx="1175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3</a:t>
            </a:r>
            <a:r>
              <a:rPr lang="ru-RU" sz="2400" dirty="0" smtClean="0"/>
              <a:t>-сабақ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16009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16632"/>
            <a:ext cx="4032448" cy="6206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sz="3600" dirty="0" smtClean="0"/>
              <a:t>Оқу мақсаты: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2808312"/>
          </a:xfrm>
        </p:spPr>
        <p:txBody>
          <a:bodyPr>
            <a:normAutofit/>
          </a:bodyPr>
          <a:lstStyle/>
          <a:p>
            <a:r>
              <a:rPr lang="ru-RU" sz="2800" dirty="0"/>
              <a:t>6.3.2.2 – </a:t>
            </a:r>
            <a:r>
              <a:rPr lang="ru-RU" sz="2800" dirty="0" err="1"/>
              <a:t>ерте</a:t>
            </a:r>
            <a:r>
              <a:rPr lang="ru-RU" sz="2800" dirty="0"/>
              <a:t> </a:t>
            </a:r>
            <a:r>
              <a:rPr lang="ru-RU" sz="2800" dirty="0" err="1"/>
              <a:t>түрік</a:t>
            </a:r>
            <a:r>
              <a:rPr lang="ru-RU" sz="2800" dirty="0"/>
              <a:t> </a:t>
            </a:r>
            <a:r>
              <a:rPr lang="ru-RU" sz="2800" dirty="0" err="1"/>
              <a:t>қағанаттарының</a:t>
            </a:r>
            <a:r>
              <a:rPr lang="ru-RU" sz="2800" dirty="0"/>
              <a:t> </a:t>
            </a:r>
            <a:r>
              <a:rPr lang="ru-RU" sz="2800" dirty="0" err="1"/>
              <a:t>сыртқы</a:t>
            </a:r>
            <a:r>
              <a:rPr lang="ru-RU" sz="2800" dirty="0"/>
              <a:t> </a:t>
            </a:r>
            <a:r>
              <a:rPr lang="ru-RU" sz="2800" dirty="0" err="1"/>
              <a:t>саясатының</a:t>
            </a:r>
            <a:r>
              <a:rPr lang="ru-RU" sz="2800" dirty="0"/>
              <a:t> </a:t>
            </a:r>
            <a:r>
              <a:rPr lang="ru-RU" sz="2800" dirty="0" err="1"/>
              <a:t>негізгі</a:t>
            </a:r>
            <a:r>
              <a:rPr lang="ru-RU" sz="2800" dirty="0"/>
              <a:t> </a:t>
            </a:r>
            <a:r>
              <a:rPr lang="ru-RU" sz="2800" dirty="0" err="1"/>
              <a:t>бағыттарын</a:t>
            </a:r>
            <a:r>
              <a:rPr lang="ru-RU" sz="2800" dirty="0"/>
              <a:t> </a:t>
            </a:r>
            <a:r>
              <a:rPr lang="ru-RU" sz="2800" dirty="0" err="1" smtClean="0"/>
              <a:t>анықтау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6.2.1.3 </a:t>
            </a:r>
            <a:r>
              <a:rPr lang="ru-RU" sz="2800" dirty="0"/>
              <a:t>– </a:t>
            </a:r>
            <a:r>
              <a:rPr lang="ru-RU" sz="2800" dirty="0" err="1"/>
              <a:t>тарихи</a:t>
            </a:r>
            <a:r>
              <a:rPr lang="ru-RU" sz="2800" dirty="0"/>
              <a:t> </a:t>
            </a:r>
            <a:r>
              <a:rPr lang="ru-RU" sz="2800" dirty="0" err="1"/>
              <a:t>оқиғалар</a:t>
            </a:r>
            <a:r>
              <a:rPr lang="ru-RU" sz="2800" dirty="0"/>
              <a:t> мен </a:t>
            </a:r>
            <a:r>
              <a:rPr lang="ru-RU" sz="2800" dirty="0" err="1"/>
              <a:t>процестердің</a:t>
            </a:r>
            <a:r>
              <a:rPr lang="ru-RU" sz="2800" dirty="0"/>
              <a:t>  </a:t>
            </a:r>
            <a:r>
              <a:rPr lang="ru-RU" sz="2800" dirty="0" err="1"/>
              <a:t>сабақтастығын</a:t>
            </a:r>
            <a:r>
              <a:rPr lang="ru-RU" sz="2800" dirty="0"/>
              <a:t> </a:t>
            </a:r>
            <a:r>
              <a:rPr lang="ru-RU" sz="2800" dirty="0" err="1"/>
              <a:t>сипаттау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 «</a:t>
            </a:r>
            <a:r>
              <a:rPr lang="ru-RU" sz="2800" dirty="0" err="1"/>
              <a:t>Ұлы</a:t>
            </a:r>
            <a:r>
              <a:rPr lang="ru-RU" sz="2800" dirty="0"/>
              <a:t> Дала» </a:t>
            </a:r>
            <a:r>
              <a:rPr lang="ru-RU" sz="2800" dirty="0" err="1"/>
              <a:t>ұғымын</a:t>
            </a:r>
            <a:r>
              <a:rPr lang="ru-RU" sz="2800" dirty="0"/>
              <a:t> </a:t>
            </a:r>
            <a:r>
              <a:rPr lang="ru-RU" sz="2800" dirty="0" err="1"/>
              <a:t>қолдану</a:t>
            </a:r>
            <a:r>
              <a:rPr lang="ru-RU" sz="2800" dirty="0"/>
              <a:t>. </a:t>
            </a:r>
          </a:p>
          <a:p>
            <a:endParaRPr lang="ru-RU" sz="2800" dirty="0"/>
          </a:p>
          <a:p>
            <a:endParaRPr lang="ru-RU" sz="2800" dirty="0"/>
          </a:p>
          <a:p>
            <a:endParaRPr lang="ru-RU" sz="2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699792" y="3811352"/>
            <a:ext cx="4032448" cy="6206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3600" dirty="0" smtClean="0"/>
              <a:t>Бағалау критерийлері: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4986173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/>
              <a:t>Түрік қағанаттарының сыртқы саясатын талдайды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37239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4509120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/>
              <a:t>-	</a:t>
            </a:r>
            <a:r>
              <a:rPr lang="kk-KZ" sz="2400" dirty="0"/>
              <a:t>Ерте орта ғасырлардағы ел билеушілердің сыртқы саясатының негізгі мақсаты қандай болды? Олар өз мақсаттарына жету үшін қандай саясат жүргізді?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687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ÐÐ°ÑÑÐ¸Ð½ÐºÐ¸ Ð¿Ð¾ Ð·Ð°Ð¿ÑÐ¾ÑÑ ÐµÑÑÐµ Ð¾ÑÑÐ° ÒÐ°ÑÑÑÐ»Ð°ÑÐ´Ð°ÒÑ Ð¼ÐµÐ¼Ð»ÐµÐºÐµÑÑÐµÑ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558"/>
          <a:stretch/>
        </p:blipFill>
        <p:spPr bwMode="auto">
          <a:xfrm>
            <a:off x="539552" y="332656"/>
            <a:ext cx="8223166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081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5338936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dirty="0" smtClean="0"/>
              <a:t>1-тапсырма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1411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b="1" dirty="0" smtClean="0"/>
              <a:t>Венн диаграммасы</a:t>
            </a:r>
            <a:endParaRPr lang="kk-KZ" b="1" dirty="0" smtClean="0"/>
          </a:p>
          <a:p>
            <a:pPr marL="0" indent="0">
              <a:buNone/>
            </a:pPr>
            <a:r>
              <a:rPr lang="kk-KZ" sz="2400" dirty="0" smtClean="0"/>
              <a:t>Берілген </a:t>
            </a:r>
            <a:r>
              <a:rPr lang="kk-KZ" sz="2400" dirty="0" smtClean="0"/>
              <a:t>қағандардың екеуін таңдап алып, салыстырыңыз.</a:t>
            </a:r>
            <a:endParaRPr lang="kk-KZ" sz="2400" dirty="0"/>
          </a:p>
          <a:p>
            <a:r>
              <a:rPr lang="kk-KZ" sz="2400" dirty="0" smtClean="0"/>
              <a:t>Бумын қаған</a:t>
            </a:r>
          </a:p>
          <a:p>
            <a:r>
              <a:rPr lang="kk-KZ" sz="2400" dirty="0" smtClean="0"/>
              <a:t>Шегу қаған</a:t>
            </a:r>
          </a:p>
          <a:p>
            <a:r>
              <a:rPr lang="kk-KZ" sz="2400" dirty="0" smtClean="0"/>
              <a:t>Сұлу қаған</a:t>
            </a:r>
          </a:p>
          <a:p>
            <a:r>
              <a:rPr lang="kk-KZ" sz="2400" dirty="0" smtClean="0"/>
              <a:t>Білге </a:t>
            </a:r>
            <a:r>
              <a:rPr lang="kk-KZ" sz="2400" dirty="0"/>
              <a:t>қаған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4" name="Овал 3"/>
          <p:cNvSpPr/>
          <p:nvPr/>
        </p:nvSpPr>
        <p:spPr>
          <a:xfrm>
            <a:off x="2051720" y="3933056"/>
            <a:ext cx="2448272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635896" y="3917132"/>
            <a:ext cx="2448272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4530873"/>
            <a:ext cx="1440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Бумын қаған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228184" y="4585895"/>
            <a:ext cx="1269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Білге қаған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348050" y="4548479"/>
            <a:ext cx="359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1.</a:t>
            </a:r>
          </a:p>
          <a:p>
            <a:endParaRPr lang="kk-KZ" dirty="0"/>
          </a:p>
          <a:p>
            <a:r>
              <a:rPr lang="kk-KZ" dirty="0" smtClean="0"/>
              <a:t>2.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863942" y="4585895"/>
            <a:ext cx="359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1.</a:t>
            </a:r>
          </a:p>
          <a:p>
            <a:endParaRPr lang="kk-KZ" dirty="0"/>
          </a:p>
          <a:p>
            <a:r>
              <a:rPr lang="kk-KZ" dirty="0" smtClean="0"/>
              <a:t>2.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4548479"/>
            <a:ext cx="359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1.</a:t>
            </a:r>
          </a:p>
          <a:p>
            <a:r>
              <a:rPr lang="kk-KZ" dirty="0" smtClean="0"/>
              <a:t>2.</a:t>
            </a:r>
          </a:p>
          <a:p>
            <a:r>
              <a:rPr lang="kk-KZ" dirty="0" smtClean="0"/>
              <a:t>3.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43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4248472" cy="9941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Бағалау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kk-KZ" sz="2400" i="1" dirty="0">
                <a:solidFill>
                  <a:prstClr val="black"/>
                </a:solidFill>
              </a:rPr>
              <a:t>Бағалау критерийі:</a:t>
            </a:r>
            <a:r>
              <a:rPr lang="kk-KZ" sz="2400" dirty="0">
                <a:solidFill>
                  <a:prstClr val="black"/>
                </a:solidFill>
              </a:rPr>
              <a:t> Түрік қағанаттарының сыртқы саясатын </a:t>
            </a:r>
            <a:r>
              <a:rPr lang="kk-KZ" sz="2400" dirty="0" smtClean="0">
                <a:solidFill>
                  <a:prstClr val="black"/>
                </a:solidFill>
              </a:rPr>
              <a:t>талдайды.</a:t>
            </a:r>
          </a:p>
          <a:p>
            <a:pPr marL="0" lvl="0" indent="0">
              <a:buNone/>
            </a:pPr>
            <a:endParaRPr lang="ru-RU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kk-KZ" sz="2400" i="1" dirty="0">
                <a:solidFill>
                  <a:prstClr val="black"/>
                </a:solidFill>
              </a:rPr>
              <a:t>Дескрипторлар:</a:t>
            </a:r>
            <a:endParaRPr lang="ru-RU" sz="2400" dirty="0">
              <a:solidFill>
                <a:prstClr val="black"/>
              </a:solidFill>
            </a:endParaRPr>
          </a:p>
          <a:p>
            <a:r>
              <a:rPr lang="kk-KZ" sz="2400" dirty="0"/>
              <a:t>Әр қағанның сыртқы саясатының екі ерекшелігін анықтайды;</a:t>
            </a:r>
            <a:endParaRPr lang="ru-RU" sz="2400" dirty="0"/>
          </a:p>
          <a:p>
            <a:r>
              <a:rPr lang="kk-KZ" sz="2400" dirty="0"/>
              <a:t>Қағандардың сыртқы саясатының үш ұқсастығын атайды;</a:t>
            </a:r>
            <a:endParaRPr lang="ru-RU" sz="2400" dirty="0"/>
          </a:p>
          <a:p>
            <a:r>
              <a:rPr lang="kk-KZ" sz="2400" dirty="0"/>
              <a:t>Қағанның сыртқы саясатының нәтижесін сипаттайды.</a:t>
            </a:r>
            <a:endParaRPr lang="ru-RU" sz="2400" dirty="0"/>
          </a:p>
          <a:p>
            <a:pPr marL="0" indent="0">
              <a:buNone/>
            </a:pPr>
            <a:endParaRPr lang="ru-RU" sz="24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578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404664"/>
            <a:ext cx="5554960" cy="7200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dirty="0" smtClean="0"/>
              <a:t>Талқылаңыз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9792" y="1769151"/>
            <a:ext cx="5925344" cy="4525963"/>
          </a:xfrm>
        </p:spPr>
        <p:txBody>
          <a:bodyPr>
            <a:noAutofit/>
          </a:bodyPr>
          <a:lstStyle/>
          <a:p>
            <a:pPr algn="just"/>
            <a:r>
              <a:rPr lang="kk-KZ" sz="2400" dirty="0" smtClean="0">
                <a:latin typeface="Times New Roman"/>
                <a:ea typeface="SimSun"/>
                <a:cs typeface="Times New Roman"/>
              </a:rPr>
              <a:t> </a:t>
            </a:r>
            <a:r>
              <a:rPr lang="kk-KZ" sz="2400" dirty="0"/>
              <a:t>Қағандардың сыртқы саясатын салыстыра отырып, олардың қандай ортақ сипаттарын байқадыңыз? </a:t>
            </a:r>
            <a:endParaRPr lang="kk-KZ" sz="2400" dirty="0" smtClean="0"/>
          </a:p>
          <a:p>
            <a:pPr algn="just"/>
            <a:r>
              <a:rPr lang="kk-KZ" sz="2400" dirty="0" smtClean="0"/>
              <a:t>Бұл </a:t>
            </a:r>
            <a:r>
              <a:rPr lang="kk-KZ" sz="2400" dirty="0"/>
              <a:t>ортақ белгілер ерте орта ғасырлардағы мемлекеттердің ерекшеліктері туралы түсінік бере ала ма? </a:t>
            </a:r>
            <a:endParaRPr lang="kk-KZ" sz="2400" dirty="0" smtClean="0"/>
          </a:p>
          <a:p>
            <a:pPr algn="just"/>
            <a:r>
              <a:rPr lang="kk-KZ" sz="2400" dirty="0" smtClean="0"/>
              <a:t>Ерте </a:t>
            </a:r>
            <a:r>
              <a:rPr lang="kk-KZ" sz="2400" dirty="0"/>
              <a:t>орта ғасырлардағы мемлекеттердің сыртқы саясатындағы ұқсастықтардың көп болуын қалай түсіндіруге болады?</a:t>
            </a:r>
            <a:endParaRPr lang="ru-RU" sz="2400" dirty="0"/>
          </a:p>
          <a:p>
            <a:pPr algn="just"/>
            <a:endParaRPr lang="ru-RU" sz="2400" dirty="0"/>
          </a:p>
        </p:txBody>
      </p:sp>
      <p:pic>
        <p:nvPicPr>
          <p:cNvPr id="2050" name="Picture 2" descr="ÐÐ°ÑÑÐ¸Ð½ÐºÐ¸ Ð¿Ð¾ Ð·Ð°Ð¿ÑÐ¾ÑÑ Ð´ÑÐ¼Ð°ÑÑÐ¸Ð¹ ÑÐµÐ»Ð¾Ð²Ðµ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20888"/>
            <a:ext cx="2411760" cy="2406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4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404664"/>
            <a:ext cx="5554960" cy="7200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dirty="0" smtClean="0"/>
              <a:t>2-тапсырма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3192"/>
            <a:ext cx="6768752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2400" dirty="0" smtClean="0"/>
              <a:t>Кубиктің қырындағы қағандар бойынша сұрақтарға жауап беріңіз: </a:t>
            </a:r>
            <a:r>
              <a:rPr lang="kk-KZ" sz="2400" dirty="0"/>
              <a:t>Бумын қаған (Түрік қағанаты), Естеми қаған (Түрік қағанаты), Шегу қаған (Батыс Түрік қағанаты), Сұлу қаған (Түргеш қағанаты),  Білге қаған (Шығыс Түрік қағанаты), Білге күл Қадыр хан (Қарлұқ қағанаты). </a:t>
            </a:r>
            <a:endParaRPr lang="kk-KZ" sz="2400" dirty="0" smtClean="0"/>
          </a:p>
          <a:p>
            <a:pPr marL="0" indent="0" algn="ctr">
              <a:buNone/>
            </a:pPr>
            <a:endParaRPr lang="ru-RU" sz="2400" dirty="0"/>
          </a:p>
          <a:p>
            <a:pPr lvl="0"/>
            <a:r>
              <a:rPr lang="kk-KZ" sz="2400" i="1" dirty="0" smtClean="0"/>
              <a:t>Бұл </a:t>
            </a:r>
            <a:r>
              <a:rPr lang="kk-KZ" sz="2400" i="1" dirty="0"/>
              <a:t>қағанның есімі неліктен тарихта сақталуы тиіс?</a:t>
            </a:r>
            <a:endParaRPr lang="ru-RU" sz="2400" i="1" dirty="0"/>
          </a:p>
          <a:p>
            <a:pPr lvl="0"/>
            <a:r>
              <a:rPr lang="kk-KZ" sz="2400" i="1" dirty="0"/>
              <a:t>Қағанның өз мемлекеті үшін атқарған ең маңызды қызметін атап, дәлелдеңіз. </a:t>
            </a:r>
            <a:endParaRPr lang="ru-RU" sz="2400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628800"/>
            <a:ext cx="180020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92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482952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Бағалау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k-KZ" i="1" dirty="0"/>
              <a:t>Бағалау критерийі: </a:t>
            </a:r>
            <a:r>
              <a:rPr lang="kk-KZ" dirty="0"/>
              <a:t>Түрік қағанаттарының сыртқы саясатын </a:t>
            </a:r>
            <a:r>
              <a:rPr lang="kk-KZ" dirty="0" smtClean="0"/>
              <a:t>талдайды.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kk-KZ" i="1" dirty="0"/>
              <a:t>Дескрипторлар:(Топ өздеріне берілген қаған бойынша)</a:t>
            </a:r>
            <a:endParaRPr lang="ru-RU" dirty="0"/>
          </a:p>
          <a:p>
            <a:r>
              <a:rPr lang="kk-KZ" dirty="0"/>
              <a:t>Қағанның атқарған ең маңызды қызметін атайды;</a:t>
            </a:r>
            <a:endParaRPr lang="ru-RU" dirty="0"/>
          </a:p>
          <a:p>
            <a:r>
              <a:rPr lang="kk-KZ" dirty="0"/>
              <a:t>Қағанның есімі неліктен тарихта сақталуы тиіс екендігін негіздеп, дәлел келтіреді;</a:t>
            </a:r>
            <a:endParaRPr lang="ru-RU" dirty="0"/>
          </a:p>
          <a:p>
            <a:r>
              <a:rPr lang="kk-KZ" dirty="0"/>
              <a:t>Қағанның мемлекеттің тәуелсіздігін сақтап қалудағы рөліне баға береді.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421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5832648" cy="72494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dirty="0" smtClean="0">
                <a:latin typeface="+mn-lt"/>
              </a:rPr>
              <a:t>Рефлексия </a:t>
            </a:r>
            <a:endParaRPr lang="ru-RU" dirty="0"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7272808" cy="5454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06366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246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Қазақстан территориясындағы ерте ортағасырлық мемлекеттер</vt:lpstr>
      <vt:lpstr>Оқу мақсаты:</vt:lpstr>
      <vt:lpstr>Презентация PowerPoint</vt:lpstr>
      <vt:lpstr>1-тапсырма</vt:lpstr>
      <vt:lpstr>Бағалау</vt:lpstr>
      <vt:lpstr>Талқылаңыз</vt:lpstr>
      <vt:lpstr>2-тапсырма</vt:lpstr>
      <vt:lpstr>Бағалау</vt:lpstr>
      <vt:lpstr>Рефлексия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Қазақстан территориясындағы ерте ортағасырлық мемлекеттер</dc:title>
  <dc:creator>Berdgalieva_Larissa</dc:creator>
  <cp:lastModifiedBy>Ученик</cp:lastModifiedBy>
  <cp:revision>9</cp:revision>
  <dcterms:created xsi:type="dcterms:W3CDTF">2018-08-16T21:42:02Z</dcterms:created>
  <dcterms:modified xsi:type="dcterms:W3CDTF">2018-09-10T07:19:13Z</dcterms:modified>
</cp:coreProperties>
</file>