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6" autoAdjust="0"/>
  </p:normalViewPr>
  <p:slideViewPr>
    <p:cSldViewPr>
      <p:cViewPr varScale="1">
        <p:scale>
          <a:sx n="67" d="100"/>
          <a:sy n="67" d="100"/>
        </p:scale>
        <p:origin x="-102"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18.02.2019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7851648" cy="2507704"/>
          </a:xfrm>
        </p:spPr>
        <p:txBody>
          <a:bodyPr>
            <a:normAutofit/>
          </a:bodyPr>
          <a:lstStyle/>
          <a:p>
            <a:r>
              <a:rPr lang="ru-RU" sz="6600" smtClean="0">
                <a:solidFill>
                  <a:srgbClr val="FFFF00"/>
                </a:solidFill>
              </a:rPr>
              <a:t>Визиттік</a:t>
            </a:r>
            <a:r>
              <a:rPr lang="ru-RU" sz="6600" dirty="0" smtClean="0">
                <a:solidFill>
                  <a:srgbClr val="FFFF00"/>
                </a:solidFill>
              </a:rPr>
              <a:t> карточка</a:t>
            </a:r>
            <a:endParaRPr lang="ru-RU" sz="6600" dirty="0">
              <a:solidFill>
                <a:srgbClr val="FFFF00"/>
              </a:solidFill>
            </a:endParaRPr>
          </a:p>
        </p:txBody>
      </p:sp>
      <p:sp>
        <p:nvSpPr>
          <p:cNvPr id="3" name="Подзаголовок 2"/>
          <p:cNvSpPr>
            <a:spLocks noGrp="1"/>
          </p:cNvSpPr>
          <p:nvPr>
            <p:ph type="subTitle" idx="1"/>
          </p:nvPr>
        </p:nvSpPr>
        <p:spPr/>
        <p:txBody>
          <a:bodyPr>
            <a:noAutofit/>
          </a:bodyPr>
          <a:lstStyle/>
          <a:p>
            <a:r>
              <a:rPr lang="kk-KZ" sz="3600" b="1" dirty="0" smtClean="0">
                <a:solidFill>
                  <a:srgbClr val="FFFF00"/>
                </a:solidFill>
              </a:rPr>
              <a:t>Нурмагамбетов Айдос Елубаевич Әлихан негізгі орта мектебінің тарих пәнінің мұғалімі</a:t>
            </a:r>
            <a:endParaRPr lang="ru-RU" sz="3600" b="1"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94352"/>
          </a:xfrm>
        </p:spPr>
        <p:txBody>
          <a:bodyPr>
            <a:normAutofit fontScale="90000"/>
          </a:bodyPr>
          <a:lstStyle/>
          <a:p>
            <a:pPr algn="ctr"/>
            <a:r>
              <a:rPr lang="kk-KZ" sz="5300" b="1" dirty="0" smtClean="0"/>
              <a:t>Қорытынды</a:t>
            </a:r>
            <a:r>
              <a:rPr lang="kk-KZ" dirty="0" smtClean="0"/>
              <a:t> </a:t>
            </a:r>
            <a:endParaRPr lang="ru-RU" dirty="0"/>
          </a:p>
        </p:txBody>
      </p:sp>
      <p:sp>
        <p:nvSpPr>
          <p:cNvPr id="3" name="Содержимое 2"/>
          <p:cNvSpPr>
            <a:spLocks noGrp="1"/>
          </p:cNvSpPr>
          <p:nvPr>
            <p:ph idx="1"/>
          </p:nvPr>
        </p:nvSpPr>
        <p:spPr>
          <a:xfrm>
            <a:off x="395536" y="2348880"/>
            <a:ext cx="8229600" cy="3365728"/>
          </a:xfrm>
        </p:spPr>
        <p:txBody>
          <a:bodyPr/>
          <a:lstStyle/>
          <a:p>
            <a:pPr>
              <a:buNone/>
            </a:pPr>
            <a:r>
              <a:rPr lang="kk-KZ" dirty="0" smtClean="0"/>
              <a:t>Өз сөзімнін аяғын өленмен аяқтағым келіп отыр:</a:t>
            </a:r>
            <a:endParaRPr lang="ru-RU" dirty="0" smtClean="0"/>
          </a:p>
          <a:p>
            <a:pPr>
              <a:buNone/>
            </a:pPr>
            <a:r>
              <a:rPr lang="kk-KZ" dirty="0" smtClean="0"/>
              <a:t>Ұстаз болу-жүректің батырлығы, </a:t>
            </a:r>
            <a:endParaRPr lang="ru-RU" dirty="0" smtClean="0"/>
          </a:p>
          <a:p>
            <a:pPr>
              <a:buNone/>
            </a:pPr>
            <a:r>
              <a:rPr lang="kk-KZ" dirty="0" smtClean="0"/>
              <a:t>Ұстаз болу-сезімнің ақындығы,</a:t>
            </a:r>
            <a:endParaRPr lang="ru-RU" dirty="0" smtClean="0"/>
          </a:p>
          <a:p>
            <a:pPr>
              <a:buNone/>
            </a:pPr>
            <a:r>
              <a:rPr lang="kk-KZ" dirty="0" smtClean="0"/>
              <a:t>Ұстаз болу-мінездің күн шуағы,</a:t>
            </a:r>
            <a:endParaRPr lang="ru-RU" dirty="0" smtClean="0"/>
          </a:p>
          <a:p>
            <a:pPr>
              <a:buNone/>
            </a:pPr>
            <a:r>
              <a:rPr lang="kk-KZ" dirty="0" smtClean="0"/>
              <a:t>Азбайтұғын адамның алтындығы- деп Ғафу Қайырбеков жырлағандай, сөзі маржан, үні ән ұстаз болғаныма мақтаныш етемін.</a:t>
            </a:r>
            <a:endParaRPr lang="ru-RU" dirty="0" smtClean="0"/>
          </a:p>
          <a:p>
            <a:endParaRPr lang="ru-RU" dirty="0"/>
          </a:p>
        </p:txBody>
      </p:sp>
      <p:pic>
        <p:nvPicPr>
          <p:cNvPr id="4" name="Picture 4" descr="1b3"/>
          <p:cNvPicPr>
            <a:picLocks noChangeAspect="1" noChangeArrowheads="1" noCrop="1"/>
          </p:cNvPicPr>
          <p:nvPr/>
        </p:nvPicPr>
        <p:blipFill>
          <a:blip r:embed="rId2" cstate="print"/>
          <a:srcRect/>
          <a:stretch>
            <a:fillRect/>
          </a:stretch>
        </p:blipFill>
        <p:spPr bwMode="auto">
          <a:xfrm>
            <a:off x="899592" y="620688"/>
            <a:ext cx="2087563" cy="2087563"/>
          </a:xfrm>
          <a:prstGeom prst="rect">
            <a:avLst/>
          </a:prstGeom>
          <a:noFill/>
          <a:ln w="9525">
            <a:noFill/>
            <a:miter lim="800000"/>
            <a:headEnd/>
            <a:tailEnd/>
          </a:ln>
        </p:spPr>
      </p:pic>
      <p:pic>
        <p:nvPicPr>
          <p:cNvPr id="5" name="Picture 10" descr="http://s40.radikal.ru/i088/0810/76/828d30e408dc.gif"/>
          <p:cNvPicPr>
            <a:picLocks noChangeAspect="1" noChangeArrowheads="1" noCrop="1"/>
          </p:cNvPicPr>
          <p:nvPr/>
        </p:nvPicPr>
        <p:blipFill>
          <a:blip r:embed="rId3" cstate="print"/>
          <a:srcRect/>
          <a:stretch>
            <a:fillRect/>
          </a:stretch>
        </p:blipFill>
        <p:spPr bwMode="auto">
          <a:xfrm rot="16200000">
            <a:off x="7054057" y="4768056"/>
            <a:ext cx="2212975" cy="1966912"/>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lstStyle/>
          <a:p>
            <a:pPr algn="ctr"/>
            <a:r>
              <a:rPr lang="kk-KZ" b="1" dirty="0" smtClean="0"/>
              <a:t>НАЗАРЛАРЫҢЫЗҒА РАХМЕТ</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085584" cy="1503040"/>
          </a:xfrm>
        </p:spPr>
        <p:txBody>
          <a:bodyPr>
            <a:normAutofit fontScale="90000"/>
          </a:bodyPr>
          <a:lstStyle/>
          <a:p>
            <a:pPr algn="ctr"/>
            <a:r>
              <a:rPr lang="kk-KZ" sz="4000" b="1" dirty="0" smtClean="0">
                <a:solidFill>
                  <a:srgbClr val="002060"/>
                </a:solidFill>
                <a:latin typeface="Times New Roman"/>
                <a:ea typeface="Calibri"/>
                <a:cs typeface="Times New Roman"/>
              </a:rPr>
              <a:t>Қайырлы күн құрметті әріптестер! </a:t>
            </a:r>
            <a:br>
              <a:rPr lang="kk-KZ" sz="4000" b="1" dirty="0" smtClean="0">
                <a:solidFill>
                  <a:srgbClr val="002060"/>
                </a:solidFill>
                <a:latin typeface="Times New Roman"/>
                <a:ea typeface="Calibri"/>
                <a:cs typeface="Times New Roman"/>
              </a:rPr>
            </a:br>
            <a:r>
              <a:rPr lang="kk-KZ" sz="4000" b="1" dirty="0" smtClean="0">
                <a:solidFill>
                  <a:srgbClr val="002060"/>
                </a:solidFill>
                <a:latin typeface="Times New Roman"/>
                <a:ea typeface="Calibri"/>
                <a:cs typeface="Times New Roman"/>
              </a:rPr>
              <a:t>Қош келдіңіздер! </a:t>
            </a:r>
            <a:r>
              <a:rPr lang="ru-RU" sz="3600" dirty="0" smtClean="0">
                <a:ea typeface="Calibri"/>
                <a:cs typeface="Times New Roman"/>
              </a:rPr>
              <a:t/>
            </a:r>
            <a:br>
              <a:rPr lang="ru-RU" sz="3600" dirty="0" smtClean="0">
                <a:ea typeface="Calibri"/>
                <a:cs typeface="Times New Roman"/>
              </a:rPr>
            </a:br>
            <a:endParaRPr lang="ru-RU" sz="3600" dirty="0"/>
          </a:p>
        </p:txBody>
      </p:sp>
      <p:sp>
        <p:nvSpPr>
          <p:cNvPr id="3" name="Содержимое 2"/>
          <p:cNvSpPr>
            <a:spLocks noGrp="1"/>
          </p:cNvSpPr>
          <p:nvPr>
            <p:ph idx="1"/>
          </p:nvPr>
        </p:nvSpPr>
        <p:spPr>
          <a:xfrm>
            <a:off x="4139952" y="1935480"/>
            <a:ext cx="4546848" cy="4389120"/>
          </a:xfrm>
        </p:spPr>
        <p:txBody>
          <a:bodyPr/>
          <a:lstStyle/>
          <a:p>
            <a:pPr>
              <a:buNone/>
            </a:pPr>
            <a:r>
              <a:rPr lang="kk-KZ" dirty="0" smtClean="0"/>
              <a:t>   Мен Нурмагамбетов Айдос Елубаевич.  </a:t>
            </a:r>
          </a:p>
          <a:p>
            <a:pPr>
              <a:buNone/>
            </a:pPr>
            <a:r>
              <a:rPr lang="kk-KZ" dirty="0" smtClean="0"/>
              <a:t>   Шет ауданының Әлихан негізгі орта мектебініңтарих пәнінің мұғалімі. </a:t>
            </a:r>
          </a:p>
          <a:p>
            <a:pPr>
              <a:buNone/>
            </a:pPr>
            <a:r>
              <a:rPr lang="kk-KZ" dirty="0" smtClean="0"/>
              <a:t>    Еңбек өтілім 13 жыл</a:t>
            </a:r>
          </a:p>
          <a:p>
            <a:pPr>
              <a:buNone/>
            </a:pPr>
            <a:r>
              <a:rPr lang="kk-KZ" dirty="0" smtClean="0"/>
              <a:t>     І санатты</a:t>
            </a:r>
            <a:endParaRPr lang="ru-RU" dirty="0"/>
          </a:p>
        </p:txBody>
      </p:sp>
      <p:pic>
        <p:nvPicPr>
          <p:cNvPr id="1026" name="Picture 2" descr="C:\Users\Алиханская ОСШ\Desktop\Айдос фото 001.jpg"/>
          <p:cNvPicPr>
            <a:picLocks noChangeAspect="1" noChangeArrowheads="1"/>
          </p:cNvPicPr>
          <p:nvPr/>
        </p:nvPicPr>
        <p:blipFill>
          <a:blip r:embed="rId2" cstate="print"/>
          <a:srcRect/>
          <a:stretch>
            <a:fillRect/>
          </a:stretch>
        </p:blipFill>
        <p:spPr bwMode="auto">
          <a:xfrm>
            <a:off x="611560" y="1628800"/>
            <a:ext cx="3517850" cy="4668606"/>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kk-KZ" sz="3600" b="1" dirty="0" smtClean="0">
                <a:ea typeface="Calibri"/>
                <a:cs typeface="Times New Roman"/>
              </a:rPr>
              <a:t>Заманауи ұстазға уақыт ағымынан қалыс қалуға болмайды, ұстаздың жан-жақты болуы шарт, оның ішінде жаңа ақпараттық-коммуникациялық технологиялар ішінде.</a:t>
            </a:r>
            <a:endParaRPr lang="ru-RU" sz="3600" b="1" dirty="0" smtClean="0">
              <a:ea typeface="Calibri"/>
              <a:cs typeface="Times New Roman"/>
            </a:endParaRPr>
          </a:p>
          <a:p>
            <a:endParaRPr lang="ru-RU" dirty="0"/>
          </a:p>
        </p:txBody>
      </p:sp>
      <p:pic>
        <p:nvPicPr>
          <p:cNvPr id="7170" name="Picture 2" descr="C:\Users\User\Desktop\все все\hello_html_m6b8faf8d.jpg"/>
          <p:cNvPicPr>
            <a:picLocks noChangeAspect="1" noChangeArrowheads="1"/>
          </p:cNvPicPr>
          <p:nvPr/>
        </p:nvPicPr>
        <p:blipFill>
          <a:blip r:embed="rId2" cstate="print"/>
          <a:srcRect/>
          <a:stretch>
            <a:fillRect/>
          </a:stretch>
        </p:blipFill>
        <p:spPr bwMode="auto">
          <a:xfrm>
            <a:off x="2771800" y="620688"/>
            <a:ext cx="3454400" cy="1366837"/>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22344"/>
          </a:xfrm>
        </p:spPr>
        <p:txBody>
          <a:bodyPr>
            <a:normAutofit fontScale="90000"/>
          </a:bodyPr>
          <a:lstStyle/>
          <a:p>
            <a:pPr algn="ctr"/>
            <a:r>
              <a:rPr lang="kk-KZ" b="1" dirty="0" smtClean="0">
                <a:latin typeface="+mn-lt"/>
              </a:rPr>
              <a:t>Кіріспе </a:t>
            </a:r>
            <a:endParaRPr lang="ru-RU" b="1" dirty="0">
              <a:latin typeface="+mn-lt"/>
            </a:endParaRPr>
          </a:p>
        </p:txBody>
      </p:sp>
      <p:sp>
        <p:nvSpPr>
          <p:cNvPr id="3" name="Содержимое 2"/>
          <p:cNvSpPr>
            <a:spLocks noGrp="1"/>
          </p:cNvSpPr>
          <p:nvPr>
            <p:ph idx="1"/>
          </p:nvPr>
        </p:nvSpPr>
        <p:spPr>
          <a:xfrm>
            <a:off x="683568" y="3789040"/>
            <a:ext cx="8075240" cy="2804944"/>
          </a:xfrm>
        </p:spPr>
        <p:txBody>
          <a:bodyPr>
            <a:normAutofit fontScale="70000" lnSpcReduction="20000"/>
          </a:bodyPr>
          <a:lstStyle/>
          <a:p>
            <a:r>
              <a:rPr lang="kk-KZ" sz="2800" dirty="0" smtClean="0">
                <a:latin typeface="Times New Roman"/>
                <a:ea typeface="Calibri"/>
              </a:rPr>
              <a:t>Мұғалім. Ұстаз. Жол сілтеуші. Қандай керемет терең сөздер. Бұл сөздердің түбіне үнілу әрбір адамның пешенесіне жазылмаған. Ал, мен осы салада жүрген уақыт ішінде 13 жыл осындай бақытқа қол жеткізгеніме қуаныштымын және жыл сайын бұл мамандықтың қыр-сыры ашылып баға жетпес ұстаздық тәжірибе жиналады.</a:t>
            </a:r>
          </a:p>
          <a:p>
            <a:r>
              <a:rPr lang="kk-KZ" sz="2800" dirty="0" smtClean="0">
                <a:latin typeface="Times New Roman" pitchFamily="18" charset="0"/>
                <a:cs typeface="Times New Roman" pitchFamily="18" charset="0"/>
              </a:rPr>
              <a:t>Бұл уақыт қызығы мен шыжығы мол жылдар еді. Дегенмен, егер психологтардың кеңесі бойынша бір бетті екіге бөліп, бір жағына жақсысын, бір жағына жаманын жазса, бар жамандық ұтылып, тек жақсысы ғана еске оралады. Сонда бұл жақсылық деген не?</a:t>
            </a:r>
            <a:endParaRPr lang="ru-RU" sz="2800" dirty="0" smtClean="0">
              <a:latin typeface="Times New Roman" pitchFamily="18" charset="0"/>
              <a:cs typeface="Times New Roman" pitchFamily="18" charset="0"/>
            </a:endParaRPr>
          </a:p>
          <a:p>
            <a:endParaRPr lang="ru-RU" sz="2800" dirty="0"/>
          </a:p>
        </p:txBody>
      </p:sp>
      <p:pic>
        <p:nvPicPr>
          <p:cNvPr id="8194" name="Picture 2" descr="C:\Users\User\Desktop\фото школа\Новая папка\фотооо\DSC01991.JPG"/>
          <p:cNvPicPr>
            <a:picLocks noChangeAspect="1" noChangeArrowheads="1"/>
          </p:cNvPicPr>
          <p:nvPr/>
        </p:nvPicPr>
        <p:blipFill>
          <a:blip r:embed="rId2" cstate="print"/>
          <a:srcRect/>
          <a:stretch>
            <a:fillRect/>
          </a:stretch>
        </p:blipFill>
        <p:spPr bwMode="auto">
          <a:xfrm>
            <a:off x="2267744" y="1196752"/>
            <a:ext cx="4434571" cy="2496499"/>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2656"/>
            <a:ext cx="8229600" cy="782960"/>
          </a:xfrm>
        </p:spPr>
        <p:txBody>
          <a:bodyPr>
            <a:normAutofit fontScale="90000"/>
          </a:bodyPr>
          <a:lstStyle/>
          <a:p>
            <a:r>
              <a:rPr lang="kk-KZ" b="1" dirty="0" smtClean="0"/>
              <a:t>Балаларға деген сүйіспеншілік</a:t>
            </a:r>
            <a:endParaRPr lang="ru-RU" b="1" dirty="0"/>
          </a:p>
        </p:txBody>
      </p:sp>
      <p:sp>
        <p:nvSpPr>
          <p:cNvPr id="3" name="Содержимое 2"/>
          <p:cNvSpPr>
            <a:spLocks noGrp="1"/>
          </p:cNvSpPr>
          <p:nvPr>
            <p:ph idx="1"/>
          </p:nvPr>
        </p:nvSpPr>
        <p:spPr>
          <a:xfrm>
            <a:off x="611560" y="1268760"/>
            <a:ext cx="8229600" cy="1728192"/>
          </a:xfrm>
        </p:spPr>
        <p:txBody>
          <a:bodyPr>
            <a:normAutofit fontScale="85000" lnSpcReduction="10000"/>
          </a:bodyPr>
          <a:lstStyle/>
          <a:p>
            <a:r>
              <a:rPr lang="kk-KZ" dirty="0" smtClean="0">
                <a:latin typeface="Times New Roman"/>
                <a:ea typeface="Calibri"/>
              </a:rPr>
              <a:t>Ол, әрине, балалар. Мен солармен күнде қауымға, олармен бірге білім алуға, жаңалық ашуға, творчествалық табысқа жетуге қуаныштымын. Солармен бірге жасарып, сонымен қатар кәсіби өсемін. Әрбір балаға, оның көзіне үңілсем келешекте ол баладан жақсы, мүмкін ғажап адам шығатынына сенімім артады.</a:t>
            </a:r>
            <a:endParaRPr lang="ru-RU" dirty="0"/>
          </a:p>
        </p:txBody>
      </p:sp>
      <p:pic>
        <p:nvPicPr>
          <p:cNvPr id="2050" name="Picture 2" descr="C:\Users\User\Desktop\фото школа\канагат фото\IMG_20161216_120918.jpg"/>
          <p:cNvPicPr>
            <a:picLocks noChangeAspect="1" noChangeArrowheads="1"/>
          </p:cNvPicPr>
          <p:nvPr/>
        </p:nvPicPr>
        <p:blipFill>
          <a:blip r:embed="rId2" cstate="print"/>
          <a:srcRect/>
          <a:stretch>
            <a:fillRect/>
          </a:stretch>
        </p:blipFill>
        <p:spPr bwMode="auto">
          <a:xfrm>
            <a:off x="3707904" y="4725144"/>
            <a:ext cx="2132856" cy="2132856"/>
          </a:xfrm>
          <a:prstGeom prst="rect">
            <a:avLst/>
          </a:prstGeom>
          <a:noFill/>
        </p:spPr>
      </p:pic>
      <p:pic>
        <p:nvPicPr>
          <p:cNvPr id="2051" name="Picture 3" descr="C:\Users\User\Desktop\фото школа\фото vtrntg\фото октябрь\20161012_092647.jpg"/>
          <p:cNvPicPr>
            <a:picLocks noChangeAspect="1" noChangeArrowheads="1"/>
          </p:cNvPicPr>
          <p:nvPr/>
        </p:nvPicPr>
        <p:blipFill>
          <a:blip r:embed="rId3" cstate="print"/>
          <a:srcRect/>
          <a:stretch>
            <a:fillRect/>
          </a:stretch>
        </p:blipFill>
        <p:spPr bwMode="auto">
          <a:xfrm rot="21339820">
            <a:off x="62842" y="4958571"/>
            <a:ext cx="3168352" cy="1782198"/>
          </a:xfrm>
          <a:prstGeom prst="rect">
            <a:avLst/>
          </a:prstGeom>
          <a:noFill/>
        </p:spPr>
      </p:pic>
      <p:pic>
        <p:nvPicPr>
          <p:cNvPr id="2052" name="Picture 4" descr="C:\Users\User\Desktop\фото школа\фото vtrntg\фото сентябрь\r2RiyCVNk0g (1).jpg"/>
          <p:cNvPicPr>
            <a:picLocks noChangeAspect="1" noChangeArrowheads="1"/>
          </p:cNvPicPr>
          <p:nvPr/>
        </p:nvPicPr>
        <p:blipFill>
          <a:blip r:embed="rId4" cstate="print"/>
          <a:srcRect/>
          <a:stretch>
            <a:fillRect/>
          </a:stretch>
        </p:blipFill>
        <p:spPr bwMode="auto">
          <a:xfrm rot="171909">
            <a:off x="6096637" y="5026070"/>
            <a:ext cx="2843808" cy="1599642"/>
          </a:xfrm>
          <a:prstGeom prst="rect">
            <a:avLst/>
          </a:prstGeom>
          <a:noFill/>
        </p:spPr>
      </p:pic>
      <p:pic>
        <p:nvPicPr>
          <p:cNvPr id="2053" name="Picture 5" descr="C:\Users\User\Desktop\фото школа\фото vtrntg\DSC02031.JPG"/>
          <p:cNvPicPr>
            <a:picLocks noChangeAspect="1" noChangeArrowheads="1"/>
          </p:cNvPicPr>
          <p:nvPr/>
        </p:nvPicPr>
        <p:blipFill>
          <a:blip r:embed="rId5" cstate="print"/>
          <a:srcRect/>
          <a:stretch>
            <a:fillRect/>
          </a:stretch>
        </p:blipFill>
        <p:spPr bwMode="auto">
          <a:xfrm>
            <a:off x="3203848" y="2780928"/>
            <a:ext cx="3567776" cy="2008526"/>
          </a:xfrm>
          <a:prstGeom prst="rect">
            <a:avLst/>
          </a:prstGeom>
          <a:noFill/>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2344"/>
          </a:xfrm>
        </p:spPr>
        <p:txBody>
          <a:bodyPr>
            <a:normAutofit fontScale="90000"/>
          </a:bodyPr>
          <a:lstStyle/>
          <a:p>
            <a:r>
              <a:rPr lang="kk-KZ" dirty="0" smtClean="0"/>
              <a:t>Пәнге деген сүйіспеншілік</a:t>
            </a:r>
            <a:endParaRPr lang="ru-RU" dirty="0"/>
          </a:p>
        </p:txBody>
      </p:sp>
      <p:sp>
        <p:nvSpPr>
          <p:cNvPr id="3" name="Содержимое 2"/>
          <p:cNvSpPr>
            <a:spLocks noGrp="1"/>
          </p:cNvSpPr>
          <p:nvPr>
            <p:ph idx="1"/>
          </p:nvPr>
        </p:nvSpPr>
        <p:spPr>
          <a:xfrm>
            <a:off x="4644008" y="980728"/>
            <a:ext cx="3970784" cy="5328592"/>
          </a:xfrm>
        </p:spPr>
        <p:txBody>
          <a:bodyPr>
            <a:normAutofit fontScale="70000" lnSpcReduction="20000"/>
          </a:bodyPr>
          <a:lstStyle/>
          <a:p>
            <a:r>
              <a:rPr lang="kk-KZ" dirty="0" smtClean="0"/>
              <a:t>Өған қоса өз пәнімді сүйемін, себептерін түгендемей ақ қояйын. Мынандай сұрақ туындайды. Тарих деген қатып қалған, қызықтырмайтын ғылым ба? Қалай ойлайсындар тарих деген тек даталар ма? Жоқ. Бұл даталар емес- бұл өлен,  бұл лирика.</a:t>
            </a:r>
            <a:endParaRPr lang="ru-RU" dirty="0" smtClean="0"/>
          </a:p>
          <a:p>
            <a:r>
              <a:rPr lang="kk-KZ" dirty="0" smtClean="0"/>
              <a:t>Бірде естігенім бар: сұрдан сұрғиық, оттан жалын шығады деп. Толығымен келісемін. Сондықтан сабақта, одан тыс уақытта стандартты емес жағдайда, қызықты әңгімелерді, проблемалық мақсаттарды қолдануға тырысамын.</a:t>
            </a:r>
            <a:endParaRPr lang="ru-RU" dirty="0" smtClean="0"/>
          </a:p>
          <a:p>
            <a:r>
              <a:rPr lang="kk-KZ" dirty="0" smtClean="0"/>
              <a:t>«Жақсы мұғалім болу үшін, өз пәнінді сүйюмен қатар білім алушыларды сүю керек» деп тегін айтпаған керек.</a:t>
            </a:r>
            <a:endParaRPr lang="ru-RU" dirty="0" smtClean="0"/>
          </a:p>
          <a:p>
            <a:endParaRPr lang="ru-RU" dirty="0"/>
          </a:p>
        </p:txBody>
      </p:sp>
      <p:pic>
        <p:nvPicPr>
          <p:cNvPr id="4098" name="Picture 2" descr="C:\Users\User\Desktop\фото школа\20170314_092524.jpg"/>
          <p:cNvPicPr>
            <a:picLocks noChangeAspect="1" noChangeArrowheads="1"/>
          </p:cNvPicPr>
          <p:nvPr/>
        </p:nvPicPr>
        <p:blipFill>
          <a:blip r:embed="rId2" cstate="print"/>
          <a:srcRect/>
          <a:stretch>
            <a:fillRect/>
          </a:stretch>
        </p:blipFill>
        <p:spPr bwMode="auto">
          <a:xfrm>
            <a:off x="395536" y="1052736"/>
            <a:ext cx="2355459" cy="1324946"/>
          </a:xfrm>
          <a:prstGeom prst="rect">
            <a:avLst/>
          </a:prstGeom>
          <a:noFill/>
        </p:spPr>
      </p:pic>
      <p:pic>
        <p:nvPicPr>
          <p:cNvPr id="4099" name="Picture 3" descr="C:\Users\User\Desktop\фото школа\20170314_094840.jpg"/>
          <p:cNvPicPr>
            <a:picLocks noChangeAspect="1" noChangeArrowheads="1"/>
          </p:cNvPicPr>
          <p:nvPr/>
        </p:nvPicPr>
        <p:blipFill>
          <a:blip r:embed="rId3" cstate="print"/>
          <a:srcRect/>
          <a:stretch>
            <a:fillRect/>
          </a:stretch>
        </p:blipFill>
        <p:spPr bwMode="auto">
          <a:xfrm>
            <a:off x="2195736" y="2348880"/>
            <a:ext cx="2335684" cy="1313822"/>
          </a:xfrm>
          <a:prstGeom prst="rect">
            <a:avLst/>
          </a:prstGeom>
          <a:noFill/>
        </p:spPr>
      </p:pic>
      <p:pic>
        <p:nvPicPr>
          <p:cNvPr id="4100" name="Picture 4" descr="C:\Users\User\Desktop\фото школа\IMG-20160514-WA0001.jpg"/>
          <p:cNvPicPr>
            <a:picLocks noChangeAspect="1" noChangeArrowheads="1"/>
          </p:cNvPicPr>
          <p:nvPr/>
        </p:nvPicPr>
        <p:blipFill>
          <a:blip r:embed="rId4" cstate="print"/>
          <a:srcRect/>
          <a:stretch>
            <a:fillRect/>
          </a:stretch>
        </p:blipFill>
        <p:spPr bwMode="auto">
          <a:xfrm>
            <a:off x="467544" y="3645024"/>
            <a:ext cx="2376264" cy="1336648"/>
          </a:xfrm>
          <a:prstGeom prst="rect">
            <a:avLst/>
          </a:prstGeom>
          <a:noFill/>
        </p:spPr>
      </p:pic>
      <p:pic>
        <p:nvPicPr>
          <p:cNvPr id="4101" name="Picture 5" descr="C:\Users\User\Desktop\фото школа\IMG-20160319-WA0003.jpg"/>
          <p:cNvPicPr>
            <a:picLocks noChangeAspect="1" noChangeArrowheads="1"/>
          </p:cNvPicPr>
          <p:nvPr/>
        </p:nvPicPr>
        <p:blipFill>
          <a:blip r:embed="rId5" cstate="print"/>
          <a:srcRect/>
          <a:stretch>
            <a:fillRect/>
          </a:stretch>
        </p:blipFill>
        <p:spPr bwMode="auto">
          <a:xfrm>
            <a:off x="2411760" y="5013176"/>
            <a:ext cx="2429322" cy="1546883"/>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650336"/>
          </a:xfrm>
        </p:spPr>
        <p:txBody>
          <a:bodyPr>
            <a:normAutofit fontScale="90000"/>
          </a:bodyPr>
          <a:lstStyle/>
          <a:p>
            <a:pPr algn="ctr"/>
            <a:r>
              <a:rPr lang="kk-KZ" b="1" dirty="0" smtClean="0"/>
              <a:t>Кәсіби шеберлік</a:t>
            </a:r>
            <a:endParaRPr lang="ru-RU" b="1" dirty="0"/>
          </a:p>
        </p:txBody>
      </p:sp>
      <p:sp>
        <p:nvSpPr>
          <p:cNvPr id="3" name="Содержимое 2"/>
          <p:cNvSpPr>
            <a:spLocks noGrp="1"/>
          </p:cNvSpPr>
          <p:nvPr>
            <p:ph idx="1"/>
          </p:nvPr>
        </p:nvSpPr>
        <p:spPr>
          <a:xfrm>
            <a:off x="395536" y="980728"/>
            <a:ext cx="8229600" cy="2664296"/>
          </a:xfrm>
        </p:spPr>
        <p:txBody>
          <a:bodyPr>
            <a:normAutofit fontScale="92500"/>
          </a:bodyPr>
          <a:lstStyle/>
          <a:p>
            <a:r>
              <a:rPr lang="kk-KZ" dirty="0" smtClean="0"/>
              <a:t>«Кәсіби шеберлік» деген түсінік тек білім мен біліктілікті ғана емес ұстаздың тұлғалық потенциалын да қамтиды деген ойыммен келісесіздер деп ойлаймын. Сондықтан менің педагог - психолог қызметімдегі мақсатым ұстаздардың осындай биік потенциалын көре білу, оның тәжірибесінен үйрену, бағалау, және басқа мұғалімдермен қарым- қатынас орнату.</a:t>
            </a:r>
            <a:endParaRPr lang="ru-RU" dirty="0"/>
          </a:p>
        </p:txBody>
      </p:sp>
      <p:pic>
        <p:nvPicPr>
          <p:cNvPr id="3075" name="Picture 3" descr="C:\Users\User\Desktop\фото школа\фото vtrntg\DSC02624.JPG"/>
          <p:cNvPicPr>
            <a:picLocks noChangeAspect="1" noChangeArrowheads="1"/>
          </p:cNvPicPr>
          <p:nvPr/>
        </p:nvPicPr>
        <p:blipFill>
          <a:blip r:embed="rId2" cstate="print"/>
          <a:srcRect/>
          <a:stretch>
            <a:fillRect/>
          </a:stretch>
        </p:blipFill>
        <p:spPr bwMode="auto">
          <a:xfrm>
            <a:off x="4355976" y="4221088"/>
            <a:ext cx="3258079" cy="1834178"/>
          </a:xfrm>
          <a:prstGeom prst="rect">
            <a:avLst/>
          </a:prstGeom>
          <a:noFill/>
        </p:spPr>
      </p:pic>
      <p:pic>
        <p:nvPicPr>
          <p:cNvPr id="3076" name="Picture 4" descr="C:\Users\User\Desktop\фото школа\20161130_120723.jpg"/>
          <p:cNvPicPr>
            <a:picLocks noChangeAspect="1" noChangeArrowheads="1"/>
          </p:cNvPicPr>
          <p:nvPr/>
        </p:nvPicPr>
        <p:blipFill>
          <a:blip r:embed="rId3" cstate="print"/>
          <a:srcRect/>
          <a:stretch>
            <a:fillRect/>
          </a:stretch>
        </p:blipFill>
        <p:spPr bwMode="auto">
          <a:xfrm>
            <a:off x="395536" y="4293096"/>
            <a:ext cx="3200355" cy="1800200"/>
          </a:xfrm>
          <a:prstGeom prst="rect">
            <a:avLst/>
          </a:prstGeom>
          <a:noFill/>
        </p:spPr>
      </p:pic>
      <p:pic>
        <p:nvPicPr>
          <p:cNvPr id="7" name="Picture 20" descr="46"/>
          <p:cNvPicPr>
            <a:picLocks noChangeAspect="1" noChangeArrowheads="1"/>
          </p:cNvPicPr>
          <p:nvPr/>
        </p:nvPicPr>
        <p:blipFill>
          <a:blip r:embed="rId4" cstate="print"/>
          <a:srcRect/>
          <a:stretch>
            <a:fillRect/>
          </a:stretch>
        </p:blipFill>
        <p:spPr bwMode="auto">
          <a:xfrm>
            <a:off x="285750" y="0"/>
            <a:ext cx="8569325" cy="3810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578328"/>
          </a:xfrm>
        </p:spPr>
        <p:txBody>
          <a:bodyPr>
            <a:normAutofit fontScale="90000"/>
          </a:bodyPr>
          <a:lstStyle/>
          <a:p>
            <a:pPr algn="ctr"/>
            <a:r>
              <a:rPr lang="kk-KZ" dirty="0" smtClean="0"/>
              <a:t>Әріптестер</a:t>
            </a:r>
            <a:endParaRPr lang="ru-RU" dirty="0"/>
          </a:p>
        </p:txBody>
      </p:sp>
      <p:sp>
        <p:nvSpPr>
          <p:cNvPr id="3" name="Содержимое 2"/>
          <p:cNvSpPr>
            <a:spLocks noGrp="1"/>
          </p:cNvSpPr>
          <p:nvPr>
            <p:ph idx="1"/>
          </p:nvPr>
        </p:nvSpPr>
        <p:spPr>
          <a:xfrm>
            <a:off x="251520" y="4653136"/>
            <a:ext cx="8435280" cy="1728192"/>
          </a:xfrm>
        </p:spPr>
        <p:txBody>
          <a:bodyPr>
            <a:normAutofit fontScale="62500" lnSpcReduction="20000"/>
          </a:bodyPr>
          <a:lstStyle/>
          <a:p>
            <a:r>
              <a:rPr lang="kk-KZ" dirty="0" smtClean="0"/>
              <a:t>7. Әріптестер арасында іскерлік жағдай туғызып, кәсіби ашылуына, творчествасына жағдай жасау. Осы ісімде маған қолдау көрсетіп, белсене көмек көрсететін ұстаздарға рахметімді айтамын.</a:t>
            </a:r>
            <a:endParaRPr lang="ru-RU" dirty="0" smtClean="0"/>
          </a:p>
          <a:p>
            <a:r>
              <a:rPr lang="kk-KZ" dirty="0" smtClean="0"/>
              <a:t> Жетістіктеріне  тоқтамай, идеясымен басқаларды үйретіп әкететін, үнемі алға басатын адамдар маған өте ұнайды. Сондықтан мен инновациялық технологиялары қолдаймын. Жаңа мектепке жаңа ұстаз қажет: мобильді, жаңашыл.</a:t>
            </a:r>
            <a:endParaRPr lang="ru-RU" dirty="0" smtClean="0"/>
          </a:p>
          <a:p>
            <a:r>
              <a:rPr lang="kk-KZ" dirty="0" smtClean="0"/>
              <a:t>Егер біз осыған сай болмасақ, онда біз оқушыларды, ал олар бізді түсіне алмайды.</a:t>
            </a:r>
            <a:endParaRPr lang="ru-RU" dirty="0" smtClean="0"/>
          </a:p>
          <a:p>
            <a:endParaRPr lang="ru-RU" dirty="0"/>
          </a:p>
        </p:txBody>
      </p:sp>
      <p:pic>
        <p:nvPicPr>
          <p:cNvPr id="5122" name="Picture 2" descr="C:\Users\User\Desktop\фото школа\фото сентябрь\IMG-20170916-WA0040.jpg"/>
          <p:cNvPicPr>
            <a:picLocks noChangeAspect="1" noChangeArrowheads="1"/>
          </p:cNvPicPr>
          <p:nvPr/>
        </p:nvPicPr>
        <p:blipFill>
          <a:blip r:embed="rId2" cstate="print"/>
          <a:srcRect/>
          <a:stretch>
            <a:fillRect/>
          </a:stretch>
        </p:blipFill>
        <p:spPr bwMode="auto">
          <a:xfrm>
            <a:off x="1472416" y="836712"/>
            <a:ext cx="2688298" cy="2016224"/>
          </a:xfrm>
          <a:prstGeom prst="rect">
            <a:avLst/>
          </a:prstGeom>
          <a:noFill/>
        </p:spPr>
      </p:pic>
      <p:pic>
        <p:nvPicPr>
          <p:cNvPr id="5123" name="Picture 3" descr="C:\Users\User\Desktop\фото школа\фото vtrntg\DSC01473.JPG"/>
          <p:cNvPicPr>
            <a:picLocks noChangeAspect="1" noChangeArrowheads="1"/>
          </p:cNvPicPr>
          <p:nvPr/>
        </p:nvPicPr>
        <p:blipFill>
          <a:blip r:embed="rId3" cstate="print"/>
          <a:srcRect/>
          <a:stretch>
            <a:fillRect/>
          </a:stretch>
        </p:blipFill>
        <p:spPr bwMode="auto">
          <a:xfrm>
            <a:off x="5292080" y="764704"/>
            <a:ext cx="2808311" cy="2106234"/>
          </a:xfrm>
          <a:prstGeom prst="rect">
            <a:avLst/>
          </a:prstGeom>
          <a:noFill/>
        </p:spPr>
      </p:pic>
      <p:pic>
        <p:nvPicPr>
          <p:cNvPr id="5124" name="Picture 4" descr="C:\Users\User\Desktop\фото школа\20170429_115657.jpg"/>
          <p:cNvPicPr>
            <a:picLocks noChangeAspect="1" noChangeArrowheads="1"/>
          </p:cNvPicPr>
          <p:nvPr/>
        </p:nvPicPr>
        <p:blipFill>
          <a:blip r:embed="rId4" cstate="print"/>
          <a:srcRect/>
          <a:stretch>
            <a:fillRect/>
          </a:stretch>
        </p:blipFill>
        <p:spPr bwMode="auto">
          <a:xfrm>
            <a:off x="5364088" y="2996952"/>
            <a:ext cx="2787981" cy="1568239"/>
          </a:xfrm>
          <a:prstGeom prst="rect">
            <a:avLst/>
          </a:prstGeom>
          <a:noFill/>
        </p:spPr>
      </p:pic>
      <p:pic>
        <p:nvPicPr>
          <p:cNvPr id="5125" name="Picture 5" descr="C:\Users\User\Desktop\фото школа\20170531_110432.jpg"/>
          <p:cNvPicPr>
            <a:picLocks noChangeAspect="1" noChangeArrowheads="1"/>
          </p:cNvPicPr>
          <p:nvPr/>
        </p:nvPicPr>
        <p:blipFill>
          <a:blip r:embed="rId5" cstate="print"/>
          <a:srcRect/>
          <a:stretch>
            <a:fillRect/>
          </a:stretch>
        </p:blipFill>
        <p:spPr bwMode="auto">
          <a:xfrm>
            <a:off x="1475656" y="2996952"/>
            <a:ext cx="2711140" cy="1525016"/>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794352"/>
          </a:xfrm>
        </p:spPr>
        <p:txBody>
          <a:bodyPr>
            <a:normAutofit fontScale="90000"/>
          </a:bodyPr>
          <a:lstStyle/>
          <a:p>
            <a:pPr algn="ctr"/>
            <a:r>
              <a:rPr lang="kk-KZ" dirty="0" smtClean="0"/>
              <a:t>Кері байланыс</a:t>
            </a:r>
            <a:endParaRPr lang="ru-RU" dirty="0"/>
          </a:p>
        </p:txBody>
      </p:sp>
      <p:sp>
        <p:nvSpPr>
          <p:cNvPr id="3" name="Содержимое 2"/>
          <p:cNvSpPr>
            <a:spLocks noGrp="1"/>
          </p:cNvSpPr>
          <p:nvPr>
            <p:ph idx="1"/>
          </p:nvPr>
        </p:nvSpPr>
        <p:spPr>
          <a:xfrm>
            <a:off x="539552" y="1268760"/>
            <a:ext cx="8229600" cy="2141592"/>
          </a:xfrm>
        </p:spPr>
        <p:txBody>
          <a:bodyPr>
            <a:normAutofit fontScale="85000" lnSpcReduction="10000"/>
          </a:bodyPr>
          <a:lstStyle/>
          <a:p>
            <a:r>
              <a:rPr lang="kk-KZ" dirty="0" smtClean="0"/>
              <a:t>Ұстаздық-рақымсыз мамандық деген ұғым бар. Мен дауласар едім. Ең биік марапат-ол шәкірттер, оның жетістіктерімен, дәрежесі.</a:t>
            </a:r>
            <a:endParaRPr lang="ru-RU" dirty="0" smtClean="0"/>
          </a:p>
          <a:p>
            <a:r>
              <a:rPr lang="kk-KZ" dirty="0" smtClean="0"/>
              <a:t>Мен өз білім алушыларыммен мақтанамын.</a:t>
            </a:r>
            <a:endParaRPr lang="ru-RU" dirty="0" smtClean="0"/>
          </a:p>
          <a:p>
            <a:r>
              <a:rPr lang="kk-KZ" dirty="0" smtClean="0"/>
              <a:t>Өз кезегімде білім алушыларда да менің өз ісімді сүйетінімді, өйткені бұл менің сүйікті ісім екенін сезетін сияқты.</a:t>
            </a:r>
            <a:endParaRPr lang="ru-RU" dirty="0" smtClean="0"/>
          </a:p>
          <a:p>
            <a:endParaRPr lang="ru-RU" dirty="0"/>
          </a:p>
        </p:txBody>
      </p:sp>
      <p:pic>
        <p:nvPicPr>
          <p:cNvPr id="6146" name="Picture 2" descr="C:\Users\User\Desktop\все все\май\6b5l9Kq096w-1.jpg"/>
          <p:cNvPicPr>
            <a:picLocks noChangeAspect="1" noChangeArrowheads="1"/>
          </p:cNvPicPr>
          <p:nvPr/>
        </p:nvPicPr>
        <p:blipFill>
          <a:blip r:embed="rId2" cstate="print"/>
          <a:srcRect/>
          <a:stretch>
            <a:fillRect/>
          </a:stretch>
        </p:blipFill>
        <p:spPr bwMode="auto">
          <a:xfrm>
            <a:off x="539552" y="3501008"/>
            <a:ext cx="3937571" cy="2520280"/>
          </a:xfrm>
          <a:prstGeom prst="rect">
            <a:avLst/>
          </a:prstGeom>
          <a:noFill/>
        </p:spPr>
      </p:pic>
      <p:pic>
        <p:nvPicPr>
          <p:cNvPr id="6147" name="Picture 3" descr="C:\Users\User\Desktop\все все\май\p57DgXO7-P8.jpg"/>
          <p:cNvPicPr>
            <a:picLocks noChangeAspect="1" noChangeArrowheads="1"/>
          </p:cNvPicPr>
          <p:nvPr/>
        </p:nvPicPr>
        <p:blipFill>
          <a:blip r:embed="rId3" cstate="print"/>
          <a:srcRect/>
          <a:stretch>
            <a:fillRect/>
          </a:stretch>
        </p:blipFill>
        <p:spPr bwMode="auto">
          <a:xfrm>
            <a:off x="4572000" y="3501008"/>
            <a:ext cx="4166990" cy="2500194"/>
          </a:xfrm>
          <a:prstGeom prst="rect">
            <a:avLst/>
          </a:prstGeom>
          <a:noFill/>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528</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Визиттік карточка</vt:lpstr>
      <vt:lpstr>Қайырлы күн құрметті әріптестер!  Қош келдіңіздер!  </vt:lpstr>
      <vt:lpstr>Слайд 3</vt:lpstr>
      <vt:lpstr>Кіріспе </vt:lpstr>
      <vt:lpstr>Балаларға деген сүйіспеншілік</vt:lpstr>
      <vt:lpstr>Пәнге деген сүйіспеншілік</vt:lpstr>
      <vt:lpstr>Кәсіби шеберлік</vt:lpstr>
      <vt:lpstr>Әріптестер</vt:lpstr>
      <vt:lpstr>Кері байланыс</vt:lpstr>
      <vt:lpstr>Қорытынды </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Педагогтің визиттік карточкасы</dc:title>
  <dc:creator>User</dc:creator>
  <cp:lastModifiedBy>Алиханская ОСШ</cp:lastModifiedBy>
  <cp:revision>18</cp:revision>
  <dcterms:created xsi:type="dcterms:W3CDTF">2017-10-25T04:29:55Z</dcterms:created>
  <dcterms:modified xsi:type="dcterms:W3CDTF">2019-02-18T10:58:07Z</dcterms:modified>
</cp:coreProperties>
</file>