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0" r:id="rId4"/>
    <p:sldId id="259" r:id="rId5"/>
    <p:sldId id="261" r:id="rId6"/>
    <p:sldId id="264" r:id="rId7"/>
    <p:sldId id="262" r:id="rId8"/>
    <p:sldId id="271" r:id="rId9"/>
    <p:sldId id="265" r:id="rId10"/>
    <p:sldId id="266" r:id="rId11"/>
    <p:sldId id="267" r:id="rId12"/>
    <p:sldId id="269"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1637" autoAdjust="0"/>
  </p:normalViewPr>
  <p:slideViewPr>
    <p:cSldViewPr>
      <p:cViewPr varScale="1">
        <p:scale>
          <a:sx n="67" d="100"/>
          <a:sy n="67" d="100"/>
        </p:scale>
        <p:origin x="-147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C816D7-1864-4705-89D4-D1DC1A374490}" type="datetimeFigureOut">
              <a:rPr lang="ru-RU" smtClean="0"/>
              <a:t>20.02.2017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F5E6BE-970F-47C7-BB7A-C5EBFA9CE867}" type="slidenum">
              <a:rPr lang="ru-RU" smtClean="0"/>
              <a:t>‹#›</a:t>
            </a:fld>
            <a:endParaRPr lang="ru-RU"/>
          </a:p>
        </p:txBody>
      </p:sp>
    </p:spTree>
    <p:extLst>
      <p:ext uri="{BB962C8B-B14F-4D97-AF65-F5344CB8AC3E}">
        <p14:creationId xmlns:p14="http://schemas.microsoft.com/office/powerpoint/2010/main" val="381284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5F5E6BE-970F-47C7-BB7A-C5EBFA9CE867}" type="slidenum">
              <a:rPr lang="ru-RU" smtClean="0"/>
              <a:t>5</a:t>
            </a:fld>
            <a:endParaRPr lang="ru-RU"/>
          </a:p>
        </p:txBody>
      </p:sp>
    </p:spTree>
    <p:extLst>
      <p:ext uri="{BB962C8B-B14F-4D97-AF65-F5344CB8AC3E}">
        <p14:creationId xmlns:p14="http://schemas.microsoft.com/office/powerpoint/2010/main" val="240291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5F5E6BE-970F-47C7-BB7A-C5EBFA9CE867}" type="slidenum">
              <a:rPr lang="ru-RU" smtClean="0"/>
              <a:t>6</a:t>
            </a:fld>
            <a:endParaRPr lang="ru-RU"/>
          </a:p>
        </p:txBody>
      </p:sp>
    </p:spTree>
    <p:extLst>
      <p:ext uri="{BB962C8B-B14F-4D97-AF65-F5344CB8AC3E}">
        <p14:creationId xmlns:p14="http://schemas.microsoft.com/office/powerpoint/2010/main" val="366442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5F5E6BE-970F-47C7-BB7A-C5EBFA9CE867}" type="slidenum">
              <a:rPr lang="ru-RU" smtClean="0"/>
              <a:t>9</a:t>
            </a:fld>
            <a:endParaRPr lang="ru-RU"/>
          </a:p>
        </p:txBody>
      </p:sp>
    </p:spTree>
    <p:extLst>
      <p:ext uri="{BB962C8B-B14F-4D97-AF65-F5344CB8AC3E}">
        <p14:creationId xmlns:p14="http://schemas.microsoft.com/office/powerpoint/2010/main" val="139500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5F5E6BE-970F-47C7-BB7A-C5EBFA9CE867}" type="slidenum">
              <a:rPr lang="ru-RU" smtClean="0"/>
              <a:t>10</a:t>
            </a:fld>
            <a:endParaRPr lang="ru-RU"/>
          </a:p>
        </p:txBody>
      </p:sp>
    </p:spTree>
    <p:extLst>
      <p:ext uri="{BB962C8B-B14F-4D97-AF65-F5344CB8AC3E}">
        <p14:creationId xmlns:p14="http://schemas.microsoft.com/office/powerpoint/2010/main" val="104574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706DE6E-427A-45D1-BCD7-F3BFE8837418}" type="datetimeFigureOut">
              <a:rPr lang="ru-RU" smtClean="0"/>
              <a:t>20.02.2017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87E750-B14A-43DC-B5DC-25D6E7C78CB6}" type="slidenum">
              <a:rPr lang="ru-RU" smtClean="0"/>
              <a:t>‹#›</a:t>
            </a:fld>
            <a:endParaRPr lang="ru-RU"/>
          </a:p>
        </p:txBody>
      </p:sp>
    </p:spTree>
    <p:extLst>
      <p:ext uri="{BB962C8B-B14F-4D97-AF65-F5344CB8AC3E}">
        <p14:creationId xmlns:p14="http://schemas.microsoft.com/office/powerpoint/2010/main" val="323721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06DE6E-427A-45D1-BCD7-F3BFE8837418}" type="datetimeFigureOut">
              <a:rPr lang="ru-RU" smtClean="0"/>
              <a:t>20.02.2017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87E750-B14A-43DC-B5DC-25D6E7C78CB6}" type="slidenum">
              <a:rPr lang="ru-RU" smtClean="0"/>
              <a:t>‹#›</a:t>
            </a:fld>
            <a:endParaRPr lang="ru-RU"/>
          </a:p>
        </p:txBody>
      </p:sp>
    </p:spTree>
    <p:extLst>
      <p:ext uri="{BB962C8B-B14F-4D97-AF65-F5344CB8AC3E}">
        <p14:creationId xmlns:p14="http://schemas.microsoft.com/office/powerpoint/2010/main" val="403292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06DE6E-427A-45D1-BCD7-F3BFE8837418}" type="datetimeFigureOut">
              <a:rPr lang="ru-RU" smtClean="0"/>
              <a:t>20.02.2017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87E750-B14A-43DC-B5DC-25D6E7C78CB6}" type="slidenum">
              <a:rPr lang="ru-RU" smtClean="0"/>
              <a:t>‹#›</a:t>
            </a:fld>
            <a:endParaRPr lang="ru-RU"/>
          </a:p>
        </p:txBody>
      </p:sp>
    </p:spTree>
    <p:extLst>
      <p:ext uri="{BB962C8B-B14F-4D97-AF65-F5344CB8AC3E}">
        <p14:creationId xmlns:p14="http://schemas.microsoft.com/office/powerpoint/2010/main" val="80739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06DE6E-427A-45D1-BCD7-F3BFE8837418}" type="datetimeFigureOut">
              <a:rPr lang="ru-RU" smtClean="0"/>
              <a:t>20.02.2017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87E750-B14A-43DC-B5DC-25D6E7C78CB6}" type="slidenum">
              <a:rPr lang="ru-RU" smtClean="0"/>
              <a:t>‹#›</a:t>
            </a:fld>
            <a:endParaRPr lang="ru-RU"/>
          </a:p>
        </p:txBody>
      </p:sp>
    </p:spTree>
    <p:extLst>
      <p:ext uri="{BB962C8B-B14F-4D97-AF65-F5344CB8AC3E}">
        <p14:creationId xmlns:p14="http://schemas.microsoft.com/office/powerpoint/2010/main" val="214449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706DE6E-427A-45D1-BCD7-F3BFE8837418}" type="datetimeFigureOut">
              <a:rPr lang="ru-RU" smtClean="0"/>
              <a:t>20.02.2017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87E750-B14A-43DC-B5DC-25D6E7C78CB6}" type="slidenum">
              <a:rPr lang="ru-RU" smtClean="0"/>
              <a:t>‹#›</a:t>
            </a:fld>
            <a:endParaRPr lang="ru-RU"/>
          </a:p>
        </p:txBody>
      </p:sp>
    </p:spTree>
    <p:extLst>
      <p:ext uri="{BB962C8B-B14F-4D97-AF65-F5344CB8AC3E}">
        <p14:creationId xmlns:p14="http://schemas.microsoft.com/office/powerpoint/2010/main" val="248123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706DE6E-427A-45D1-BCD7-F3BFE8837418}" type="datetimeFigureOut">
              <a:rPr lang="ru-RU" smtClean="0"/>
              <a:t>20.02.2017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87E750-B14A-43DC-B5DC-25D6E7C78CB6}" type="slidenum">
              <a:rPr lang="ru-RU" smtClean="0"/>
              <a:t>‹#›</a:t>
            </a:fld>
            <a:endParaRPr lang="ru-RU"/>
          </a:p>
        </p:txBody>
      </p:sp>
    </p:spTree>
    <p:extLst>
      <p:ext uri="{BB962C8B-B14F-4D97-AF65-F5344CB8AC3E}">
        <p14:creationId xmlns:p14="http://schemas.microsoft.com/office/powerpoint/2010/main" val="196687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706DE6E-427A-45D1-BCD7-F3BFE8837418}" type="datetimeFigureOut">
              <a:rPr lang="ru-RU" smtClean="0"/>
              <a:t>20.02.2017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D87E750-B14A-43DC-B5DC-25D6E7C78CB6}" type="slidenum">
              <a:rPr lang="ru-RU" smtClean="0"/>
              <a:t>‹#›</a:t>
            </a:fld>
            <a:endParaRPr lang="ru-RU"/>
          </a:p>
        </p:txBody>
      </p:sp>
    </p:spTree>
    <p:extLst>
      <p:ext uri="{BB962C8B-B14F-4D97-AF65-F5344CB8AC3E}">
        <p14:creationId xmlns:p14="http://schemas.microsoft.com/office/powerpoint/2010/main" val="406052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706DE6E-427A-45D1-BCD7-F3BFE8837418}" type="datetimeFigureOut">
              <a:rPr lang="ru-RU" smtClean="0"/>
              <a:t>20.02.2017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D87E750-B14A-43DC-B5DC-25D6E7C78CB6}" type="slidenum">
              <a:rPr lang="ru-RU" smtClean="0"/>
              <a:t>‹#›</a:t>
            </a:fld>
            <a:endParaRPr lang="ru-RU"/>
          </a:p>
        </p:txBody>
      </p:sp>
    </p:spTree>
    <p:extLst>
      <p:ext uri="{BB962C8B-B14F-4D97-AF65-F5344CB8AC3E}">
        <p14:creationId xmlns:p14="http://schemas.microsoft.com/office/powerpoint/2010/main" val="6651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706DE6E-427A-45D1-BCD7-F3BFE8837418}" type="datetimeFigureOut">
              <a:rPr lang="ru-RU" smtClean="0"/>
              <a:t>20.02.2017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D87E750-B14A-43DC-B5DC-25D6E7C78CB6}" type="slidenum">
              <a:rPr lang="ru-RU" smtClean="0"/>
              <a:t>‹#›</a:t>
            </a:fld>
            <a:endParaRPr lang="ru-RU"/>
          </a:p>
        </p:txBody>
      </p:sp>
    </p:spTree>
    <p:extLst>
      <p:ext uri="{BB962C8B-B14F-4D97-AF65-F5344CB8AC3E}">
        <p14:creationId xmlns:p14="http://schemas.microsoft.com/office/powerpoint/2010/main" val="4235728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06DE6E-427A-45D1-BCD7-F3BFE8837418}" type="datetimeFigureOut">
              <a:rPr lang="ru-RU" smtClean="0"/>
              <a:t>20.02.2017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87E750-B14A-43DC-B5DC-25D6E7C78CB6}" type="slidenum">
              <a:rPr lang="ru-RU" smtClean="0"/>
              <a:t>‹#›</a:t>
            </a:fld>
            <a:endParaRPr lang="ru-RU"/>
          </a:p>
        </p:txBody>
      </p:sp>
    </p:spTree>
    <p:extLst>
      <p:ext uri="{BB962C8B-B14F-4D97-AF65-F5344CB8AC3E}">
        <p14:creationId xmlns:p14="http://schemas.microsoft.com/office/powerpoint/2010/main" val="426663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06DE6E-427A-45D1-BCD7-F3BFE8837418}" type="datetimeFigureOut">
              <a:rPr lang="ru-RU" smtClean="0"/>
              <a:t>20.02.2017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87E750-B14A-43DC-B5DC-25D6E7C78CB6}" type="slidenum">
              <a:rPr lang="ru-RU" smtClean="0"/>
              <a:t>‹#›</a:t>
            </a:fld>
            <a:endParaRPr lang="ru-RU"/>
          </a:p>
        </p:txBody>
      </p:sp>
    </p:spTree>
    <p:extLst>
      <p:ext uri="{BB962C8B-B14F-4D97-AF65-F5344CB8AC3E}">
        <p14:creationId xmlns:p14="http://schemas.microsoft.com/office/powerpoint/2010/main" val="3627694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6DE6E-427A-45D1-BCD7-F3BFE8837418}" type="datetimeFigureOut">
              <a:rPr lang="ru-RU" smtClean="0"/>
              <a:t>20.02.2017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7E750-B14A-43DC-B5DC-25D6E7C78CB6}" type="slidenum">
              <a:rPr lang="ru-RU" smtClean="0"/>
              <a:t>‹#›</a:t>
            </a:fld>
            <a:endParaRPr lang="ru-RU"/>
          </a:p>
        </p:txBody>
      </p:sp>
    </p:spTree>
    <p:extLst>
      <p:ext uri="{BB962C8B-B14F-4D97-AF65-F5344CB8AC3E}">
        <p14:creationId xmlns:p14="http://schemas.microsoft.com/office/powerpoint/2010/main" val="231744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oilar.kz/author/264/pavlov-ivan-petrovich" TargetMode="External"/><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hyperlink" Target="http://oilar.kz/author/329/iliyas-esenberlin" TargetMode="External"/><Relationship Id="rId4" Type="http://schemas.openxmlformats.org/officeDocument/2006/relationships/image" Target="../media/image1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Мои рисунки\picture\Cards\Копия 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Блок-схема: альтернативный процесс 4"/>
          <p:cNvSpPr/>
          <p:nvPr/>
        </p:nvSpPr>
        <p:spPr>
          <a:xfrm>
            <a:off x="1619671" y="1628800"/>
            <a:ext cx="5976665" cy="266429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3600" b="1" dirty="0" smtClean="0">
                <a:latin typeface="Times New Roman" panose="02020603050405020304" pitchFamily="18" charset="0"/>
                <a:cs typeface="Times New Roman" panose="02020603050405020304" pitchFamily="18" charset="0"/>
              </a:rPr>
              <a:t>Риясыз сүйіспеншілік </a:t>
            </a:r>
          </a:p>
          <a:p>
            <a:pPr algn="ctr"/>
            <a:r>
              <a:rPr lang="kk-KZ" sz="3600" b="1" dirty="0" smtClean="0">
                <a:latin typeface="Times New Roman" panose="02020603050405020304" pitchFamily="18" charset="0"/>
                <a:cs typeface="Times New Roman" panose="02020603050405020304" pitchFamily="18" charset="0"/>
              </a:rPr>
              <a:t>өзін-өзі танудағы негізге алынатын қағида</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576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5" y="8344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кругленный прямоугольник 3"/>
          <p:cNvSpPr/>
          <p:nvPr/>
        </p:nvSpPr>
        <p:spPr>
          <a:xfrm>
            <a:off x="1844619" y="309265"/>
            <a:ext cx="5544616"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800" b="1" dirty="0" smtClean="0">
                <a:solidFill>
                  <a:schemeClr val="accent3">
                    <a:lumMod val="50000"/>
                  </a:schemeClr>
                </a:solidFill>
                <a:latin typeface="Times New Roman" panose="02020603050405020304" pitchFamily="18" charset="0"/>
                <a:cs typeface="Times New Roman" panose="02020603050405020304" pitchFamily="18" charset="0"/>
              </a:rPr>
              <a:t>Сүйіспеншілік ұстанымы</a:t>
            </a:r>
            <a:endParaRPr lang="ru-RU" sz="28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5" name="Блок-схема: память с посл. доступом 4"/>
          <p:cNvSpPr/>
          <p:nvPr/>
        </p:nvSpPr>
        <p:spPr>
          <a:xfrm>
            <a:off x="739068" y="1200467"/>
            <a:ext cx="3112852" cy="1940502"/>
          </a:xfrm>
          <a:prstGeom prst="flowChartMagneticTap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000" b="1" dirty="0" smtClean="0">
                <a:solidFill>
                  <a:srgbClr val="002060"/>
                </a:solidFill>
                <a:latin typeface="Times New Roman" panose="02020603050405020304" pitchFamily="18" charset="0"/>
                <a:cs typeface="Times New Roman" panose="02020603050405020304" pitchFamily="18" charset="0"/>
              </a:rPr>
              <a:t>Бірінші талап етуден гөрі көмектесу, үйретуден бұрын сүю маңызды</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7" name="Блок-схема: память с посл. доступом 6"/>
          <p:cNvSpPr/>
          <p:nvPr/>
        </p:nvSpPr>
        <p:spPr>
          <a:xfrm>
            <a:off x="4815176" y="1200467"/>
            <a:ext cx="3141200" cy="1940502"/>
          </a:xfrm>
          <a:prstGeom prst="flowChartMagneticTap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000" b="1" dirty="0" smtClean="0">
                <a:solidFill>
                  <a:srgbClr val="002060"/>
                </a:solidFill>
                <a:latin typeface="Times New Roman" panose="02020603050405020304" pitchFamily="18" charset="0"/>
                <a:cs typeface="Times New Roman" panose="02020603050405020304" pitchFamily="18" charset="0"/>
              </a:rPr>
              <a:t>Сабақты сүйіспеншілікпен жүргізу үдерісі нәтижеден де маңызды</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8" name="Стрелка влево 7"/>
          <p:cNvSpPr/>
          <p:nvPr/>
        </p:nvSpPr>
        <p:spPr>
          <a:xfrm rot="18831023">
            <a:off x="3451172" y="1051256"/>
            <a:ext cx="514657" cy="2903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лево 9"/>
          <p:cNvSpPr/>
          <p:nvPr/>
        </p:nvSpPr>
        <p:spPr>
          <a:xfrm rot="13460652">
            <a:off x="4721954" y="1055284"/>
            <a:ext cx="514657" cy="2903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899592" y="3284984"/>
            <a:ext cx="7272808" cy="24482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400" b="1" dirty="0" err="1" smtClean="0">
                <a:solidFill>
                  <a:schemeClr val="accent3">
                    <a:lumMod val="50000"/>
                  </a:schemeClr>
                </a:solidFill>
                <a:latin typeface="Times New Roman" panose="02020603050405020304" pitchFamily="18" charset="0"/>
                <a:cs typeface="Times New Roman" panose="02020603050405020304" pitchFamily="18" charset="0"/>
              </a:rPr>
              <a:t>Мать</a:t>
            </a:r>
            <a:r>
              <a:rPr lang="kk-KZ" sz="24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kk-KZ" sz="2400" b="1" dirty="0" err="1" smtClean="0">
                <a:solidFill>
                  <a:schemeClr val="accent3">
                    <a:lumMod val="50000"/>
                  </a:schemeClr>
                </a:solidFill>
                <a:latin typeface="Times New Roman" panose="02020603050405020304" pitchFamily="18" charset="0"/>
                <a:cs typeface="Times New Roman" panose="02020603050405020304" pitchFamily="18" charset="0"/>
              </a:rPr>
              <a:t>Тереза</a:t>
            </a:r>
            <a:endParaRPr lang="kk-KZ" sz="2400" b="1" dirty="0" smtClean="0">
              <a:solidFill>
                <a:schemeClr val="accent3">
                  <a:lumMod val="50000"/>
                </a:schemeClr>
              </a:solidFill>
              <a:latin typeface="Times New Roman" panose="02020603050405020304" pitchFamily="18" charset="0"/>
              <a:cs typeface="Times New Roman" panose="02020603050405020304" pitchFamily="18" charset="0"/>
            </a:endParaRPr>
          </a:p>
          <a:p>
            <a:r>
              <a:rPr lang="kk-KZ" sz="2800" b="1" dirty="0" smtClean="0">
                <a:solidFill>
                  <a:srgbClr val="002060"/>
                </a:solidFill>
                <a:latin typeface="Times New Roman" panose="02020603050405020304" pitchFamily="18" charset="0"/>
                <a:cs typeface="Times New Roman" panose="02020603050405020304" pitchFamily="18" charset="0"/>
              </a:rPr>
              <a:t>*</a:t>
            </a:r>
            <a:r>
              <a:rPr lang="kk-KZ" sz="2000" b="1" dirty="0" smtClean="0">
                <a:solidFill>
                  <a:srgbClr val="002060"/>
                </a:solidFill>
                <a:latin typeface="Times New Roman" panose="02020603050405020304" pitchFamily="18" charset="0"/>
                <a:cs typeface="Times New Roman" panose="02020603050405020304" pitchFamily="18" charset="0"/>
              </a:rPr>
              <a:t>сүйіспеншілікті ешбір кішкентай іске , кішкентай</a:t>
            </a:r>
          </a:p>
          <a:p>
            <a:r>
              <a:rPr lang="kk-KZ" sz="2000" b="1" dirty="0" smtClean="0">
                <a:solidFill>
                  <a:srgbClr val="002060"/>
                </a:solidFill>
                <a:latin typeface="Times New Roman" panose="02020603050405020304" pitchFamily="18" charset="0"/>
                <a:cs typeface="Times New Roman" panose="02020603050405020304" pitchFamily="18" charset="0"/>
              </a:rPr>
              <a:t>    құрбандықты тастаушы болмаңдар</a:t>
            </a:r>
          </a:p>
          <a:p>
            <a:r>
              <a:rPr lang="kk-KZ" sz="2800" b="1" dirty="0" smtClean="0">
                <a:solidFill>
                  <a:srgbClr val="002060"/>
                </a:solidFill>
                <a:latin typeface="Times New Roman" panose="02020603050405020304" pitchFamily="18" charset="0"/>
                <a:cs typeface="Times New Roman" panose="02020603050405020304" pitchFamily="18" charset="0"/>
              </a:rPr>
              <a:t>*</a:t>
            </a:r>
            <a:r>
              <a:rPr lang="kk-KZ" sz="2000" b="1" dirty="0" smtClean="0">
                <a:solidFill>
                  <a:srgbClr val="002060"/>
                </a:solidFill>
                <a:latin typeface="Times New Roman" panose="02020603050405020304" pitchFamily="18" charset="0"/>
                <a:cs typeface="Times New Roman" panose="02020603050405020304" pitchFamily="18" charset="0"/>
              </a:rPr>
              <a:t>ұлы нәрсе іздемеңдер, алайда кішкентай істі ұлы </a:t>
            </a:r>
          </a:p>
          <a:p>
            <a:r>
              <a:rPr lang="kk-KZ" sz="2000" b="1" dirty="0">
                <a:solidFill>
                  <a:srgbClr val="002060"/>
                </a:solidFill>
                <a:latin typeface="Times New Roman" panose="02020603050405020304" pitchFamily="18" charset="0"/>
                <a:cs typeface="Times New Roman" panose="02020603050405020304" pitchFamily="18" charset="0"/>
              </a:rPr>
              <a:t> </a:t>
            </a:r>
            <a:r>
              <a:rPr lang="kk-KZ" sz="2000" b="1" dirty="0" smtClean="0">
                <a:solidFill>
                  <a:srgbClr val="002060"/>
                </a:solidFill>
                <a:latin typeface="Times New Roman" panose="02020603050405020304" pitchFamily="18" charset="0"/>
                <a:cs typeface="Times New Roman" panose="02020603050405020304" pitchFamily="18" charset="0"/>
              </a:rPr>
              <a:t>  сүйіспеншілікпен жасаңдар</a:t>
            </a:r>
          </a:p>
          <a:p>
            <a:r>
              <a:rPr lang="kk-KZ" sz="2000" b="1" dirty="0" smtClean="0">
                <a:solidFill>
                  <a:srgbClr val="002060"/>
                </a:solidFill>
                <a:latin typeface="Times New Roman" panose="02020603050405020304" pitchFamily="18" charset="0"/>
                <a:cs typeface="Times New Roman" panose="02020603050405020304" pitchFamily="18" charset="0"/>
              </a:rPr>
              <a:t>*істейтін ісіміз болар-болмас болған сайын </a:t>
            </a:r>
          </a:p>
          <a:p>
            <a:r>
              <a:rPr lang="kk-KZ" sz="2000" b="1" dirty="0">
                <a:solidFill>
                  <a:srgbClr val="002060"/>
                </a:solidFill>
                <a:latin typeface="Times New Roman" panose="02020603050405020304" pitchFamily="18" charset="0"/>
                <a:cs typeface="Times New Roman" panose="02020603050405020304" pitchFamily="18" charset="0"/>
              </a:rPr>
              <a:t> </a:t>
            </a:r>
            <a:r>
              <a:rPr lang="kk-KZ" sz="2000" b="1" dirty="0" smtClean="0">
                <a:solidFill>
                  <a:srgbClr val="002060"/>
                </a:solidFill>
                <a:latin typeface="Times New Roman" panose="02020603050405020304" pitchFamily="18" charset="0"/>
                <a:cs typeface="Times New Roman" panose="02020603050405020304" pitchFamily="18" charset="0"/>
              </a:rPr>
              <a:t>  сүйіспеншілігіміз зорая түсуде</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1079612" y="5938415"/>
            <a:ext cx="7092788" cy="73094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kk-KZ" b="1" i="1" dirty="0">
                <a:solidFill>
                  <a:srgbClr val="FF0000"/>
                </a:solidFill>
                <a:latin typeface="Times New Roman" panose="02020603050405020304" pitchFamily="18" charset="0"/>
                <a:cs typeface="Times New Roman" pitchFamily="18" charset="0"/>
              </a:rPr>
              <a:t> </a:t>
            </a:r>
            <a:r>
              <a:rPr lang="kk-KZ" b="1" i="1" dirty="0" smtClean="0">
                <a:solidFill>
                  <a:srgbClr val="FF0000"/>
                </a:solidFill>
                <a:latin typeface="Times New Roman" panose="02020603050405020304" pitchFamily="18" charset="0"/>
                <a:cs typeface="Times New Roman" pitchFamily="18" charset="0"/>
              </a:rPr>
              <a:t>  «Егер </a:t>
            </a:r>
            <a:r>
              <a:rPr lang="kk-KZ" b="1" i="1" dirty="0">
                <a:solidFill>
                  <a:srgbClr val="FF0000"/>
                </a:solidFill>
                <a:latin typeface="Times New Roman" panose="02020603050405020304" pitchFamily="18" charset="0"/>
                <a:cs typeface="Times New Roman" pitchFamily="18" charset="0"/>
              </a:rPr>
              <a:t>кімде-кім балалардағы үйлесімді </a:t>
            </a:r>
            <a:r>
              <a:rPr lang="kk-KZ" b="1" i="1" dirty="0" smtClean="0">
                <a:solidFill>
                  <a:srgbClr val="FF0000"/>
                </a:solidFill>
                <a:latin typeface="Times New Roman" panose="02020603050405020304" pitchFamily="18" charset="0"/>
                <a:cs typeface="Times New Roman" pitchFamily="18" charset="0"/>
              </a:rPr>
              <a:t>тәрбиелегісі</a:t>
            </a:r>
          </a:p>
          <a:p>
            <a:pPr lvl="0"/>
            <a:r>
              <a:rPr lang="kk-KZ" b="1" i="1" dirty="0" smtClean="0">
                <a:solidFill>
                  <a:srgbClr val="FF0000"/>
                </a:solidFill>
                <a:latin typeface="Times New Roman" panose="02020603050405020304" pitchFamily="18" charset="0"/>
                <a:cs typeface="Times New Roman" pitchFamily="18" charset="0"/>
              </a:rPr>
              <a:t>     келсе</a:t>
            </a:r>
            <a:r>
              <a:rPr lang="kk-KZ" b="1" i="1" dirty="0">
                <a:solidFill>
                  <a:srgbClr val="FF0000"/>
                </a:solidFill>
                <a:latin typeface="Times New Roman" panose="02020603050405020304" pitchFamily="18" charset="0"/>
                <a:cs typeface="Times New Roman" pitchFamily="18" charset="0"/>
              </a:rPr>
              <a:t>, </a:t>
            </a:r>
            <a:r>
              <a:rPr lang="kk-KZ" b="1" i="1" dirty="0" smtClean="0">
                <a:solidFill>
                  <a:srgbClr val="FF0000"/>
                </a:solidFill>
                <a:latin typeface="Times New Roman" panose="02020603050405020304" pitchFamily="18" charset="0"/>
                <a:cs typeface="Times New Roman" pitchFamily="18" charset="0"/>
              </a:rPr>
              <a:t>оларды </a:t>
            </a:r>
            <a:r>
              <a:rPr lang="kk-KZ" b="1" i="1" dirty="0">
                <a:solidFill>
                  <a:srgbClr val="FF0000"/>
                </a:solidFill>
                <a:latin typeface="Times New Roman" panose="02020603050405020304" pitchFamily="18" charset="0"/>
                <a:cs typeface="Times New Roman" pitchFamily="18" charset="0"/>
              </a:rPr>
              <a:t>сүюге үйретсін</a:t>
            </a:r>
            <a:r>
              <a:rPr lang="kk-KZ" b="1" i="1" dirty="0" smtClean="0">
                <a:solidFill>
                  <a:srgbClr val="FF0000"/>
                </a:solidFill>
                <a:latin typeface="Times New Roman" panose="02020603050405020304" pitchFamily="18" charset="0"/>
                <a:cs typeface="Times New Roman" pitchFamily="18" charset="0"/>
              </a:rPr>
              <a:t>”                    </a:t>
            </a:r>
            <a:r>
              <a:rPr lang="kk-KZ" b="1" i="1" dirty="0" smtClean="0">
                <a:solidFill>
                  <a:srgbClr val="002060"/>
                </a:solidFill>
                <a:latin typeface="Times New Roman" panose="02020603050405020304" pitchFamily="18" charset="0"/>
                <a:cs typeface="Times New Roman" pitchFamily="18" charset="0"/>
              </a:rPr>
              <a:t>Ш.А.</a:t>
            </a:r>
            <a:r>
              <a:rPr lang="kk-KZ" b="1" i="1" dirty="0" err="1" smtClean="0">
                <a:solidFill>
                  <a:srgbClr val="002060"/>
                </a:solidFill>
                <a:latin typeface="Times New Roman" panose="02020603050405020304" pitchFamily="18" charset="0"/>
                <a:cs typeface="Times New Roman" pitchFamily="18" charset="0"/>
              </a:rPr>
              <a:t>Амонашвили</a:t>
            </a:r>
            <a:r>
              <a:rPr lang="kk-KZ" sz="1600" dirty="0">
                <a:solidFill>
                  <a:prstClr val="black"/>
                </a:solidFill>
                <a:latin typeface="Times New Roman" pitchFamily="18" charset="0"/>
                <a:cs typeface="Times New Roman" pitchFamily="18" charset="0"/>
              </a:rPr>
              <a:t/>
            </a:r>
            <a:br>
              <a:rPr lang="kk-KZ" sz="1600" dirty="0">
                <a:solidFill>
                  <a:prstClr val="black"/>
                </a:solidFill>
                <a:latin typeface="Times New Roman" pitchFamily="18" charset="0"/>
                <a:cs typeface="Times New Roman" pitchFamily="18" charset="0"/>
              </a:rPr>
            </a:br>
            <a:endParaRPr lang="ru-RU" sz="1600" dirty="0">
              <a:solidFill>
                <a:prstClr val="black"/>
              </a:solidFill>
            </a:endParaRPr>
          </a:p>
        </p:txBody>
      </p:sp>
    </p:spTree>
    <p:extLst>
      <p:ext uri="{BB962C8B-B14F-4D97-AF65-F5344CB8AC3E}">
        <p14:creationId xmlns:p14="http://schemas.microsoft.com/office/powerpoint/2010/main" val="1327739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ая прямоугольная выноска 4"/>
          <p:cNvSpPr/>
          <p:nvPr/>
        </p:nvSpPr>
        <p:spPr>
          <a:xfrm>
            <a:off x="1907704" y="188640"/>
            <a:ext cx="4968552" cy="504056"/>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400" b="1" dirty="0" smtClean="0">
                <a:solidFill>
                  <a:srgbClr val="002060"/>
                </a:solidFill>
                <a:latin typeface="Times New Roman" panose="02020603050405020304" pitchFamily="18" charset="0"/>
                <a:cs typeface="Times New Roman" panose="02020603050405020304" pitchFamily="18" charset="0"/>
              </a:rPr>
              <a:t>Сүйіспеншілікке толы өмір</a:t>
            </a:r>
            <a:endParaRPr lang="ru-RU" sz="2400" b="1" dirty="0">
              <a:solidFill>
                <a:srgbClr val="002060"/>
              </a:solidFill>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70345"/>
            <a:ext cx="1187708" cy="63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Блок-схема: альтернативный процесс 5"/>
          <p:cNvSpPr/>
          <p:nvPr/>
        </p:nvSpPr>
        <p:spPr>
          <a:xfrm>
            <a:off x="503040" y="836712"/>
            <a:ext cx="8640960" cy="5688632"/>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nSpc>
                <a:spcPct val="115000"/>
              </a:lnSpc>
              <a:spcAft>
                <a:spcPts val="1000"/>
              </a:spcAft>
            </a:pPr>
            <a:r>
              <a:rPr lang="kk-KZ" b="1" dirty="0" smtClean="0">
                <a:latin typeface="Times New Roman"/>
                <a:ea typeface="Calibri"/>
                <a:cs typeface="Times New Roman"/>
              </a:rPr>
              <a:t>                                 </a:t>
            </a:r>
          </a:p>
          <a:p>
            <a:pPr>
              <a:lnSpc>
                <a:spcPct val="115000"/>
              </a:lnSpc>
              <a:spcAft>
                <a:spcPts val="1000"/>
              </a:spcAft>
            </a:pPr>
            <a:r>
              <a:rPr lang="kk-KZ" b="1" dirty="0">
                <a:latin typeface="Times New Roman"/>
                <a:ea typeface="Calibri"/>
                <a:cs typeface="Times New Roman"/>
              </a:rPr>
              <a:t> </a:t>
            </a:r>
            <a:r>
              <a:rPr lang="kk-KZ" b="1" dirty="0" smtClean="0">
                <a:latin typeface="Times New Roman"/>
                <a:ea typeface="Calibri"/>
                <a:cs typeface="Times New Roman"/>
              </a:rPr>
              <a:t>                                    </a:t>
            </a:r>
            <a:r>
              <a:rPr lang="kk-KZ" b="1" dirty="0" smtClean="0">
                <a:solidFill>
                  <a:srgbClr val="FF0000"/>
                </a:solidFill>
                <a:latin typeface="Times New Roman"/>
                <a:ea typeface="Calibri"/>
                <a:cs typeface="Times New Roman"/>
              </a:rPr>
              <a:t>Зағип </a:t>
            </a:r>
            <a:r>
              <a:rPr lang="kk-KZ" b="1" dirty="0">
                <a:solidFill>
                  <a:srgbClr val="FF0000"/>
                </a:solidFill>
                <a:latin typeface="Times New Roman"/>
                <a:ea typeface="Calibri"/>
                <a:cs typeface="Times New Roman"/>
              </a:rPr>
              <a:t>жігіттің махаббаты</a:t>
            </a:r>
            <a:r>
              <a:rPr lang="kk-KZ" b="1" dirty="0">
                <a:latin typeface="Times New Roman"/>
                <a:ea typeface="Calibri"/>
                <a:cs typeface="Times New Roman"/>
              </a:rPr>
              <a:t> </a:t>
            </a:r>
            <a:endParaRPr lang="ru-RU" dirty="0">
              <a:ea typeface="Calibri"/>
              <a:cs typeface="Times New Roman"/>
            </a:endParaRPr>
          </a:p>
          <a:p>
            <a:pPr algn="just"/>
            <a:r>
              <a:rPr lang="kk-KZ" sz="1400" dirty="0">
                <a:latin typeface="Times New Roman"/>
                <a:ea typeface="Calibri"/>
              </a:rPr>
              <a:t>Ол екеуі жұлдызы жарасқан жұп еді. Көркіне көз тоймайтын сұлу келіншек, келісті жігіт. Сырт қараған жандардың қызығуы мен қызғанышын қатар оятардай жарасым тауып тұратын. Бақыттың бал шырынына батқан жұбайлар күндерін ерек көңілді өткізетін. Бірде күйеуі іссапармен алысқа кететін болды. Осынау қос ғашық үшін бұл сапардың сағынышы махаббаттарын тереңдетпесе, өзге кесірін тигізе қоймайтынына әрі екеуі де сенетін. Сүйіктісін шығарып салып, үйде қалған келіншек сағынышты күндерін өткізе берді. Ол осы күндерде әлдебір тері ауруына душар болады да, жас келіншектің сырқатына ем қонбайды. Бір күні таңертең ол ояна сала айнаға қарап шошып кетті. Сұлу жамалынан көлеңке де қалмаған. Қорқынышты болып бұзылып кеткен ақша жүзі оны қайғы теңізіне батырды. Бұл сырқатын күйеуінен жасырып жүретін. Күндер өте келе, оның қайтып келер сәті де жақындай түсті. Ол мына бейнесін көрсе, қандай көңіл күйде болар. Осыны ойлаған сайын оның қасіреті асқына берді. Айна алдына баруға жүрексініп, күндерін өксумен өткізді. Осынау азапты күндерде ол хабарлама алды. Іссапармен кеткен күйеуі жол апатынан қос жанарынан айрылыпты. Бір айналдырғанды шыр айналдырған қасіретті тағдыр осы да. Бірақ олар бұрынғыдай-ақ бақытты күндерін жалғастыра берді. Жас келіншектің бүлініп кеткен жамалын күйеуі көрмеді. Күйеуі қайда барса да, келіншегі оны жетелеп жүретін еді. Бұрынғы қызыға қарайтын жұрт оларды мүсіркейтін болды. Жарасымды жұбайлардың келісті бейнесі ертегіге айналып қала берді. Бірақ, сонда да олардың бақытына сызат түскен жоқ. Әйелі қайтыс болғанға дейін жарасымын бұзбады. Сүйікті жарын жерлеу кезінде өмірдегі ең сұлу асылын жоғалтқан адам қабір басында үнсіз ұзақ отырды да, орнынан тұрып, қайтуға ыңғайланды. Қос жанары тас қараңғы зағипты достары келіп сүйей беріп еді. Ол жақындарының қолын қысып ұстап </a:t>
            </a:r>
            <a:r>
              <a:rPr lang="kk-KZ" sz="1400" dirty="0">
                <a:solidFill>
                  <a:srgbClr val="FF0000"/>
                </a:solidFill>
                <a:latin typeface="Times New Roman"/>
                <a:ea typeface="Calibri"/>
              </a:rPr>
              <a:t>«</a:t>
            </a:r>
            <a:r>
              <a:rPr lang="kk-KZ" sz="1400" b="1" dirty="0">
                <a:solidFill>
                  <a:srgbClr val="FF0000"/>
                </a:solidFill>
                <a:latin typeface="Times New Roman"/>
                <a:ea typeface="Calibri"/>
              </a:rPr>
              <a:t>Мен соқыр емеспін</a:t>
            </a:r>
            <a:r>
              <a:rPr lang="kk-KZ" sz="1400" b="1" dirty="0">
                <a:latin typeface="Times New Roman"/>
                <a:ea typeface="Calibri"/>
              </a:rPr>
              <a:t>. </a:t>
            </a:r>
            <a:r>
              <a:rPr lang="kk-KZ" sz="1400" dirty="0">
                <a:latin typeface="Times New Roman"/>
                <a:ea typeface="Calibri"/>
              </a:rPr>
              <a:t>Оның ауруға шалдыққанын шетелде жүріп-ақ естігенмін. Өз бейнесінен азаптанбасын, махаббатымызға сызат түспесе екен деп өтірік соқыр болып өмір сүріп келдім. Мен оны шексіз сүйемін» деді де, бұрылып жүре берді. Қабыр басындағы адамдар осынау махаббат жолында жалғыз қайтып бара жатқан адамға қарап, көздеріне тағы бір мәрте жас алды. </a:t>
            </a:r>
            <a:br>
              <a:rPr lang="kk-KZ" sz="1400" dirty="0">
                <a:latin typeface="Times New Roman"/>
                <a:ea typeface="Calibri"/>
              </a:rPr>
            </a:br>
            <a:r>
              <a:rPr lang="kk-KZ" sz="1400" dirty="0">
                <a:solidFill>
                  <a:srgbClr val="363636"/>
                </a:solidFill>
                <a:ea typeface="Calibri"/>
                <a:cs typeface="Times New Roman"/>
              </a:rPr>
              <a:t/>
            </a:r>
            <a:br>
              <a:rPr lang="kk-KZ" sz="1400" dirty="0">
                <a:solidFill>
                  <a:srgbClr val="363636"/>
                </a:solidFill>
                <a:ea typeface="Calibri"/>
                <a:cs typeface="Times New Roman"/>
              </a:rPr>
            </a:br>
            <a:endParaRPr lang="ru-RU" sz="1400" dirty="0"/>
          </a:p>
        </p:txBody>
      </p:sp>
    </p:spTree>
    <p:extLst>
      <p:ext uri="{BB962C8B-B14F-4D97-AF65-F5344CB8AC3E}">
        <p14:creationId xmlns:p14="http://schemas.microsoft.com/office/powerpoint/2010/main" val="2550452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691680" y="1412776"/>
            <a:ext cx="4572000" cy="3699090"/>
          </a:xfrm>
          <a:prstGeom prst="rect">
            <a:avLst/>
          </a:prstGeom>
        </p:spPr>
        <p:txBody>
          <a:bodyPr>
            <a:spAutoFit/>
          </a:bodyPr>
          <a:lstStyle/>
          <a:p>
            <a:pPr algn="just">
              <a:lnSpc>
                <a:spcPct val="115000"/>
              </a:lnSpc>
              <a:spcAft>
                <a:spcPts val="1000"/>
              </a:spcAft>
            </a:pPr>
            <a:r>
              <a:rPr lang="kk-KZ" b="1" i="1" dirty="0">
                <a:solidFill>
                  <a:srgbClr val="000000"/>
                </a:solidFill>
                <a:latin typeface="Times New Roman" panose="02020603050405020304" pitchFamily="18" charset="0"/>
                <a:ea typeface="Calibri"/>
                <a:cs typeface="Times New Roman" panose="02020603050405020304" pitchFamily="18" charset="0"/>
              </a:rPr>
              <a:t>Риясыз сүйіспеншілік – адамдық өлшемнің белгісі. Адамның риясыз сүйіспеншілігі күллі тіршілікке, болмысқа, адамзатқа арналғанда өзара үйлесімділікке қол жеткізуге </a:t>
            </a:r>
            <a:r>
              <a:rPr lang="kk-KZ" b="1" i="1" dirty="0" smtClean="0">
                <a:solidFill>
                  <a:srgbClr val="000000"/>
                </a:solidFill>
                <a:latin typeface="Times New Roman" panose="02020603050405020304" pitchFamily="18" charset="0"/>
                <a:ea typeface="Calibri"/>
                <a:cs typeface="Times New Roman" panose="02020603050405020304" pitchFamily="18" charset="0"/>
              </a:rPr>
              <a:t>болады.</a:t>
            </a:r>
          </a:p>
          <a:p>
            <a:pPr algn="just">
              <a:lnSpc>
                <a:spcPct val="115000"/>
              </a:lnSpc>
              <a:spcAft>
                <a:spcPts val="1000"/>
              </a:spcAft>
            </a:pPr>
            <a:r>
              <a:rPr lang="kk-KZ" b="1" i="1" dirty="0" smtClean="0">
                <a:solidFill>
                  <a:srgbClr val="000000"/>
                </a:solidFill>
                <a:latin typeface="Times New Roman" panose="02020603050405020304" pitchFamily="18" charset="0"/>
                <a:ea typeface="Calibri"/>
                <a:cs typeface="Times New Roman" panose="02020603050405020304" pitchFamily="18" charset="0"/>
              </a:rPr>
              <a:t>Бүгінгі  </a:t>
            </a:r>
            <a:r>
              <a:rPr lang="kk-KZ" b="1" i="1" dirty="0">
                <a:solidFill>
                  <a:srgbClr val="000000"/>
                </a:solidFill>
                <a:latin typeface="Times New Roman" panose="02020603050405020304" pitchFamily="18" charset="0"/>
                <a:ea typeface="Calibri"/>
                <a:cs typeface="Times New Roman" panose="02020603050405020304" pitchFamily="18" charset="0"/>
              </a:rPr>
              <a:t>айтылған ойларды зерделей келе, сүйіспеншілік құндылығының негізінде махаббат және кішіпейілділік, аянбай қызмет ету, мейірімділік қасиеттерінің маңызын ұғынып жүрегіміздің түбіне түйіп қояйық.</a:t>
            </a:r>
            <a:endParaRPr lang="ru-RU" b="1" dirty="0">
              <a:latin typeface="Times New Roman" panose="02020603050405020304" pitchFamily="18" charset="0"/>
              <a:ea typeface="Calibri"/>
              <a:cs typeface="Times New Roman" panose="02020603050405020304"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844824"/>
            <a:ext cx="205422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08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layer.myshared.ru/33/1326356/slides/slide_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241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Мои рисунки\picture\Cards\Копия 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Скругленный прямоугольник 4"/>
          <p:cNvSpPr/>
          <p:nvPr/>
        </p:nvSpPr>
        <p:spPr>
          <a:xfrm>
            <a:off x="1619672" y="1268760"/>
            <a:ext cx="6048671" cy="3672408"/>
          </a:xfrm>
          <a:prstGeom prst="round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800" b="1" dirty="0" smtClean="0">
                <a:solidFill>
                  <a:srgbClr val="FF0000"/>
                </a:solidFill>
                <a:latin typeface="Times New Roman" panose="02020603050405020304" pitchFamily="18" charset="0"/>
                <a:cs typeface="Times New Roman" panose="02020603050405020304" pitchFamily="18" charset="0"/>
              </a:rPr>
              <a:t>Жоспары</a:t>
            </a:r>
          </a:p>
          <a:p>
            <a:pPr marL="342900" indent="-342900">
              <a:buAutoNum type="arabicPeriod"/>
            </a:pPr>
            <a:r>
              <a:rPr lang="kk-KZ" sz="2800" b="1" dirty="0" smtClean="0">
                <a:solidFill>
                  <a:schemeClr val="tx1"/>
                </a:solidFill>
                <a:latin typeface="Times New Roman" panose="02020603050405020304" pitchFamily="18" charset="0"/>
                <a:cs typeface="Times New Roman" panose="02020603050405020304" pitchFamily="18" charset="0"/>
              </a:rPr>
              <a:t>Риясыз сүйіспеншілік.</a:t>
            </a:r>
          </a:p>
          <a:p>
            <a:pPr marL="342900" indent="-342900">
              <a:buAutoNum type="arabicPeriod"/>
            </a:pPr>
            <a:r>
              <a:rPr lang="kk-KZ" sz="2800" b="1" dirty="0" smtClean="0">
                <a:solidFill>
                  <a:schemeClr val="tx1"/>
                </a:solidFill>
                <a:latin typeface="Times New Roman" panose="02020603050405020304" pitchFamily="18" charset="0"/>
                <a:cs typeface="Times New Roman" panose="02020603050405020304" pitchFamily="18" charset="0"/>
              </a:rPr>
              <a:t>Сүйіспеншілік энергиясы.</a:t>
            </a:r>
          </a:p>
          <a:p>
            <a:pPr marL="342900" indent="-342900">
              <a:buAutoNum type="arabicPeriod"/>
            </a:pPr>
            <a:r>
              <a:rPr lang="kk-KZ" sz="2800" b="1" dirty="0" smtClean="0">
                <a:solidFill>
                  <a:schemeClr val="tx1"/>
                </a:solidFill>
                <a:latin typeface="Times New Roman" panose="02020603050405020304" pitchFamily="18" charset="0"/>
                <a:cs typeface="Times New Roman" panose="02020603050405020304" pitchFamily="18" charset="0"/>
              </a:rPr>
              <a:t>Сүйіспеншілік жолындағы кедергілер.</a:t>
            </a:r>
          </a:p>
          <a:p>
            <a:pPr marL="342900" indent="-342900">
              <a:buAutoNum type="arabicPeriod"/>
            </a:pPr>
            <a:r>
              <a:rPr lang="kk-KZ" sz="2800" b="1" dirty="0" smtClean="0">
                <a:solidFill>
                  <a:schemeClr val="tx1"/>
                </a:solidFill>
                <a:latin typeface="Times New Roman" panose="02020603050405020304" pitchFamily="18" charset="0"/>
                <a:cs typeface="Times New Roman" panose="02020603050405020304" pitchFamily="18" charset="0"/>
              </a:rPr>
              <a:t>Педагогикалық сүйіспеншілік.</a:t>
            </a:r>
          </a:p>
          <a:p>
            <a:pPr marL="342900" indent="-342900">
              <a:buAutoNum type="arabicPeriod"/>
            </a:pPr>
            <a:r>
              <a:rPr lang="kk-KZ" sz="2800" b="1" dirty="0" smtClean="0">
                <a:solidFill>
                  <a:schemeClr val="tx1"/>
                </a:solidFill>
                <a:latin typeface="Times New Roman" panose="02020603050405020304" pitchFamily="18" charset="0"/>
                <a:cs typeface="Times New Roman" panose="02020603050405020304" pitchFamily="18" charset="0"/>
              </a:rPr>
              <a:t>Сүйіспеншілікке толы өмір.</a:t>
            </a:r>
          </a:p>
          <a:p>
            <a:pPr marL="342900" indent="-342900">
              <a:buAutoNum type="arabicPeriod"/>
            </a:pP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049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232966"/>
            <a:ext cx="9736138" cy="736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a:off x="1763688" y="260648"/>
            <a:ext cx="5328592" cy="12241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fontAlgn="base">
              <a:spcBef>
                <a:spcPct val="0"/>
              </a:spcBef>
              <a:spcAft>
                <a:spcPct val="0"/>
              </a:spcAft>
            </a:pPr>
            <a:r>
              <a:rPr lang="kk-KZ" altLang="ru-RU" sz="2000" b="1" i="1" dirty="0">
                <a:solidFill>
                  <a:srgbClr val="0070C0"/>
                </a:solidFill>
                <a:latin typeface="Times New Roman" pitchFamily="18" charset="0"/>
                <a:cs typeface="Times New Roman" pitchFamily="18" charset="0"/>
              </a:rPr>
              <a:t>Сүйіспеншілік  бастан, болмаса ауыздан  шықпайды ,ол жүректен    шығады</a:t>
            </a:r>
            <a:endParaRPr lang="ru-RU" altLang="ru-RU" sz="2000" b="1" i="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22279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Мои рисунки\picture\Cards\Копия 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Блок-схема: альтернативный процесс 2"/>
          <p:cNvSpPr/>
          <p:nvPr/>
        </p:nvSpPr>
        <p:spPr>
          <a:xfrm>
            <a:off x="2995522" y="116631"/>
            <a:ext cx="2880320" cy="1426127"/>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err="1">
                <a:solidFill>
                  <a:prstClr val="black"/>
                </a:solidFill>
                <a:latin typeface="Times New Roman" panose="02020603050405020304" pitchFamily="18" charset="0"/>
                <a:ea typeface="Calibri"/>
                <a:cs typeface="Times New Roman" panose="02020603050405020304" pitchFamily="18" charset="0"/>
              </a:rPr>
              <a:t>Сүйіспеншілік</a:t>
            </a:r>
            <a:r>
              <a:rPr lang="ru-RU" sz="1600" dirty="0">
                <a:solidFill>
                  <a:prstClr val="black"/>
                </a:solidFill>
                <a:latin typeface="Times New Roman" panose="02020603050405020304" pitchFamily="18" charset="0"/>
                <a:ea typeface="Calibri"/>
                <a:cs typeface="Times New Roman" panose="02020603050405020304" pitchFamily="18" charset="0"/>
              </a:rPr>
              <a:t> – </a:t>
            </a:r>
            <a:r>
              <a:rPr lang="ru-RU" sz="1600" dirty="0" err="1">
                <a:solidFill>
                  <a:prstClr val="black"/>
                </a:solidFill>
                <a:latin typeface="Times New Roman" panose="02020603050405020304" pitchFamily="18" charset="0"/>
                <a:ea typeface="Calibri"/>
                <a:cs typeface="Times New Roman" panose="02020603050405020304" pitchFamily="18" charset="0"/>
              </a:rPr>
              <a:t>тіршіліктің</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тірегі.Риясыз</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сүйіспеншілік</a:t>
            </a:r>
            <a:r>
              <a:rPr lang="ru-RU" sz="1600" dirty="0">
                <a:solidFill>
                  <a:prstClr val="black"/>
                </a:solidFill>
                <a:latin typeface="Times New Roman" panose="02020603050405020304" pitchFamily="18" charset="0"/>
                <a:ea typeface="Calibri"/>
                <a:cs typeface="Times New Roman" panose="02020603050405020304" pitchFamily="18" charset="0"/>
              </a:rPr>
              <a:t> – </a:t>
            </a:r>
            <a:r>
              <a:rPr lang="ru-RU" sz="1600" dirty="0" err="1">
                <a:solidFill>
                  <a:prstClr val="black"/>
                </a:solidFill>
                <a:latin typeface="Times New Roman" panose="02020603050405020304" pitchFamily="18" charset="0"/>
                <a:ea typeface="Calibri"/>
                <a:cs typeface="Times New Roman" panose="02020603050405020304" pitchFamily="18" charset="0"/>
              </a:rPr>
              <a:t>тіршіліктің</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сәні</a:t>
            </a:r>
            <a:r>
              <a:rPr lang="ru-RU" sz="1600" dirty="0">
                <a:solidFill>
                  <a:prstClr val="black"/>
                </a:solidFill>
                <a:latin typeface="Times New Roman" panose="02020603050405020304" pitchFamily="18" charset="0"/>
                <a:ea typeface="Calibri"/>
                <a:cs typeface="Times New Roman" panose="02020603050405020304" pitchFamily="18" charset="0"/>
              </a:rPr>
              <a:t> мен </a:t>
            </a:r>
            <a:r>
              <a:rPr lang="ru-RU" sz="1600" dirty="0" err="1">
                <a:solidFill>
                  <a:prstClr val="black"/>
                </a:solidFill>
                <a:latin typeface="Times New Roman" panose="02020603050405020304" pitchFamily="18" charset="0"/>
                <a:ea typeface="Calibri"/>
                <a:cs typeface="Times New Roman" panose="02020603050405020304" pitchFamily="18" charset="0"/>
              </a:rPr>
              <a:t>мәнін</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келтіретін</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нұр</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әрі</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ең</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басты</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қуат</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көзі</a:t>
            </a:r>
            <a:r>
              <a:rPr lang="ru-RU" sz="1600" dirty="0">
                <a:solidFill>
                  <a:prstClr val="black"/>
                </a:solidFill>
                <a:latin typeface="Times New Roman" panose="02020603050405020304" pitchFamily="18" charset="0"/>
                <a:ea typeface="Calibri"/>
                <a:cs typeface="Times New Roman" panose="02020603050405020304" pitchFamily="18" charset="0"/>
              </a:rPr>
              <a:t>. </a:t>
            </a:r>
            <a:endParaRPr lang="ru-RU" dirty="0"/>
          </a:p>
        </p:txBody>
      </p:sp>
      <p:sp>
        <p:nvSpPr>
          <p:cNvPr id="6" name="Блок-схема: альтернативный процесс 5"/>
          <p:cNvSpPr/>
          <p:nvPr/>
        </p:nvSpPr>
        <p:spPr>
          <a:xfrm>
            <a:off x="439746" y="1676724"/>
            <a:ext cx="3995936" cy="2912044"/>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just"/>
            <a:endParaRPr lang="ru-RU" sz="1600" dirty="0" smtClean="0">
              <a:solidFill>
                <a:prstClr val="black"/>
              </a:solidFill>
              <a:latin typeface="Times New Roman" panose="02020603050405020304" pitchFamily="18" charset="0"/>
              <a:ea typeface="Calibri"/>
              <a:cs typeface="Times New Roman" panose="02020603050405020304" pitchFamily="18" charset="0"/>
            </a:endParaRPr>
          </a:p>
          <a:p>
            <a:pPr algn="just"/>
            <a:r>
              <a:rPr lang="ru-RU" sz="1600" dirty="0" err="1" smtClean="0">
                <a:solidFill>
                  <a:prstClr val="black"/>
                </a:solidFill>
                <a:latin typeface="Times New Roman" panose="02020603050405020304" pitchFamily="18" charset="0"/>
                <a:ea typeface="Calibri"/>
                <a:cs typeface="Times New Roman" panose="02020603050405020304" pitchFamily="18" charset="0"/>
              </a:rPr>
              <a:t>Сүйіспеншілікті</a:t>
            </a:r>
            <a:r>
              <a:rPr lang="ru-RU" sz="1600" dirty="0" smtClean="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адам</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алғаш</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шыр</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етіп</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дүниеге</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келген</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сәтінен</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бастап</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сезіп</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көре</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бастайды</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smtClean="0">
                <a:solidFill>
                  <a:prstClr val="black"/>
                </a:solidFill>
                <a:latin typeface="Times New Roman" panose="02020603050405020304" pitchFamily="18" charset="0"/>
                <a:ea typeface="Calibri"/>
                <a:cs typeface="Times New Roman" panose="02020603050405020304" pitchFamily="18" charset="0"/>
              </a:rPr>
              <a:t>Мейірімін</a:t>
            </a:r>
            <a:r>
              <a:rPr lang="ru-RU" sz="1600" dirty="0" smtClean="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төккен</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ата-анасының</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ыстық</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құшағында</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олардың</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аялы</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алақанын</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сезіне</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жүріп</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өмірге</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smtClean="0">
                <a:solidFill>
                  <a:prstClr val="black"/>
                </a:solidFill>
                <a:latin typeface="Times New Roman" panose="02020603050405020304" pitchFamily="18" charset="0"/>
                <a:ea typeface="Calibri"/>
                <a:cs typeface="Times New Roman" panose="02020603050405020304" pitchFamily="18" charset="0"/>
              </a:rPr>
              <a:t>төселеді</a:t>
            </a:r>
            <a:r>
              <a:rPr lang="ru-RU" sz="1600" dirty="0" smtClean="0">
                <a:solidFill>
                  <a:prstClr val="black"/>
                </a:solidFill>
                <a:latin typeface="Times New Roman" panose="02020603050405020304" pitchFamily="18" charset="0"/>
                <a:ea typeface="Calibri"/>
                <a:cs typeface="Times New Roman" panose="02020603050405020304" pitchFamily="18" charset="0"/>
              </a:rPr>
              <a:t>. </a:t>
            </a:r>
            <a:r>
              <a:rPr lang="ru-RU" sz="1600" dirty="0" err="1" smtClean="0">
                <a:solidFill>
                  <a:prstClr val="black"/>
                </a:solidFill>
                <a:latin typeface="Times New Roman" panose="02020603050405020304" pitchFamily="18" charset="0"/>
                <a:ea typeface="Calibri"/>
                <a:cs typeface="Times New Roman" panose="02020603050405020304" pitchFamily="18" charset="0"/>
              </a:rPr>
              <a:t>Есейе</a:t>
            </a:r>
            <a:r>
              <a:rPr lang="ru-RU" sz="1600" dirty="0" smtClean="0">
                <a:solidFill>
                  <a:prstClr val="black"/>
                </a:solidFill>
                <a:latin typeface="Times New Roman" panose="02020603050405020304" pitchFamily="18" charset="0"/>
                <a:ea typeface="Calibri"/>
                <a:cs typeface="Times New Roman" panose="02020603050405020304" pitchFamily="18" charset="0"/>
              </a:rPr>
              <a:t> </a:t>
            </a:r>
            <a:r>
              <a:rPr lang="ru-RU" sz="1600" dirty="0" err="1" smtClean="0">
                <a:solidFill>
                  <a:prstClr val="black"/>
                </a:solidFill>
                <a:latin typeface="Times New Roman" panose="02020603050405020304" pitchFamily="18" charset="0"/>
                <a:ea typeface="Calibri"/>
                <a:cs typeface="Times New Roman" panose="02020603050405020304" pitchFamily="18" charset="0"/>
              </a:rPr>
              <a:t>келе</a:t>
            </a:r>
            <a:r>
              <a:rPr lang="ru-RU" sz="1600" dirty="0" smtClean="0">
                <a:solidFill>
                  <a:prstClr val="black"/>
                </a:solidFill>
                <a:latin typeface="Times New Roman" panose="02020603050405020304" pitchFamily="18" charset="0"/>
                <a:ea typeface="Calibri"/>
                <a:cs typeface="Times New Roman" panose="02020603050405020304" pitchFamily="18" charset="0"/>
              </a:rPr>
              <a:t> </a:t>
            </a:r>
            <a:r>
              <a:rPr lang="ru-RU" sz="1600" dirty="0" err="1" smtClean="0">
                <a:solidFill>
                  <a:prstClr val="black"/>
                </a:solidFill>
                <a:latin typeface="Times New Roman" panose="02020603050405020304" pitchFamily="18" charset="0"/>
                <a:ea typeface="Calibri"/>
                <a:cs typeface="Times New Roman" panose="02020603050405020304" pitchFamily="18" charset="0"/>
              </a:rPr>
              <a:t>толағай</a:t>
            </a:r>
            <a:r>
              <a:rPr lang="ru-RU" sz="1600" dirty="0" smtClean="0">
                <a:solidFill>
                  <a:prstClr val="black"/>
                </a:solidFill>
                <a:latin typeface="Times New Roman" panose="02020603050405020304" pitchFamily="18" charset="0"/>
                <a:ea typeface="Calibri"/>
                <a:cs typeface="Times New Roman" panose="02020603050405020304" pitchFamily="18" charset="0"/>
              </a:rPr>
              <a:t> </a:t>
            </a:r>
            <a:r>
              <a:rPr lang="ru-RU" sz="1600" dirty="0" err="1" smtClean="0">
                <a:solidFill>
                  <a:prstClr val="black"/>
                </a:solidFill>
                <a:latin typeface="Times New Roman" panose="02020603050405020304" pitchFamily="18" charset="0"/>
                <a:ea typeface="Calibri"/>
                <a:cs typeface="Times New Roman" panose="02020603050405020304" pitchFamily="18" charset="0"/>
              </a:rPr>
              <a:t>сүйіспенші</a:t>
            </a:r>
            <a:endParaRPr lang="ru-RU" sz="1600" dirty="0" smtClean="0">
              <a:solidFill>
                <a:prstClr val="black"/>
              </a:solidFill>
              <a:latin typeface="Times New Roman" panose="02020603050405020304" pitchFamily="18" charset="0"/>
              <a:ea typeface="Calibri"/>
              <a:cs typeface="Times New Roman" panose="02020603050405020304" pitchFamily="18" charset="0"/>
            </a:endParaRPr>
          </a:p>
          <a:p>
            <a:pPr algn="just"/>
            <a:r>
              <a:rPr lang="ru-RU" sz="1600" dirty="0" err="1" smtClean="0">
                <a:solidFill>
                  <a:prstClr val="black"/>
                </a:solidFill>
                <a:latin typeface="Times New Roman" panose="02020603050405020304" pitchFamily="18" charset="0"/>
                <a:ea typeface="Calibri"/>
                <a:cs typeface="Times New Roman" panose="02020603050405020304" pitchFamily="18" charset="0"/>
              </a:rPr>
              <a:t>лікті</a:t>
            </a:r>
            <a:r>
              <a:rPr lang="ru-RU" sz="1600" dirty="0" smtClean="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айналасынан</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көру-көрмеуі</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екіталай</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Әйтсе</a:t>
            </a:r>
            <a:r>
              <a:rPr lang="ru-RU" sz="1600" dirty="0">
                <a:solidFill>
                  <a:prstClr val="black"/>
                </a:solidFill>
                <a:latin typeface="Times New Roman" panose="02020603050405020304" pitchFamily="18" charset="0"/>
                <a:ea typeface="Calibri"/>
                <a:cs typeface="Times New Roman" panose="02020603050405020304" pitchFamily="18" charset="0"/>
              </a:rPr>
              <a:t> де, </a:t>
            </a:r>
            <a:r>
              <a:rPr lang="ru-RU" sz="1600" dirty="0" err="1">
                <a:solidFill>
                  <a:prstClr val="black"/>
                </a:solidFill>
                <a:latin typeface="Times New Roman" panose="02020603050405020304" pitchFamily="18" charset="0"/>
                <a:ea typeface="Calibri"/>
                <a:cs typeface="Times New Roman" panose="02020603050405020304" pitchFamily="18" charset="0"/>
              </a:rPr>
              <a:t>адам</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өмір</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бойы</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сүйіспеншілікті</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іздеп</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дауыл</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алдындағы</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шағаладай</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шарқ</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ұрып</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өтері</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анық</a:t>
            </a:r>
            <a:r>
              <a:rPr lang="ru-RU" sz="1600" dirty="0">
                <a:solidFill>
                  <a:prstClr val="black"/>
                </a:solidFill>
                <a:latin typeface="Times New Roman" panose="02020603050405020304" pitchFamily="18" charset="0"/>
                <a:ea typeface="Calibri"/>
                <a:cs typeface="Times New Roman" panose="02020603050405020304" pitchFamily="18" charset="0"/>
              </a:rPr>
              <a:t>. </a:t>
            </a:r>
            <a:br>
              <a:rPr lang="ru-RU" sz="1600" dirty="0">
                <a:solidFill>
                  <a:prstClr val="black"/>
                </a:solidFill>
                <a:latin typeface="Times New Roman" panose="02020603050405020304" pitchFamily="18" charset="0"/>
                <a:ea typeface="Calibri"/>
                <a:cs typeface="Times New Roman" panose="02020603050405020304" pitchFamily="18" charset="0"/>
              </a:rPr>
            </a:br>
            <a:endParaRPr lang="ru-RU" dirty="0"/>
          </a:p>
        </p:txBody>
      </p:sp>
      <p:sp>
        <p:nvSpPr>
          <p:cNvPr id="7" name="Блок-схема: альтернативный процесс 6"/>
          <p:cNvSpPr/>
          <p:nvPr/>
        </p:nvSpPr>
        <p:spPr>
          <a:xfrm>
            <a:off x="2490281" y="4710741"/>
            <a:ext cx="4307454" cy="612068"/>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1600" dirty="0" err="1">
                <a:solidFill>
                  <a:prstClr val="black"/>
                </a:solidFill>
                <a:latin typeface="Times New Roman" panose="02020603050405020304" pitchFamily="18" charset="0"/>
                <a:ea typeface="Calibri"/>
                <a:cs typeface="Times New Roman" panose="02020603050405020304" pitchFamily="18" charset="0"/>
              </a:rPr>
              <a:t>Жарық</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дүниеде</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барша</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кедергі</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кесепатты</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smtClean="0">
                <a:solidFill>
                  <a:prstClr val="black"/>
                </a:solidFill>
                <a:latin typeface="Times New Roman" panose="02020603050405020304" pitchFamily="18" charset="0"/>
                <a:ea typeface="Calibri"/>
                <a:cs typeface="Times New Roman" panose="02020603050405020304" pitchFamily="18" charset="0"/>
              </a:rPr>
              <a:t>жеңетін</a:t>
            </a:r>
            <a:r>
              <a:rPr lang="ru-RU" sz="1600" dirty="0" smtClean="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күш</a:t>
            </a:r>
            <a:r>
              <a:rPr lang="ru-RU" sz="1600" dirty="0">
                <a:solidFill>
                  <a:prstClr val="black"/>
                </a:solidFill>
                <a:latin typeface="Times New Roman" panose="02020603050405020304" pitchFamily="18" charset="0"/>
                <a:ea typeface="Calibri"/>
                <a:cs typeface="Times New Roman" panose="02020603050405020304" pitchFamily="18" charset="0"/>
              </a:rPr>
              <a:t> те осы </a:t>
            </a:r>
            <a:r>
              <a:rPr lang="ru-RU" sz="1600" dirty="0" err="1">
                <a:solidFill>
                  <a:prstClr val="black"/>
                </a:solidFill>
                <a:latin typeface="Times New Roman" panose="02020603050405020304" pitchFamily="18" charset="0"/>
                <a:ea typeface="Calibri"/>
                <a:cs typeface="Times New Roman" panose="02020603050405020304" pitchFamily="18" charset="0"/>
              </a:rPr>
              <a:t>риясыз</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сүйіспеншілік</a:t>
            </a:r>
            <a:r>
              <a:rPr lang="ru-RU" sz="1600" dirty="0">
                <a:solidFill>
                  <a:prstClr val="black"/>
                </a:solidFill>
                <a:latin typeface="Times New Roman" panose="02020603050405020304" pitchFamily="18" charset="0"/>
                <a:ea typeface="Calibri"/>
                <a:cs typeface="Times New Roman" panose="02020603050405020304" pitchFamily="18" charset="0"/>
              </a:rPr>
              <a:t>. </a:t>
            </a:r>
            <a:endParaRPr lang="ru-RU" dirty="0"/>
          </a:p>
        </p:txBody>
      </p:sp>
      <p:sp>
        <p:nvSpPr>
          <p:cNvPr id="8" name="Блок-схема: альтернативный процесс 7"/>
          <p:cNvSpPr/>
          <p:nvPr/>
        </p:nvSpPr>
        <p:spPr>
          <a:xfrm>
            <a:off x="4644008" y="1676724"/>
            <a:ext cx="4176464" cy="2904403"/>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1600" dirty="0" err="1">
                <a:solidFill>
                  <a:prstClr val="black"/>
                </a:solidFill>
                <a:latin typeface="Times New Roman" panose="02020603050405020304" pitchFamily="18" charset="0"/>
                <a:ea typeface="Calibri"/>
                <a:cs typeface="Times New Roman" panose="02020603050405020304" pitchFamily="18" charset="0"/>
              </a:rPr>
              <a:t>Көңілі</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сүйіспеншіліктің</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түбіндегі</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әрбір</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тасын</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санап</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алуға</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болатын</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кәусар</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бұлағынан</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мейірін</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қандырған</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жанның</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рухы</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кемелдік</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көгінде</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қырандай</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қалықтап</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мәңгіліктің</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жасыл</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жайлауына</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қанат</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қағады</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Мұндай</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көңіл</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көктем</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сезімі</a:t>
            </a:r>
            <a:r>
              <a:rPr lang="ru-RU" sz="1600" dirty="0">
                <a:solidFill>
                  <a:prstClr val="black"/>
                </a:solidFill>
                <a:latin typeface="Times New Roman" panose="02020603050405020304" pitchFamily="18" charset="0"/>
                <a:ea typeface="Calibri"/>
                <a:cs typeface="Times New Roman" panose="02020603050405020304" pitchFamily="18" charset="0"/>
              </a:rPr>
              <a:t> сел </a:t>
            </a:r>
            <a:r>
              <a:rPr lang="ru-RU" sz="1600" dirty="0" err="1">
                <a:solidFill>
                  <a:prstClr val="black"/>
                </a:solidFill>
                <a:latin typeface="Times New Roman" panose="02020603050405020304" pitchFamily="18" charset="0"/>
                <a:ea typeface="Calibri"/>
                <a:cs typeface="Times New Roman" panose="02020603050405020304" pitchFamily="18" charset="0"/>
              </a:rPr>
              <a:t>боп</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аққан</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ізгі</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жандар</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мәңгілік</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бақыт</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әлеміне</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қатысты</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сезіп-білгендерін</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рухани</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дүниесіне</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жиған-терген</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жауhарларын</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жер-жаhандағы</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барша</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жанмен</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бөлісу</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үшін</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алып-ұшып</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тұрады</a:t>
            </a:r>
            <a:r>
              <a:rPr lang="ru-RU" sz="1600" dirty="0">
                <a:solidFill>
                  <a:prstClr val="black"/>
                </a:solidFill>
                <a:latin typeface="Times New Roman" panose="02020603050405020304" pitchFamily="18" charset="0"/>
                <a:ea typeface="Calibri"/>
                <a:cs typeface="Times New Roman" panose="02020603050405020304" pitchFamily="18" charset="0"/>
              </a:rPr>
              <a:t>. </a:t>
            </a:r>
            <a:endParaRPr lang="ru-RU" dirty="0"/>
          </a:p>
        </p:txBody>
      </p:sp>
      <p:sp>
        <p:nvSpPr>
          <p:cNvPr id="9" name="Блок-схема: альтернативный процесс 8"/>
          <p:cNvSpPr/>
          <p:nvPr/>
        </p:nvSpPr>
        <p:spPr>
          <a:xfrm>
            <a:off x="2995522" y="5445224"/>
            <a:ext cx="3418211" cy="1202151"/>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lvl="0"/>
            <a:endParaRPr lang="ru-RU" sz="1600" dirty="0" smtClean="0">
              <a:solidFill>
                <a:prstClr val="black"/>
              </a:solidFill>
              <a:latin typeface="Times New Roman" panose="02020603050405020304" pitchFamily="18" charset="0"/>
              <a:ea typeface="Calibri"/>
              <a:cs typeface="Times New Roman" panose="02020603050405020304" pitchFamily="18" charset="0"/>
            </a:endParaRPr>
          </a:p>
          <a:p>
            <a:pPr lvl="0" algn="just"/>
            <a:r>
              <a:rPr lang="ru-RU" sz="1600" dirty="0" smtClean="0">
                <a:solidFill>
                  <a:prstClr val="black"/>
                </a:solidFill>
                <a:latin typeface="Times New Roman" panose="02020603050405020304" pitchFamily="18" charset="0"/>
                <a:ea typeface="Calibri"/>
                <a:cs typeface="Times New Roman" panose="02020603050405020304" pitchFamily="18" charset="0"/>
              </a:rPr>
              <a:t>Осы </a:t>
            </a:r>
            <a:r>
              <a:rPr lang="ru-RU" sz="1600" dirty="0" err="1">
                <a:solidFill>
                  <a:prstClr val="black"/>
                </a:solidFill>
                <a:latin typeface="Times New Roman" panose="02020603050405020304" pitchFamily="18" charset="0"/>
                <a:ea typeface="Calibri"/>
                <a:cs typeface="Times New Roman" panose="02020603050405020304" pitchFamily="18" charset="0"/>
              </a:rPr>
              <a:t>мақсатта</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мың</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өліп</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мың</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тіріледі</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Өлсе</a:t>
            </a:r>
            <a:r>
              <a:rPr lang="ru-RU" sz="1600" dirty="0">
                <a:solidFill>
                  <a:prstClr val="black"/>
                </a:solidFill>
                <a:latin typeface="Times New Roman" panose="02020603050405020304" pitchFamily="18" charset="0"/>
                <a:ea typeface="Calibri"/>
                <a:cs typeface="Times New Roman" panose="02020603050405020304" pitchFamily="18" charset="0"/>
              </a:rPr>
              <a:t> де, </a:t>
            </a:r>
            <a:r>
              <a:rPr lang="ru-RU" sz="1600" dirty="0" err="1">
                <a:solidFill>
                  <a:prstClr val="black"/>
                </a:solidFill>
                <a:latin typeface="Times New Roman" panose="02020603050405020304" pitchFamily="18" charset="0"/>
                <a:ea typeface="Calibri"/>
                <a:cs typeface="Times New Roman" panose="02020603050405020304" pitchFamily="18" charset="0"/>
              </a:rPr>
              <a:t>тірілсе</a:t>
            </a:r>
            <a:r>
              <a:rPr lang="ru-RU" sz="1600" dirty="0">
                <a:solidFill>
                  <a:prstClr val="black"/>
                </a:solidFill>
                <a:latin typeface="Times New Roman" panose="02020603050405020304" pitchFamily="18" charset="0"/>
                <a:ea typeface="Calibri"/>
                <a:cs typeface="Times New Roman" panose="02020603050405020304" pitchFamily="18" charset="0"/>
              </a:rPr>
              <a:t> де, </a:t>
            </a:r>
            <a:r>
              <a:rPr lang="ru-RU" sz="1600" dirty="0" err="1">
                <a:solidFill>
                  <a:prstClr val="black"/>
                </a:solidFill>
                <a:latin typeface="Times New Roman" panose="02020603050405020304" pitchFamily="18" charset="0"/>
                <a:ea typeface="Calibri"/>
                <a:cs typeface="Times New Roman" panose="02020603050405020304" pitchFamily="18" charset="0"/>
              </a:rPr>
              <a:t>жүрекжарды</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ұраны</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басты</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қаруы</a:t>
            </a:r>
            <a:r>
              <a:rPr lang="ru-RU" sz="1600" dirty="0">
                <a:solidFill>
                  <a:prstClr val="black"/>
                </a:solidFill>
                <a:latin typeface="Times New Roman" panose="02020603050405020304" pitchFamily="18" charset="0"/>
                <a:ea typeface="Calibri"/>
                <a:cs typeface="Times New Roman" panose="02020603050405020304" pitchFamily="18" charset="0"/>
              </a:rPr>
              <a:t> осы </a:t>
            </a:r>
            <a:r>
              <a:rPr lang="ru-RU" sz="1600" dirty="0" err="1">
                <a:solidFill>
                  <a:prstClr val="black"/>
                </a:solidFill>
                <a:latin typeface="Times New Roman" panose="02020603050405020304" pitchFamily="18" charset="0"/>
                <a:ea typeface="Calibri"/>
                <a:cs typeface="Times New Roman" panose="02020603050405020304" pitchFamily="18" charset="0"/>
              </a:rPr>
              <a:t>риясыз</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сүйіспеншілік</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сөзі</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err="1">
                <a:solidFill>
                  <a:prstClr val="black"/>
                </a:solidFill>
                <a:latin typeface="Times New Roman" panose="02020603050405020304" pitchFamily="18" charset="0"/>
                <a:ea typeface="Calibri"/>
                <a:cs typeface="Times New Roman" panose="02020603050405020304" pitchFamily="18" charset="0"/>
              </a:rPr>
              <a:t>болмақ</a:t>
            </a:r>
            <a:r>
              <a:rPr lang="ru-RU" sz="1600" dirty="0">
                <a:solidFill>
                  <a:prstClr val="black"/>
                </a:solidFill>
                <a:latin typeface="Times New Roman" panose="02020603050405020304" pitchFamily="18" charset="0"/>
                <a:ea typeface="Calibri"/>
                <a:cs typeface="Times New Roman" panose="02020603050405020304" pitchFamily="18" charset="0"/>
              </a:rPr>
              <a:t>. </a:t>
            </a:r>
            <a:br>
              <a:rPr lang="ru-RU" sz="1600" dirty="0">
                <a:solidFill>
                  <a:prstClr val="black"/>
                </a:solidFill>
                <a:latin typeface="Times New Roman" panose="02020603050405020304" pitchFamily="18" charset="0"/>
                <a:ea typeface="Calibri"/>
                <a:cs typeface="Times New Roman" panose="02020603050405020304" pitchFamily="18" charset="0"/>
              </a:rPr>
            </a:br>
            <a:endParaRPr lang="ru-RU"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57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120629"/>
            <a:ext cx="6912768" cy="584775"/>
          </a:xfrm>
          <a:prstGeom prst="rect">
            <a:avLst/>
          </a:prstGeom>
        </p:spPr>
        <p:txBody>
          <a:bodyPr wrap="square">
            <a:spAutoFit/>
          </a:bodyPr>
          <a:lstStyle/>
          <a:p>
            <a:r>
              <a:rPr lang="kk-KZ" sz="3200" b="1" i="1" dirty="0">
                <a:solidFill>
                  <a:srgbClr val="7030A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Сүйіспеншіліктің негізгі түрлері</a:t>
            </a:r>
            <a:endParaRPr lang="ru-RU" sz="3200" dirty="0">
              <a:latin typeface="Times New Roman" panose="02020603050405020304" pitchFamily="18" charset="0"/>
              <a:cs typeface="Times New Roman" panose="02020603050405020304" pitchFamily="18" charset="0"/>
            </a:endParaRPr>
          </a:p>
        </p:txBody>
      </p:sp>
      <p:sp>
        <p:nvSpPr>
          <p:cNvPr id="12" name="Блок-схема: память с посл. доступом 11"/>
          <p:cNvSpPr/>
          <p:nvPr/>
        </p:nvSpPr>
        <p:spPr>
          <a:xfrm>
            <a:off x="6228184" y="1061447"/>
            <a:ext cx="2664296" cy="1895225"/>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defTabSz="914309"/>
            <a:r>
              <a:rPr lang="kk-KZ" sz="2000" b="1" dirty="0">
                <a:solidFill>
                  <a:srgbClr val="002060"/>
                </a:solidFill>
                <a:latin typeface="Times New Roman" panose="02020603050405020304" pitchFamily="18" charset="0"/>
                <a:cs typeface="Times New Roman" panose="02020603050405020304" pitchFamily="18" charset="0"/>
              </a:rPr>
              <a:t>Өзімдік сүйіспеншілік</a:t>
            </a:r>
          </a:p>
          <a:p>
            <a:pPr lvl="0" algn="ctr" defTabSz="914309"/>
            <a:r>
              <a:rPr lang="kk-KZ" sz="2000" b="1" dirty="0">
                <a:solidFill>
                  <a:srgbClr val="002060"/>
                </a:solidFill>
                <a:latin typeface="Times New Roman" panose="02020603050405020304" pitchFamily="18" charset="0"/>
                <a:cs typeface="Times New Roman" panose="02020603050405020304" pitchFamily="18" charset="0"/>
              </a:rPr>
              <a:t>эгоист </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13" name="Блок-схема: память с посл. доступом 12"/>
          <p:cNvSpPr/>
          <p:nvPr/>
        </p:nvSpPr>
        <p:spPr>
          <a:xfrm>
            <a:off x="179512" y="1061447"/>
            <a:ext cx="2592288" cy="1719481"/>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defTabSz="914309"/>
            <a:r>
              <a:rPr lang="kk-KZ" sz="2000" b="1" dirty="0">
                <a:solidFill>
                  <a:srgbClr val="0070C0"/>
                </a:solidFill>
                <a:latin typeface="Times New Roman" panose="02020603050405020304" pitchFamily="18" charset="0"/>
                <a:cs typeface="Times New Roman" panose="02020603050405020304" pitchFamily="18" charset="0"/>
              </a:rPr>
              <a:t>Риясыз </a:t>
            </a:r>
            <a:r>
              <a:rPr lang="kk-KZ" sz="2000" b="1" dirty="0" err="1" smtClean="0">
                <a:solidFill>
                  <a:srgbClr val="0070C0"/>
                </a:solidFill>
                <a:latin typeface="Times New Roman" panose="02020603050405020304" pitchFamily="18" charset="0"/>
                <a:cs typeface="Times New Roman" panose="02020603050405020304" pitchFamily="18" charset="0"/>
              </a:rPr>
              <a:t>сүйіспеншілік-шексіз</a:t>
            </a:r>
            <a:r>
              <a:rPr lang="kk-KZ" sz="2000" b="1" dirty="0" smtClean="0">
                <a:solidFill>
                  <a:srgbClr val="0070C0"/>
                </a:solidFill>
                <a:latin typeface="Times New Roman" panose="02020603050405020304" pitchFamily="18" charset="0"/>
                <a:cs typeface="Times New Roman" panose="02020603050405020304" pitchFamily="18" charset="0"/>
              </a:rPr>
              <a:t> </a:t>
            </a:r>
            <a:r>
              <a:rPr lang="kk-KZ" sz="2000" b="1" dirty="0">
                <a:solidFill>
                  <a:srgbClr val="0070C0"/>
                </a:solidFill>
                <a:latin typeface="Times New Roman" panose="02020603050405020304" pitchFamily="18" charset="0"/>
                <a:cs typeface="Times New Roman" panose="02020603050405020304" pitchFamily="18" charset="0"/>
              </a:rPr>
              <a:t>сүйіспеншілік</a:t>
            </a: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14" name="Блок-схема: память с посл. доступом 13"/>
          <p:cNvSpPr/>
          <p:nvPr/>
        </p:nvSpPr>
        <p:spPr>
          <a:xfrm>
            <a:off x="3197052" y="1061447"/>
            <a:ext cx="2736304" cy="1895225"/>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defTabSz="914309"/>
            <a:r>
              <a:rPr lang="kk-KZ" sz="2000" b="1" dirty="0">
                <a:solidFill>
                  <a:srgbClr val="FF0000"/>
                </a:solidFill>
                <a:latin typeface="Times New Roman" panose="02020603050405020304" pitchFamily="18" charset="0"/>
                <a:cs typeface="Times New Roman" panose="02020603050405020304" pitchFamily="18" charset="0"/>
              </a:rPr>
              <a:t>Өзара </a:t>
            </a:r>
            <a:r>
              <a:rPr lang="kk-KZ" sz="2000" b="1" dirty="0" smtClean="0">
                <a:solidFill>
                  <a:srgbClr val="FF0000"/>
                </a:solidFill>
                <a:latin typeface="Times New Roman" panose="02020603050405020304" pitchFamily="18" charset="0"/>
                <a:cs typeface="Times New Roman" panose="02020603050405020304" pitchFamily="18" charset="0"/>
              </a:rPr>
              <a:t>сүйіспеншілік</a:t>
            </a:r>
            <a:endParaRPr lang="kk-KZ" sz="2000" b="1" dirty="0">
              <a:solidFill>
                <a:srgbClr val="FF0000"/>
              </a:solidFill>
              <a:latin typeface="Times New Roman" panose="02020603050405020304" pitchFamily="18" charset="0"/>
              <a:cs typeface="Times New Roman" panose="02020603050405020304" pitchFamily="18" charset="0"/>
            </a:endParaRPr>
          </a:p>
          <a:p>
            <a:pPr lvl="0" algn="ctr" defTabSz="914309"/>
            <a:r>
              <a:rPr lang="kk-KZ" sz="2000" b="1" dirty="0">
                <a:solidFill>
                  <a:srgbClr val="FF0000"/>
                </a:solidFill>
                <a:latin typeface="Times New Roman" panose="02020603050405020304" pitchFamily="18" charset="0"/>
                <a:cs typeface="Times New Roman" panose="02020603050405020304" pitchFamily="18" charset="0"/>
              </a:rPr>
              <a:t>екі адамның арасындағы сезім  </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7" name="Блок-схема: альтернативный процесс 16"/>
          <p:cNvSpPr/>
          <p:nvPr/>
        </p:nvSpPr>
        <p:spPr>
          <a:xfrm>
            <a:off x="6228184" y="3501008"/>
            <a:ext cx="2664296" cy="3139319"/>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kk-KZ" sz="1400" b="1" dirty="0">
                <a:solidFill>
                  <a:prstClr val="black"/>
                </a:solidFill>
                <a:latin typeface="Times New Roman" panose="02020603050405020304" pitchFamily="18" charset="0"/>
                <a:ea typeface="Calibri"/>
                <a:cs typeface="Times New Roman" panose="02020603050405020304" pitchFamily="18" charset="0"/>
              </a:rPr>
              <a:t>Көңілінде тырнақтай сүйіспеншілігі жоқ жандар өктем өзімшілдіктің, менмендіктің тар қыспағында тұралап қалғандықтан, ешкімді шынайы сүйе алмайды. </a:t>
            </a:r>
            <a:r>
              <a:rPr lang="ru-RU" sz="1400" b="1" dirty="0" err="1">
                <a:solidFill>
                  <a:prstClr val="black"/>
                </a:solidFill>
                <a:latin typeface="Times New Roman" panose="02020603050405020304" pitchFamily="18" charset="0"/>
                <a:ea typeface="Calibri"/>
                <a:cs typeface="Times New Roman" panose="02020603050405020304" pitchFamily="18" charset="0"/>
              </a:rPr>
              <a:t>Жаратылыстың</a:t>
            </a:r>
            <a:r>
              <a:rPr lang="ru-RU" sz="1400" b="1" dirty="0">
                <a:solidFill>
                  <a:prstClr val="black"/>
                </a:solidFill>
                <a:latin typeface="Times New Roman" panose="02020603050405020304" pitchFamily="18" charset="0"/>
                <a:ea typeface="Calibri"/>
                <a:cs typeface="Times New Roman" panose="02020603050405020304" pitchFamily="18" charset="0"/>
              </a:rPr>
              <a:t> </a:t>
            </a:r>
            <a:r>
              <a:rPr lang="ru-RU" sz="1400" b="1" dirty="0" err="1">
                <a:solidFill>
                  <a:prstClr val="black"/>
                </a:solidFill>
                <a:latin typeface="Times New Roman" panose="02020603050405020304" pitchFamily="18" charset="0"/>
                <a:ea typeface="Calibri"/>
                <a:cs typeface="Times New Roman" panose="02020603050405020304" pitchFamily="18" charset="0"/>
              </a:rPr>
              <a:t>өзегі</a:t>
            </a:r>
            <a:r>
              <a:rPr lang="ru-RU" sz="1400" b="1" dirty="0">
                <a:solidFill>
                  <a:prstClr val="black"/>
                </a:solidFill>
                <a:latin typeface="Times New Roman" panose="02020603050405020304" pitchFamily="18" charset="0"/>
                <a:ea typeface="Calibri"/>
                <a:cs typeface="Times New Roman" panose="02020603050405020304" pitchFamily="18" charset="0"/>
              </a:rPr>
              <a:t> </a:t>
            </a:r>
            <a:r>
              <a:rPr lang="ru-RU" sz="1400" b="1" dirty="0" err="1">
                <a:solidFill>
                  <a:prstClr val="black"/>
                </a:solidFill>
                <a:latin typeface="Times New Roman" panose="02020603050405020304" pitchFamily="18" charset="0"/>
                <a:ea typeface="Calibri"/>
                <a:cs typeface="Times New Roman" panose="02020603050405020304" pitchFamily="18" charset="0"/>
              </a:rPr>
              <a:t>жан</a:t>
            </a:r>
            <a:r>
              <a:rPr lang="ru-RU" sz="1400" b="1" dirty="0">
                <a:solidFill>
                  <a:prstClr val="black"/>
                </a:solidFill>
                <a:latin typeface="Times New Roman" panose="02020603050405020304" pitchFamily="18" charset="0"/>
                <a:ea typeface="Calibri"/>
                <a:cs typeface="Times New Roman" panose="02020603050405020304" pitchFamily="18" charset="0"/>
              </a:rPr>
              <a:t> </a:t>
            </a:r>
            <a:r>
              <a:rPr lang="ru-RU" sz="1400" b="1" dirty="0" err="1">
                <a:solidFill>
                  <a:prstClr val="black"/>
                </a:solidFill>
                <a:latin typeface="Times New Roman" panose="02020603050405020304" pitchFamily="18" charset="0"/>
                <a:ea typeface="Calibri"/>
                <a:cs typeface="Times New Roman" panose="02020603050405020304" pitchFamily="18" charset="0"/>
              </a:rPr>
              <a:t>толқытып</a:t>
            </a:r>
            <a:r>
              <a:rPr lang="ru-RU" sz="1400" b="1" dirty="0">
                <a:solidFill>
                  <a:prstClr val="black"/>
                </a:solidFill>
                <a:latin typeface="Times New Roman" panose="02020603050405020304" pitchFamily="18" charset="0"/>
                <a:ea typeface="Calibri"/>
                <a:cs typeface="Times New Roman" panose="02020603050405020304" pitchFamily="18" charset="0"/>
              </a:rPr>
              <a:t>, </a:t>
            </a:r>
            <a:r>
              <a:rPr lang="ru-RU" sz="1400" b="1" dirty="0" err="1">
                <a:solidFill>
                  <a:prstClr val="black"/>
                </a:solidFill>
                <a:latin typeface="Times New Roman" panose="02020603050405020304" pitchFamily="18" charset="0"/>
                <a:ea typeface="Calibri"/>
                <a:cs typeface="Times New Roman" panose="02020603050405020304" pitchFamily="18" charset="0"/>
              </a:rPr>
              <a:t>мән</a:t>
            </a:r>
            <a:r>
              <a:rPr lang="ru-RU" sz="1400" b="1" dirty="0">
                <a:solidFill>
                  <a:prstClr val="black"/>
                </a:solidFill>
                <a:latin typeface="Times New Roman" panose="02020603050405020304" pitchFamily="18" charset="0"/>
                <a:ea typeface="Calibri"/>
                <a:cs typeface="Times New Roman" panose="02020603050405020304" pitchFamily="18" charset="0"/>
              </a:rPr>
              <a:t> </a:t>
            </a:r>
            <a:r>
              <a:rPr lang="ru-RU" sz="1400" b="1" dirty="0" err="1">
                <a:solidFill>
                  <a:prstClr val="black"/>
                </a:solidFill>
                <a:latin typeface="Times New Roman" panose="02020603050405020304" pitchFamily="18" charset="0"/>
                <a:ea typeface="Calibri"/>
                <a:cs typeface="Times New Roman" panose="02020603050405020304" pitchFamily="18" charset="0"/>
              </a:rPr>
              <a:t>толғайтын</a:t>
            </a:r>
            <a:r>
              <a:rPr lang="ru-RU" sz="1400" b="1" dirty="0">
                <a:solidFill>
                  <a:prstClr val="black"/>
                </a:solidFill>
                <a:latin typeface="Times New Roman" panose="02020603050405020304" pitchFamily="18" charset="0"/>
                <a:ea typeface="Calibri"/>
                <a:cs typeface="Times New Roman" panose="02020603050405020304" pitchFamily="18" charset="0"/>
              </a:rPr>
              <a:t> </a:t>
            </a:r>
            <a:r>
              <a:rPr lang="ru-RU" sz="1400" b="1" dirty="0" err="1">
                <a:solidFill>
                  <a:prstClr val="black"/>
                </a:solidFill>
                <a:latin typeface="Times New Roman" panose="02020603050405020304" pitchFamily="18" charset="0"/>
                <a:ea typeface="Calibri"/>
                <a:cs typeface="Times New Roman" panose="02020603050405020304" pitchFamily="18" charset="0"/>
              </a:rPr>
              <a:t>махаббатты</a:t>
            </a:r>
            <a:r>
              <a:rPr lang="ru-RU" sz="1400" b="1" dirty="0">
                <a:solidFill>
                  <a:prstClr val="black"/>
                </a:solidFill>
                <a:latin typeface="Times New Roman" panose="02020603050405020304" pitchFamily="18" charset="0"/>
                <a:ea typeface="Calibri"/>
                <a:cs typeface="Times New Roman" panose="02020603050405020304" pitchFamily="18" charset="0"/>
              </a:rPr>
              <a:t> </a:t>
            </a:r>
            <a:r>
              <a:rPr lang="ru-RU" sz="1400" b="1" dirty="0" err="1">
                <a:solidFill>
                  <a:prstClr val="black"/>
                </a:solidFill>
                <a:latin typeface="Times New Roman" panose="02020603050405020304" pitchFamily="18" charset="0"/>
                <a:ea typeface="Calibri"/>
                <a:cs typeface="Times New Roman" panose="02020603050405020304" pitchFamily="18" charset="0"/>
              </a:rPr>
              <a:t>сезіне</a:t>
            </a:r>
            <a:r>
              <a:rPr lang="ru-RU" sz="1400" b="1" dirty="0">
                <a:solidFill>
                  <a:prstClr val="black"/>
                </a:solidFill>
                <a:latin typeface="Times New Roman" panose="02020603050405020304" pitchFamily="18" charset="0"/>
                <a:ea typeface="Calibri"/>
                <a:cs typeface="Times New Roman" panose="02020603050405020304" pitchFamily="18" charset="0"/>
              </a:rPr>
              <a:t> </a:t>
            </a:r>
            <a:r>
              <a:rPr lang="ru-RU" sz="1400" b="1" dirty="0" err="1">
                <a:solidFill>
                  <a:prstClr val="black"/>
                </a:solidFill>
                <a:latin typeface="Times New Roman" panose="02020603050405020304" pitchFamily="18" charset="0"/>
                <a:ea typeface="Calibri"/>
                <a:cs typeface="Times New Roman" panose="02020603050405020304" pitchFamily="18" charset="0"/>
              </a:rPr>
              <a:t>алмастан</a:t>
            </a:r>
            <a:r>
              <a:rPr lang="ru-RU" sz="1400" b="1" dirty="0">
                <a:solidFill>
                  <a:prstClr val="black"/>
                </a:solidFill>
                <a:latin typeface="Times New Roman" panose="02020603050405020304" pitchFamily="18" charset="0"/>
                <a:ea typeface="Calibri"/>
                <a:cs typeface="Times New Roman" panose="02020603050405020304" pitchFamily="18" charset="0"/>
              </a:rPr>
              <a:t> </a:t>
            </a:r>
            <a:r>
              <a:rPr lang="ru-RU" sz="1400" b="1" dirty="0" err="1">
                <a:solidFill>
                  <a:prstClr val="black"/>
                </a:solidFill>
                <a:latin typeface="Times New Roman" panose="02020603050405020304" pitchFamily="18" charset="0"/>
                <a:ea typeface="Calibri"/>
                <a:cs typeface="Times New Roman" panose="02020603050405020304" pitchFamily="18" charset="0"/>
              </a:rPr>
              <a:t>шырағы</a:t>
            </a:r>
            <a:r>
              <a:rPr lang="ru-RU" sz="1400" b="1" dirty="0">
                <a:solidFill>
                  <a:prstClr val="black"/>
                </a:solidFill>
                <a:latin typeface="Times New Roman" panose="02020603050405020304" pitchFamily="18" charset="0"/>
                <a:ea typeface="Calibri"/>
                <a:cs typeface="Times New Roman" panose="02020603050405020304" pitchFamily="18" charset="0"/>
              </a:rPr>
              <a:t> </a:t>
            </a:r>
            <a:r>
              <a:rPr lang="ru-RU" sz="1400" b="1" dirty="0" err="1">
                <a:solidFill>
                  <a:prstClr val="black"/>
                </a:solidFill>
                <a:latin typeface="Times New Roman" panose="02020603050405020304" pitchFamily="18" charset="0"/>
                <a:ea typeface="Calibri"/>
                <a:cs typeface="Times New Roman" panose="02020603050405020304" pitchFamily="18" charset="0"/>
              </a:rPr>
              <a:t>сөнген</a:t>
            </a:r>
            <a:r>
              <a:rPr lang="ru-RU" sz="1400" b="1" dirty="0">
                <a:solidFill>
                  <a:prstClr val="black"/>
                </a:solidFill>
                <a:latin typeface="Times New Roman" panose="02020603050405020304" pitchFamily="18" charset="0"/>
                <a:ea typeface="Calibri"/>
                <a:cs typeface="Times New Roman" panose="02020603050405020304" pitchFamily="18" charset="0"/>
              </a:rPr>
              <a:t> </a:t>
            </a:r>
            <a:r>
              <a:rPr lang="ru-RU" sz="1400" b="1" dirty="0" err="1">
                <a:solidFill>
                  <a:prstClr val="black"/>
                </a:solidFill>
                <a:latin typeface="Times New Roman" panose="02020603050405020304" pitchFamily="18" charset="0"/>
                <a:ea typeface="Calibri"/>
                <a:cs typeface="Times New Roman" panose="02020603050405020304" pitchFamily="18" charset="0"/>
              </a:rPr>
              <a:t>тұлдырдай</a:t>
            </a:r>
            <a:r>
              <a:rPr lang="ru-RU" sz="1400" b="1" dirty="0">
                <a:solidFill>
                  <a:prstClr val="black"/>
                </a:solidFill>
                <a:latin typeface="Times New Roman" panose="02020603050405020304" pitchFamily="18" charset="0"/>
                <a:ea typeface="Calibri"/>
                <a:cs typeface="Times New Roman" panose="02020603050405020304" pitchFamily="18" charset="0"/>
              </a:rPr>
              <a:t> </a:t>
            </a:r>
            <a:r>
              <a:rPr lang="ru-RU" sz="1400" b="1" dirty="0" err="1">
                <a:solidFill>
                  <a:prstClr val="black"/>
                </a:solidFill>
                <a:latin typeface="Times New Roman" panose="02020603050405020304" pitchFamily="18" charset="0"/>
                <a:ea typeface="Calibri"/>
                <a:cs typeface="Times New Roman" panose="02020603050405020304" pitchFamily="18" charset="0"/>
              </a:rPr>
              <a:t>семіп</a:t>
            </a:r>
            <a:r>
              <a:rPr lang="ru-RU" sz="1400" b="1" dirty="0">
                <a:solidFill>
                  <a:prstClr val="black"/>
                </a:solidFill>
                <a:latin typeface="Times New Roman" panose="02020603050405020304" pitchFamily="18" charset="0"/>
                <a:ea typeface="Calibri"/>
                <a:cs typeface="Times New Roman" panose="02020603050405020304" pitchFamily="18" charset="0"/>
              </a:rPr>
              <a:t>, </a:t>
            </a:r>
            <a:r>
              <a:rPr lang="ru-RU" sz="1400" b="1" dirty="0" err="1">
                <a:solidFill>
                  <a:prstClr val="black"/>
                </a:solidFill>
                <a:latin typeface="Times New Roman" panose="02020603050405020304" pitchFamily="18" charset="0"/>
                <a:ea typeface="Calibri"/>
                <a:cs typeface="Times New Roman" panose="02020603050405020304" pitchFamily="18" charset="0"/>
              </a:rPr>
              <a:t>сөніп</a:t>
            </a:r>
            <a:r>
              <a:rPr lang="ru-RU" sz="1400" b="1" dirty="0">
                <a:solidFill>
                  <a:prstClr val="black"/>
                </a:solidFill>
                <a:latin typeface="Times New Roman" panose="02020603050405020304" pitchFamily="18" charset="0"/>
                <a:ea typeface="Calibri"/>
                <a:cs typeface="Times New Roman" panose="02020603050405020304" pitchFamily="18" charset="0"/>
              </a:rPr>
              <a:t>, </a:t>
            </a:r>
            <a:r>
              <a:rPr lang="ru-RU" sz="1400" b="1" dirty="0" err="1">
                <a:solidFill>
                  <a:prstClr val="black"/>
                </a:solidFill>
                <a:latin typeface="Times New Roman" panose="02020603050405020304" pitchFamily="18" charset="0"/>
                <a:ea typeface="Calibri"/>
                <a:cs typeface="Times New Roman" panose="02020603050405020304" pitchFamily="18" charset="0"/>
              </a:rPr>
              <a:t>жоқ</a:t>
            </a:r>
            <a:r>
              <a:rPr lang="ru-RU" sz="1400" b="1" dirty="0">
                <a:solidFill>
                  <a:prstClr val="black"/>
                </a:solidFill>
                <a:latin typeface="Times New Roman" panose="02020603050405020304" pitchFamily="18" charset="0"/>
                <a:ea typeface="Calibri"/>
                <a:cs typeface="Times New Roman" panose="02020603050405020304" pitchFamily="18" charset="0"/>
              </a:rPr>
              <a:t> </a:t>
            </a:r>
            <a:r>
              <a:rPr lang="ru-RU" sz="1400" b="1" dirty="0" err="1">
                <a:solidFill>
                  <a:prstClr val="black"/>
                </a:solidFill>
                <a:latin typeface="Times New Roman" panose="02020603050405020304" pitchFamily="18" charset="0"/>
                <a:ea typeface="Calibri"/>
                <a:cs typeface="Times New Roman" panose="02020603050405020304" pitchFamily="18" charset="0"/>
              </a:rPr>
              <a:t>болады</a:t>
            </a:r>
            <a:r>
              <a:rPr lang="ru-RU" sz="1400" b="1" dirty="0">
                <a:solidFill>
                  <a:prstClr val="black"/>
                </a:solidFill>
                <a:latin typeface="Times New Roman" panose="02020603050405020304" pitchFamily="18" charset="0"/>
                <a:ea typeface="Calibri"/>
                <a:cs typeface="Times New Roman" panose="02020603050405020304" pitchFamily="18" charset="0"/>
              </a:rPr>
              <a:t>. </a:t>
            </a:r>
            <a:br>
              <a:rPr lang="ru-RU" sz="1400" b="1" dirty="0">
                <a:solidFill>
                  <a:prstClr val="black"/>
                </a:solidFill>
                <a:latin typeface="Times New Roman" panose="02020603050405020304" pitchFamily="18" charset="0"/>
                <a:ea typeface="Calibri"/>
                <a:cs typeface="Times New Roman" panose="02020603050405020304" pitchFamily="18" charset="0"/>
              </a:rPr>
            </a:br>
            <a:endParaRPr lang="ru-RU" sz="1400" b="1" dirty="0">
              <a:solidFill>
                <a:prstClr val="black"/>
              </a:solidFill>
              <a:latin typeface="Times New Roman" panose="02020603050405020304" pitchFamily="18" charset="0"/>
              <a:cs typeface="Times New Roman" panose="02020603050405020304" pitchFamily="18" charset="0"/>
            </a:endParaRPr>
          </a:p>
        </p:txBody>
      </p:sp>
      <p:sp>
        <p:nvSpPr>
          <p:cNvPr id="18" name="Блок-схема: альтернативный процесс 17"/>
          <p:cNvSpPr/>
          <p:nvPr/>
        </p:nvSpPr>
        <p:spPr>
          <a:xfrm>
            <a:off x="179512" y="3501006"/>
            <a:ext cx="2664296" cy="3139319"/>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kk-KZ" sz="1200" b="1" dirty="0">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Риясыз сүйіспеншілік.</a:t>
            </a:r>
            <a:br>
              <a:rPr lang="kk-KZ" sz="1200" b="1" dirty="0">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br>
            <a:r>
              <a:rPr lang="kk-KZ" sz="1200" b="1" dirty="0">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Сүйіспеншілік сүйенеді санаға</a:t>
            </a:r>
          </a:p>
          <a:p>
            <a:pPr lvl="0"/>
            <a:r>
              <a:rPr lang="kk-KZ" sz="1200" b="1" dirty="0">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Үйретеді үйлесімді үлгіге  </a:t>
            </a:r>
          </a:p>
          <a:p>
            <a:pPr lvl="0"/>
            <a:r>
              <a:rPr lang="kk-KZ" sz="1200" b="1" dirty="0">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Ойлантады </a:t>
            </a:r>
            <a:r>
              <a:rPr lang="kk-KZ" sz="1200" b="1" dirty="0" err="1">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ойлантады</a:t>
            </a:r>
            <a:r>
              <a:rPr lang="kk-KZ" sz="1200" b="1" dirty="0">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 ойшылды</a:t>
            </a:r>
            <a:br>
              <a:rPr lang="kk-KZ" sz="1200" b="1" dirty="0">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br>
            <a:r>
              <a:rPr lang="kk-KZ" sz="1200" b="1" dirty="0">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Ізгіліктің ілімдерін іздеуге</a:t>
            </a:r>
          </a:p>
          <a:p>
            <a:pPr lvl="0"/>
            <a:r>
              <a:rPr lang="kk-KZ" sz="1200" b="1" dirty="0">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Сүйсінтеді сұлулықтың сырына</a:t>
            </a:r>
          </a:p>
          <a:p>
            <a:pPr lvl="0"/>
            <a:r>
              <a:rPr lang="kk-KZ" sz="1200" b="1" dirty="0" err="1">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Пайымдатад</a:t>
            </a:r>
            <a:r>
              <a:rPr lang="kk-KZ" sz="1200" b="1" dirty="0">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 парасаттың </a:t>
            </a:r>
            <a:r>
              <a:rPr lang="kk-KZ" sz="1200" b="1" dirty="0" err="1">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парқына</a:t>
            </a:r>
            <a:endParaRPr lang="kk-KZ" sz="1200" b="1" dirty="0">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endParaRPr>
          </a:p>
          <a:p>
            <a:pPr lvl="0"/>
            <a:r>
              <a:rPr lang="kk-KZ" sz="1200" b="1" dirty="0">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Естіртеді естіліктің есімін</a:t>
            </a:r>
          </a:p>
          <a:p>
            <a:pPr lvl="0"/>
            <a:r>
              <a:rPr lang="kk-KZ" sz="1200" b="1" dirty="0">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Шақыртады шабыттының </a:t>
            </a:r>
            <a:r>
              <a:rPr lang="kk-KZ" sz="1200" b="1" dirty="0" err="1">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шалқарын</a:t>
            </a:r>
            <a:r>
              <a:rPr lang="kk-KZ" sz="1200" b="1" dirty="0">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 </a:t>
            </a:r>
          </a:p>
          <a:p>
            <a:pPr lvl="0"/>
            <a:r>
              <a:rPr lang="kk-KZ" sz="1200" b="1" dirty="0">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Үлестіреді </a:t>
            </a:r>
            <a:r>
              <a:rPr lang="kk-KZ" sz="1200" b="1" dirty="0" err="1">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ілімдінің</a:t>
            </a:r>
            <a:r>
              <a:rPr lang="kk-KZ" sz="1200" b="1" dirty="0">
                <a:ln w="10541" cmpd="sng">
                  <a:solidFill>
                    <a:srgbClr val="4F81BD">
                      <a:shade val="88000"/>
                      <a:satMod val="110000"/>
                    </a:srgbClr>
                  </a:solidFill>
                  <a:prstDash val="solid"/>
                </a:ln>
                <a:solidFill>
                  <a:schemeClr val="tx1">
                    <a:lumMod val="85000"/>
                    <a:lumOff val="15000"/>
                  </a:schemeClr>
                </a:solidFill>
                <a:latin typeface="Times New Roman" panose="02020603050405020304" pitchFamily="18" charset="0"/>
                <a:cs typeface="Times New Roman" panose="02020603050405020304" pitchFamily="18" charset="0"/>
              </a:rPr>
              <a:t> іздерін</a:t>
            </a:r>
            <a:r>
              <a:rPr lang="kk-KZ" sz="1400" dirty="0">
                <a:solidFill>
                  <a:schemeClr val="tx1">
                    <a:lumMod val="85000"/>
                    <a:lumOff val="15000"/>
                  </a:schemeClr>
                </a:solidFill>
                <a:latin typeface="Times New Roman" panose="02020603050405020304" pitchFamily="18" charset="0"/>
                <a:cs typeface="Times New Roman" panose="02020603050405020304" pitchFamily="18" charset="0"/>
              </a:rPr>
              <a:t/>
            </a:r>
            <a:br>
              <a:rPr lang="kk-KZ" sz="1400" dirty="0">
                <a:solidFill>
                  <a:schemeClr val="tx1">
                    <a:lumMod val="85000"/>
                    <a:lumOff val="15000"/>
                  </a:schemeClr>
                </a:solidFill>
                <a:latin typeface="Times New Roman" panose="02020603050405020304" pitchFamily="18" charset="0"/>
                <a:cs typeface="Times New Roman" panose="02020603050405020304" pitchFamily="18" charset="0"/>
              </a:rPr>
            </a:b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9" name="Блок-схема: альтернативный процесс 18"/>
          <p:cNvSpPr/>
          <p:nvPr/>
        </p:nvSpPr>
        <p:spPr>
          <a:xfrm>
            <a:off x="3197052" y="3510492"/>
            <a:ext cx="2736304" cy="3139319"/>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15000"/>
              </a:lnSpc>
              <a:spcAft>
                <a:spcPts val="0"/>
              </a:spcAft>
            </a:pPr>
            <a:r>
              <a:rPr lang="kk-KZ" sz="1400" b="1" dirty="0">
                <a:solidFill>
                  <a:srgbClr val="FF0000"/>
                </a:solidFill>
                <a:latin typeface="Times New Roman" panose="02020603050405020304" pitchFamily="18" charset="0"/>
                <a:ea typeface="Times New Roman"/>
                <a:cs typeface="Times New Roman" panose="02020603050405020304" pitchFamily="18" charset="0"/>
              </a:rPr>
              <a:t>Адамдар арасындағы махаббат бірімен-бірі </a:t>
            </a:r>
            <a:r>
              <a:rPr lang="kk-KZ" sz="1400" b="1" dirty="0" err="1">
                <a:solidFill>
                  <a:srgbClr val="FF0000"/>
                </a:solidFill>
                <a:latin typeface="Times New Roman" panose="02020603050405020304" pitchFamily="18" charset="0"/>
                <a:ea typeface="Times New Roman"/>
                <a:cs typeface="Times New Roman" panose="02020603050405020304" pitchFamily="18" charset="0"/>
              </a:rPr>
              <a:t>көрібейтін</a:t>
            </a:r>
            <a:r>
              <a:rPr lang="kk-KZ" sz="1400" b="1" dirty="0">
                <a:solidFill>
                  <a:srgbClr val="FF0000"/>
                </a:solidFill>
                <a:latin typeface="Times New Roman" panose="02020603050405020304" pitchFamily="18" charset="0"/>
                <a:ea typeface="Times New Roman"/>
                <a:cs typeface="Times New Roman" panose="02020603050405020304" pitchFamily="18" charset="0"/>
              </a:rPr>
              <a:t> сезім жібінен тұрады, оның бірі берік, бірі нәзік, сүйтіп «сезім жібі» үзілгенде</a:t>
            </a:r>
            <a:r>
              <a:rPr lang="kk-KZ" sz="1400" b="1" dirty="0" smtClean="0">
                <a:solidFill>
                  <a:srgbClr val="FF0000"/>
                </a:solidFill>
                <a:latin typeface="Times New Roman" panose="02020603050405020304" pitchFamily="18" charset="0"/>
                <a:ea typeface="Times New Roman"/>
                <a:cs typeface="Times New Roman" panose="02020603050405020304" pitchFamily="18" charset="0"/>
              </a:rPr>
              <a:t>,  </a:t>
            </a:r>
            <a:r>
              <a:rPr lang="kk-KZ" sz="1400" b="1" dirty="0">
                <a:solidFill>
                  <a:srgbClr val="FF0000"/>
                </a:solidFill>
                <a:latin typeface="Times New Roman" panose="02020603050405020304" pitchFamily="18" charset="0"/>
                <a:ea typeface="Times New Roman"/>
                <a:cs typeface="Times New Roman" panose="02020603050405020304" pitchFamily="18" charset="0"/>
              </a:rPr>
              <a:t>махаббат беріктілігінен айырылады, </a:t>
            </a:r>
            <a:r>
              <a:rPr lang="kk-KZ" sz="1400" b="1" dirty="0" smtClean="0">
                <a:solidFill>
                  <a:srgbClr val="FF0000"/>
                </a:solidFill>
                <a:latin typeface="Times New Roman" panose="02020603050405020304" pitchFamily="18" charset="0"/>
                <a:ea typeface="Times New Roman"/>
                <a:cs typeface="Times New Roman" panose="02020603050405020304" pitchFamily="18" charset="0"/>
              </a:rPr>
              <a:t>ол  үзілмес   үшін   </a:t>
            </a:r>
            <a:r>
              <a:rPr lang="kk-KZ" sz="1400" b="1" dirty="0">
                <a:solidFill>
                  <a:srgbClr val="FF0000"/>
                </a:solidFill>
                <a:latin typeface="Times New Roman" panose="02020603050405020304" pitchFamily="18" charset="0"/>
                <a:ea typeface="Times New Roman"/>
                <a:cs typeface="Times New Roman" panose="02020603050405020304" pitchFamily="18" charset="0"/>
              </a:rPr>
              <a:t>аяулы </a:t>
            </a:r>
            <a:r>
              <a:rPr lang="kk-KZ" sz="1400" b="1" dirty="0" smtClean="0">
                <a:solidFill>
                  <a:srgbClr val="FF0000"/>
                </a:solidFill>
                <a:latin typeface="Times New Roman" panose="02020603050405020304" pitchFamily="18" charset="0"/>
                <a:ea typeface="Times New Roman"/>
                <a:cs typeface="Times New Roman" panose="02020603050405020304" pitchFamily="18" charset="0"/>
              </a:rPr>
              <a:t>алақан,ыстық</a:t>
            </a:r>
            <a:r>
              <a:rPr lang="kk-KZ" sz="1400" b="1" dirty="0">
                <a:solidFill>
                  <a:srgbClr val="FF0000"/>
                </a:solidFill>
                <a:latin typeface="Times New Roman" panose="02020603050405020304" pitchFamily="18" charset="0"/>
                <a:ea typeface="Times New Roman"/>
                <a:cs typeface="Times New Roman" panose="02020603050405020304" pitchFamily="18" charset="0"/>
              </a:rPr>
              <a:t> жүрек, </a:t>
            </a:r>
            <a:r>
              <a:rPr lang="kk-KZ" sz="1400" b="1" dirty="0" smtClean="0">
                <a:solidFill>
                  <a:srgbClr val="FF0000"/>
                </a:solidFill>
                <a:latin typeface="Times New Roman" panose="02020603050405020304" pitchFamily="18" charset="0"/>
                <a:ea typeface="Times New Roman"/>
                <a:cs typeface="Times New Roman" panose="02020603050405020304" pitchFamily="18" charset="0"/>
              </a:rPr>
              <a:t>өзара </a:t>
            </a:r>
            <a:r>
              <a:rPr lang="kk-KZ" sz="1400" b="1" dirty="0">
                <a:solidFill>
                  <a:srgbClr val="FF0000"/>
                </a:solidFill>
                <a:latin typeface="Times New Roman" panose="02020603050405020304" pitchFamily="18" charset="0"/>
                <a:ea typeface="Times New Roman"/>
                <a:cs typeface="Times New Roman" panose="02020603050405020304" pitchFamily="18" charset="0"/>
              </a:rPr>
              <a:t>сыйластық пен ар-ұят екі жақта </a:t>
            </a:r>
            <a:r>
              <a:rPr lang="kk-KZ" sz="1400" b="1" dirty="0" smtClean="0">
                <a:solidFill>
                  <a:srgbClr val="FF0000"/>
                </a:solidFill>
                <a:latin typeface="Times New Roman" panose="02020603050405020304" pitchFamily="18" charset="0"/>
                <a:ea typeface="Times New Roman"/>
                <a:cs typeface="Times New Roman" panose="02020603050405020304" pitchFamily="18" charset="0"/>
              </a:rPr>
              <a:t>да бірдей</a:t>
            </a:r>
            <a:r>
              <a:rPr lang="kk-KZ" sz="1400" b="1" dirty="0">
                <a:solidFill>
                  <a:srgbClr val="FF0000"/>
                </a:solidFill>
                <a:latin typeface="Times New Roman" panose="02020603050405020304" pitchFamily="18" charset="0"/>
                <a:ea typeface="Times New Roman"/>
                <a:cs typeface="Times New Roman" panose="02020603050405020304" pitchFamily="18" charset="0"/>
              </a:rPr>
              <a:t> </a:t>
            </a:r>
            <a:r>
              <a:rPr lang="kk-KZ" sz="1200" b="1" dirty="0" smtClean="0">
                <a:solidFill>
                  <a:srgbClr val="FF0000"/>
                </a:solidFill>
                <a:latin typeface="Times New Roman" panose="02020603050405020304" pitchFamily="18" charset="0"/>
                <a:ea typeface="Times New Roman"/>
                <a:cs typeface="Times New Roman" panose="02020603050405020304" pitchFamily="18" charset="0"/>
              </a:rPr>
              <a:t>болуы</a:t>
            </a:r>
            <a:r>
              <a:rPr lang="kk-KZ" sz="1000" b="1" dirty="0" smtClean="0">
                <a:solidFill>
                  <a:srgbClr val="FF0000"/>
                </a:solidFill>
                <a:latin typeface="Times New Roman" panose="02020603050405020304" pitchFamily="18" charset="0"/>
                <a:ea typeface="Times New Roman"/>
                <a:cs typeface="Times New Roman" panose="02020603050405020304" pitchFamily="18" charset="0"/>
              </a:rPr>
              <a:t> шарт</a:t>
            </a:r>
            <a:r>
              <a:rPr lang="kk-KZ" sz="1000" b="1" dirty="0">
                <a:solidFill>
                  <a:srgbClr val="FF0000"/>
                </a:solidFill>
                <a:latin typeface="Times New Roman" panose="02020603050405020304" pitchFamily="18" charset="0"/>
                <a:ea typeface="Times New Roman"/>
                <a:cs typeface="Times New Roman" panose="02020603050405020304" pitchFamily="18" charset="0"/>
              </a:rPr>
              <a:t>.</a:t>
            </a:r>
            <a:endParaRPr lang="ru-RU" sz="1000" b="1" dirty="0">
              <a:solidFill>
                <a:srgbClr val="FF0000"/>
              </a:solidFill>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kk-KZ" sz="1000" dirty="0">
                <a:solidFill>
                  <a:srgbClr val="000000"/>
                </a:solidFill>
                <a:ea typeface="Calibri"/>
                <a:cs typeface="Times New Roman"/>
              </a:rPr>
              <a:t> </a:t>
            </a:r>
            <a:endParaRPr lang="ru-RU" sz="1000" dirty="0">
              <a:ea typeface="Calibri"/>
              <a:cs typeface="Times New Roman"/>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620" y="1061447"/>
            <a:ext cx="621506" cy="59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23917" y="942228"/>
            <a:ext cx="494009" cy="654051"/>
          </a:xfrm>
          <a:prstGeom prst="rect">
            <a:avLst/>
          </a:prstGeom>
          <a:ln/>
        </p:spPr>
        <p:style>
          <a:lnRef idx="1">
            <a:schemeClr val="accent5"/>
          </a:lnRef>
          <a:fillRef idx="2">
            <a:schemeClr val="accent5"/>
          </a:fillRef>
          <a:effectRef idx="1">
            <a:schemeClr val="accent5"/>
          </a:effectRef>
          <a:fontRef idx="minor">
            <a:schemeClr val="dk1"/>
          </a:fontRef>
        </p:style>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5754" y="942229"/>
            <a:ext cx="698054" cy="69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865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6" y="-2061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0614"/>
            <a:ext cx="5614987" cy="85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Блок-схема: память с посл. доступом 3"/>
          <p:cNvSpPr/>
          <p:nvPr/>
        </p:nvSpPr>
        <p:spPr>
          <a:xfrm>
            <a:off x="440958" y="2856903"/>
            <a:ext cx="3456384" cy="2448272"/>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r>
              <a:rPr lang="kk-KZ" sz="2000" b="1" dirty="0" smtClean="0">
                <a:solidFill>
                  <a:srgbClr val="002060"/>
                </a:solidFill>
                <a:latin typeface="Times New Roman" panose="02020603050405020304" pitchFamily="18" charset="0"/>
                <a:cs typeface="Times New Roman" panose="02020603050405020304" pitchFamily="18" charset="0"/>
              </a:rPr>
              <a:t>*сөзбен</a:t>
            </a:r>
          </a:p>
          <a:p>
            <a:r>
              <a:rPr lang="kk-KZ" sz="2000" b="1" dirty="0" smtClean="0">
                <a:solidFill>
                  <a:srgbClr val="002060"/>
                </a:solidFill>
                <a:latin typeface="Times New Roman" panose="02020603050405020304" pitchFamily="18" charset="0"/>
                <a:cs typeface="Times New Roman" panose="02020603050405020304" pitchFamily="18" charset="0"/>
              </a:rPr>
              <a:t>*оймен</a:t>
            </a:r>
          </a:p>
          <a:p>
            <a:r>
              <a:rPr lang="kk-KZ" sz="2000" b="1" dirty="0" smtClean="0">
                <a:solidFill>
                  <a:srgbClr val="002060"/>
                </a:solidFill>
                <a:latin typeface="Times New Roman" panose="02020603050405020304" pitchFamily="18" charset="0"/>
                <a:cs typeface="Times New Roman" panose="02020603050405020304" pitchFamily="18" charset="0"/>
              </a:rPr>
              <a:t>*жанасумен</a:t>
            </a:r>
          </a:p>
          <a:p>
            <a:r>
              <a:rPr lang="kk-KZ" sz="2000" b="1" dirty="0" smtClean="0">
                <a:solidFill>
                  <a:srgbClr val="002060"/>
                </a:solidFill>
                <a:latin typeface="Times New Roman" panose="02020603050405020304" pitchFamily="18" charset="0"/>
                <a:cs typeface="Times New Roman" panose="02020603050405020304" pitchFamily="18" charset="0"/>
              </a:rPr>
              <a:t>*көзқараспен</a:t>
            </a:r>
          </a:p>
          <a:p>
            <a:r>
              <a:rPr lang="kk-KZ" sz="2000" b="1" dirty="0" smtClean="0">
                <a:solidFill>
                  <a:srgbClr val="002060"/>
                </a:solidFill>
                <a:latin typeface="Times New Roman" panose="02020603050405020304" pitchFamily="18" charset="0"/>
                <a:cs typeface="Times New Roman" panose="02020603050405020304" pitchFamily="18" charset="0"/>
              </a:rPr>
              <a:t>*күлімсіреумен</a:t>
            </a:r>
          </a:p>
          <a:p>
            <a:r>
              <a:rPr lang="kk-KZ" sz="2000" b="1" dirty="0" smtClean="0">
                <a:solidFill>
                  <a:srgbClr val="002060"/>
                </a:solidFill>
                <a:latin typeface="Times New Roman" panose="02020603050405020304" pitchFamily="18" charset="0"/>
                <a:cs typeface="Times New Roman" panose="02020603050405020304" pitchFamily="18" charset="0"/>
              </a:rPr>
              <a:t>*іспен</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10" name="Блок-схема: память с посл. доступом 9"/>
          <p:cNvSpPr/>
          <p:nvPr/>
        </p:nvSpPr>
        <p:spPr>
          <a:xfrm>
            <a:off x="5137412" y="2856903"/>
            <a:ext cx="3600400" cy="2448273"/>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r>
              <a:rPr lang="kk-KZ" sz="2000" b="1" dirty="0" smtClean="0">
                <a:solidFill>
                  <a:srgbClr val="002060"/>
                </a:solidFill>
                <a:latin typeface="Times New Roman" panose="02020603050405020304" pitchFamily="18" charset="0"/>
                <a:cs typeface="Times New Roman" panose="02020603050405020304" pitchFamily="18" charset="0"/>
              </a:rPr>
              <a:t>*</a:t>
            </a:r>
            <a:r>
              <a:rPr lang="kk-KZ" sz="2000" b="1" dirty="0" err="1" smtClean="0">
                <a:solidFill>
                  <a:srgbClr val="002060"/>
                </a:solidFill>
                <a:latin typeface="Times New Roman" panose="02020603050405020304" pitchFamily="18" charset="0"/>
                <a:cs typeface="Times New Roman" panose="02020603050405020304" pitchFamily="18" charset="0"/>
              </a:rPr>
              <a:t>эгойзм</a:t>
            </a:r>
            <a:endParaRPr lang="kk-KZ" sz="2000" b="1" dirty="0" smtClean="0">
              <a:solidFill>
                <a:srgbClr val="002060"/>
              </a:solidFill>
              <a:latin typeface="Times New Roman" panose="02020603050405020304" pitchFamily="18" charset="0"/>
              <a:cs typeface="Times New Roman" panose="02020603050405020304" pitchFamily="18" charset="0"/>
            </a:endParaRPr>
          </a:p>
          <a:p>
            <a:r>
              <a:rPr lang="kk-KZ" sz="2000" b="1" dirty="0" smtClean="0">
                <a:solidFill>
                  <a:srgbClr val="002060"/>
                </a:solidFill>
                <a:latin typeface="Times New Roman" panose="02020603050405020304" pitchFamily="18" charset="0"/>
                <a:cs typeface="Times New Roman" panose="02020603050405020304" pitchFamily="18" charset="0"/>
              </a:rPr>
              <a:t>*ашу-ыза</a:t>
            </a:r>
          </a:p>
          <a:p>
            <a:r>
              <a:rPr lang="kk-KZ" sz="2000" b="1" dirty="0" smtClean="0">
                <a:solidFill>
                  <a:srgbClr val="002060"/>
                </a:solidFill>
                <a:latin typeface="Times New Roman" panose="02020603050405020304" pitchFamily="18" charset="0"/>
                <a:cs typeface="Times New Roman" panose="02020603050405020304" pitchFamily="18" charset="0"/>
              </a:rPr>
              <a:t>*көре </a:t>
            </a:r>
            <a:r>
              <a:rPr lang="kk-KZ" sz="2000" b="1" dirty="0" err="1" smtClean="0">
                <a:solidFill>
                  <a:srgbClr val="002060"/>
                </a:solidFill>
                <a:latin typeface="Times New Roman" panose="02020603050405020304" pitchFamily="18" charset="0"/>
                <a:cs typeface="Times New Roman" panose="02020603050405020304" pitchFamily="18" charset="0"/>
              </a:rPr>
              <a:t>алмаушылқ</a:t>
            </a:r>
            <a:endParaRPr lang="kk-KZ" sz="2000" b="1" dirty="0" smtClean="0">
              <a:solidFill>
                <a:srgbClr val="002060"/>
              </a:solidFill>
              <a:latin typeface="Times New Roman" panose="02020603050405020304" pitchFamily="18" charset="0"/>
              <a:cs typeface="Times New Roman" panose="02020603050405020304" pitchFamily="18" charset="0"/>
            </a:endParaRPr>
          </a:p>
          <a:p>
            <a:r>
              <a:rPr lang="kk-KZ" sz="2000" b="1" dirty="0" smtClean="0">
                <a:solidFill>
                  <a:srgbClr val="002060"/>
                </a:solidFill>
                <a:latin typeface="Times New Roman" panose="02020603050405020304" pitchFamily="18" charset="0"/>
                <a:cs typeface="Times New Roman" panose="02020603050405020304" pitchFamily="18" charset="0"/>
              </a:rPr>
              <a:t>*шыдамсыздық</a:t>
            </a:r>
          </a:p>
          <a:p>
            <a:r>
              <a:rPr lang="kk-KZ" sz="2000" b="1" dirty="0" smtClean="0">
                <a:solidFill>
                  <a:srgbClr val="002060"/>
                </a:solidFill>
                <a:latin typeface="Times New Roman" panose="02020603050405020304" pitchFamily="18" charset="0"/>
                <a:cs typeface="Times New Roman" panose="02020603050405020304" pitchFamily="18" charset="0"/>
              </a:rPr>
              <a:t>*сараңдық</a:t>
            </a:r>
          </a:p>
          <a:p>
            <a:r>
              <a:rPr lang="kk-KZ" sz="2000" b="1" dirty="0" smtClean="0">
                <a:solidFill>
                  <a:srgbClr val="002060"/>
                </a:solidFill>
                <a:latin typeface="Times New Roman" panose="02020603050405020304" pitchFamily="18" charset="0"/>
                <a:cs typeface="Times New Roman" panose="02020603050405020304" pitchFamily="18" charset="0"/>
              </a:rPr>
              <a:t>*қалаулар</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2" name="Блок-схема: альтернативный процесс 1"/>
          <p:cNvSpPr/>
          <p:nvPr/>
        </p:nvSpPr>
        <p:spPr>
          <a:xfrm>
            <a:off x="737828" y="1687587"/>
            <a:ext cx="3096344" cy="61264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smtClean="0">
                <a:latin typeface="Times New Roman" panose="02020603050405020304" pitchFamily="18" charset="0"/>
                <a:cs typeface="Times New Roman" panose="02020603050405020304" pitchFamily="18" charset="0"/>
              </a:rPr>
              <a:t>СЭ </a:t>
            </a:r>
            <a:r>
              <a:rPr lang="kk-KZ" sz="2000" b="1" dirty="0" smtClean="0">
                <a:latin typeface="Times New Roman" panose="02020603050405020304" pitchFamily="18" charset="0"/>
                <a:cs typeface="Times New Roman" panose="02020603050405020304" pitchFamily="18" charset="0"/>
              </a:rPr>
              <a:t>қалай берілу керек?</a:t>
            </a:r>
            <a:endParaRPr lang="ru-RU" sz="2000" b="1" dirty="0">
              <a:latin typeface="Times New Roman" panose="02020603050405020304" pitchFamily="18" charset="0"/>
              <a:cs typeface="Times New Roman" panose="02020603050405020304" pitchFamily="18" charset="0"/>
            </a:endParaRPr>
          </a:p>
        </p:txBody>
      </p:sp>
      <p:sp>
        <p:nvSpPr>
          <p:cNvPr id="7" name="Блок-схема: альтернативный процесс 6"/>
          <p:cNvSpPr/>
          <p:nvPr/>
        </p:nvSpPr>
        <p:spPr>
          <a:xfrm>
            <a:off x="5179249" y="1687587"/>
            <a:ext cx="3096344" cy="61264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000" b="1" dirty="0" err="1" smtClean="0">
                <a:latin typeface="Times New Roman" panose="02020603050405020304" pitchFamily="18" charset="0"/>
                <a:cs typeface="Times New Roman" panose="02020603050405020304" pitchFamily="18" charset="0"/>
              </a:rPr>
              <a:t>СЭ-ң</a:t>
            </a:r>
            <a:r>
              <a:rPr lang="kk-KZ" sz="2000" b="1" dirty="0" smtClean="0">
                <a:latin typeface="Times New Roman" panose="02020603050405020304" pitchFamily="18" charset="0"/>
                <a:cs typeface="Times New Roman" panose="02020603050405020304" pitchFamily="18" charset="0"/>
              </a:rPr>
              <a:t> көзі не?</a:t>
            </a:r>
            <a:endParaRPr lang="ru-RU" sz="2000" b="1" dirty="0">
              <a:latin typeface="Times New Roman" panose="02020603050405020304" pitchFamily="18" charset="0"/>
              <a:cs typeface="Times New Roman" panose="02020603050405020304" pitchFamily="18" charset="0"/>
            </a:endParaRPr>
          </a:p>
        </p:txBody>
      </p:sp>
      <p:sp>
        <p:nvSpPr>
          <p:cNvPr id="3" name="Стрелка вниз 2"/>
          <p:cNvSpPr/>
          <p:nvPr/>
        </p:nvSpPr>
        <p:spPr>
          <a:xfrm>
            <a:off x="1983717" y="2392758"/>
            <a:ext cx="302283" cy="34109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9" name="Стрелка вниз 8"/>
          <p:cNvSpPr/>
          <p:nvPr/>
        </p:nvSpPr>
        <p:spPr>
          <a:xfrm>
            <a:off x="6706858" y="2413723"/>
            <a:ext cx="302283" cy="34109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2" name="Блок-схема: альтернативный процесс 11"/>
          <p:cNvSpPr/>
          <p:nvPr/>
        </p:nvSpPr>
        <p:spPr>
          <a:xfrm>
            <a:off x="3470274" y="5517231"/>
            <a:ext cx="5544616" cy="114694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000" b="1" dirty="0" smtClean="0">
                <a:latin typeface="Times New Roman" panose="02020603050405020304" pitchFamily="18" charset="0"/>
                <a:cs typeface="Times New Roman" panose="02020603050405020304" pitchFamily="18" charset="0"/>
              </a:rPr>
              <a:t>Барлық заттар үлкен бір ойды білдіреді.</a:t>
            </a:r>
          </a:p>
          <a:p>
            <a:pPr algn="ctr"/>
            <a:r>
              <a:rPr lang="kk-KZ" sz="2000" b="1" dirty="0" smtClean="0">
                <a:latin typeface="Times New Roman" panose="02020603050405020304" pitchFamily="18" charset="0"/>
                <a:cs typeface="Times New Roman" panose="02020603050405020304" pitchFamily="18" charset="0"/>
              </a:rPr>
              <a:t>Ал бұл қандай ой? Бұл ой – </a:t>
            </a:r>
            <a:r>
              <a:rPr lang="kk-KZ" sz="2000" b="1" dirty="0" smtClean="0">
                <a:solidFill>
                  <a:srgbClr val="FF0000"/>
                </a:solidFill>
                <a:latin typeface="Times New Roman" panose="02020603050405020304" pitchFamily="18" charset="0"/>
                <a:cs typeface="Times New Roman" panose="02020603050405020304" pitchFamily="18" charset="0"/>
              </a:rPr>
              <a:t>сүйіспеншілік</a:t>
            </a:r>
          </a:p>
          <a:p>
            <a:pPr algn="r"/>
            <a:r>
              <a:rPr lang="kk-KZ" b="1" i="1" dirty="0" smtClean="0">
                <a:solidFill>
                  <a:schemeClr val="tx1"/>
                </a:solidFill>
                <a:latin typeface="Times New Roman" panose="02020603050405020304" pitchFamily="18" charset="0"/>
                <a:cs typeface="Times New Roman" panose="02020603050405020304" pitchFamily="18" charset="0"/>
              </a:rPr>
              <a:t>А.Эйнштейн.</a:t>
            </a:r>
            <a:endParaRPr lang="ru-RU" b="1" i="1" dirty="0">
              <a:solidFill>
                <a:schemeClr val="tx1"/>
              </a:solidFill>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6921" y="1993911"/>
            <a:ext cx="1088174" cy="1011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Блок-схема: альтернативный процесс 12"/>
          <p:cNvSpPr/>
          <p:nvPr/>
        </p:nvSpPr>
        <p:spPr>
          <a:xfrm>
            <a:off x="0" y="932074"/>
            <a:ext cx="8737812" cy="48070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ru-RU" b="1" dirty="0" err="1">
                <a:solidFill>
                  <a:srgbClr val="FF0000"/>
                </a:solidFill>
                <a:latin typeface="Times New Roman" panose="02020603050405020304" pitchFamily="18" charset="0"/>
                <a:cs typeface="Times New Roman" panose="02020603050405020304" pitchFamily="18" charset="0"/>
              </a:rPr>
              <a:t>Сүйіспеншілік</a:t>
            </a:r>
            <a:r>
              <a:rPr lang="ru-RU" dirty="0">
                <a:solidFill>
                  <a:srgbClr val="00CC00"/>
                </a:solidFill>
                <a:latin typeface="Times New Roman" panose="02020603050405020304" pitchFamily="18" charset="0"/>
                <a:cs typeface="Times New Roman" panose="02020603050405020304" pitchFamily="18" charset="0"/>
              </a:rPr>
              <a:t> – </a:t>
            </a:r>
            <a:r>
              <a:rPr lang="ru-RU" dirty="0" err="1">
                <a:solidFill>
                  <a:srgbClr val="4BACC6">
                    <a:lumMod val="50000"/>
                  </a:srgbClr>
                </a:solidFill>
                <a:latin typeface="Times New Roman" panose="02020603050405020304" pitchFamily="18" charset="0"/>
                <a:cs typeface="Times New Roman" panose="02020603050405020304" pitchFamily="18" charset="0"/>
              </a:rPr>
              <a:t>дүниені</a:t>
            </a:r>
            <a:r>
              <a:rPr lang="ru-RU" dirty="0">
                <a:solidFill>
                  <a:srgbClr val="4BACC6">
                    <a:lumMod val="50000"/>
                  </a:srgbClr>
                </a:solidFill>
                <a:latin typeface="Times New Roman" panose="02020603050405020304" pitchFamily="18" charset="0"/>
                <a:cs typeface="Times New Roman" panose="02020603050405020304" pitchFamily="18" charset="0"/>
              </a:rPr>
              <a:t> </a:t>
            </a:r>
            <a:r>
              <a:rPr lang="ru-RU" dirty="0" err="1">
                <a:solidFill>
                  <a:srgbClr val="4BACC6">
                    <a:lumMod val="50000"/>
                  </a:srgbClr>
                </a:solidFill>
                <a:latin typeface="Times New Roman" panose="02020603050405020304" pitchFamily="18" charset="0"/>
                <a:cs typeface="Times New Roman" panose="02020603050405020304" pitchFamily="18" charset="0"/>
              </a:rPr>
              <a:t>өзгертуге</a:t>
            </a:r>
            <a:r>
              <a:rPr lang="ru-RU" dirty="0">
                <a:solidFill>
                  <a:srgbClr val="4BACC6">
                    <a:lumMod val="50000"/>
                  </a:srgbClr>
                </a:solidFill>
                <a:latin typeface="Times New Roman" panose="02020603050405020304" pitchFamily="18" charset="0"/>
                <a:cs typeface="Times New Roman" panose="02020603050405020304" pitchFamily="18" charset="0"/>
              </a:rPr>
              <a:t> </a:t>
            </a:r>
            <a:r>
              <a:rPr lang="ru-RU" dirty="0" err="1">
                <a:solidFill>
                  <a:srgbClr val="4BACC6">
                    <a:lumMod val="50000"/>
                  </a:srgbClr>
                </a:solidFill>
                <a:latin typeface="Times New Roman" panose="02020603050405020304" pitchFamily="18" charset="0"/>
                <a:cs typeface="Times New Roman" panose="02020603050405020304" pitchFamily="18" charset="0"/>
              </a:rPr>
              <a:t>бейім</a:t>
            </a:r>
            <a:r>
              <a:rPr lang="ru-RU" dirty="0">
                <a:solidFill>
                  <a:srgbClr val="4BACC6">
                    <a:lumMod val="50000"/>
                  </a:srgbClr>
                </a:solidFill>
                <a:latin typeface="Times New Roman" panose="02020603050405020304" pitchFamily="18" charset="0"/>
                <a:cs typeface="Times New Roman" panose="02020603050405020304" pitchFamily="18" charset="0"/>
              </a:rPr>
              <a:t>, </a:t>
            </a:r>
            <a:r>
              <a:rPr lang="ru-RU" dirty="0" err="1">
                <a:solidFill>
                  <a:srgbClr val="4BACC6">
                    <a:lumMod val="50000"/>
                  </a:srgbClr>
                </a:solidFill>
                <a:latin typeface="Times New Roman" panose="02020603050405020304" pitchFamily="18" charset="0"/>
                <a:cs typeface="Times New Roman" panose="02020603050405020304" pitchFamily="18" charset="0"/>
              </a:rPr>
              <a:t>өмір</a:t>
            </a:r>
            <a:r>
              <a:rPr lang="ru-RU" dirty="0">
                <a:solidFill>
                  <a:srgbClr val="4BACC6">
                    <a:lumMod val="50000"/>
                  </a:srgbClr>
                </a:solidFill>
                <a:latin typeface="Times New Roman" panose="02020603050405020304" pitchFamily="18" charset="0"/>
                <a:cs typeface="Times New Roman" panose="02020603050405020304" pitchFamily="18" charset="0"/>
              </a:rPr>
              <a:t> </a:t>
            </a:r>
            <a:r>
              <a:rPr lang="ru-RU" dirty="0" err="1">
                <a:solidFill>
                  <a:srgbClr val="4BACC6">
                    <a:lumMod val="50000"/>
                  </a:srgbClr>
                </a:solidFill>
                <a:latin typeface="Times New Roman" panose="02020603050405020304" pitchFamily="18" charset="0"/>
                <a:cs typeface="Times New Roman" panose="02020603050405020304" pitchFamily="18" charset="0"/>
              </a:rPr>
              <a:t>беруші</a:t>
            </a:r>
            <a:r>
              <a:rPr lang="ru-RU" dirty="0">
                <a:solidFill>
                  <a:srgbClr val="4BACC6">
                    <a:lumMod val="50000"/>
                  </a:srgbClr>
                </a:solidFill>
                <a:latin typeface="Times New Roman" panose="02020603050405020304" pitchFamily="18" charset="0"/>
                <a:cs typeface="Times New Roman" panose="02020603050405020304" pitchFamily="18" charset="0"/>
              </a:rPr>
              <a:t> </a:t>
            </a:r>
            <a:r>
              <a:rPr lang="ru-RU" dirty="0" err="1">
                <a:solidFill>
                  <a:srgbClr val="4BACC6">
                    <a:lumMod val="50000"/>
                  </a:srgbClr>
                </a:solidFill>
                <a:latin typeface="Times New Roman" panose="02020603050405020304" pitchFamily="18" charset="0"/>
                <a:cs typeface="Times New Roman" panose="02020603050405020304" pitchFamily="18" charset="0"/>
              </a:rPr>
              <a:t>және</a:t>
            </a:r>
            <a:r>
              <a:rPr lang="ru-RU" dirty="0">
                <a:solidFill>
                  <a:srgbClr val="4BACC6">
                    <a:lumMod val="50000"/>
                  </a:srgbClr>
                </a:solidFill>
                <a:latin typeface="Times New Roman" panose="02020603050405020304" pitchFamily="18" charset="0"/>
                <a:cs typeface="Times New Roman" panose="02020603050405020304" pitchFamily="18" charset="0"/>
              </a:rPr>
              <a:t> </a:t>
            </a:r>
            <a:r>
              <a:rPr lang="ru-RU" dirty="0" err="1">
                <a:solidFill>
                  <a:srgbClr val="4BACC6">
                    <a:lumMod val="50000"/>
                  </a:srgbClr>
                </a:solidFill>
                <a:latin typeface="Times New Roman" panose="02020603050405020304" pitchFamily="18" charset="0"/>
                <a:cs typeface="Times New Roman" panose="02020603050405020304" pitchFamily="18" charset="0"/>
              </a:rPr>
              <a:t>демеуші</a:t>
            </a:r>
            <a:r>
              <a:rPr lang="ru-RU" dirty="0">
                <a:solidFill>
                  <a:srgbClr val="4BACC6">
                    <a:lumMod val="50000"/>
                  </a:srgbClr>
                </a:solidFill>
                <a:latin typeface="Times New Roman" panose="02020603050405020304" pitchFamily="18" charset="0"/>
                <a:cs typeface="Times New Roman" panose="02020603050405020304" pitchFamily="18" charset="0"/>
              </a:rPr>
              <a:t> </a:t>
            </a:r>
            <a:r>
              <a:rPr lang="ru-RU" dirty="0" err="1">
                <a:solidFill>
                  <a:srgbClr val="4BACC6">
                    <a:lumMod val="50000"/>
                  </a:srgbClr>
                </a:solidFill>
                <a:latin typeface="Times New Roman" panose="02020603050405020304" pitchFamily="18" charset="0"/>
                <a:cs typeface="Times New Roman" panose="02020603050405020304" pitchFamily="18" charset="0"/>
              </a:rPr>
              <a:t>қуатты</a:t>
            </a:r>
            <a:r>
              <a:rPr lang="ru-RU" dirty="0">
                <a:solidFill>
                  <a:srgbClr val="4BACC6">
                    <a:lumMod val="50000"/>
                  </a:srgbClr>
                </a:solidFill>
                <a:latin typeface="Times New Roman" panose="02020603050405020304" pitchFamily="18" charset="0"/>
                <a:cs typeface="Times New Roman" panose="02020603050405020304" pitchFamily="18" charset="0"/>
              </a:rPr>
              <a:t> энергия</a:t>
            </a:r>
            <a:endParaRPr lang="ru-RU"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30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domotop.ru/img/image987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5" y="985317"/>
            <a:ext cx="8928992" cy="58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611560" y="233353"/>
            <a:ext cx="6956482" cy="523220"/>
          </a:xfrm>
          <a:prstGeom prst="rect">
            <a:avLst/>
          </a:prstGeom>
        </p:spPr>
        <p:txBody>
          <a:bodyPr wrap="square">
            <a:spAutoFit/>
          </a:bodyPr>
          <a:lstStyle/>
          <a:p>
            <a:r>
              <a:rPr lang="kk-KZ" sz="2400" b="1" dirty="0" smtClean="0">
                <a:solidFill>
                  <a:srgbClr val="0070C0"/>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kk-KZ" sz="2800" b="1" dirty="0" smtClean="0">
                <a:solidFill>
                  <a:srgbClr val="0070C0"/>
                </a:solidFill>
                <a:effectLst>
                  <a:outerShdw blurRad="38100" dist="38100" dir="2700000" algn="tl">
                    <a:srgbClr val="000000">
                      <a:alpha val="43137"/>
                    </a:srgbClr>
                  </a:outerShdw>
                </a:effectLst>
                <a:latin typeface="Times New Roman" pitchFamily="18" charset="0"/>
                <a:ea typeface="+mj-ea"/>
                <a:cs typeface="Times New Roman" pitchFamily="18" charset="0"/>
              </a:rPr>
              <a:t>Сүйіспеншілік </a:t>
            </a:r>
            <a:r>
              <a:rPr lang="kk-KZ" sz="2800" b="1" dirty="0">
                <a:solidFill>
                  <a:srgbClr val="0070C0"/>
                </a:solidFill>
                <a:effectLst>
                  <a:outerShdw blurRad="38100" dist="38100" dir="2700000" algn="tl">
                    <a:srgbClr val="000000">
                      <a:alpha val="43137"/>
                    </a:srgbClr>
                  </a:outerShdw>
                </a:effectLst>
                <a:latin typeface="Times New Roman" pitchFamily="18" charset="0"/>
                <a:ea typeface="+mj-ea"/>
                <a:cs typeface="Times New Roman" pitchFamily="18" charset="0"/>
              </a:rPr>
              <a:t>жолындағы кедергілер</a:t>
            </a:r>
            <a:endParaRPr lang="ru-RU" sz="2800" dirty="0"/>
          </a:p>
        </p:txBody>
      </p:sp>
      <p:sp>
        <p:nvSpPr>
          <p:cNvPr id="7" name="TextBox 10"/>
          <p:cNvSpPr txBox="1"/>
          <p:nvPr/>
        </p:nvSpPr>
        <p:spPr>
          <a:xfrm rot="1052300">
            <a:off x="6992241" y="3094367"/>
            <a:ext cx="2013774" cy="512937"/>
          </a:xfrm>
          <a:prstGeom prst="rect">
            <a:avLst/>
          </a:prstGeom>
          <a:noFill/>
        </p:spPr>
        <p:txBody>
          <a:bodyPr wrap="square" lIns="81256" tIns="40628" rIns="81256" bIns="40628">
            <a:spAutoFit/>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kk-KZ" sz="2000" noProof="0" dirty="0" smtClean="0">
                <a:solidFill>
                  <a:sysClr val="windowText" lastClr="000000">
                    <a:lumMod val="95000"/>
                    <a:lumOff val="5000"/>
                  </a:sysClr>
                </a:solidFill>
                <a:latin typeface="Times New Roman" pitchFamily="18" charset="0"/>
                <a:cs typeface="Times New Roman" pitchFamily="18" charset="0"/>
              </a:rPr>
              <a:t>қызғаншақтық</a:t>
            </a:r>
            <a:r>
              <a:rPr kumimoji="0" lang="kk-KZ" sz="2800" b="0" i="0" u="none" strike="noStrike" kern="1200" cap="none" spc="0" normalizeH="0" baseline="0" noProof="0" dirty="0" smtClean="0">
                <a:ln>
                  <a:noFill/>
                </a:ln>
                <a:solidFill>
                  <a:srgbClr val="0033CC"/>
                </a:solidFill>
                <a:effectLst/>
                <a:uLnTx/>
                <a:uFillTx/>
                <a:latin typeface="Cambria" panose="02040503050406030204" pitchFamily="18" charset="0"/>
                <a:ea typeface="+mn-ea"/>
                <a:cs typeface="Arial" charset="0"/>
              </a:rPr>
              <a:t> </a:t>
            </a:r>
            <a:endParaRPr kumimoji="0" lang="ru-RU" sz="2800" b="0" i="0" u="none" strike="noStrike" kern="1200" cap="none" spc="0" normalizeH="0" baseline="0" noProof="0" dirty="0">
              <a:ln>
                <a:noFill/>
              </a:ln>
              <a:solidFill>
                <a:srgbClr val="0033CC"/>
              </a:solidFill>
              <a:effectLst/>
              <a:uLnTx/>
              <a:uFillTx/>
              <a:latin typeface="Cambria" panose="02040503050406030204" pitchFamily="18" charset="0"/>
              <a:ea typeface="+mn-ea"/>
              <a:cs typeface="Arial" charset="0"/>
            </a:endParaRPr>
          </a:p>
        </p:txBody>
      </p:sp>
      <p:sp>
        <p:nvSpPr>
          <p:cNvPr id="9" name="TextBox 10"/>
          <p:cNvSpPr txBox="1"/>
          <p:nvPr/>
        </p:nvSpPr>
        <p:spPr>
          <a:xfrm rot="1052300">
            <a:off x="6626240" y="4034854"/>
            <a:ext cx="1883604" cy="512937"/>
          </a:xfrm>
          <a:prstGeom prst="rect">
            <a:avLst/>
          </a:prstGeom>
          <a:noFill/>
        </p:spPr>
        <p:txBody>
          <a:bodyPr wrap="square" lIns="81256" tIns="40628" rIns="81256" bIns="40628">
            <a:spAutoFit/>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kk-KZ" sz="2000" dirty="0" smtClean="0">
                <a:solidFill>
                  <a:sysClr val="windowText" lastClr="000000">
                    <a:lumMod val="95000"/>
                    <a:lumOff val="5000"/>
                  </a:sysClr>
                </a:solidFill>
                <a:latin typeface="Times New Roman" pitchFamily="18" charset="0"/>
                <a:cs typeface="Times New Roman" pitchFamily="18" charset="0"/>
              </a:rPr>
              <a:t>шыдамсыздық</a:t>
            </a:r>
            <a:r>
              <a:rPr kumimoji="0" lang="kk-KZ" sz="2800" b="0" i="0" u="none" strike="noStrike" kern="1200" cap="none" spc="0" normalizeH="0" baseline="0" noProof="0" dirty="0" smtClean="0">
                <a:ln>
                  <a:noFill/>
                </a:ln>
                <a:solidFill>
                  <a:srgbClr val="0033CC"/>
                </a:solidFill>
                <a:effectLst/>
                <a:uLnTx/>
                <a:uFillTx/>
                <a:latin typeface="Cambria" panose="02040503050406030204" pitchFamily="18" charset="0"/>
                <a:ea typeface="+mn-ea"/>
                <a:cs typeface="Arial" charset="0"/>
              </a:rPr>
              <a:t> </a:t>
            </a:r>
            <a:endParaRPr kumimoji="0" lang="ru-RU" sz="2800" b="0" i="0" u="none" strike="noStrike" kern="1200" cap="none" spc="0" normalizeH="0" baseline="0" noProof="0" dirty="0">
              <a:ln>
                <a:noFill/>
              </a:ln>
              <a:solidFill>
                <a:srgbClr val="0033CC"/>
              </a:solidFill>
              <a:effectLst/>
              <a:uLnTx/>
              <a:uFillTx/>
              <a:latin typeface="Cambria" panose="02040503050406030204" pitchFamily="18" charset="0"/>
              <a:ea typeface="+mn-ea"/>
              <a:cs typeface="Arial" charset="0"/>
            </a:endParaRPr>
          </a:p>
        </p:txBody>
      </p:sp>
      <p:sp>
        <p:nvSpPr>
          <p:cNvPr id="10" name="TextBox 10"/>
          <p:cNvSpPr txBox="1"/>
          <p:nvPr/>
        </p:nvSpPr>
        <p:spPr>
          <a:xfrm rot="1052300">
            <a:off x="5310471" y="4563207"/>
            <a:ext cx="2075334" cy="512937"/>
          </a:xfrm>
          <a:prstGeom prst="rect">
            <a:avLst/>
          </a:prstGeom>
          <a:noFill/>
        </p:spPr>
        <p:txBody>
          <a:bodyPr wrap="square" lIns="81256" tIns="40628" rIns="81256" bIns="40628">
            <a:spAutoFit/>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kk-KZ" sz="2000" dirty="0" err="1" smtClean="0">
                <a:solidFill>
                  <a:sysClr val="windowText" lastClr="000000">
                    <a:lumMod val="95000"/>
                    <a:lumOff val="5000"/>
                  </a:sysClr>
                </a:solidFill>
                <a:latin typeface="Times New Roman" pitchFamily="18" charset="0"/>
                <a:cs typeface="Times New Roman" pitchFamily="18" charset="0"/>
              </a:rPr>
              <a:t>көреалмаушылық</a:t>
            </a:r>
            <a:r>
              <a:rPr kumimoji="0" lang="kk-KZ" sz="2800" b="0" i="0" u="none" strike="noStrike" kern="1200" cap="none" spc="0" normalizeH="0" baseline="0" noProof="0" dirty="0" smtClean="0">
                <a:ln>
                  <a:noFill/>
                </a:ln>
                <a:solidFill>
                  <a:srgbClr val="0033CC"/>
                </a:solidFill>
                <a:effectLst/>
                <a:uLnTx/>
                <a:uFillTx/>
                <a:latin typeface="Cambria" panose="02040503050406030204" pitchFamily="18" charset="0"/>
                <a:ea typeface="+mn-ea"/>
                <a:cs typeface="Arial" charset="0"/>
              </a:rPr>
              <a:t> </a:t>
            </a:r>
            <a:endParaRPr kumimoji="0" lang="ru-RU" sz="2800" b="0" i="0" u="none" strike="noStrike" kern="1200" cap="none" spc="0" normalizeH="0" baseline="0" noProof="0" dirty="0">
              <a:ln>
                <a:noFill/>
              </a:ln>
              <a:solidFill>
                <a:srgbClr val="0033CC"/>
              </a:solidFill>
              <a:effectLst/>
              <a:uLnTx/>
              <a:uFillTx/>
              <a:latin typeface="Cambria" panose="02040503050406030204" pitchFamily="18" charset="0"/>
              <a:ea typeface="+mn-ea"/>
              <a:cs typeface="Arial" charset="0"/>
            </a:endParaRPr>
          </a:p>
        </p:txBody>
      </p:sp>
      <p:sp>
        <p:nvSpPr>
          <p:cNvPr id="11" name="TextBox 10"/>
          <p:cNvSpPr txBox="1"/>
          <p:nvPr/>
        </p:nvSpPr>
        <p:spPr>
          <a:xfrm rot="1052300">
            <a:off x="2521524" y="5401527"/>
            <a:ext cx="1700771" cy="512937"/>
          </a:xfrm>
          <a:prstGeom prst="rect">
            <a:avLst/>
          </a:prstGeom>
          <a:noFill/>
        </p:spPr>
        <p:txBody>
          <a:bodyPr wrap="square" lIns="81256" tIns="40628" rIns="81256" bIns="40628">
            <a:spAutoFit/>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kk-KZ" sz="2000" dirty="0" smtClean="0">
                <a:solidFill>
                  <a:sysClr val="windowText" lastClr="000000">
                    <a:lumMod val="95000"/>
                    <a:lumOff val="5000"/>
                  </a:sysClr>
                </a:solidFill>
                <a:latin typeface="Times New Roman" pitchFamily="18" charset="0"/>
                <a:cs typeface="Times New Roman" pitchFamily="18" charset="0"/>
              </a:rPr>
              <a:t>Ашу-ыза</a:t>
            </a:r>
            <a:r>
              <a:rPr kumimoji="0" lang="kk-KZ" sz="2800" b="0" i="0" u="none" strike="noStrike" kern="1200" cap="none" spc="0" normalizeH="0" baseline="0" noProof="0" dirty="0" smtClean="0">
                <a:ln>
                  <a:noFill/>
                </a:ln>
                <a:solidFill>
                  <a:srgbClr val="0033CC"/>
                </a:solidFill>
                <a:effectLst/>
                <a:uLnTx/>
                <a:uFillTx/>
                <a:latin typeface="Cambria" panose="02040503050406030204" pitchFamily="18" charset="0"/>
                <a:ea typeface="+mn-ea"/>
                <a:cs typeface="Arial" charset="0"/>
              </a:rPr>
              <a:t> </a:t>
            </a:r>
            <a:endParaRPr kumimoji="0" lang="ru-RU" sz="2800" b="0" i="0" u="none" strike="noStrike" kern="1200" cap="none" spc="0" normalizeH="0" baseline="0" noProof="0" dirty="0">
              <a:ln>
                <a:noFill/>
              </a:ln>
              <a:solidFill>
                <a:srgbClr val="0033CC"/>
              </a:solidFill>
              <a:effectLst/>
              <a:uLnTx/>
              <a:uFillTx/>
              <a:latin typeface="Cambria" panose="02040503050406030204" pitchFamily="18" charset="0"/>
              <a:ea typeface="+mn-ea"/>
              <a:cs typeface="Arial" charset="0"/>
            </a:endParaRPr>
          </a:p>
        </p:txBody>
      </p:sp>
    </p:spTree>
    <p:extLst>
      <p:ext uri="{BB962C8B-B14F-4D97-AF65-F5344CB8AC3E}">
        <p14:creationId xmlns:p14="http://schemas.microsoft.com/office/powerpoint/2010/main" val="144614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кругленный прямоугольник 3"/>
          <p:cNvSpPr/>
          <p:nvPr/>
        </p:nvSpPr>
        <p:spPr>
          <a:xfrm>
            <a:off x="1637028" y="1268760"/>
            <a:ext cx="6048672" cy="35283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2400" b="1" dirty="0" smtClean="0">
                <a:solidFill>
                  <a:srgbClr val="FF0000"/>
                </a:solidFill>
                <a:latin typeface="Times New Roman" panose="02020603050405020304" pitchFamily="18" charset="0"/>
                <a:cs typeface="Times New Roman" panose="02020603050405020304" pitchFamily="18" charset="0"/>
              </a:rPr>
              <a:t>Кедергілерді жою үшін...</a:t>
            </a:r>
          </a:p>
          <a:p>
            <a:pPr algn="ctr"/>
            <a:r>
              <a:rPr lang="kk-KZ" sz="2000" b="1" dirty="0" smtClean="0">
                <a:solidFill>
                  <a:schemeClr val="tx1"/>
                </a:solidFill>
                <a:latin typeface="Times New Roman" panose="02020603050405020304" pitchFamily="18" charset="0"/>
                <a:cs typeface="Times New Roman" panose="02020603050405020304" pitchFamily="18" charset="0"/>
              </a:rPr>
              <a:t>*Барлық </a:t>
            </a:r>
            <a:r>
              <a:rPr lang="kk-KZ" sz="2000" b="1" dirty="0" err="1" smtClean="0">
                <a:solidFill>
                  <a:schemeClr val="tx1"/>
                </a:solidFill>
                <a:latin typeface="Times New Roman" panose="02020603050405020304" pitchFamily="18" charset="0"/>
                <a:cs typeface="Times New Roman" panose="02020603050405020304" pitchFamily="18" charset="0"/>
              </a:rPr>
              <a:t>жалпыадамзаттылық</a:t>
            </a:r>
            <a:r>
              <a:rPr lang="kk-KZ" sz="2000" b="1" dirty="0" smtClean="0">
                <a:solidFill>
                  <a:schemeClr val="tx1"/>
                </a:solidFill>
                <a:latin typeface="Times New Roman" panose="02020603050405020304" pitchFamily="18" charset="0"/>
                <a:cs typeface="Times New Roman" panose="02020603050405020304" pitchFamily="18" charset="0"/>
              </a:rPr>
              <a:t> </a:t>
            </a:r>
            <a:r>
              <a:rPr lang="kk-KZ" sz="2000" b="1" dirty="0" err="1" smtClean="0">
                <a:solidFill>
                  <a:schemeClr val="tx1"/>
                </a:solidFill>
                <a:latin typeface="Times New Roman" panose="02020603050405020304" pitchFamily="18" charset="0"/>
                <a:cs typeface="Times New Roman" panose="02020603050405020304" pitchFamily="18" charset="0"/>
              </a:rPr>
              <a:t>құндылықтар-бір</a:t>
            </a:r>
            <a:r>
              <a:rPr lang="kk-KZ" sz="2000" b="1" dirty="0" smtClean="0">
                <a:solidFill>
                  <a:schemeClr val="tx1"/>
                </a:solidFill>
                <a:latin typeface="Times New Roman" panose="02020603050405020304" pitchFamily="18" charset="0"/>
                <a:cs typeface="Times New Roman" panose="02020603050405020304" pitchFamily="18" charset="0"/>
              </a:rPr>
              <a:t> адамдықтың қыры,сүйіспеншілік барлық құндылықтар арқылы өтеді</a:t>
            </a:r>
          </a:p>
          <a:p>
            <a:r>
              <a:rPr lang="kk-KZ" sz="2000" b="1" dirty="0" smtClean="0">
                <a:solidFill>
                  <a:schemeClr val="tx1"/>
                </a:solidFill>
                <a:latin typeface="Times New Roman" panose="02020603050405020304" pitchFamily="18" charset="0"/>
                <a:cs typeface="Times New Roman" panose="02020603050405020304" pitchFamily="18" charset="0"/>
              </a:rPr>
              <a:t>Яғни; </a:t>
            </a:r>
          </a:p>
          <a:p>
            <a:r>
              <a:rPr lang="kk-KZ" sz="2000" b="1" dirty="0" smtClean="0">
                <a:solidFill>
                  <a:srgbClr val="0070C0"/>
                </a:solidFill>
                <a:latin typeface="Times New Roman" panose="02020603050405020304" pitchFamily="18" charset="0"/>
                <a:cs typeface="Times New Roman" panose="02020603050405020304" pitchFamily="18" charset="0"/>
              </a:rPr>
              <a:t>Іс-әрекеттегі</a:t>
            </a:r>
            <a:r>
              <a:rPr lang="kk-KZ" sz="2000" b="1" dirty="0" smtClean="0">
                <a:solidFill>
                  <a:schemeClr val="tx1"/>
                </a:solidFill>
                <a:latin typeface="Times New Roman" panose="02020603050405020304" pitchFamily="18" charset="0"/>
                <a:cs typeface="Times New Roman" panose="02020603050405020304" pitchFamily="18" charset="0"/>
              </a:rPr>
              <a:t>                                                </a:t>
            </a:r>
            <a:r>
              <a:rPr lang="kk-KZ" sz="2000" b="1" dirty="0" smtClean="0">
                <a:solidFill>
                  <a:srgbClr val="0070C0"/>
                </a:solidFill>
                <a:latin typeface="Times New Roman" panose="02020603050405020304" pitchFamily="18" charset="0"/>
                <a:cs typeface="Times New Roman" panose="02020603050405020304" pitchFamily="18" charset="0"/>
              </a:rPr>
              <a:t>Д Ә</a:t>
            </a:r>
          </a:p>
          <a:p>
            <a:r>
              <a:rPr lang="kk-KZ" sz="2000" b="1" dirty="0" smtClean="0">
                <a:solidFill>
                  <a:schemeClr val="accent2">
                    <a:lumMod val="50000"/>
                  </a:schemeClr>
                </a:solidFill>
                <a:latin typeface="Times New Roman" panose="02020603050405020304" pitchFamily="18" charset="0"/>
                <a:cs typeface="Times New Roman" panose="02020603050405020304" pitchFamily="18" charset="0"/>
              </a:rPr>
              <a:t>Сезімдегі </a:t>
            </a:r>
            <a:r>
              <a:rPr lang="kk-KZ" sz="2000" b="1" dirty="0" smtClean="0">
                <a:solidFill>
                  <a:schemeClr val="tx1"/>
                </a:solidFill>
                <a:latin typeface="Times New Roman" panose="02020603050405020304" pitchFamily="18" charset="0"/>
                <a:cs typeface="Times New Roman" panose="02020603050405020304" pitchFamily="18" charset="0"/>
              </a:rPr>
              <a:t>                                                     </a:t>
            </a:r>
            <a:r>
              <a:rPr lang="kk-KZ" sz="2000" b="1" dirty="0" smtClean="0">
                <a:solidFill>
                  <a:srgbClr val="002060"/>
                </a:solidFill>
                <a:latin typeface="Times New Roman" panose="02020603050405020304" pitchFamily="18" charset="0"/>
                <a:cs typeface="Times New Roman" panose="02020603050405020304" pitchFamily="18" charset="0"/>
              </a:rPr>
              <a:t>І  Т</a:t>
            </a:r>
          </a:p>
          <a:p>
            <a:r>
              <a:rPr lang="kk-KZ" sz="2000" b="1" dirty="0" smtClean="0">
                <a:solidFill>
                  <a:srgbClr val="00B050"/>
                </a:solidFill>
                <a:latin typeface="Times New Roman" panose="02020603050405020304" pitchFamily="18" charset="0"/>
                <a:cs typeface="Times New Roman" panose="02020603050405020304" pitchFamily="18" charset="0"/>
              </a:rPr>
              <a:t>Ойдағы,сөздегі</a:t>
            </a:r>
            <a:r>
              <a:rPr lang="kk-KZ" sz="2000" b="1" dirty="0" smtClean="0">
                <a:solidFill>
                  <a:schemeClr val="tx1"/>
                </a:solidFill>
                <a:latin typeface="Times New Roman" panose="02020603050405020304" pitchFamily="18" charset="0"/>
                <a:cs typeface="Times New Roman" panose="02020603050405020304" pitchFamily="18" charset="0"/>
              </a:rPr>
              <a:t>                                            </a:t>
            </a:r>
            <a:r>
              <a:rPr lang="kk-KZ" sz="2000" b="1" dirty="0" smtClean="0">
                <a:solidFill>
                  <a:srgbClr val="00B050"/>
                </a:solidFill>
                <a:latin typeface="Times New Roman" panose="02020603050405020304" pitchFamily="18" charset="0"/>
                <a:cs typeface="Times New Roman" panose="02020603050405020304" pitchFamily="18" charset="0"/>
              </a:rPr>
              <a:t>А</a:t>
            </a:r>
          </a:p>
          <a:p>
            <a:r>
              <a:rPr lang="kk-KZ" sz="2000" b="1" dirty="0" smtClean="0">
                <a:solidFill>
                  <a:srgbClr val="7030A0"/>
                </a:solidFill>
                <a:latin typeface="Times New Roman" panose="02020603050405020304" pitchFamily="18" charset="0"/>
                <a:cs typeface="Times New Roman" panose="02020603050405020304" pitchFamily="18" charset="0"/>
              </a:rPr>
              <a:t>Түсіністіктегі  </a:t>
            </a:r>
            <a:r>
              <a:rPr lang="kk-KZ" sz="2000" b="1" dirty="0" smtClean="0">
                <a:solidFill>
                  <a:schemeClr val="tx1"/>
                </a:solidFill>
                <a:latin typeface="Times New Roman" panose="02020603050405020304" pitchFamily="18" charset="0"/>
                <a:cs typeface="Times New Roman" panose="02020603050405020304" pitchFamily="18" charset="0"/>
              </a:rPr>
              <a:t>                                             </a:t>
            </a:r>
            <a:r>
              <a:rPr lang="kk-KZ" sz="2000" b="1" dirty="0" smtClean="0">
                <a:solidFill>
                  <a:srgbClr val="7030A0"/>
                </a:solidFill>
                <a:latin typeface="Times New Roman" panose="02020603050405020304" pitchFamily="18" charset="0"/>
                <a:cs typeface="Times New Roman" panose="02020603050405020304" pitchFamily="18" charset="0"/>
              </a:rPr>
              <a:t>Қ Ж</a:t>
            </a:r>
          </a:p>
        </p:txBody>
      </p:sp>
      <p:cxnSp>
        <p:nvCxnSpPr>
          <p:cNvPr id="6" name="Прямая соединительная линия 5"/>
          <p:cNvCxnSpPr/>
          <p:nvPr/>
        </p:nvCxnSpPr>
        <p:spPr>
          <a:xfrm>
            <a:off x="3779924" y="3429000"/>
            <a:ext cx="864084" cy="296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3779924" y="3725416"/>
            <a:ext cx="864084" cy="67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3805652" y="3885560"/>
            <a:ext cx="855712" cy="191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3805652" y="3981502"/>
            <a:ext cx="855712" cy="383603"/>
          </a:xfrm>
          <a:prstGeom prst="line">
            <a:avLst/>
          </a:prstGeom>
        </p:spPr>
        <p:style>
          <a:lnRef idx="1">
            <a:schemeClr val="accent1"/>
          </a:lnRef>
          <a:fillRef idx="0">
            <a:schemeClr val="accent1"/>
          </a:fillRef>
          <a:effectRef idx="0">
            <a:schemeClr val="accent1"/>
          </a:effectRef>
          <a:fontRef idx="minor">
            <a:schemeClr val="tx1"/>
          </a:fontRef>
        </p:style>
      </p:cxnSp>
      <p:sp>
        <p:nvSpPr>
          <p:cNvPr id="38" name="Блок-схема: узел 37"/>
          <p:cNvSpPr/>
          <p:nvPr/>
        </p:nvSpPr>
        <p:spPr>
          <a:xfrm>
            <a:off x="4818310" y="3490584"/>
            <a:ext cx="617786" cy="670545"/>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3200" b="1" dirty="0" smtClean="0">
                <a:solidFill>
                  <a:srgbClr val="FF0000"/>
                </a:solidFill>
                <a:latin typeface="Times New Roman" panose="02020603050405020304" pitchFamily="18" charset="0"/>
                <a:cs typeface="Times New Roman" panose="02020603050405020304" pitchFamily="18" charset="0"/>
              </a:rPr>
              <a:t>С</a:t>
            </a:r>
            <a:endParaRPr lang="ru-RU" sz="3200" b="1" dirty="0">
              <a:solidFill>
                <a:srgbClr val="FF0000"/>
              </a:solidFill>
              <a:latin typeface="Times New Roman" panose="02020603050405020304" pitchFamily="18" charset="0"/>
              <a:cs typeface="Times New Roman" panose="02020603050405020304" pitchFamily="18" charset="0"/>
            </a:endParaRPr>
          </a:p>
        </p:txBody>
      </p:sp>
      <p:cxnSp>
        <p:nvCxnSpPr>
          <p:cNvPr id="40" name="Прямая соединительная линия 39"/>
          <p:cNvCxnSpPr/>
          <p:nvPr/>
        </p:nvCxnSpPr>
        <p:spPr>
          <a:xfrm>
            <a:off x="5505797" y="3981501"/>
            <a:ext cx="864096" cy="383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flipV="1">
            <a:off x="5532635" y="3725416"/>
            <a:ext cx="806946" cy="67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532635" y="3885560"/>
            <a:ext cx="837258" cy="191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flipV="1">
            <a:off x="5505797" y="3429000"/>
            <a:ext cx="864096" cy="2918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23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19" y="43274"/>
            <a:ext cx="9348919" cy="7011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186" y="75892"/>
            <a:ext cx="4902200" cy="72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750" y="942318"/>
            <a:ext cx="4127424"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092" y="5946551"/>
            <a:ext cx="5273675" cy="901700"/>
          </a:xfrm>
          <a:prstGeom prst="rect">
            <a:avLst/>
          </a:prstGeom>
          <a:ln/>
        </p:spPr>
        <p:style>
          <a:lnRef idx="1">
            <a:schemeClr val="accent5"/>
          </a:lnRef>
          <a:fillRef idx="2">
            <a:schemeClr val="accent5"/>
          </a:fillRef>
          <a:effectRef idx="1">
            <a:schemeClr val="accent5"/>
          </a:effectRef>
          <a:fontRef idx="minor">
            <a:schemeClr val="dk1"/>
          </a:fontRef>
        </p:style>
      </p:pic>
      <p:sp>
        <p:nvSpPr>
          <p:cNvPr id="4" name="Скругленный прямоугольник 3"/>
          <p:cNvSpPr/>
          <p:nvPr/>
        </p:nvSpPr>
        <p:spPr>
          <a:xfrm>
            <a:off x="2530304" y="2133165"/>
            <a:ext cx="5984031" cy="70950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kk-KZ" b="1" i="1" dirty="0">
                <a:solidFill>
                  <a:srgbClr val="666666"/>
                </a:solidFill>
                <a:latin typeface="Times New Roman" panose="02020603050405020304" pitchFamily="18" charset="0"/>
                <a:ea typeface="Calibri"/>
                <a:cs typeface="Times New Roman" panose="02020603050405020304" pitchFamily="18" charset="0"/>
              </a:rPr>
              <a:t>«Өміріңіздегі ең басты не?», деп, сұрағанда </a:t>
            </a:r>
            <a:r>
              <a:rPr lang="kk-KZ" b="1" i="1" dirty="0">
                <a:solidFill>
                  <a:srgbClr val="FF0000"/>
                </a:solidFill>
                <a:latin typeface="Times New Roman" panose="02020603050405020304" pitchFamily="18" charset="0"/>
                <a:ea typeface="Calibri"/>
                <a:cs typeface="Times New Roman" panose="02020603050405020304" pitchFamily="18" charset="0"/>
              </a:rPr>
              <a:t>«Балаларға деген сүйіспеншілік»  </a:t>
            </a:r>
            <a:r>
              <a:rPr lang="kk-KZ" b="1" i="1" dirty="0" smtClean="0">
                <a:solidFill>
                  <a:srgbClr val="FF0000"/>
                </a:solidFill>
                <a:latin typeface="Times New Roman" panose="02020603050405020304" pitchFamily="18" charset="0"/>
                <a:ea typeface="Calibri"/>
                <a:cs typeface="Times New Roman" panose="02020603050405020304" pitchFamily="18" charset="0"/>
              </a:rPr>
              <a:t>                  </a:t>
            </a:r>
            <a:r>
              <a:rPr lang="kk-KZ" sz="1600" b="1" i="1" dirty="0" smtClean="0">
                <a:solidFill>
                  <a:prstClr val="black"/>
                </a:solidFill>
                <a:latin typeface="Times New Roman" panose="02020603050405020304" pitchFamily="18" charset="0"/>
                <a:ea typeface="Calibri"/>
                <a:cs typeface="Times New Roman" panose="02020603050405020304" pitchFamily="18" charset="0"/>
              </a:rPr>
              <a:t>В.А.</a:t>
            </a:r>
            <a:r>
              <a:rPr lang="kk-KZ" sz="1600" b="1" i="1" dirty="0" err="1" smtClean="0">
                <a:solidFill>
                  <a:prstClr val="black"/>
                </a:solidFill>
                <a:latin typeface="Times New Roman" panose="02020603050405020304" pitchFamily="18" charset="0"/>
                <a:ea typeface="Calibri"/>
                <a:cs typeface="Times New Roman" panose="02020603050405020304" pitchFamily="18" charset="0"/>
              </a:rPr>
              <a:t>Сухомолинскийден</a:t>
            </a:r>
            <a:r>
              <a:rPr lang="kk-KZ" b="1" i="1" dirty="0" smtClean="0">
                <a:solidFill>
                  <a:srgbClr val="FF0000"/>
                </a:solidFill>
                <a:latin typeface="Times New Roman" panose="02020603050405020304" pitchFamily="18" charset="0"/>
                <a:ea typeface="Calibri"/>
                <a:cs typeface="Times New Roman" panose="02020603050405020304" pitchFamily="18" charset="0"/>
              </a:rPr>
              <a:t>  </a:t>
            </a:r>
            <a:endParaRPr lang="kk-KZ" b="1" i="1" dirty="0">
              <a:solidFill>
                <a:srgbClr val="FF0000"/>
              </a:solidFill>
              <a:latin typeface="Times New Roman" panose="02020603050405020304" pitchFamily="18" charset="0"/>
              <a:ea typeface="Calibri"/>
              <a:cs typeface="Times New Roman" panose="02020603050405020304" pitchFamily="18" charset="0"/>
            </a:endParaRPr>
          </a:p>
        </p:txBody>
      </p:sp>
      <p:sp>
        <p:nvSpPr>
          <p:cNvPr id="10" name="Скругленный прямоугольник 9"/>
          <p:cNvSpPr/>
          <p:nvPr/>
        </p:nvSpPr>
        <p:spPr>
          <a:xfrm>
            <a:off x="156792" y="3360020"/>
            <a:ext cx="4902770" cy="67763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kk-KZ" b="1" dirty="0">
                <a:solidFill>
                  <a:srgbClr val="9BBB59">
                    <a:lumMod val="50000"/>
                  </a:srgbClr>
                </a:solidFill>
                <a:latin typeface="Times New Roman" panose="02020603050405020304" pitchFamily="18" charset="0"/>
                <a:ea typeface="Times New Roman"/>
                <a:cs typeface="Times New Roman" panose="02020603050405020304" pitchFamily="18" charset="0"/>
              </a:rPr>
              <a:t>Нағыз құштарлық пен сүйіспеншіліксіз</a:t>
            </a:r>
          </a:p>
          <a:p>
            <a:pPr lvl="0"/>
            <a:r>
              <a:rPr lang="kk-KZ" b="1" dirty="0">
                <a:solidFill>
                  <a:srgbClr val="9BBB59">
                    <a:lumMod val="50000"/>
                  </a:srgbClr>
                </a:solidFill>
                <a:latin typeface="Times New Roman" panose="02020603050405020304" pitchFamily="18" charset="0"/>
                <a:ea typeface="Times New Roman"/>
                <a:cs typeface="Times New Roman" panose="02020603050405020304" pitchFamily="18" charset="0"/>
              </a:rPr>
              <a:t>         қай іс болса  да ілгері баспайды.</a:t>
            </a:r>
          </a:p>
        </p:txBody>
      </p:sp>
      <p:sp>
        <p:nvSpPr>
          <p:cNvPr id="11" name="Блок-схема: альтернативный процесс 10"/>
          <p:cNvSpPr/>
          <p:nvPr/>
        </p:nvSpPr>
        <p:spPr>
          <a:xfrm>
            <a:off x="2846512" y="4615223"/>
            <a:ext cx="5893777" cy="102691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kk-KZ" b="1" dirty="0">
                <a:solidFill>
                  <a:prstClr val="black"/>
                </a:solidFill>
                <a:latin typeface="Times New Roman" panose="02020603050405020304" pitchFamily="18" charset="0"/>
                <a:ea typeface="Times New Roman"/>
                <a:cs typeface="Times New Roman" panose="02020603050405020304" pitchFamily="18" charset="0"/>
              </a:rPr>
              <a:t>Егер де ең ұлы ашылымдар болмаса да бәрі бір адамзат өмір сүрген болар еді,  ал егер сүйіспеншілік жоқ болса — ол тез арада құрып бітер еді.</a:t>
            </a:r>
            <a:endParaRPr lang="ru-RU" b="1" dirty="0">
              <a:solidFill>
                <a:prstClr val="black"/>
              </a:solidFill>
              <a:latin typeface="Times New Roman" panose="02020603050405020304" pitchFamily="18" charset="0"/>
              <a:ea typeface="Times New Roman"/>
              <a:cs typeface="Times New Roman" panose="02020603050405020304" pitchFamily="18" charset="0"/>
            </a:endParaRPr>
          </a:p>
        </p:txBody>
      </p:sp>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8067" y="3036504"/>
            <a:ext cx="1362571" cy="132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7476815" y="3114064"/>
            <a:ext cx="1473672" cy="584775"/>
          </a:xfrm>
          <a:prstGeom prst="rect">
            <a:avLst/>
          </a:prstGeom>
        </p:spPr>
        <p:txBody>
          <a:bodyPr wrap="none">
            <a:spAutoFit/>
          </a:bodyPr>
          <a:lstStyle/>
          <a:p>
            <a:pPr lvl="0" algn="ctr"/>
            <a:r>
              <a:rPr lang="kk-KZ" sz="1600" b="1" dirty="0">
                <a:solidFill>
                  <a:srgbClr val="FF0000"/>
                </a:solidFill>
                <a:latin typeface="Times New Roman" panose="02020603050405020304" pitchFamily="18" charset="0"/>
                <a:ea typeface="Times New Roman"/>
                <a:cs typeface="Times New Roman" panose="02020603050405020304" pitchFamily="18" charset="0"/>
                <a:hlinkClick r:id="rId8"/>
              </a:rPr>
              <a:t>Павлов Иван </a:t>
            </a:r>
          </a:p>
          <a:p>
            <a:pPr lvl="0" algn="ctr"/>
            <a:r>
              <a:rPr lang="kk-KZ" sz="1600" b="1" dirty="0" smtClean="0">
                <a:solidFill>
                  <a:srgbClr val="FF0000"/>
                </a:solidFill>
                <a:latin typeface="Times New Roman" panose="02020603050405020304" pitchFamily="18" charset="0"/>
                <a:ea typeface="Times New Roman"/>
                <a:cs typeface="Times New Roman" panose="02020603050405020304" pitchFamily="18" charset="0"/>
                <a:hlinkClick r:id="rId8"/>
              </a:rPr>
              <a:t>Петрович</a:t>
            </a:r>
            <a:endParaRPr lang="kk-KZ" sz="1600" b="1" dirty="0">
              <a:solidFill>
                <a:srgbClr val="FF0000"/>
              </a:solidFill>
              <a:latin typeface="Times New Roman" panose="02020603050405020304" pitchFamily="18" charset="0"/>
              <a:ea typeface="Times New Roman"/>
              <a:cs typeface="Times New Roman" panose="02020603050405020304" pitchFamily="18" charset="0"/>
            </a:endParaRPr>
          </a:p>
        </p:txBody>
      </p:sp>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061" y="4264830"/>
            <a:ext cx="1224136" cy="147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69065" y="4418235"/>
            <a:ext cx="1328697" cy="584775"/>
          </a:xfrm>
          <a:prstGeom prst="rect">
            <a:avLst/>
          </a:prstGeom>
        </p:spPr>
        <p:txBody>
          <a:bodyPr wrap="none">
            <a:spAutoFit/>
          </a:bodyPr>
          <a:lstStyle/>
          <a:p>
            <a:pPr lvl="0" algn="ctr"/>
            <a:r>
              <a:rPr lang="kk-KZ" sz="1600" b="1" dirty="0" smtClean="0">
                <a:solidFill>
                  <a:srgbClr val="428BCA"/>
                </a:solidFill>
                <a:latin typeface="Times New Roman" panose="02020603050405020304" pitchFamily="18" charset="0"/>
                <a:ea typeface="Times New Roman"/>
                <a:cs typeface="Times New Roman" panose="02020603050405020304" pitchFamily="18" charset="0"/>
                <a:hlinkClick r:id="rId10"/>
              </a:rPr>
              <a:t>Ілияс</a:t>
            </a:r>
          </a:p>
          <a:p>
            <a:pPr lvl="0" algn="ctr"/>
            <a:r>
              <a:rPr lang="kk-KZ" sz="1600" b="1" dirty="0" smtClean="0">
                <a:solidFill>
                  <a:srgbClr val="428BCA"/>
                </a:solidFill>
                <a:latin typeface="Times New Roman" panose="02020603050405020304" pitchFamily="18" charset="0"/>
                <a:ea typeface="Times New Roman"/>
                <a:cs typeface="Times New Roman" panose="02020603050405020304" pitchFamily="18" charset="0"/>
                <a:hlinkClick r:id="rId10"/>
              </a:rPr>
              <a:t> </a:t>
            </a:r>
            <a:r>
              <a:rPr lang="kk-KZ" sz="1600" b="1" dirty="0">
                <a:solidFill>
                  <a:srgbClr val="428BCA"/>
                </a:solidFill>
                <a:latin typeface="Times New Roman" panose="02020603050405020304" pitchFamily="18" charset="0"/>
                <a:ea typeface="Times New Roman"/>
                <a:cs typeface="Times New Roman" panose="02020603050405020304" pitchFamily="18" charset="0"/>
                <a:hlinkClick r:id="rId10"/>
              </a:rPr>
              <a:t>Есенберлин</a:t>
            </a:r>
            <a:endParaRPr lang="ru-RU" sz="1600" b="1" dirty="0">
              <a:solidFill>
                <a:prstClr val="black"/>
              </a:solidFill>
              <a:latin typeface="Times New Roman" panose="02020603050405020304" pitchFamily="18" charset="0"/>
              <a:ea typeface="Calibri"/>
              <a:cs typeface="Times New Roman" panose="02020603050405020304" pitchFamily="18" charset="0"/>
            </a:endParaRPr>
          </a:p>
        </p:txBody>
      </p:sp>
      <p:pic>
        <p:nvPicPr>
          <p:cNvPr id="307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59523" y="844352"/>
            <a:ext cx="100007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1785" y="1812529"/>
            <a:ext cx="1029915" cy="116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32240" y="5661247"/>
            <a:ext cx="1224135" cy="118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кругленный прямоугольник 5"/>
          <p:cNvSpPr/>
          <p:nvPr/>
        </p:nvSpPr>
        <p:spPr>
          <a:xfrm>
            <a:off x="6228184" y="332656"/>
            <a:ext cx="2509401" cy="15022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ts val="1200"/>
              </a:lnSpc>
              <a:spcAft>
                <a:spcPts val="0"/>
              </a:spcAft>
            </a:pPr>
            <a:r>
              <a:rPr lang="kk-KZ" dirty="0">
                <a:solidFill>
                  <a:srgbClr val="FF0000"/>
                </a:solidFill>
                <a:effectLst>
                  <a:outerShdw blurRad="38100" dist="38100" dir="2700000" algn="tl">
                    <a:srgbClr val="000000">
                      <a:alpha val="43000"/>
                    </a:srgbClr>
                  </a:outerShdw>
                </a:effectLst>
                <a:latin typeface="Times New Roman"/>
              </a:rPr>
              <a:t> </a:t>
            </a:r>
            <a:endParaRPr lang="kk-KZ" dirty="0" smtClean="0">
              <a:solidFill>
                <a:srgbClr val="FF0000"/>
              </a:solidFill>
              <a:effectLst>
                <a:outerShdw blurRad="38100" dist="38100" dir="2700000" algn="tl">
                  <a:srgbClr val="000000">
                    <a:alpha val="43000"/>
                  </a:srgbClr>
                </a:outerShdw>
              </a:effectLst>
              <a:latin typeface="Times New Roman"/>
            </a:endParaRPr>
          </a:p>
          <a:p>
            <a:pPr>
              <a:lnSpc>
                <a:spcPts val="1200"/>
              </a:lnSpc>
              <a:spcAft>
                <a:spcPts val="0"/>
              </a:spcAft>
            </a:pPr>
            <a:endParaRPr lang="kk-KZ" sz="1100" dirty="0">
              <a:solidFill>
                <a:srgbClr val="FF0000"/>
              </a:solidFill>
              <a:effectLst>
                <a:outerShdw blurRad="38100" dist="38100" dir="2700000" algn="tl">
                  <a:srgbClr val="000000">
                    <a:alpha val="43000"/>
                  </a:srgbClr>
                </a:outerShdw>
              </a:effectLst>
              <a:latin typeface="Times New Roman"/>
            </a:endParaRPr>
          </a:p>
          <a:p>
            <a:pPr>
              <a:lnSpc>
                <a:spcPts val="1200"/>
              </a:lnSpc>
              <a:spcAft>
                <a:spcPts val="0"/>
              </a:spcAft>
            </a:pPr>
            <a:r>
              <a:rPr lang="kk-KZ" sz="1400" dirty="0" smtClean="0">
                <a:solidFill>
                  <a:srgbClr val="FF0000"/>
                </a:solidFill>
                <a:effectLst>
                  <a:outerShdw blurRad="38100" dist="38100" dir="2700000" algn="tl">
                    <a:srgbClr val="000000">
                      <a:alpha val="43000"/>
                    </a:srgbClr>
                  </a:outerShdw>
                </a:effectLst>
                <a:latin typeface="Times New Roman"/>
              </a:rPr>
              <a:t>Мұғалімге </a:t>
            </a:r>
            <a:r>
              <a:rPr lang="kk-KZ" sz="1400" dirty="0">
                <a:solidFill>
                  <a:srgbClr val="FF0000"/>
                </a:solidFill>
                <a:effectLst>
                  <a:outerShdw blurRad="38100" dist="38100" dir="2700000" algn="tl">
                    <a:srgbClr val="000000">
                      <a:alpha val="43000"/>
                    </a:srgbClr>
                  </a:outerShdw>
                </a:effectLst>
                <a:latin typeface="Times New Roman"/>
              </a:rPr>
              <a:t>тән қасиеттер:</a:t>
            </a:r>
            <a:r>
              <a:rPr lang="kk-KZ" sz="1400" dirty="0">
                <a:solidFill>
                  <a:srgbClr val="000000"/>
                </a:solidFill>
                <a:latin typeface="Times New Roman"/>
              </a:rPr>
              <a:t/>
            </a:r>
            <a:br>
              <a:rPr lang="kk-KZ" sz="1400" dirty="0">
                <a:solidFill>
                  <a:srgbClr val="000000"/>
                </a:solidFill>
                <a:latin typeface="Times New Roman"/>
              </a:rPr>
            </a:br>
            <a:r>
              <a:rPr lang="kk-KZ" sz="1400" dirty="0" err="1">
                <a:solidFill>
                  <a:srgbClr val="000000"/>
                </a:solidFill>
                <a:latin typeface="Times New Roman"/>
              </a:rPr>
              <a:t>-</a:t>
            </a:r>
            <a:r>
              <a:rPr lang="kk-KZ" sz="1400" dirty="0" err="1" smtClean="0">
                <a:solidFill>
                  <a:srgbClr val="0070C0"/>
                </a:solidFill>
                <a:latin typeface="Times New Roman"/>
              </a:rPr>
              <a:t>Баланы</a:t>
            </a:r>
            <a:r>
              <a:rPr lang="kk-KZ" sz="1400" dirty="0" smtClean="0">
                <a:solidFill>
                  <a:srgbClr val="0070C0"/>
                </a:solidFill>
                <a:latin typeface="Times New Roman"/>
              </a:rPr>
              <a:t> құрметтеу</a:t>
            </a:r>
          </a:p>
          <a:p>
            <a:pPr>
              <a:lnSpc>
                <a:spcPts val="1200"/>
              </a:lnSpc>
              <a:spcAft>
                <a:spcPts val="0"/>
              </a:spcAft>
            </a:pPr>
            <a:r>
              <a:rPr lang="kk-KZ" sz="1400" dirty="0" smtClean="0">
                <a:solidFill>
                  <a:srgbClr val="0070C0"/>
                </a:solidFill>
                <a:latin typeface="Times New Roman"/>
              </a:rPr>
              <a:t> Ақыл </a:t>
            </a:r>
            <a:r>
              <a:rPr lang="kk-KZ" sz="1400" dirty="0">
                <a:solidFill>
                  <a:srgbClr val="0070C0"/>
                </a:solidFill>
                <a:latin typeface="Times New Roman"/>
              </a:rPr>
              <a:t>парасат</a:t>
            </a:r>
            <a:br>
              <a:rPr lang="kk-KZ" sz="1400" dirty="0">
                <a:solidFill>
                  <a:srgbClr val="0070C0"/>
                </a:solidFill>
                <a:latin typeface="Times New Roman"/>
              </a:rPr>
            </a:br>
            <a:r>
              <a:rPr lang="kk-KZ" sz="1400" dirty="0" smtClean="0">
                <a:solidFill>
                  <a:srgbClr val="0070C0"/>
                </a:solidFill>
                <a:latin typeface="Times New Roman"/>
              </a:rPr>
              <a:t> Білім </a:t>
            </a:r>
            <a:r>
              <a:rPr lang="kk-KZ" sz="1400" dirty="0">
                <a:solidFill>
                  <a:srgbClr val="0070C0"/>
                </a:solidFill>
                <a:latin typeface="Times New Roman"/>
              </a:rPr>
              <a:t>мен шығармашылығы</a:t>
            </a:r>
            <a:br>
              <a:rPr lang="kk-KZ" sz="1400" dirty="0">
                <a:solidFill>
                  <a:srgbClr val="0070C0"/>
                </a:solidFill>
                <a:latin typeface="Times New Roman"/>
              </a:rPr>
            </a:br>
            <a:r>
              <a:rPr lang="kk-KZ" sz="1400" dirty="0">
                <a:solidFill>
                  <a:srgbClr val="0070C0"/>
                </a:solidFill>
                <a:latin typeface="Times New Roman"/>
              </a:rPr>
              <a:t> </a:t>
            </a:r>
            <a:r>
              <a:rPr lang="kk-KZ" sz="1400" dirty="0" smtClean="0">
                <a:solidFill>
                  <a:srgbClr val="0070C0"/>
                </a:solidFill>
                <a:latin typeface="Times New Roman"/>
              </a:rPr>
              <a:t>Әділдік </a:t>
            </a:r>
            <a:r>
              <a:rPr lang="kk-KZ" sz="1400" dirty="0">
                <a:solidFill>
                  <a:srgbClr val="0070C0"/>
                </a:solidFill>
                <a:latin typeface="Times New Roman"/>
              </a:rPr>
              <a:t>пен мейірімділік </a:t>
            </a:r>
            <a:br>
              <a:rPr lang="kk-KZ" sz="1400" dirty="0">
                <a:solidFill>
                  <a:srgbClr val="0070C0"/>
                </a:solidFill>
                <a:latin typeface="Times New Roman"/>
              </a:rPr>
            </a:br>
            <a:r>
              <a:rPr lang="kk-KZ" sz="1400" dirty="0" smtClean="0">
                <a:solidFill>
                  <a:srgbClr val="0070C0"/>
                </a:solidFill>
                <a:latin typeface="Times New Roman"/>
              </a:rPr>
              <a:t> Жігерлік </a:t>
            </a:r>
            <a:r>
              <a:rPr lang="kk-KZ" sz="1400" dirty="0">
                <a:solidFill>
                  <a:srgbClr val="0070C0"/>
                </a:solidFill>
                <a:latin typeface="Times New Roman"/>
              </a:rPr>
              <a:t>пен еңбекқорлық </a:t>
            </a:r>
            <a:br>
              <a:rPr lang="kk-KZ" sz="1400" dirty="0">
                <a:solidFill>
                  <a:srgbClr val="0070C0"/>
                </a:solidFill>
                <a:latin typeface="Times New Roman"/>
              </a:rPr>
            </a:br>
            <a:r>
              <a:rPr lang="kk-KZ" sz="1400" dirty="0">
                <a:solidFill>
                  <a:srgbClr val="0070C0"/>
                </a:solidFill>
                <a:latin typeface="Times New Roman"/>
              </a:rPr>
              <a:t> </a:t>
            </a:r>
            <a:r>
              <a:rPr lang="kk-KZ" sz="1400" dirty="0" smtClean="0">
                <a:solidFill>
                  <a:srgbClr val="0070C0"/>
                </a:solidFill>
                <a:latin typeface="Times New Roman"/>
              </a:rPr>
              <a:t>Үздіксіз </a:t>
            </a:r>
            <a:r>
              <a:rPr lang="kk-KZ" sz="1400" dirty="0">
                <a:solidFill>
                  <a:srgbClr val="0070C0"/>
                </a:solidFill>
                <a:latin typeface="Times New Roman"/>
              </a:rPr>
              <a:t>ізденімпаздық</a:t>
            </a:r>
            <a:endParaRPr lang="ru-RU" sz="1400" dirty="0">
              <a:latin typeface="Times New Roman"/>
              <a:ea typeface="Times New Roman"/>
            </a:endParaRPr>
          </a:p>
          <a:p>
            <a:pPr>
              <a:lnSpc>
                <a:spcPct val="115000"/>
              </a:lnSpc>
              <a:spcAft>
                <a:spcPts val="1000"/>
              </a:spcAft>
            </a:pPr>
            <a:r>
              <a:rPr lang="kk-KZ" sz="1600" dirty="0">
                <a:ea typeface="Calibri"/>
                <a:cs typeface="Times New Roman"/>
              </a:rPr>
              <a:t> </a:t>
            </a:r>
            <a:endParaRPr lang="ru-RU" dirty="0"/>
          </a:p>
        </p:txBody>
      </p:sp>
    </p:spTree>
    <p:extLst>
      <p:ext uri="{BB962C8B-B14F-4D97-AF65-F5344CB8AC3E}">
        <p14:creationId xmlns:p14="http://schemas.microsoft.com/office/powerpoint/2010/main" val="33290111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877</Words>
  <Application>Microsoft Office PowerPoint</Application>
  <PresentationFormat>Экран (4:3)</PresentationFormat>
  <Paragraphs>100</Paragraphs>
  <Slides>13</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44</cp:revision>
  <dcterms:created xsi:type="dcterms:W3CDTF">2017-02-18T16:55:42Z</dcterms:created>
  <dcterms:modified xsi:type="dcterms:W3CDTF">2017-02-20T16:16:23Z</dcterms:modified>
</cp:coreProperties>
</file>