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73" r:id="rId12"/>
    <p:sldId id="274" r:id="rId13"/>
    <p:sldId id="271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94" r:id="rId25"/>
    <p:sldId id="287" r:id="rId26"/>
    <p:sldId id="289" r:id="rId27"/>
    <p:sldId id="290" r:id="rId28"/>
    <p:sldId id="291" r:id="rId29"/>
    <p:sldId id="292" r:id="rId30"/>
    <p:sldId id="293" r:id="rId31"/>
    <p:sldId id="296" r:id="rId32"/>
    <p:sldId id="297" r:id="rId33"/>
    <p:sldId id="286" r:id="rId34"/>
    <p:sldId id="285" r:id="rId35"/>
    <p:sldId id="295" r:id="rId3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4AD9F-FBC1-4139-95AA-27F82E7BE699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EEC19-8ABD-4264-8AAE-43175D9DCA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3.xml"/><Relationship Id="rId18" Type="http://schemas.openxmlformats.org/officeDocument/2006/relationships/slide" Target="slide24.xml"/><Relationship Id="rId3" Type="http://schemas.openxmlformats.org/officeDocument/2006/relationships/slide" Target="slide9.xml"/><Relationship Id="rId7" Type="http://schemas.openxmlformats.org/officeDocument/2006/relationships/slide" Target="slide20.xml"/><Relationship Id="rId12" Type="http://schemas.openxmlformats.org/officeDocument/2006/relationships/slide" Target="slide10.xml"/><Relationship Id="rId17" Type="http://schemas.openxmlformats.org/officeDocument/2006/relationships/slide" Target="slide22.xml"/><Relationship Id="rId2" Type="http://schemas.openxmlformats.org/officeDocument/2006/relationships/slide" Target="slide8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5.xml"/><Relationship Id="rId10" Type="http://schemas.openxmlformats.org/officeDocument/2006/relationships/slide" Target="slide18.xml"/><Relationship Id="rId4" Type="http://schemas.openxmlformats.org/officeDocument/2006/relationships/slide" Target="slide21.xml"/><Relationship Id="rId9" Type="http://schemas.openxmlformats.org/officeDocument/2006/relationships/slide" Target="slide12.xml"/><Relationship Id="rId14" Type="http://schemas.openxmlformats.org/officeDocument/2006/relationships/slide" Target="slide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147297">
            <a:off x="330477" y="1512495"/>
            <a:ext cx="6579045" cy="1323439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“Дарабоз”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142617">
            <a:off x="10504" y="3075057"/>
            <a:ext cx="91230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err="1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Интеллектуалды</a:t>
            </a:r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000" b="1" cap="all" spc="0" dirty="0" err="1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сайысы</a:t>
            </a:r>
            <a:endParaRPr lang="ru-RU" sz="40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14400" y="685800"/>
            <a:ext cx="6705600" cy="2819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/>
              <a:t>Ақпаратты белгілі бір алфавит арқылы құпиялап жазу </a:t>
            </a:r>
            <a:endParaRPr lang="ru-RU" sz="3600" dirty="0"/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кодтау</a:t>
            </a:r>
            <a:endParaRPr lang="ru-RU" sz="40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371600" y="838200"/>
            <a:ext cx="6705600" cy="27432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Графикалық бағдарлама бұл құрылғысыз жұмыс істей алмайды.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95800" y="4724400"/>
            <a:ext cx="4419600" cy="1981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тышқан</a:t>
            </a:r>
            <a:endParaRPr lang="ru-RU" sz="40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66800" y="1066800"/>
            <a:ext cx="6781800" cy="24384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Дербес компьютердің негізгі  тақташасы?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029200" y="4724400"/>
            <a:ext cx="38100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/>
              <a:t>Аналық тақша</a:t>
            </a:r>
            <a:endParaRPr lang="ru-RU" sz="32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981200" y="1143000"/>
            <a:ext cx="5791200" cy="24384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Ақпарат сөзі қай тілден енген?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латын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24000" y="1143000"/>
            <a:ext cx="6324600" cy="24384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килобайтта қанша байт бар?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800600" y="4724400"/>
            <a:ext cx="40386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800" b="1" dirty="0" smtClean="0"/>
              <a:t>1024 байт</a:t>
            </a:r>
            <a:endParaRPr lang="ru-RU" sz="48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828800" y="1143000"/>
            <a:ext cx="5334000" cy="243840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Алманың жартысы неге ұқсайды?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19600" y="4724400"/>
            <a:ext cx="44196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Алманың жартысына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19200" y="457200"/>
            <a:ext cx="6629400" cy="3200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3 түйеқұс ұшып келе жатты.  Аңшы оның бірін атып алды. Олардың қаншасы қалды?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19600" y="4724400"/>
            <a:ext cx="4495800" cy="2133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Түйеқұс ұшпайды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62000" y="609600"/>
            <a:ext cx="7239000" cy="3429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Отбасында жеті қыз және әрқайысының бір інісі бар. Отбасында неше бала бар?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43000" y="914400"/>
            <a:ext cx="6781800" cy="2667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Монитор мен көздің  ара қашықтығы қанша болу керек?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876800" y="4724400"/>
            <a:ext cx="4267200" cy="2133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5400" b="1" dirty="0" smtClean="0"/>
              <a:t>60-70 см</a:t>
            </a:r>
            <a:endParaRPr lang="ru-RU" sz="54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057400" y="685800"/>
            <a:ext cx="5715000" cy="28956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Қандай сан балықтың қозғалысын білдіреді?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жүз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81000"/>
            <a:ext cx="7620000" cy="617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қсаты: </a:t>
            </a:r>
          </a:p>
          <a:p>
            <a:pPr>
              <a:buFontTx/>
              <a:buChar char="-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Білімділік: оқушылардың ойлау қабілетін, ой ұшқырлығын, оқуға ынтасын арттыру;</a:t>
            </a:r>
          </a:p>
          <a:p>
            <a:pPr>
              <a:buFontTx/>
              <a:buChar char="-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Дамытушылық: іздемпаздылық, ұйымдастырушылық қабілетін дамыту;</a:t>
            </a:r>
          </a:p>
          <a:p>
            <a:pPr>
              <a:buFontTx/>
              <a:buChar char="-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Тәрбиелік: оқушыларды ұйымшылдыққа, жаратылыстану пәндеріне қызығушылыққа, жауапкершілікке, өзін-өзі тәрбиелеуге тәрбиелеу;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14400" y="685800"/>
            <a:ext cx="6858000" cy="2819400"/>
          </a:xfrm>
          <a:prstGeom prst="ellipse">
            <a:avLst/>
          </a:prstGeom>
          <a:solidFill>
            <a:srgbClr val="00CC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Қай санды қоссақта сол санның өзі шығады?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828800" y="1143000"/>
            <a:ext cx="5334000" cy="2438400"/>
          </a:xfrm>
          <a:prstGeom prst="ellipse">
            <a:avLst/>
          </a:prstGeom>
          <a:solidFill>
            <a:srgbClr val="00CC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120 минутта 3 сағат бар.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105400" y="4724400"/>
            <a:ext cx="37338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Жоқ,        2 сағат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828800" y="1143000"/>
            <a:ext cx="5334000" cy="2438400"/>
          </a:xfrm>
          <a:prstGeom prst="ellipse">
            <a:avLst/>
          </a:prstGeom>
          <a:solidFill>
            <a:srgbClr val="00CC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Алгоритмнің неше түрі бар?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3 түрі бар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828800" y="1143000"/>
            <a:ext cx="5334000" cy="2438400"/>
          </a:xfrm>
          <a:prstGeom prst="ellipse">
            <a:avLst/>
          </a:prstGeom>
          <a:solidFill>
            <a:srgbClr val="00CC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Байтта неше бит бар?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8 бит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533400"/>
            <a:ext cx="77043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kk-KZ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бейне 1 сөз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9415856_05_gala-gif-ru_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3584263"/>
            <a:ext cx="2463498" cy="3273737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648200" y="1905000"/>
            <a:ext cx="4495800" cy="17526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Бұл кезеңде 4 суреттен 1 сөз шығару керек. (10 ұпай)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image.winudf.com/v2/image/Y29tLmt6YXBwLmZvdXJwaG90b3Nfc2NyZWVuXzRfMTUzNzQ1NjI1MF8wODU/screen-4.jpg?h=800&amp;fakeurl=1&amp;type=.jpg"/>
          <p:cNvPicPr>
            <a:picLocks noChangeAspect="1" noChangeArrowheads="1"/>
          </p:cNvPicPr>
          <p:nvPr/>
        </p:nvPicPr>
        <p:blipFill>
          <a:blip r:embed="rId2" cstate="print"/>
          <a:srcRect t="13000" b="39000"/>
          <a:stretch>
            <a:fillRect/>
          </a:stretch>
        </p:blipFill>
        <p:spPr bwMode="auto">
          <a:xfrm>
            <a:off x="0" y="0"/>
            <a:ext cx="9144000" cy="5006848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105400"/>
          <a:ext cx="9144000" cy="13106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1295400"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8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953000"/>
          <a:ext cx="9144000" cy="14630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1463040"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ғ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а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л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а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м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т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о</a:t>
                      </a:r>
                      <a:endParaRPr lang="ru-RU" sz="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8000" dirty="0" smtClean="0"/>
                        <a:t>р</a:t>
                      </a:r>
                      <a:endParaRPr lang="ru-RU" sz="8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ds04.infourok.ru/uploads/ex/04d0/00066d6f-836d545c/img13.jpg"/>
          <p:cNvPicPr>
            <a:picLocks noChangeAspect="1" noChangeArrowheads="1"/>
          </p:cNvPicPr>
          <p:nvPr/>
        </p:nvPicPr>
        <p:blipFill>
          <a:blip r:embed="rId2" cstate="print"/>
          <a:srcRect t="16296"/>
          <a:stretch>
            <a:fillRect/>
          </a:stretch>
        </p:blipFill>
        <p:spPr bwMode="auto">
          <a:xfrm>
            <a:off x="0" y="0"/>
            <a:ext cx="9144000" cy="48768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19200" y="5029200"/>
          <a:ext cx="6858000" cy="1371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1371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9200" y="5029200"/>
          <a:ext cx="6858000" cy="1371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э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к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р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а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н</a:t>
                      </a:r>
                      <a:endParaRPr lang="ru-RU" sz="7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lh3.googleusercontent.com/E9JKl9NBb6TsjT0doCfs_p-4ipI93UbpPUwf6DS4CNAQKjWYnqb5SbqBnglnYelkYg"/>
          <p:cNvPicPr>
            <a:picLocks noChangeAspect="1" noChangeArrowheads="1"/>
          </p:cNvPicPr>
          <p:nvPr/>
        </p:nvPicPr>
        <p:blipFill>
          <a:blip r:embed="rId2" cstate="print"/>
          <a:srcRect t="14062" b="37500"/>
          <a:stretch>
            <a:fillRect/>
          </a:stretch>
        </p:blipFill>
        <p:spPr bwMode="auto">
          <a:xfrm>
            <a:off x="0" y="-23283"/>
            <a:ext cx="9144000" cy="505248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90600" y="5105400"/>
          <a:ext cx="7010400" cy="1117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02080"/>
                <a:gridCol w="1402080"/>
                <a:gridCol w="1402080"/>
                <a:gridCol w="1402080"/>
                <a:gridCol w="1402080"/>
              </a:tblGrid>
              <a:tr h="1117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5105400"/>
          <a:ext cx="9144000" cy="11887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117600"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қ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а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з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а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7200" dirty="0" smtClean="0"/>
                        <a:t>қ</a:t>
                      </a:r>
                      <a:endParaRPr lang="ru-RU" sz="7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static-s.aa-cdn.net/img/gp/20600006847091/O-Worsw012jjRe1uf_FArdm4Cprvi9VZYI9pjZu0vIl1GblnOiptB0n8qt-UyvrKew=h900"/>
          <p:cNvPicPr>
            <a:picLocks noChangeAspect="1" noChangeArrowheads="1"/>
          </p:cNvPicPr>
          <p:nvPr/>
        </p:nvPicPr>
        <p:blipFill>
          <a:blip r:embed="rId2" cstate="print"/>
          <a:srcRect t="12667" b="39333"/>
          <a:stretch>
            <a:fillRect/>
          </a:stretch>
        </p:blipFill>
        <p:spPr bwMode="auto">
          <a:xfrm>
            <a:off x="0" y="0"/>
            <a:ext cx="9144000" cy="5237922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3000" y="5410200"/>
          <a:ext cx="6858000" cy="1193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14500"/>
                <a:gridCol w="1714500"/>
                <a:gridCol w="1714500"/>
                <a:gridCol w="1714500"/>
              </a:tblGrid>
              <a:tr h="1193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00" y="5410200"/>
          <a:ext cx="6858000" cy="1193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14500"/>
                <a:gridCol w="1714500"/>
                <a:gridCol w="1714500"/>
                <a:gridCol w="1714500"/>
              </a:tblGrid>
              <a:tr h="1193800">
                <a:tc>
                  <a:txBody>
                    <a:bodyPr/>
                    <a:lstStyle/>
                    <a:p>
                      <a:pPr algn="ctr"/>
                      <a:r>
                        <a:rPr lang="kk-KZ" sz="6600" dirty="0" smtClean="0"/>
                        <a:t>о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dirty="0" smtClean="0"/>
                        <a:t>й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dirty="0" smtClean="0"/>
                        <a:t>ы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dirty="0" smtClean="0"/>
                        <a:t>н</a:t>
                      </a:r>
                      <a:endParaRPr lang="ru-RU" sz="6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 t="12500" b="41656"/>
          <a:stretch>
            <a:fillRect/>
          </a:stretch>
        </p:blipFill>
        <p:spPr bwMode="auto">
          <a:xfrm>
            <a:off x="0" y="0"/>
            <a:ext cx="9144000" cy="509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5181600"/>
          <a:ext cx="9144000" cy="15240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1524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5105400"/>
          <a:ext cx="9144000" cy="15240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1524000"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а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ғ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а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р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т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у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ш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ы</a:t>
                      </a:r>
                      <a:endParaRPr lang="ru-RU" sz="5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57200" y="533400"/>
            <a:ext cx="7696200" cy="609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Кезеңдері: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Топтың өзін таныстыруы;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Полиглот 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Миға шабуыл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Ғажайып жетілік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4 бейне 1 сөз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Кім жылдам?</a:t>
            </a:r>
          </a:p>
          <a:p>
            <a:pPr algn="just">
              <a:buFont typeface="Wingdings" pitchFamily="2" charset="2"/>
              <a:buChar char="ü"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 t="11957" b="42391"/>
          <a:stretch>
            <a:fillRect/>
          </a:stretch>
        </p:blipFill>
        <p:spPr bwMode="auto">
          <a:xfrm>
            <a:off x="0" y="1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95400" y="5181600"/>
          <a:ext cx="6553200" cy="1422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84400"/>
                <a:gridCol w="2184400"/>
                <a:gridCol w="2184400"/>
              </a:tblGrid>
              <a:tr h="1422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9200" y="5181600"/>
          <a:ext cx="6629400" cy="1422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09800"/>
                <a:gridCol w="2209800"/>
                <a:gridCol w="2209800"/>
              </a:tblGrid>
              <a:tr h="1422400"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т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і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л</a:t>
                      </a:r>
                      <a:endParaRPr lang="ru-RU" sz="5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 t="12110" b="43359"/>
          <a:stretch>
            <a:fillRect/>
          </a:stretch>
        </p:blipFill>
        <p:spPr bwMode="auto">
          <a:xfrm>
            <a:off x="0" y="0"/>
            <a:ext cx="914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800" y="5029200"/>
          <a:ext cx="8534400" cy="1447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422400"/>
                <a:gridCol w="1422400"/>
                <a:gridCol w="1422400"/>
                <a:gridCol w="1422400"/>
                <a:gridCol w="1422400"/>
                <a:gridCol w="1422400"/>
              </a:tblGrid>
              <a:tr h="1447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800" y="5029200"/>
          <a:ext cx="8534400" cy="1447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422400"/>
                <a:gridCol w="1422400"/>
                <a:gridCol w="1422400"/>
                <a:gridCol w="1422400"/>
                <a:gridCol w="1422400"/>
                <a:gridCol w="1422400"/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ж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а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л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қ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а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/>
                        <a:t>у</a:t>
                      </a:r>
                      <a:endParaRPr lang="ru-RU" sz="5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 t="12162" b="40710"/>
          <a:stretch>
            <a:fillRect/>
          </a:stretch>
        </p:blipFill>
        <p:spPr bwMode="auto">
          <a:xfrm>
            <a:off x="0" y="-1"/>
            <a:ext cx="9144000" cy="518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5181601"/>
          <a:ext cx="9144000" cy="1676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84514"/>
                <a:gridCol w="1284514"/>
                <a:gridCol w="1284514"/>
                <a:gridCol w="1284514"/>
                <a:gridCol w="1284514"/>
                <a:gridCol w="1284514"/>
                <a:gridCol w="1436916"/>
              </a:tblGrid>
              <a:tr h="1676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5181600"/>
          <a:ext cx="9144000" cy="1676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84514"/>
                <a:gridCol w="1284514"/>
                <a:gridCol w="1284514"/>
                <a:gridCol w="1284514"/>
                <a:gridCol w="1284514"/>
                <a:gridCol w="1284514"/>
                <a:gridCol w="1436916"/>
              </a:tblGrid>
              <a:tr h="1676400"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а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я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л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д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а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м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800" dirty="0" smtClean="0"/>
                        <a:t>а</a:t>
                      </a:r>
                      <a:endParaRPr lang="ru-RU" sz="4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533400"/>
            <a:ext cx="691888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Кім жылдам?</a:t>
            </a:r>
            <a:endParaRPr lang="ru-RU" sz="6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 descr="5180484_stock-vector-brown-haired-graduation-bo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38600"/>
            <a:ext cx="2514600" cy="2819400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838200" y="1524000"/>
            <a:ext cx="4572000" cy="2590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берілген торкөздердегі әріптерден көрсетілген жасырын сөздерді табу керек.(капитандар 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avatars.mds.yandex.net/get-marketpic/1327625/market_r5IGIhfyZQjTcOMf7SPIng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783772"/>
                <a:gridCol w="783772"/>
                <a:gridCol w="783772"/>
                <a:gridCol w="783772"/>
                <a:gridCol w="1045028"/>
                <a:gridCol w="1045028"/>
                <a:gridCol w="1045028"/>
                <a:gridCol w="1045028"/>
                <a:gridCol w="1045028"/>
                <a:gridCol w="783772"/>
              </a:tblGrid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Ө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Ұ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2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9600" y="423446"/>
            <a:ext cx="71628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Жасырылған сөздер: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Микропроцессор, тышқан, мәтін, плоттер, принтер, сөз, байт, пиксель, архив, жад, абонент, модификация, ұя, файл, терезе, монитор,модем</a:t>
            </a:r>
            <a:endParaRPr kumimoji="0" lang="kk-KZ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381000"/>
            <a:ext cx="61722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Полиглот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3" name="Рисунок 2" descr="346187_animacii-dlya-prezentacii-madagask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5741" y="3124200"/>
            <a:ext cx="2989697" cy="373380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486400" y="1600200"/>
            <a:ext cx="3657600" cy="16764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2000" dirty="0" smtClean="0">
                <a:latin typeface="Bookman Old Style" pitchFamily="18" charset="0"/>
              </a:rPr>
              <a:t>Бұл кезеңде оқушыларға жұмбақтар қойылады. Жауаптарын 3 тілде айту</a:t>
            </a:r>
            <a:r>
              <a:rPr lang="kk-KZ" dirty="0" smtClean="0"/>
              <a:t>.(жартылай жауапқа-1 ұпай,толық жауап-2 ұпай)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376" y="609600"/>
            <a:ext cx="766362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Миға шабуыл</a:t>
            </a:r>
            <a:endParaRPr lang="ru-RU" sz="6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3" name="Рисунок 2" descr="hello_html_m613b37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4114800"/>
            <a:ext cx="2438400" cy="2399386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295400" y="2133600"/>
            <a:ext cx="3581400" cy="17526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Бұл кезеңде оқушыларға </a:t>
            </a:r>
            <a:r>
              <a:rPr lang="en-US" dirty="0" smtClean="0"/>
              <a:t>flash </a:t>
            </a:r>
            <a:r>
              <a:rPr lang="kk-KZ" dirty="0" smtClean="0"/>
              <a:t>бағдарламасы арқылы жасалған тест ұсыналады. ( әр сұраққа 1 ұпай)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04800"/>
            <a:ext cx="86805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Ғажайып жетілік</a:t>
            </a:r>
            <a:endParaRPr lang="ru-RU" sz="6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4" name="Рисунок 3" descr="list-broker-for-college-students-targeting-edu-responders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3370881"/>
            <a:ext cx="3200400" cy="348711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4648200" y="1447800"/>
            <a:ext cx="4495800" cy="16764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Бұл  кезеңде әр ұяшықта жаратылыстану бағыты бойынша сұрақтар берілген. (10,20,30,40 ұпай)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714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Блок-схема: процесс 2">
            <a:hlinkClick r:id="rId2" action="ppaction://hlinksldjump"/>
          </p:cNvPr>
          <p:cNvSpPr/>
          <p:nvPr/>
        </p:nvSpPr>
        <p:spPr>
          <a:xfrm>
            <a:off x="0" y="0"/>
            <a:ext cx="2286000" cy="1752600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40</a:t>
            </a:r>
            <a:endParaRPr lang="ru-RU" sz="6000" b="1" dirty="0"/>
          </a:p>
        </p:txBody>
      </p:sp>
      <p:sp>
        <p:nvSpPr>
          <p:cNvPr id="5" name="Блок-схема: процесс 4">
            <a:hlinkClick r:id="rId3" action="ppaction://hlinksldjump"/>
          </p:cNvPr>
          <p:cNvSpPr/>
          <p:nvPr/>
        </p:nvSpPr>
        <p:spPr>
          <a:xfrm>
            <a:off x="2286000" y="0"/>
            <a:ext cx="2286000" cy="1752600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40</a:t>
            </a:r>
            <a:endParaRPr lang="ru-RU" sz="4000" b="1" dirty="0"/>
          </a:p>
        </p:txBody>
      </p:sp>
      <p:sp>
        <p:nvSpPr>
          <p:cNvPr id="6" name="Блок-схема: процесс 5">
            <a:hlinkClick r:id="rId4" action="ppaction://hlinksldjump"/>
          </p:cNvPr>
          <p:cNvSpPr/>
          <p:nvPr/>
        </p:nvSpPr>
        <p:spPr>
          <a:xfrm>
            <a:off x="2286000" y="5257800"/>
            <a:ext cx="2286000" cy="1600200"/>
          </a:xfrm>
          <a:prstGeom prst="flowChartProcess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>
            <a:hlinkClick r:id="rId5" action="ppaction://hlinksldjump"/>
          </p:cNvPr>
          <p:cNvSpPr/>
          <p:nvPr/>
        </p:nvSpPr>
        <p:spPr>
          <a:xfrm>
            <a:off x="4572000" y="1752600"/>
            <a:ext cx="2286000" cy="1752600"/>
          </a:xfrm>
          <a:prstGeom prst="flowChart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30</a:t>
            </a:r>
            <a:endParaRPr lang="ru-RU" sz="6000" b="1" dirty="0"/>
          </a:p>
        </p:txBody>
      </p:sp>
      <p:sp>
        <p:nvSpPr>
          <p:cNvPr id="8" name="Блок-схема: процесс 7">
            <a:hlinkClick r:id="rId6" action="ppaction://hlinksldjump"/>
          </p:cNvPr>
          <p:cNvSpPr/>
          <p:nvPr/>
        </p:nvSpPr>
        <p:spPr>
          <a:xfrm>
            <a:off x="2286000" y="3505200"/>
            <a:ext cx="2286000" cy="1752600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20</a:t>
            </a:r>
            <a:endParaRPr lang="ru-RU" sz="6000" b="1" dirty="0"/>
          </a:p>
        </p:txBody>
      </p:sp>
      <p:sp>
        <p:nvSpPr>
          <p:cNvPr id="9" name="Блок-схема: процесс 8">
            <a:hlinkClick r:id="rId7" action="ppaction://hlinksldjump"/>
          </p:cNvPr>
          <p:cNvSpPr/>
          <p:nvPr/>
        </p:nvSpPr>
        <p:spPr>
          <a:xfrm>
            <a:off x="0" y="5257800"/>
            <a:ext cx="2286000" cy="1600200"/>
          </a:xfrm>
          <a:prstGeom prst="flowChartProcess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cs typeface="Times New Roman" pitchFamily="18" charset="0"/>
              </a:rPr>
              <a:t>10</a:t>
            </a:r>
            <a:endParaRPr lang="ru-RU" sz="5400" b="1" dirty="0">
              <a:cs typeface="Times New Roman" pitchFamily="18" charset="0"/>
            </a:endParaRPr>
          </a:p>
        </p:txBody>
      </p:sp>
      <p:sp>
        <p:nvSpPr>
          <p:cNvPr id="10" name="Блок-схема: процесс 9">
            <a:hlinkClick r:id="rId8" action="ppaction://hlinksldjump"/>
          </p:cNvPr>
          <p:cNvSpPr/>
          <p:nvPr/>
        </p:nvSpPr>
        <p:spPr>
          <a:xfrm>
            <a:off x="0" y="3505200"/>
            <a:ext cx="2286000" cy="1752600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20</a:t>
            </a:r>
            <a:endParaRPr lang="ru-RU" sz="6000" b="1" dirty="0"/>
          </a:p>
        </p:txBody>
      </p:sp>
      <p:sp>
        <p:nvSpPr>
          <p:cNvPr id="11" name="Блок-схема: процесс 10">
            <a:hlinkClick r:id="rId9" action="ppaction://hlinksldjump"/>
          </p:cNvPr>
          <p:cNvSpPr/>
          <p:nvPr/>
        </p:nvSpPr>
        <p:spPr>
          <a:xfrm>
            <a:off x="0" y="1752600"/>
            <a:ext cx="2286000" cy="1752600"/>
          </a:xfrm>
          <a:prstGeom prst="flowChart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30</a:t>
            </a:r>
            <a:endParaRPr lang="ru-RU" sz="6000" b="1" dirty="0"/>
          </a:p>
        </p:txBody>
      </p:sp>
      <p:sp>
        <p:nvSpPr>
          <p:cNvPr id="12" name="Блок-схема: процесс 11">
            <a:hlinkClick r:id="rId10" action="ppaction://hlinksldjump"/>
          </p:cNvPr>
          <p:cNvSpPr/>
          <p:nvPr/>
        </p:nvSpPr>
        <p:spPr>
          <a:xfrm>
            <a:off x="4572000" y="3505200"/>
            <a:ext cx="2286000" cy="1752600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20</a:t>
            </a:r>
            <a:endParaRPr lang="ru-RU" sz="6000" b="1" dirty="0"/>
          </a:p>
        </p:txBody>
      </p:sp>
      <p:sp>
        <p:nvSpPr>
          <p:cNvPr id="13" name="Блок-схема: процесс 12">
            <a:hlinkClick r:id="rId11" action="ppaction://hlinksldjump"/>
          </p:cNvPr>
          <p:cNvSpPr/>
          <p:nvPr/>
        </p:nvSpPr>
        <p:spPr>
          <a:xfrm>
            <a:off x="2286000" y="1752600"/>
            <a:ext cx="2286000" cy="1752600"/>
          </a:xfrm>
          <a:prstGeom prst="flowChart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dirty="0" smtClean="0"/>
              <a:t>30</a:t>
            </a:r>
            <a:endParaRPr lang="ru-RU" sz="6000" dirty="0"/>
          </a:p>
        </p:txBody>
      </p:sp>
      <p:sp>
        <p:nvSpPr>
          <p:cNvPr id="14" name="Блок-схема: процесс 13">
            <a:hlinkClick r:id="rId12" action="ppaction://hlinksldjump"/>
          </p:cNvPr>
          <p:cNvSpPr/>
          <p:nvPr/>
        </p:nvSpPr>
        <p:spPr>
          <a:xfrm>
            <a:off x="4572000" y="0"/>
            <a:ext cx="2286000" cy="1752600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40</a:t>
            </a:r>
            <a:endParaRPr lang="ru-RU" sz="4000" b="1" dirty="0"/>
          </a:p>
        </p:txBody>
      </p:sp>
      <p:sp>
        <p:nvSpPr>
          <p:cNvPr id="15" name="Блок-схема: процесс 14">
            <a:hlinkClick r:id="rId13" action="ppaction://hlinksldjump"/>
          </p:cNvPr>
          <p:cNvSpPr/>
          <p:nvPr/>
        </p:nvSpPr>
        <p:spPr>
          <a:xfrm>
            <a:off x="6858000" y="5257800"/>
            <a:ext cx="2286000" cy="1600200"/>
          </a:xfrm>
          <a:prstGeom prst="flowChartProcess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6" name="Блок-схема: процесс 15">
            <a:hlinkClick r:id="rId14" action="ppaction://hlinksldjump"/>
          </p:cNvPr>
          <p:cNvSpPr/>
          <p:nvPr/>
        </p:nvSpPr>
        <p:spPr>
          <a:xfrm>
            <a:off x="6858000" y="3505200"/>
            <a:ext cx="2286000" cy="1752600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20</a:t>
            </a:r>
            <a:endParaRPr lang="ru-RU" sz="6000" b="1" dirty="0"/>
          </a:p>
        </p:txBody>
      </p:sp>
      <p:sp>
        <p:nvSpPr>
          <p:cNvPr id="17" name="Блок-схема: процесс 16">
            <a:hlinkClick r:id="rId15" action="ppaction://hlinksldjump"/>
          </p:cNvPr>
          <p:cNvSpPr/>
          <p:nvPr/>
        </p:nvSpPr>
        <p:spPr>
          <a:xfrm>
            <a:off x="6858000" y="1752600"/>
            <a:ext cx="2286000" cy="1752600"/>
          </a:xfrm>
          <a:prstGeom prst="flowChartProcess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30</a:t>
            </a:r>
            <a:endParaRPr lang="ru-RU" sz="6000" b="1" dirty="0"/>
          </a:p>
        </p:txBody>
      </p:sp>
      <p:sp>
        <p:nvSpPr>
          <p:cNvPr id="18" name="Блок-схема: процесс 17">
            <a:hlinkClick r:id="rId16" action="ppaction://hlinksldjump"/>
          </p:cNvPr>
          <p:cNvSpPr/>
          <p:nvPr/>
        </p:nvSpPr>
        <p:spPr>
          <a:xfrm>
            <a:off x="6858000" y="0"/>
            <a:ext cx="2286000" cy="1752600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40</a:t>
            </a:r>
            <a:r>
              <a:rPr lang="en-US" sz="6000" b="1" dirty="0" smtClean="0"/>
              <a:t> </a:t>
            </a:r>
            <a:endParaRPr lang="ru-RU" sz="6000" b="1" dirty="0"/>
          </a:p>
        </p:txBody>
      </p:sp>
      <p:sp>
        <p:nvSpPr>
          <p:cNvPr id="19" name="Блок-схема: процесс 18">
            <a:hlinkClick r:id="rId17" action="ppaction://hlinksldjump"/>
          </p:cNvPr>
          <p:cNvSpPr/>
          <p:nvPr/>
        </p:nvSpPr>
        <p:spPr>
          <a:xfrm>
            <a:off x="4572000" y="5257800"/>
            <a:ext cx="2286000" cy="1600200"/>
          </a:xfrm>
          <a:prstGeom prst="flowChartProcess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>
            <a:hlinkClick r:id="rId18" action="ppaction://hlinksldjump"/>
          </p:cNvPr>
          <p:cNvSpPr/>
          <p:nvPr/>
        </p:nvSpPr>
        <p:spPr>
          <a:xfrm>
            <a:off x="7924800" y="62484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95400" y="914400"/>
            <a:ext cx="6096000" cy="33528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/>
              <a:t>Компьютер жады нешеге бөлінеді және қандай?</a:t>
            </a:r>
            <a:endParaRPr lang="ru-RU" sz="4400" dirty="0"/>
          </a:p>
        </p:txBody>
      </p:sp>
      <p:sp>
        <p:nvSpPr>
          <p:cNvPr id="3" name="Овал 2"/>
          <p:cNvSpPr/>
          <p:nvPr/>
        </p:nvSpPr>
        <p:spPr>
          <a:xfrm>
            <a:off x="4572000" y="4876800"/>
            <a:ext cx="4343400" cy="182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/>
              <a:t>2- ге (сыртқы және ішкі)</a:t>
            </a:r>
            <a:endParaRPr lang="ru-RU" sz="3200" b="1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914400" y="5943600"/>
            <a:ext cx="9906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95400" y="762000"/>
            <a:ext cx="7162800" cy="2819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Егер бұл пернені бір рет басса бас әріптер енгізіледі?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638800" y="4724400"/>
            <a:ext cx="32004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CapsLk</a:t>
            </a:r>
            <a:endParaRPr lang="ru-RU" sz="4000" b="1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685800" y="59436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735</TotalTime>
  <Words>526</Words>
  <Application>Microsoft Office PowerPoint</Application>
  <PresentationFormat>Экран (4:3)</PresentationFormat>
  <Paragraphs>241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2019-02-12T09:11:30Z</dcterms:created>
  <dcterms:modified xsi:type="dcterms:W3CDTF">2019-02-13T20:02:49Z</dcterms:modified>
</cp:coreProperties>
</file>