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7" r:id="rId3"/>
    <p:sldId id="259" r:id="rId4"/>
    <p:sldId id="258" r:id="rId5"/>
    <p:sldId id="263" r:id="rId6"/>
    <p:sldId id="264" r:id="rId7"/>
    <p:sldId id="262" r:id="rId8"/>
    <p:sldId id="272" r:id="rId9"/>
    <p:sldId id="265" r:id="rId10"/>
    <p:sldId id="267" r:id="rId11"/>
    <p:sldId id="268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73E58-06B5-4356-8EE8-8FD62FD129AD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EA2639E3-B504-4EEB-BEC7-16045C0C960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256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64910F-5C9A-4B43-8C93-112DD8482909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60C85-63E4-49B5-B400-CB8472BC8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52544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69850" y="2376488"/>
            <a:ext cx="901382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9850" y="2341563"/>
            <a:ext cx="901382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263" y="2468563"/>
            <a:ext cx="9015412" cy="4603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/>
          <a:lstStyle>
            <a:lvl1pPr algn="l">
              <a:buNone/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295470-83CF-48FF-B7BE-2DE5C413518E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DB1957-B983-4B08-88FF-15D160A488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8202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139AD-E6A1-4198-894F-50495283B782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CB5CA-2BEF-42A2-918A-6CF7D4A312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0972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0B84E-0A4C-4CAD-91AD-A97D7D3F3D8E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D2F89-242B-4684-8C0E-4BA728AA0D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63502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085421-A5C1-4540-976C-441566E60684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A995E0-09F9-4F18-BB2E-095D17204D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989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4CC88-8826-4832-ACAF-EAE4F4C8542E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6FFB3-1E52-4732-B619-E0FD473B85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21670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6" name="Скругленный прямоугольник 5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/>
          <a:lstStyle>
            <a:lvl1pPr algn="l">
              <a:buNone/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4F3CF-B638-4C64-8294-443CFD50BFDB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486AB3-82EC-4E9F-80EB-AEAF0F407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589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 flipV="1">
            <a:off x="68263" y="4683125"/>
            <a:ext cx="9007475" cy="920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263" y="4649788"/>
            <a:ext cx="9007475" cy="46037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8263" y="4773613"/>
            <a:ext cx="9007475" cy="476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742254-CA96-4224-A55C-F3331716417F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050" y="6208713"/>
            <a:ext cx="4572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10C78-7713-48D8-978D-0DA5AC5C72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77329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CD12D8-CF56-4FFD-8980-02287DF98FFE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949CA-4189-4E88-81CD-240690B787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661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98F374-03E9-4ACE-A9D5-552E67DEF8D4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2F9B76-6C4C-484A-BF8D-D6509F8B6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32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3C3EC1D-C38E-45CD-9387-42D344FDED27}" type="datetimeFigureOut">
              <a:rPr lang="ru-RU" smtClean="0"/>
              <a:t>21.01.2018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767B187A-8312-48FA-A865-DF1DC37759F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3500" y="69850"/>
            <a:ext cx="9013825" cy="6692900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28" name="Заголовок 21"/>
          <p:cNvSpPr>
            <a:spLocks noGrp="1"/>
          </p:cNvSpPr>
          <p:nvPr>
            <p:ph type="title"/>
          </p:nvPr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9144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12"/>
          <p:cNvSpPr>
            <a:spLocks noGrp="1"/>
          </p:cNvSpPr>
          <p:nvPr>
            <p:ph type="body" idx="1"/>
          </p:nvPr>
        </p:nvSpPr>
        <p:spPr bwMode="auto">
          <a:xfrm>
            <a:off x="914400" y="1447800"/>
            <a:ext cx="77724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BAFF263-78EA-4D1B-A103-7D658AC42EDD}" type="datetimeFigureOut">
              <a:rPr lang="ru-RU">
                <a:solidFill>
                  <a:srgbClr val="696464"/>
                </a:solidFill>
              </a:rPr>
              <a:pPr>
                <a:defRPr/>
              </a:pPr>
              <a:t>21.01.2018</a:t>
            </a:fld>
            <a:endParaRPr lang="ru-RU">
              <a:solidFill>
                <a:srgbClr val="696464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srgbClr val="696464"/>
              </a:solidFill>
            </a:endParaRPr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050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7E1FC5C-04E3-4A90-8135-E15D030DB7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9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ts val="575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28600" algn="l" rtl="0" fontAlgn="base">
        <a:spcBef>
          <a:spcPts val="375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325" indent="-228600" algn="l" rtl="0" fontAlgn="base">
        <a:spcBef>
          <a:spcPts val="375"/>
        </a:spcBef>
        <a:spcAft>
          <a:spcPct val="0"/>
        </a:spcAft>
        <a:buClr>
          <a:srgbClr val="E6B1AB"/>
        </a:buClr>
        <a:buSzPct val="8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fontAlgn="base">
        <a:spcBef>
          <a:spcPts val="375"/>
        </a:spcBef>
        <a:spcAft>
          <a:spcPct val="0"/>
        </a:spcAft>
        <a:buClr>
          <a:srgbClr val="A28E6A"/>
        </a:buClr>
        <a:buSzPct val="80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fontAlgn="base">
        <a:spcBef>
          <a:spcPts val="375"/>
        </a:spcBef>
        <a:spcAft>
          <a:spcPct val="0"/>
        </a:spcAft>
        <a:buClr>
          <a:srgbClr val="A28E6A"/>
        </a:buClr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.jpeg"/><Relationship Id="rId5" Type="http://schemas.openxmlformats.org/officeDocument/2006/relationships/image" Target="../media/image8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gif"/><Relationship Id="rId4" Type="http://schemas.openxmlformats.org/officeDocument/2006/relationships/image" Target="../media/image14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Похожее изображение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88" y="3284984"/>
            <a:ext cx="6249360" cy="267887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1101" y="836712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kk-KZ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Тізбек </a:t>
            </a:r>
            <a:r>
              <a:rPr lang="kk-KZ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бөлігіне арналған Ом </a:t>
            </a:r>
            <a:r>
              <a:rPr lang="kk-KZ" sz="48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заңы. </a:t>
            </a:r>
            <a:r>
              <a:rPr lang="kk-KZ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Электр кедергісі. Меншікті </a:t>
            </a:r>
            <a:r>
              <a:rPr lang="kk-KZ" sz="4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кедергі.</a:t>
            </a:r>
            <a:endParaRPr lang="ru-RU" sz="4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18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1720" y="476672"/>
            <a:ext cx="530420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Кері байланыс</a:t>
            </a: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AutoShape 2" descr="Картинки по запросу еттартқыш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Картинки по запросу еттартқыш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Картинки по запросу еттартқыш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8009" y="2174258"/>
            <a:ext cx="3119513" cy="315357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74258"/>
            <a:ext cx="3168352" cy="3168352"/>
          </a:xfrm>
          <a:prstGeom prst="rect">
            <a:avLst/>
          </a:prstGeom>
        </p:spPr>
      </p:pic>
      <p:pic>
        <p:nvPicPr>
          <p:cNvPr id="9" name="Picture 8" descr="globu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355929" y="0"/>
            <a:ext cx="1558255" cy="1298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utoShape 8" descr="Картинки по запросу мусорный ящи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Картинки по запросу мусорный ящик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92"/>
          <a:stretch/>
        </p:blipFill>
        <p:spPr>
          <a:xfrm>
            <a:off x="6308991" y="2276538"/>
            <a:ext cx="2605193" cy="3066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7667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Box 3"/>
          <p:cNvSpPr txBox="1">
            <a:spLocks noChangeArrowheads="1"/>
          </p:cNvSpPr>
          <p:nvPr/>
        </p:nvSpPr>
        <p:spPr bwMode="auto">
          <a:xfrm>
            <a:off x="4596977" y="1125538"/>
            <a:ext cx="419614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kk-KZ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r>
              <a:rPr lang="kk-KZ" sz="36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44035" name="Прямоугольник 4"/>
          <p:cNvSpPr>
            <a:spLocks noChangeArrowheads="1"/>
          </p:cNvSpPr>
          <p:nvPr/>
        </p:nvSpPr>
        <p:spPr bwMode="auto">
          <a:xfrm>
            <a:off x="4185924" y="2397367"/>
            <a:ext cx="42745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kk-KZ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Оқулықтан</a:t>
            </a:r>
            <a:r>
              <a:rPr lang="ru-RU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§</a:t>
            </a:r>
            <a:r>
              <a:rPr lang="kk-KZ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40-41</a:t>
            </a:r>
            <a:r>
              <a:rPr lang="ru-RU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altLang="ru-RU" sz="3200" b="1" i="1" dirty="0" err="1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kk-KZ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18-жаттығу №3 есеп,</a:t>
            </a:r>
          </a:p>
          <a:p>
            <a:pPr algn="ctr"/>
            <a:r>
              <a:rPr lang="kk-KZ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kk-KZ" altLang="ru-RU" sz="3200" b="1" i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-жаттығу</a:t>
            </a:r>
            <a:r>
              <a:rPr lang="kk-KZ" altLang="ru-RU" sz="3200" b="1" i="1" dirty="0" smtClean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altLang="ru-RU" sz="3200" b="1" i="1" dirty="0">
              <a:solidFill>
                <a:srgbClr val="66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40613" y="5454650"/>
            <a:ext cx="1271587" cy="110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03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938" y="420688"/>
            <a:ext cx="1214437" cy="105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00" y="1730988"/>
            <a:ext cx="2917553" cy="416163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1584226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2133" y="264427"/>
            <a:ext cx="48933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</a:p>
        </p:txBody>
      </p:sp>
      <p:sp>
        <p:nvSpPr>
          <p:cNvPr id="3" name="AutoShape 6"/>
          <p:cNvSpPr>
            <a:spLocks noChangeArrowheads="1"/>
          </p:cNvSpPr>
          <p:nvPr/>
        </p:nvSpPr>
        <p:spPr bwMode="auto">
          <a:xfrm>
            <a:off x="354596" y="836712"/>
            <a:ext cx="8748464" cy="5713020"/>
          </a:xfrm>
          <a:prstGeom prst="verticalScroll">
            <a:avLst>
              <a:gd name="adj" fmla="val 12500"/>
            </a:avLst>
          </a:prstGeom>
          <a:gradFill rotWithShape="1">
            <a:gsLst>
              <a:gs pos="0">
                <a:srgbClr val="A6B727"/>
              </a:gs>
              <a:gs pos="50000">
                <a:srgbClr val="FFFF00"/>
              </a:gs>
              <a:gs pos="100000">
                <a:srgbClr val="A6B727"/>
              </a:gs>
            </a:gsLst>
            <a:lin ang="18900000" scaled="1"/>
          </a:gradFill>
          <a:ln w="38100" cap="rnd">
            <a:solidFill>
              <a:srgbClr val="00990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1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+mn-cs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6892962"/>
              </p:ext>
            </p:extLst>
          </p:nvPr>
        </p:nvGraphicFramePr>
        <p:xfrm>
          <a:off x="1026822" y="1546144"/>
          <a:ext cx="7404012" cy="5003588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2632551"/>
                <a:gridCol w="4771461"/>
              </a:tblGrid>
              <a:tr h="1370850">
                <a:tc>
                  <a:txBody>
                    <a:bodyPr/>
                    <a:lstStyle/>
                    <a:p>
                      <a:pPr marR="265430" algn="ctr"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білімділік мақсаты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rgbClr val="002060"/>
                          </a:solidFill>
                          <a:effectLst/>
                        </a:rPr>
                        <a:t>Ток күші мен кернеудің, ток күші мен кедергі арасындағы тәуелділіктерді аша отырып, </a:t>
                      </a:r>
                      <a:r>
                        <a:rPr lang="kk-KZ" sz="2200" b="1" dirty="0" smtClean="0">
                          <a:solidFill>
                            <a:srgbClr val="002060"/>
                          </a:solidFill>
                          <a:effectLst/>
                        </a:rPr>
                        <a:t>меншікті кедергі мен тізбек </a:t>
                      </a:r>
                      <a:r>
                        <a:rPr lang="kk-KZ" sz="2200" b="1" dirty="0">
                          <a:solidFill>
                            <a:srgbClr val="002060"/>
                          </a:solidFill>
                          <a:effectLst/>
                        </a:rPr>
                        <a:t>бөлігі үшін </a:t>
                      </a:r>
                      <a:r>
                        <a:rPr lang="kk-KZ" sz="2200" b="1" dirty="0" smtClean="0">
                          <a:solidFill>
                            <a:srgbClr val="002060"/>
                          </a:solidFill>
                          <a:effectLst/>
                        </a:rPr>
                        <a:t>Ом заңын </a:t>
                      </a:r>
                      <a:r>
                        <a:rPr lang="kk-KZ" sz="2200" b="1" dirty="0">
                          <a:solidFill>
                            <a:srgbClr val="002060"/>
                          </a:solidFill>
                          <a:effectLst/>
                        </a:rPr>
                        <a:t>шығару.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70850">
                <a:tc>
                  <a:txBody>
                    <a:bodyPr/>
                    <a:lstStyle/>
                    <a:p>
                      <a:pPr marR="265430" algn="ctr"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дамытушылық мақсаты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rgbClr val="002060"/>
                          </a:solidFill>
                          <a:effectLst/>
                        </a:rPr>
                        <a:t>Электр тізбегін құрастырушы құралдармен танысу, интернет желісі бойынша және электронды оқулықтың тапсырмаларын орындау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650788">
                <a:tc>
                  <a:txBody>
                    <a:bodyPr/>
                    <a:lstStyle/>
                    <a:p>
                      <a:pPr marR="265430" algn="ctr"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Сабақтың тәрбиелік мақсаты</a:t>
                      </a:r>
                      <a:endParaRPr lang="ru-RU" sz="2200" b="1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200" b="1" dirty="0">
                          <a:solidFill>
                            <a:srgbClr val="002060"/>
                          </a:solidFill>
                          <a:effectLst/>
                        </a:rPr>
                        <a:t>Оқушылардың алған білімдерін пайдалана отырып тақырыпты өздіктерінен қорытуға дағдыландыру.</a:t>
                      </a:r>
                      <a:endParaRPr lang="ru-RU" sz="22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81796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0648219">
            <a:off x="569096" y="2348879"/>
            <a:ext cx="77528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i="1" dirty="0" smtClean="0">
                <a:latin typeface="Times New Roman" pitchFamily="18" charset="0"/>
                <a:cs typeface="Times New Roman" pitchFamily="18" charset="0"/>
              </a:rPr>
              <a:t>Өткен материалды қайталау</a:t>
            </a:r>
            <a:endParaRPr lang="ru-RU" sz="4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нур\Desktop\Уздик сабак\Нурлан ашык сабак Ом заны\Нурлан ашык сабак - копия\Слайд5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47"/>
          <a:stretch/>
        </p:blipFill>
        <p:spPr bwMode="auto">
          <a:xfrm>
            <a:off x="0" y="1011382"/>
            <a:ext cx="9144000" cy="584661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1907704" y="100324"/>
            <a:ext cx="56886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5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Ыстық орындық</a:t>
            </a:r>
            <a:endParaRPr lang="ru-RU" sz="5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870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002587" cy="6334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Неміс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60000"/>
                    <a:lumOff val="40000"/>
                  </a:schemeClr>
                </a:solidFill>
              </a:rPr>
              <a:t>физигі</a:t>
            </a:r>
            <a:r>
              <a:rPr lang="ru-RU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Г. Ом</a:t>
            </a:r>
          </a:p>
        </p:txBody>
      </p:sp>
      <p:sp>
        <p:nvSpPr>
          <p:cNvPr id="7171" name="Объект 2"/>
          <p:cNvSpPr>
            <a:spLocks noGrp="1"/>
          </p:cNvSpPr>
          <p:nvPr>
            <p:ph sz="quarter" idx="1"/>
          </p:nvPr>
        </p:nvSpPr>
        <p:spPr>
          <a:xfrm>
            <a:off x="179388" y="923925"/>
            <a:ext cx="5241925" cy="5818188"/>
          </a:xfrm>
        </p:spPr>
        <p:txBody>
          <a:bodyPr/>
          <a:lstStyle/>
          <a:p>
            <a:pPr marL="0" indent="0">
              <a:buFont typeface="Wingdings 2" pitchFamily="18" charset="2"/>
              <a:buNone/>
            </a:pPr>
            <a:r>
              <a:rPr lang="ru-RU" dirty="0" smtClean="0"/>
              <a:t>Георг Симон Ом – </a:t>
            </a:r>
            <a:r>
              <a:rPr lang="ru-RU" dirty="0" err="1" smtClean="0"/>
              <a:t>неміс</a:t>
            </a:r>
            <a:r>
              <a:rPr lang="ru-RU" dirty="0" smtClean="0"/>
              <a:t> </a:t>
            </a:r>
            <a:r>
              <a:rPr lang="ru-RU" dirty="0" err="1" smtClean="0"/>
              <a:t>физигі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1787 </a:t>
            </a:r>
            <a:r>
              <a:rPr lang="ru-RU" dirty="0" err="1" smtClean="0"/>
              <a:t>жылы</a:t>
            </a:r>
            <a:r>
              <a:rPr lang="ru-RU" dirty="0" smtClean="0"/>
              <a:t> 16 </a:t>
            </a:r>
            <a:r>
              <a:rPr lang="ru-RU" dirty="0" err="1" smtClean="0"/>
              <a:t>наурызда</a:t>
            </a:r>
            <a:r>
              <a:rPr lang="ru-RU" dirty="0" smtClean="0"/>
              <a:t> </a:t>
            </a:r>
            <a:r>
              <a:rPr lang="ru-RU" dirty="0" err="1" smtClean="0"/>
              <a:t>Эрланген</a:t>
            </a:r>
            <a:r>
              <a:rPr lang="ru-RU" dirty="0" smtClean="0"/>
              <a:t> </a:t>
            </a:r>
            <a:r>
              <a:rPr lang="ru-RU" dirty="0" err="1" smtClean="0"/>
              <a:t>қаласында</a:t>
            </a:r>
            <a:r>
              <a:rPr lang="ru-RU" dirty="0" smtClean="0"/>
              <a:t> </a:t>
            </a:r>
            <a:r>
              <a:rPr lang="ru-RU" dirty="0" err="1" smtClean="0"/>
              <a:t>туған</a:t>
            </a:r>
            <a:r>
              <a:rPr lang="ru-RU" dirty="0" smtClean="0"/>
              <a:t>. </a:t>
            </a:r>
            <a:r>
              <a:rPr lang="ru-RU" dirty="0" err="1" smtClean="0"/>
              <a:t>Көп</a:t>
            </a:r>
            <a:r>
              <a:rPr lang="ru-RU" dirty="0" smtClean="0"/>
              <a:t> </a:t>
            </a:r>
            <a:r>
              <a:rPr lang="ru-RU" dirty="0" err="1" smtClean="0"/>
              <a:t>жылдар</a:t>
            </a:r>
            <a:r>
              <a:rPr lang="ru-RU" dirty="0" smtClean="0"/>
              <a:t> </a:t>
            </a:r>
            <a:r>
              <a:rPr lang="ru-RU" dirty="0" err="1" smtClean="0"/>
              <a:t>ұстаздық</a:t>
            </a:r>
            <a:r>
              <a:rPr lang="ru-RU" dirty="0" smtClean="0"/>
              <a:t> </a:t>
            </a:r>
            <a:r>
              <a:rPr lang="ru-RU" dirty="0" err="1" smtClean="0"/>
              <a:t>еңбек</a:t>
            </a:r>
            <a:r>
              <a:rPr lang="ru-RU" dirty="0" smtClean="0"/>
              <a:t> </a:t>
            </a:r>
            <a:r>
              <a:rPr lang="ru-RU" dirty="0" err="1" smtClean="0"/>
              <a:t>еткен</a:t>
            </a:r>
            <a:r>
              <a:rPr lang="ru-RU" dirty="0" smtClean="0"/>
              <a:t>.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еңбектерінің</a:t>
            </a:r>
            <a:r>
              <a:rPr lang="ru-RU" dirty="0" smtClean="0"/>
              <a:t>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бағыты</a:t>
            </a:r>
            <a:r>
              <a:rPr lang="ru-RU" dirty="0" smtClean="0"/>
              <a:t> </a:t>
            </a:r>
            <a:r>
              <a:rPr lang="ru-RU" dirty="0" err="1" smtClean="0"/>
              <a:t>электр</a:t>
            </a:r>
            <a:r>
              <a:rPr lang="ru-RU" dirty="0" smtClean="0"/>
              <a:t>, оптика, акустика </a:t>
            </a:r>
            <a:r>
              <a:rPr lang="ru-RU" dirty="0" err="1" smtClean="0"/>
              <a:t>салаларына</a:t>
            </a:r>
            <a:r>
              <a:rPr lang="ru-RU" dirty="0" smtClean="0"/>
              <a:t> </a:t>
            </a:r>
            <a:r>
              <a:rPr lang="ru-RU" dirty="0" err="1" smtClean="0"/>
              <a:t>арналған</a:t>
            </a:r>
            <a:r>
              <a:rPr lang="ru-RU" dirty="0" smtClean="0"/>
              <a:t>. </a:t>
            </a:r>
            <a:r>
              <a:rPr lang="ru-RU" dirty="0" err="1" smtClean="0"/>
              <a:t>Ол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эксперименттер</a:t>
            </a:r>
            <a:r>
              <a:rPr lang="ru-RU" dirty="0" smtClean="0"/>
              <a:t> </a:t>
            </a:r>
            <a:r>
              <a:rPr lang="ru-RU" dirty="0" err="1" smtClean="0"/>
              <a:t>жүргізіп</a:t>
            </a:r>
            <a:r>
              <a:rPr lang="ru-RU" dirty="0" smtClean="0"/>
              <a:t>, 1827жылы </a:t>
            </a:r>
            <a:r>
              <a:rPr lang="ru-RU" dirty="0" err="1" smtClean="0"/>
              <a:t>электр</a:t>
            </a:r>
            <a:r>
              <a:rPr lang="ru-RU" dirty="0" smtClean="0"/>
              <a:t> </a:t>
            </a:r>
            <a:r>
              <a:rPr lang="ru-RU" dirty="0" err="1" smtClean="0"/>
              <a:t>тізбегінің</a:t>
            </a:r>
            <a:r>
              <a:rPr lang="ru-RU" dirty="0" smtClean="0"/>
              <a:t> </a:t>
            </a:r>
            <a:r>
              <a:rPr lang="ru-RU" dirty="0" err="1" smtClean="0"/>
              <a:t>негізгі</a:t>
            </a:r>
            <a:r>
              <a:rPr lang="ru-RU" dirty="0" smtClean="0"/>
              <a:t> </a:t>
            </a:r>
            <a:r>
              <a:rPr lang="ru-RU" dirty="0" err="1" smtClean="0"/>
              <a:t>заңын</a:t>
            </a:r>
            <a:r>
              <a:rPr lang="ru-RU" dirty="0" smtClean="0"/>
              <a:t> </a:t>
            </a:r>
            <a:r>
              <a:rPr lang="ru-RU" dirty="0" err="1" smtClean="0"/>
              <a:t>ашты</a:t>
            </a:r>
            <a:r>
              <a:rPr lang="ru-RU" dirty="0" smtClean="0"/>
              <a:t>. </a:t>
            </a:r>
            <a:r>
              <a:rPr lang="ru-RU" dirty="0" err="1" smtClean="0"/>
              <a:t>Кедергінің</a:t>
            </a:r>
            <a:r>
              <a:rPr lang="ru-RU" dirty="0" smtClean="0"/>
              <a:t> </a:t>
            </a:r>
            <a:r>
              <a:rPr lang="ru-RU" dirty="0" err="1" smtClean="0"/>
              <a:t>бірлігі</a:t>
            </a:r>
            <a:r>
              <a:rPr lang="ru-RU" dirty="0" smtClean="0"/>
              <a:t> 1881 </a:t>
            </a:r>
            <a:r>
              <a:rPr lang="ru-RU" dirty="0" err="1" smtClean="0"/>
              <a:t>жылдан</a:t>
            </a:r>
            <a:r>
              <a:rPr lang="ru-RU" dirty="0" smtClean="0"/>
              <a:t> </a:t>
            </a:r>
            <a:r>
              <a:rPr lang="ru-RU" dirty="0" err="1" smtClean="0"/>
              <a:t>бері</a:t>
            </a:r>
            <a:r>
              <a:rPr lang="ru-RU" dirty="0" smtClean="0"/>
              <a:t> Ом </a:t>
            </a:r>
            <a:r>
              <a:rPr lang="ru-RU" dirty="0" err="1" smtClean="0"/>
              <a:t>есімімен</a:t>
            </a:r>
            <a:r>
              <a:rPr lang="ru-RU" dirty="0" smtClean="0"/>
              <a:t> </a:t>
            </a:r>
            <a:r>
              <a:rPr lang="ru-RU" dirty="0" err="1" smtClean="0"/>
              <a:t>аталып</a:t>
            </a:r>
            <a:r>
              <a:rPr lang="ru-RU" dirty="0" smtClean="0"/>
              <a:t> </a:t>
            </a:r>
            <a:r>
              <a:rPr lang="ru-RU" dirty="0" err="1" smtClean="0"/>
              <a:t>келеді</a:t>
            </a:r>
            <a:r>
              <a:rPr lang="ru-RU" dirty="0" smtClean="0"/>
              <a:t>. Георг Ом </a:t>
            </a:r>
            <a:r>
              <a:rPr lang="ru-RU" dirty="0" smtClean="0"/>
              <a:t>1854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smtClean="0"/>
              <a:t>7 </a:t>
            </a:r>
            <a:r>
              <a:rPr lang="ru-RU" dirty="0" err="1" smtClean="0"/>
              <a:t>шілдеде</a:t>
            </a:r>
            <a:r>
              <a:rPr lang="ru-RU" dirty="0" smtClean="0"/>
              <a:t> </a:t>
            </a:r>
            <a:r>
              <a:rPr lang="ru-RU" dirty="0" err="1" smtClean="0"/>
              <a:t>қайтыс</a:t>
            </a:r>
            <a:r>
              <a:rPr lang="ru-RU" dirty="0" smtClean="0"/>
              <a:t> </a:t>
            </a:r>
            <a:r>
              <a:rPr lang="ru-RU" dirty="0" err="1" smtClean="0"/>
              <a:t>болды</a:t>
            </a:r>
            <a:r>
              <a:rPr lang="ru-RU" dirty="0" smtClean="0"/>
              <a:t>.</a:t>
            </a:r>
          </a:p>
        </p:txBody>
      </p:sp>
      <p:pic>
        <p:nvPicPr>
          <p:cNvPr id="7172" name="Picture 2" descr="http://www.brackers.com/wp-content/uploads/2014/08/2GEORG-OH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2888" y="1196975"/>
            <a:ext cx="3641725" cy="453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677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260350"/>
            <a:ext cx="7313613" cy="882650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6900" b="1" dirty="0" smtClean="0">
                <a:solidFill>
                  <a:srgbClr val="FF0000"/>
                </a:solidFill>
              </a:rPr>
              <a:t>Ом </a:t>
            </a:r>
            <a:r>
              <a:rPr lang="ru-RU" sz="6900" b="1" dirty="0" err="1" smtClean="0">
                <a:solidFill>
                  <a:srgbClr val="FF0000"/>
                </a:solidFill>
              </a:rPr>
              <a:t>заңы</a:t>
            </a:r>
            <a:endParaRPr lang="ru-RU" sz="6900" b="1" dirty="0" smtClean="0">
              <a:solidFill>
                <a:srgbClr val="FF0000"/>
              </a:solidFill>
            </a:endParaRP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683568" y="1268761"/>
            <a:ext cx="7704856" cy="4917728"/>
            <a:chOff x="748" y="874"/>
            <a:chExt cx="4173" cy="3023"/>
          </a:xfrm>
        </p:grpSpPr>
        <p:pic>
          <p:nvPicPr>
            <p:cNvPr id="8196" name="Picture 4" descr="Закон Ома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8" y="874"/>
              <a:ext cx="4173" cy="30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7" name="Text Box 5"/>
            <p:cNvSpPr txBox="1">
              <a:spLocks noChangeArrowheads="1"/>
            </p:cNvSpPr>
            <p:nvPr/>
          </p:nvSpPr>
          <p:spPr bwMode="auto">
            <a:xfrm>
              <a:off x="1908" y="2160"/>
              <a:ext cx="2541" cy="751"/>
            </a:xfrm>
            <a:prstGeom prst="rect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mbria" pitchFamily="18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mbria" pitchFamily="18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mbria" pitchFamily="18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mbria" pitchFamily="18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mbria" pitchFamily="18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mbria" pitchFamily="18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 I - </a:t>
              </a:r>
              <a:r>
                <a:rPr lang="kk-KZ" b="1">
                  <a:latin typeface="Arial" pitchFamily="34" charset="0"/>
                </a:rPr>
                <a:t>өткізгіштегі ток күші</a:t>
              </a:r>
            </a:p>
            <a:p>
              <a:pPr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U - </a:t>
              </a:r>
              <a:r>
                <a:rPr lang="kk-KZ" b="1">
                  <a:latin typeface="Arial" pitchFamily="34" charset="0"/>
                </a:rPr>
                <a:t>өткізгіш ұштарындағы кернеу</a:t>
              </a:r>
            </a:p>
            <a:p>
              <a:pPr>
                <a:spcBef>
                  <a:spcPct val="50000"/>
                </a:spcBef>
              </a:pPr>
              <a:r>
                <a:rPr lang="en-US" b="1">
                  <a:latin typeface="Arial" pitchFamily="34" charset="0"/>
                </a:rPr>
                <a:t>R - </a:t>
              </a:r>
              <a:r>
                <a:rPr lang="kk-KZ" b="1">
                  <a:latin typeface="Arial" pitchFamily="34" charset="0"/>
                </a:rPr>
                <a:t>өткізгіш кедергісі</a:t>
              </a:r>
              <a:endParaRPr lang="ru-RU" b="1">
                <a:latin typeface="Arial" pitchFamily="34" charset="0"/>
              </a:endParaRPr>
            </a:p>
          </p:txBody>
        </p:sp>
      </p:grpSp>
      <p:pic>
        <p:nvPicPr>
          <p:cNvPr id="6" name="Picture 43" descr="MCj0437990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36296" y="126560"/>
            <a:ext cx="1881127" cy="1142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07096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2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2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21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png;base64,iVBORw0KGgoAAAANSUhEUgAAADcAAAAmCAIAAADvM5QvAAADcElEQVR4nO2YXyhzcRjHLaP8W0tYbhArRMYVU5ShJEpbyr8pK9L8iSQSLjRcvIqQLUlWy+JKLlyQKVzQrhCtKJkQwoXahfXyfu3USe9+5zjW1jkXvle/s+d7fn228zy/5zkTf3x8BAleYr4BOOmXkrMeHh5yc3OTkpJ2dnaIBkFQxsXFLS0tra2tMRkEQQkdHR0pFAqmqIAo29vbmaJCoTw9Pc3IyGCKCoLyr0ehoaFMBkFQOhyOtLQ0FoMgKNlLJ0g4lCUlJSwGAuXW1lZdXd3T0xPWUqlUqVROT0+npKQEitFD2dPTw2IgUJaWlvb29r68vIyPj6MrjI6ONjU17e7uBgzyk7KgoGBzczMxMZErJXVbZWVlkKcrGAyG+Pj4wCFCd3d37AYy5fHx8eDgILW+uLhISEjwmcBms3V1dV1fX1dUVMzNzUVFRfmwCYHS7XY7nc7U1FSXy2W32zs6OmhiaHt7GylB3Cs4OBj3fv3k5uamtrbWYrEguScmJoaGhqampvxDeXZ29vr6KhZ/hnJycmZnZwsLC+locXHx+/s7x91XV1erq6upb9Xc3Izk8xslkrKxsRFDCrpWQ0PDV8Sfam9vDztQa6T47e0tHRKJRN/eTr9HECiRlFlZWVigsUZGRh4cHOTl5flGeXJykp2dTa2vrq5iY2N924dMWVZWRq1bW1uNRuNXSu55ibR+fHxMTk6mLldWVsrLy+noj9632H5LCFnV39///PwcHR1NfcI9L5EwMTEx+AllMtnGxgYyErXInYyR8vDwsL6+nprvFxcXi4qKMKfU1NSkp6dbrVaVSvWjrfG4397eUN34knju6+vreGfwAyXgcDr+5/jjkQ9bg7Ktra2vr4/dZjKZFhYWLi8vcbBERERkZmai5tgo/StQ0vnNpJmZGTCZzWa5XI5EwiEwMDDgbQssJV3gTBoZGTk/P8dMQ11ipkGRedsCSHl/f/+tJywsbHl5Wa/Xs9t4ni8xcOl0upCQEI1GQx8j3uKZUqvV4injsOvs7MQ5hdIh2vif1fPz8zG8YnQC6NjYGLHP8U9JCYcxpljMDGhX3lE+KVtaWubn5+lLiUSC9kF08km5v7+PDldVVRUeHo52iikWMwPRySelWq2enJzs7u5GI8XQPTw8zPT3Bp+UBo+4OIVSPez6pfSf/gF9wGevovbuRA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1451805"/>
            <a:ext cx="3108548" cy="214772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98577" y="1415276"/>
            <a:ext cx="3024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itchFamily="18" charset="0"/>
                <a:cs typeface="Times New Roman" pitchFamily="18" charset="0"/>
              </a:rPr>
              <a:t>[ρ]=1 Ом*м</a:t>
            </a: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1020677"/>
              </p:ext>
            </p:extLst>
          </p:nvPr>
        </p:nvGraphicFramePr>
        <p:xfrm>
          <a:off x="4998577" y="2276872"/>
          <a:ext cx="2736304" cy="1203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Формула" r:id="rId4" imgW="952200" imgH="419040" progId="Equation.3">
                  <p:embed/>
                </p:oleObj>
              </mc:Choice>
              <mc:Fallback>
                <p:oleObj name="Формула" r:id="rId4" imgW="95220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8577" y="2276872"/>
                        <a:ext cx="2736304" cy="120386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728679" y="321798"/>
            <a:ext cx="46361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Меншікті кедергі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http://inflin.narod.ru/press/im/pr0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331" y="3717032"/>
            <a:ext cx="6840760" cy="2736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1821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Закон Ома - Презентация 6863/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64" t="16724" b="2536"/>
          <a:stretch>
            <a:fillRect/>
          </a:stretch>
        </p:blipFill>
        <p:spPr bwMode="auto">
          <a:xfrm>
            <a:off x="1704975" y="184150"/>
            <a:ext cx="5710238" cy="655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991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1038672"/>
            <a:ext cx="722495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5400" b="1" dirty="0">
                <a:solidFill>
                  <a:srgbClr val="002060"/>
                </a:solidFill>
              </a:rPr>
              <a:t>Виртуалды </a:t>
            </a:r>
            <a:r>
              <a:rPr lang="kk-KZ" sz="5400" b="1" dirty="0" smtClean="0">
                <a:solidFill>
                  <a:srgbClr val="002060"/>
                </a:solidFill>
              </a:rPr>
              <a:t>лаборатория</a:t>
            </a:r>
            <a:endParaRPr lang="ru-RU" sz="5400" dirty="0">
              <a:solidFill>
                <a:srgbClr val="002060"/>
              </a:solidFill>
            </a:endParaRPr>
          </a:p>
        </p:txBody>
      </p:sp>
      <p:pic>
        <p:nvPicPr>
          <p:cNvPr id="5" name="Picture 6" descr="http://class-fizika.narod.ru/8_class/8_urok/8_el/1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794" y="3212976"/>
            <a:ext cx="3672408" cy="28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6573" t="27214" r="18574" b="15823"/>
          <a:stretch/>
        </p:blipFill>
        <p:spPr bwMode="auto">
          <a:xfrm>
            <a:off x="4067944" y="3102717"/>
            <a:ext cx="3456384" cy="27363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1036" descr="computador0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0352" y="5085184"/>
            <a:ext cx="1701602" cy="1561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4" descr="TYPLOOP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290794" y="324297"/>
            <a:ext cx="1605500" cy="160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6122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88232" y="188640"/>
            <a:ext cx="61206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Есеп шығару </a:t>
            </a:r>
          </a:p>
          <a:p>
            <a:pPr algn="ctr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(оқулықпен жүмыс)</a:t>
            </a:r>
            <a:endParaRPr lang="ru-RU" sz="32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36712" y="1729180"/>
            <a:ext cx="7967736" cy="4724155"/>
          </a:xfrm>
          <a:prstGeom prst="round2Diag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R="265430">
              <a:spcAft>
                <a:spcPts val="0"/>
              </a:spcAft>
            </a:pP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18-жаттығу</a:t>
            </a:r>
          </a:p>
          <a:p>
            <a:pPr algn="just">
              <a:spcAft>
                <a:spcPts val="0"/>
              </a:spcAft>
              <a:tabLst>
                <a:tab pos="1838325" algn="l"/>
              </a:tabLst>
            </a:pPr>
            <a:r>
              <a:rPr lang="kk-KZ" sz="2800" b="1" dirty="0">
                <a:latin typeface="Times New Roman"/>
                <a:ea typeface="Calibri"/>
                <a:cs typeface="Times New Roman"/>
              </a:rPr>
              <a:t>1.Өткізгіштен 0,40 А ток өткенде өткізгіштің ұштарындағы потенциалдар айырымы </a:t>
            </a:r>
            <a:r>
              <a:rPr lang="kk-KZ" sz="2800" b="1" dirty="0" smtClean="0">
                <a:latin typeface="Times New Roman"/>
                <a:ea typeface="Calibri"/>
                <a:cs typeface="Times New Roman"/>
              </a:rPr>
              <a:t>8,0В </a:t>
            </a:r>
            <a:r>
              <a:rPr lang="kk-KZ" sz="2800" b="1" dirty="0">
                <a:latin typeface="Times New Roman"/>
                <a:ea typeface="Calibri"/>
                <a:cs typeface="Times New Roman"/>
              </a:rPr>
              <a:t>болды. Өткізгіштің кедергісі неге тең</a:t>
            </a:r>
            <a:r>
              <a:rPr lang="kk-KZ" sz="2800" b="1" dirty="0" smtClean="0">
                <a:latin typeface="Times New Roman"/>
                <a:ea typeface="Calibri"/>
                <a:cs typeface="Times New Roman"/>
              </a:rPr>
              <a:t>?</a:t>
            </a:r>
            <a:endParaRPr lang="kk-KZ" sz="2800" b="1" dirty="0">
              <a:latin typeface="Times New Roman"/>
              <a:ea typeface="Calibri"/>
              <a:cs typeface="Times New Roman"/>
            </a:endParaRPr>
          </a:p>
          <a:p>
            <a:pPr marR="265430">
              <a:spcAft>
                <a:spcPts val="0"/>
              </a:spcAft>
            </a:pP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Calibri"/>
                <a:cs typeface="Times New Roman"/>
              </a:rPr>
              <a:t>19-жаттығу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alibri"/>
              <a:ea typeface="Calibri"/>
              <a:cs typeface="Times New Roman"/>
            </a:endParaRPr>
          </a:p>
          <a:p>
            <a:pPr marR="265430">
              <a:spcAft>
                <a:spcPts val="0"/>
              </a:spcAft>
            </a:pPr>
            <a:r>
              <a:rPr lang="kk-KZ" sz="2800" b="1" dirty="0">
                <a:latin typeface="Times New Roman"/>
                <a:ea typeface="Calibri"/>
                <a:cs typeface="Times New Roman"/>
              </a:rPr>
              <a:t>1. Көлденең қимасының ауданы 1 мм</a:t>
            </a:r>
            <a:r>
              <a:rPr lang="kk-KZ" sz="2800" b="1" baseline="30000" dirty="0">
                <a:latin typeface="Times New Roman"/>
                <a:ea typeface="Calibri"/>
                <a:cs typeface="Times New Roman"/>
              </a:rPr>
              <a:t>2</a:t>
            </a:r>
            <a:r>
              <a:rPr lang="kk-KZ" sz="2800" b="1" dirty="0">
                <a:latin typeface="Times New Roman"/>
                <a:ea typeface="Calibri"/>
                <a:cs typeface="Times New Roman"/>
              </a:rPr>
              <a:t>, ұзындығы 24,2 м константан сымнан жасалған электр пешінің қыздыру элементінің кедергісін анықтаңдар</a:t>
            </a:r>
            <a:r>
              <a:rPr lang="kk-KZ" sz="2800" b="1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kk-KZ" sz="2800" b="1" dirty="0">
                <a:latin typeface="Times New Roman"/>
                <a:ea typeface="Calibri"/>
                <a:cs typeface="Times New Roman"/>
              </a:rPr>
              <a:t> </a:t>
            </a:r>
            <a:endParaRPr lang="ru-RU" sz="2800" b="1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5" name="Picture 7" descr="chel1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92280" y="282580"/>
            <a:ext cx="1696627" cy="1320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246256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397</TotalTime>
  <Words>238</Words>
  <Application>Microsoft Office PowerPoint</Application>
  <PresentationFormat>Экран (4:3)</PresentationFormat>
  <Paragraphs>30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Исполнительная</vt:lpstr>
      <vt:lpstr>Справедливость</vt:lpstr>
      <vt:lpstr>Microsoft Equation 3.0</vt:lpstr>
      <vt:lpstr>Презентация PowerPoint</vt:lpstr>
      <vt:lpstr>Презентация PowerPoint</vt:lpstr>
      <vt:lpstr>Презентация PowerPoint</vt:lpstr>
      <vt:lpstr>Неміс физигі Г. Ом</vt:lpstr>
      <vt:lpstr>Ом заңы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QWERTY</dc:creator>
  <cp:lastModifiedBy>QWERTY</cp:lastModifiedBy>
  <cp:revision>18</cp:revision>
  <dcterms:created xsi:type="dcterms:W3CDTF">2018-01-20T10:37:03Z</dcterms:created>
  <dcterms:modified xsi:type="dcterms:W3CDTF">2018-01-21T16:40:09Z</dcterms:modified>
</cp:coreProperties>
</file>