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4"/>
  </p:notesMasterIdLst>
  <p:handoutMasterIdLst>
    <p:handoutMasterId r:id="rId15"/>
  </p:handoutMasterIdLst>
  <p:sldIdLst>
    <p:sldId id="256" r:id="rId3"/>
    <p:sldId id="293" r:id="rId4"/>
    <p:sldId id="295" r:id="rId5"/>
    <p:sldId id="294" r:id="rId6"/>
    <p:sldId id="292" r:id="rId7"/>
    <p:sldId id="296" r:id="rId8"/>
    <p:sldId id="297" r:id="rId9"/>
    <p:sldId id="298" r:id="rId10"/>
    <p:sldId id="299" r:id="rId11"/>
    <p:sldId id="269" r:id="rId12"/>
    <p:sldId id="30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66FF66"/>
    <a:srgbClr val="FFFF00"/>
    <a:srgbClr val="008000"/>
    <a:srgbClr val="000000"/>
    <a:srgbClr val="CC0099"/>
    <a:srgbClr val="6600CC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>
        <p:scale>
          <a:sx n="73" d="100"/>
          <a:sy n="73" d="100"/>
        </p:scale>
        <p:origin x="-106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86E37D-9F3A-4219-B5E7-61B0D8509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44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3BC5D0B-D845-4BEC-8188-ACAA1FB6E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0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3EC4F-DC4D-4BF7-934F-FDC2F9FE1D3F}" type="slidenum">
              <a:rPr lang="ru-RU"/>
              <a:pPr/>
              <a:t>1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8A0B7-3B6F-47E6-BBCC-226AB393A5CD}" type="slidenum">
              <a:rPr lang="ru-RU"/>
              <a:pPr/>
              <a:t>10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74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48026C-634C-46AA-9117-C3BF04991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A89DA-5A8B-49CF-8C48-10BA759AE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1BCB8-9EF9-4CD0-B82C-E4E6BBD53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CBF96-A0B1-4AF9-93E4-B508B0D4B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1BBA-1795-42FD-9214-505A02708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F5DDF-DC2F-4E42-A0C7-177283618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EEA8-C8A3-4276-B202-16AE8AD0D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0A7B8-9F81-4C36-941D-F50124E2B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FA588-87AF-43F6-A54A-E8C184D75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95CC-760B-40AC-B0AC-AF41AC06F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F8612-CF19-4250-8F06-D0F2842D9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3D89F-D691-42FA-89AE-07ED052AC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FA847-76D5-4BC5-B901-3E345A7B7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92269-C1F0-4470-BFB3-3A9CB69E9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6EC30-1AD9-4F39-88DC-6466F5813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9C004-F72A-4AA7-8F40-4412C6E43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E959-5649-4FDC-A376-B892A56CF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9D28D-27BE-456D-841C-E5DAD1B8C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38ADC-7E52-4D1E-8667-29BC7F65A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E56B6-DFEE-4250-9519-A639BE496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88B2-299F-4C65-96ED-9CE428DE3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E1508-DA5B-4F0D-AE67-04FB4E4F5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D973-E8FB-435D-80B4-E7BCC24A0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63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64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64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64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4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64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DD2A7B8-0593-4614-878C-A83766361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633807D-E025-4EC6-B919-94AC3C1F0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KZ-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2277" y="604517"/>
            <a:ext cx="8599446" cy="2578038"/>
          </a:xfrm>
        </p:spPr>
        <p:txBody>
          <a:bodyPr/>
          <a:lstStyle/>
          <a:p>
            <a:pPr eaLnBrk="1" hangingPunct="1">
              <a:defRPr/>
            </a:pP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Мамандық таңдау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жауапты қадам</a:t>
            </a:r>
            <a:endParaRPr lang="ru-RU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35696" y="1844675"/>
            <a:ext cx="2160240" cy="2447925"/>
          </a:xfrm>
        </p:spPr>
        <p:txBody>
          <a:bodyPr wrap="none" anchor="ctr"/>
          <a:lstStyle/>
          <a:p>
            <a:pPr marL="0" lv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  <a:p>
            <a:pPr algn="ctr" eaLnBrk="1" hangingPunct="1">
              <a:buFontTx/>
              <a:buNone/>
            </a:pPr>
            <a:endParaRPr 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751512" y="856357"/>
            <a:ext cx="3564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51512" y="2223593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Мәңгі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лаулап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үшін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ғаламда</a:t>
            </a:r>
            <a:r>
              <a:rPr lang="ru-RU" dirty="0">
                <a:solidFill>
                  <a:srgbClr val="002060"/>
                </a:solidFill>
              </a:rPr>
              <a:t>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err="1">
                <a:solidFill>
                  <a:srgbClr val="002060"/>
                </a:solidFill>
              </a:rPr>
              <a:t>Үлкен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бақыт</a:t>
            </a:r>
            <a:r>
              <a:rPr lang="ru-RU" dirty="0">
                <a:solidFill>
                  <a:srgbClr val="002060"/>
                </a:solidFill>
              </a:rPr>
              <a:t> табу </a:t>
            </a:r>
            <a:r>
              <a:rPr lang="ru-RU" dirty="0" err="1">
                <a:solidFill>
                  <a:srgbClr val="002060"/>
                </a:solidFill>
              </a:rPr>
              <a:t>үшін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ғаламда</a:t>
            </a:r>
            <a:r>
              <a:rPr lang="ru-RU" dirty="0">
                <a:solidFill>
                  <a:srgbClr val="002060"/>
                </a:solidFill>
              </a:rPr>
              <a:t>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err="1">
                <a:solidFill>
                  <a:srgbClr val="002060"/>
                </a:solidFill>
              </a:rPr>
              <a:t>Үлкен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болып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қалу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үшін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ғаламда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err="1">
                <a:solidFill>
                  <a:srgbClr val="002060"/>
                </a:solidFill>
              </a:rPr>
              <a:t>Үлкен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арман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керек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адамға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kk-KZ" dirty="0">
              <a:solidFill>
                <a:srgbClr val="002060"/>
              </a:solidFill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</a:rPr>
              <a:t>Мұхтар</a:t>
            </a:r>
            <a:r>
              <a:rPr lang="ru-RU" dirty="0">
                <a:solidFill>
                  <a:srgbClr val="002060"/>
                </a:solidFill>
              </a:rPr>
              <a:t>  </a:t>
            </a:r>
            <a:r>
              <a:rPr lang="ru-RU" dirty="0" err="1">
                <a:solidFill>
                  <a:srgbClr val="002060"/>
                </a:solidFill>
              </a:rPr>
              <a:t>Шаханов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772816"/>
            <a:ext cx="2069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•Осы </a:t>
            </a:r>
            <a:r>
              <a:rPr lang="ru-RU" dirty="0" err="1">
                <a:solidFill>
                  <a:srgbClr val="C00000"/>
                </a:solidFill>
              </a:rPr>
              <a:t>күннен</a:t>
            </a:r>
            <a:r>
              <a:rPr lang="ru-RU" dirty="0">
                <a:solidFill>
                  <a:srgbClr val="C00000"/>
                </a:solidFill>
              </a:rPr>
              <a:t> не </a:t>
            </a:r>
            <a:r>
              <a:rPr lang="ru-RU" dirty="0" err="1">
                <a:solidFill>
                  <a:srgbClr val="C00000"/>
                </a:solidFill>
              </a:rPr>
              <a:t>алдыңыз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•</a:t>
            </a:r>
            <a:r>
              <a:rPr lang="ru-RU" dirty="0" err="1" smtClean="0">
                <a:solidFill>
                  <a:srgbClr val="C00000"/>
                </a:solidFill>
              </a:rPr>
              <a:t>Өзіңіз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үшін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қандай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қорытынды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жасадыңыз</a:t>
            </a:r>
            <a:r>
              <a:rPr lang="ru-RU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764704"/>
            <a:ext cx="6120680" cy="4597971"/>
          </a:xfrm>
        </p:spPr>
        <p:txBody>
          <a:bodyPr/>
          <a:lstStyle/>
          <a:p>
            <a:pPr marL="0" indent="0">
              <a:buNone/>
            </a:pPr>
            <a:r>
              <a:rPr lang="kk-KZ" dirty="0">
                <a:effectLst/>
              </a:rPr>
              <a:t/>
            </a:r>
            <a:br>
              <a:rPr lang="kk-KZ" dirty="0">
                <a:effectLst/>
              </a:rPr>
            </a:br>
            <a:r>
              <a:rPr lang="kk-K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Ісім оңсын десеңіз,</a:t>
            </a:r>
            <a:br>
              <a:rPr lang="kk-K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 істің маманы болыңыз.</a:t>
            </a:r>
            <a:br>
              <a:rPr lang="kk-K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Даңқым шықсын десеңіз,</a:t>
            </a:r>
            <a:br>
              <a:rPr lang="kk-K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Көпшіліктің адамы болыңыз.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kk-KZ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dirty="0" err="1">
                <a:solidFill>
                  <a:schemeClr val="tx2"/>
                </a:solidFill>
              </a:rPr>
              <a:t>Әл</a:t>
            </a:r>
            <a:r>
              <a:rPr lang="ru-RU" dirty="0">
                <a:solidFill>
                  <a:schemeClr val="tx2"/>
                </a:solidFill>
              </a:rPr>
              <a:t> – </a:t>
            </a:r>
            <a:r>
              <a:rPr lang="ru-RU" dirty="0" err="1">
                <a:solidFill>
                  <a:schemeClr val="tx2"/>
                </a:solidFill>
              </a:rPr>
              <a:t>Фараби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Әлемде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50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мыңға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жуық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мамандық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бар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екен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және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жыл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сайын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оған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500 -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ге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тарта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жаңа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түрі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қосылып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отырады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екен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Олардың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ішінен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өзімізге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қажеттісін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қалай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таңдауға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болады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?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Біз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олардың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қаншасы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туралы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білеміз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?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Мамандық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таңдауда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нені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бағдар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ретінде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алуға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болады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? «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Мектеп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бітіргеннен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кейін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кім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боласың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?»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деген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сұрақтарға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мектеп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оқушыларының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көбісі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нақты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жауап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бере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алмайды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Шындығына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келгенде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мамандық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таңдау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мәселесі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әсіресе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біздің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қоғамымыз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нарықтық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қатынасқа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көшіп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отырған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жағдайда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өте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күрделі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мәселе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Бүгінгі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кешімізде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біз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осындай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маңызды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тақырыптарға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тоқталамыз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мамандық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болашақ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таңдайтын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бағдарымызды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таңдау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стратегиясы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жөнінде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кәсіби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өмірлік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бағытты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жобалау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туралы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әңгімелейтін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боламыз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Мамандық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таңдау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кезінде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ескерілетін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факторға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тоқталамыз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және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дұрыс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шешім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қабылдауды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үйренеміз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Бұл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ретте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бүгін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бізге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өз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ойларымен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бөлісіп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тың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пікірлері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мен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ақыл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-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кеңесін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айтуға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шақырулы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қонақтарымыз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келіп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отыр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Сол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қонақтармен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таныстырып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өтейін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16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сүру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табылатын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дайындықты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жауапкершілікті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Әлемде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мыңға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жуық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мамандықтар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Статисттердің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млн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ауыстырып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12 %- і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қайтадан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қайтып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оралады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таңдауда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қателесіпті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деуге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Әлде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болашақтағы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профессионалды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қызметіне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жақты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дайындалу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Қоғамға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адамдарға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пайдасын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тигізетін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мамандықтарды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таңдауға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236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Мамандық дегеніміз не?</a:t>
            </a:r>
            <a:endParaRPr lang="ru-RU" dirty="0"/>
          </a:p>
        </p:txBody>
      </p:sp>
      <p:pic>
        <p:nvPicPr>
          <p:cNvPr id="4" name="Picture 11" descr="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6000"/>
          </a:blip>
          <a:srcRect/>
          <a:stretch>
            <a:fillRect/>
          </a:stretch>
        </p:blipFill>
        <p:spPr bwMode="auto">
          <a:xfrm>
            <a:off x="3563888" y="1916833"/>
            <a:ext cx="1728713" cy="2976570"/>
          </a:xfrm>
          <a:prstGeom prst="rect">
            <a:avLst/>
          </a:prstGeom>
          <a:noFill/>
        </p:spPr>
      </p:pic>
      <p:pic>
        <p:nvPicPr>
          <p:cNvPr id="5" name="Picture 6" descr="J0285698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6807200" y="1484313"/>
            <a:ext cx="2051050" cy="1655762"/>
          </a:xfrm>
          <a:prstGeom prst="rect">
            <a:avLst/>
          </a:prstGeom>
          <a:noFill/>
        </p:spPr>
      </p:pic>
      <p:pic>
        <p:nvPicPr>
          <p:cNvPr id="6" name="Picture 10" descr="PALETT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581128"/>
            <a:ext cx="1298575" cy="16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E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4365104"/>
            <a:ext cx="1557338" cy="181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J0195384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1187624" y="1484313"/>
            <a:ext cx="1795462" cy="1833563"/>
          </a:xfrm>
          <a:prstGeom prst="rect">
            <a:avLst/>
          </a:prstGeom>
          <a:noFill/>
        </p:spPr>
      </p:pic>
      <p:pic>
        <p:nvPicPr>
          <p:cNvPr id="9" name="Picture 2" descr="J0205462"/>
          <p:cNvPicPr>
            <a:picLocks noChangeAspect="1" noChangeArrowheads="1"/>
          </p:cNvPicPr>
          <p:nvPr/>
        </p:nvPicPr>
        <p:blipFill>
          <a:blip r:embed="rId7">
            <a:lum bright="12000"/>
          </a:blip>
          <a:srcRect/>
          <a:stretch>
            <a:fillRect/>
          </a:stretch>
        </p:blipFill>
        <p:spPr bwMode="auto">
          <a:xfrm>
            <a:off x="5435600" y="2797459"/>
            <a:ext cx="1819275" cy="1809750"/>
          </a:xfrm>
          <a:prstGeom prst="rect">
            <a:avLst/>
          </a:prstGeom>
          <a:noFill/>
        </p:spPr>
      </p:pic>
      <p:pic>
        <p:nvPicPr>
          <p:cNvPr id="10" name="Picture 6" descr="J0240695"/>
          <p:cNvPicPr>
            <a:picLocks noChangeAspect="1" noChangeArrowheads="1"/>
          </p:cNvPicPr>
          <p:nvPr/>
        </p:nvPicPr>
        <p:blipFill>
          <a:blip r:embed="rId8">
            <a:lum bright="24000"/>
          </a:blip>
          <a:srcRect/>
          <a:stretch>
            <a:fillRect/>
          </a:stretch>
        </p:blipFill>
        <p:spPr bwMode="auto">
          <a:xfrm>
            <a:off x="323528" y="3500710"/>
            <a:ext cx="1511300" cy="1880716"/>
          </a:xfrm>
          <a:prstGeom prst="rect">
            <a:avLst/>
          </a:prstGeom>
          <a:noFill/>
        </p:spPr>
      </p:pic>
      <p:pic>
        <p:nvPicPr>
          <p:cNvPr id="11" name="Picture 15" descr="J0187423"/>
          <p:cNvPicPr>
            <a:picLocks noChangeAspect="1" noChangeArrowheads="1"/>
          </p:cNvPicPr>
          <p:nvPr/>
        </p:nvPicPr>
        <p:blipFill>
          <a:blip r:embed="rId9">
            <a:lum bright="12000"/>
          </a:blip>
          <a:srcRect/>
          <a:stretch>
            <a:fillRect/>
          </a:stretch>
        </p:blipFill>
        <p:spPr bwMode="auto">
          <a:xfrm>
            <a:off x="2339752" y="4365104"/>
            <a:ext cx="1762125" cy="2009899"/>
          </a:xfrm>
          <a:prstGeom prst="rect">
            <a:avLst/>
          </a:prstGeom>
          <a:noFill/>
        </p:spPr>
      </p:pic>
      <p:pic>
        <p:nvPicPr>
          <p:cNvPr id="12" name="Picture 6" descr="J0240695"/>
          <p:cNvPicPr>
            <a:picLocks noChangeAspect="1" noChangeArrowheads="1"/>
          </p:cNvPicPr>
          <p:nvPr/>
        </p:nvPicPr>
        <p:blipFill>
          <a:blip r:embed="rId8">
            <a:lum bright="24000"/>
          </a:blip>
          <a:srcRect/>
          <a:stretch>
            <a:fillRect/>
          </a:stretch>
        </p:blipFill>
        <p:spPr bwMode="auto">
          <a:xfrm>
            <a:off x="475928" y="3653110"/>
            <a:ext cx="1511300" cy="1880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33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08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Бүгінгі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таңда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жастардың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көбі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ұстаз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болуды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қаламайды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керісінше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заңгер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банкир, экономист т. б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мамандықтарды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құрметпен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бағалайды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Мұның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себебі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неде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деп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ойлайсыз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?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193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47701" y="364502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Айтыңдаршы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маман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дегеніміз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не?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Белгілі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бір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мамандық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иесі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болу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үшін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не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істеу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керек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8097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65734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/>
              <a:t>Психологиялық</a:t>
            </a:r>
            <a:r>
              <a:rPr lang="ru-RU" sz="5400" dirty="0"/>
              <a:t> </a:t>
            </a:r>
            <a:r>
              <a:rPr lang="ru-RU" sz="5400" dirty="0" err="1"/>
              <a:t>сәт</a:t>
            </a:r>
            <a:r>
              <a:rPr lang="ru-RU" sz="5400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625" y="1916832"/>
            <a:ext cx="3693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/>
              <a:t>Психогеометрия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82883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Оқушылар</a:t>
            </a:r>
            <a:r>
              <a:rPr lang="ru-RU" dirty="0"/>
              <a:t> </a:t>
            </a:r>
            <a:r>
              <a:rPr lang="ru-RU" dirty="0" err="1"/>
              <a:t>өзіңе</a:t>
            </a:r>
            <a:r>
              <a:rPr lang="ru-RU" dirty="0"/>
              <a:t> </a:t>
            </a:r>
            <a:r>
              <a:rPr lang="ru-RU" dirty="0" err="1"/>
              <a:t>ұнаған</a:t>
            </a:r>
            <a:r>
              <a:rPr lang="ru-RU" dirty="0"/>
              <a:t> </a:t>
            </a:r>
            <a:r>
              <a:rPr lang="ru-RU" dirty="0" err="1"/>
              <a:t>геометриялық</a:t>
            </a:r>
            <a:r>
              <a:rPr lang="ru-RU" dirty="0"/>
              <a:t> </a:t>
            </a:r>
            <a:r>
              <a:rPr lang="ru-RU" dirty="0" err="1"/>
              <a:t>фигуралардың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- </a:t>
            </a:r>
            <a:r>
              <a:rPr lang="ru-RU" dirty="0" err="1"/>
              <a:t>келгенін</a:t>
            </a:r>
            <a:r>
              <a:rPr lang="ru-RU" dirty="0"/>
              <a:t> </a:t>
            </a:r>
            <a:r>
              <a:rPr lang="ru-RU" dirty="0" err="1"/>
              <a:t>таңдауы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. </a:t>
            </a:r>
            <a:r>
              <a:rPr lang="ru-RU" dirty="0" err="1"/>
              <a:t>Әр</a:t>
            </a:r>
            <a:r>
              <a:rPr lang="ru-RU" dirty="0"/>
              <a:t> фигура </a:t>
            </a:r>
            <a:r>
              <a:rPr lang="ru-RU" dirty="0" err="1"/>
              <a:t>қандай</a:t>
            </a:r>
            <a:r>
              <a:rPr lang="ru-RU" dirty="0"/>
              <a:t> да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бойындағы</a:t>
            </a:r>
            <a:r>
              <a:rPr lang="ru-RU" dirty="0"/>
              <a:t> </a:t>
            </a:r>
            <a:r>
              <a:rPr lang="ru-RU" dirty="0" err="1"/>
              <a:t>қасиетті</a:t>
            </a:r>
            <a:r>
              <a:rPr lang="ru-RU" dirty="0"/>
              <a:t>, </a:t>
            </a:r>
            <a:r>
              <a:rPr lang="ru-RU" dirty="0" err="1"/>
              <a:t>қабілетті</a:t>
            </a:r>
            <a:r>
              <a:rPr lang="ru-RU" dirty="0"/>
              <a:t> </a:t>
            </a:r>
            <a:r>
              <a:rPr lang="ru-RU" dirty="0" err="1"/>
              <a:t>білдіреді</a:t>
            </a:r>
            <a:r>
              <a:rPr lang="ru-RU" dirty="0"/>
              <a:t>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4"/>
            <a:ext cx="914400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4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Қазіргі</a:t>
            </a:r>
            <a:r>
              <a:rPr lang="ru-RU" sz="2800" i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i="1" u="sng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заманғы</a:t>
            </a:r>
            <a:r>
              <a:rPr lang="ru-RU" sz="2800" i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i="1" u="sng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жоғары</a:t>
            </a:r>
            <a:r>
              <a:rPr lang="ru-RU" sz="2800" i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i="1" u="sng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білімі</a:t>
            </a:r>
            <a:r>
              <a:rPr lang="ru-RU" sz="2800" i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бар </a:t>
            </a:r>
            <a:r>
              <a:rPr lang="ru-RU" sz="2800" i="1" u="sng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маманға</a:t>
            </a:r>
            <a:r>
              <a:rPr lang="ru-RU" sz="2800" i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i="1" u="sng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қандай</a:t>
            </a:r>
            <a:r>
              <a:rPr lang="ru-RU" sz="2800" i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i="1" u="sng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талаптар</a:t>
            </a:r>
            <a:r>
              <a:rPr lang="ru-RU" sz="2800" i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i="1" u="sng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қойылады</a:t>
            </a:r>
            <a:r>
              <a:rPr lang="ru-RU" sz="2800" i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62167" y="1891026"/>
            <a:ext cx="2605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Жауаптар</a:t>
            </a:r>
            <a:r>
              <a:rPr lang="ru-RU" sz="3600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:</a:t>
            </a:r>
            <a:endParaRPr lang="ru-RU" sz="3600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14096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Компьютерді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білу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</a:t>
            </a:r>
            <a:r>
              <a:rPr lang="ru-RU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Бірнеше</a:t>
            </a: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тілді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ағылшын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тілін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білу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</a:t>
            </a:r>
            <a:r>
              <a:rPr lang="ru-RU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Адамдармен</a:t>
            </a: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қарым-қатынас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жасай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білу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</a:t>
            </a:r>
            <a:r>
              <a:rPr lang="ru-RU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Өз</a:t>
            </a: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тауарын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қызметін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өткізе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білу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Тез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шешім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қабылдап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бастамашылық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жасау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</a:t>
            </a:r>
            <a:r>
              <a:rPr lang="ru-RU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Үнемі</a:t>
            </a: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білім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алуға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қайта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оқуға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бейімділік</a:t>
            </a: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2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379</Words>
  <Application>Microsoft Office PowerPoint</Application>
  <PresentationFormat>Экран (4:3)</PresentationFormat>
  <Paragraphs>32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Круги</vt:lpstr>
      <vt:lpstr>Оформление по умолчанию</vt:lpstr>
      <vt:lpstr>         Мамандық таңдау – жауапты қадам</vt:lpstr>
      <vt:lpstr>Презентация PowerPoint</vt:lpstr>
      <vt:lpstr>Презентация PowerPoint</vt:lpstr>
      <vt:lpstr>Презентация PowerPoint</vt:lpstr>
      <vt:lpstr>Мамандық дегеніміз не?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WW</cp:lastModifiedBy>
  <cp:revision>135</cp:revision>
  <dcterms:created xsi:type="dcterms:W3CDTF">2010-12-12T13:53:48Z</dcterms:created>
  <dcterms:modified xsi:type="dcterms:W3CDTF">2019-01-16T10:41:35Z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792352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