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9" r:id="rId1"/>
    <p:sldMasterId id="2147483746" r:id="rId2"/>
  </p:sldMasterIdLst>
  <p:sldIdLst>
    <p:sldId id="285" r:id="rId3"/>
    <p:sldId id="256" r:id="rId4"/>
    <p:sldId id="258" r:id="rId5"/>
    <p:sldId id="257" r:id="rId6"/>
    <p:sldId id="259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64" r:id="rId20"/>
    <p:sldId id="275" r:id="rId21"/>
    <p:sldId id="261" r:id="rId22"/>
    <p:sldId id="278" r:id="rId23"/>
    <p:sldId id="276" r:id="rId24"/>
    <p:sldId id="277" r:id="rId25"/>
    <p:sldId id="284" r:id="rId26"/>
    <p:sldId id="280" r:id="rId27"/>
    <p:sldId id="282" r:id="rId28"/>
    <p:sldId id="281" r:id="rId29"/>
    <p:sldId id="283" r:id="rId3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Мадина" initials="М" lastIdx="1" clrIdx="0">
    <p:extLst>
      <p:ext uri="{19B8F6BF-5375-455C-9EA6-DF929625EA0E}">
        <p15:presenceInfo xmlns:p15="http://schemas.microsoft.com/office/powerpoint/2012/main" userId="Мадина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06" autoAdjust="0"/>
    <p:restoredTop sz="94660"/>
  </p:normalViewPr>
  <p:slideViewPr>
    <p:cSldViewPr snapToGrid="0">
      <p:cViewPr varScale="1">
        <p:scale>
          <a:sx n="70" d="100"/>
          <a:sy n="70" d="100"/>
        </p:scale>
        <p:origin x="75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E2E6F-ABBD-43EF-9BA7-60A8BED867B4}" type="datetimeFigureOut">
              <a:rPr lang="ru-RU" smtClean="0"/>
              <a:t>26.09.2018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1582A-F711-4277-AFFE-4414F984E4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4139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E2E6F-ABBD-43EF-9BA7-60A8BED867B4}" type="datetimeFigureOut">
              <a:rPr lang="ru-RU" smtClean="0"/>
              <a:t>26.09.2018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1582A-F711-4277-AFFE-4414F984E4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115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E2E6F-ABBD-43EF-9BA7-60A8BED867B4}" type="datetimeFigureOut">
              <a:rPr lang="ru-RU" smtClean="0"/>
              <a:t>26.09.2018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1582A-F711-4277-AFFE-4414F984E473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025179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E2E6F-ABBD-43EF-9BA7-60A8BED867B4}" type="datetimeFigureOut">
              <a:rPr lang="ru-RU" smtClean="0"/>
              <a:t>26.09.2018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1582A-F711-4277-AFFE-4414F984E4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23398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E2E6F-ABBD-43EF-9BA7-60A8BED867B4}" type="datetimeFigureOut">
              <a:rPr lang="ru-RU" smtClean="0"/>
              <a:t>26.09.2018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1582A-F711-4277-AFFE-4414F984E473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000002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E2E6F-ABBD-43EF-9BA7-60A8BED867B4}" type="datetimeFigureOut">
              <a:rPr lang="ru-RU" smtClean="0"/>
              <a:t>26.09.2018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1582A-F711-4277-AFFE-4414F984E4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95849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E2E6F-ABBD-43EF-9BA7-60A8BED867B4}" type="datetimeFigureOut">
              <a:rPr lang="ru-RU" smtClean="0"/>
              <a:t>26.09.2018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1582A-F711-4277-AFFE-4414F984E4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91445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E2E6F-ABBD-43EF-9BA7-60A8BED867B4}" type="datetimeFigureOut">
              <a:rPr lang="ru-RU" smtClean="0"/>
              <a:t>26.09.2018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1582A-F711-4277-AFFE-4414F984E4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84719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3" name="Freeform 12"/>
          <p:cNvSpPr/>
          <p:nvPr/>
        </p:nvSpPr>
        <p:spPr>
          <a:xfrm>
            <a:off x="-11289" y="-16933"/>
            <a:ext cx="11672712" cy="6451600"/>
          </a:xfrm>
          <a:custGeom>
            <a:avLst/>
            <a:gdLst/>
            <a:ahLst/>
            <a:cxnLst/>
            <a:rect l="l" t="t" r="r" b="b"/>
            <a:pathLst>
              <a:path w="8754534" h="6451600">
                <a:moveTo>
                  <a:pt x="8373534" y="0"/>
                </a:moveTo>
                <a:lnTo>
                  <a:pt x="8754534" y="5994400"/>
                </a:lnTo>
                <a:lnTo>
                  <a:pt x="0" y="6451600"/>
                </a:lnTo>
                <a:lnTo>
                  <a:pt x="0" y="0"/>
                </a:lnTo>
                <a:lnTo>
                  <a:pt x="8373534" y="0"/>
                </a:lnTo>
                <a:close/>
              </a:path>
            </a:pathLst>
          </a:cu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Freeform 22"/>
          <p:cNvSpPr/>
          <p:nvPr/>
        </p:nvSpPr>
        <p:spPr>
          <a:xfrm>
            <a:off x="-13838" y="4445001"/>
            <a:ext cx="11286260" cy="1715811"/>
          </a:xfrm>
          <a:custGeom>
            <a:avLst/>
            <a:gdLst/>
            <a:ahLst/>
            <a:cxnLst/>
            <a:rect l="l" t="t" r="r" b="b"/>
            <a:pathLst>
              <a:path w="8428428" h="1878553">
                <a:moveTo>
                  <a:pt x="0" y="438229"/>
                </a:moveTo>
                <a:lnTo>
                  <a:pt x="8343246" y="0"/>
                </a:lnTo>
                <a:lnTo>
                  <a:pt x="8428428" y="1424838"/>
                </a:lnTo>
                <a:lnTo>
                  <a:pt x="7515" y="1878553"/>
                </a:lnTo>
                <a:lnTo>
                  <a:pt x="0" y="438229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Freeform 28"/>
          <p:cNvSpPr/>
          <p:nvPr/>
        </p:nvSpPr>
        <p:spPr>
          <a:xfrm>
            <a:off x="-3818" y="1"/>
            <a:ext cx="7748313" cy="321615"/>
          </a:xfrm>
          <a:custGeom>
            <a:avLst/>
            <a:gdLst/>
            <a:ahLst/>
            <a:cxnLst/>
            <a:rect l="l" t="t" r="r" b="b"/>
            <a:pathLst>
              <a:path w="5811235" h="321615">
                <a:moveTo>
                  <a:pt x="0" y="0"/>
                </a:moveTo>
                <a:lnTo>
                  <a:pt x="5811235" y="0"/>
                </a:lnTo>
                <a:lnTo>
                  <a:pt x="1" y="321615"/>
                </a:lnTo>
                <a:cubicBezTo>
                  <a:pt x="1" y="214410"/>
                  <a:pt x="0" y="107205"/>
                  <a:pt x="0" y="0"/>
                </a:cubicBez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Freeform 29"/>
          <p:cNvSpPr/>
          <p:nvPr/>
        </p:nvSpPr>
        <p:spPr>
          <a:xfrm rot="21420000">
            <a:off x="-227691" y="213023"/>
            <a:ext cx="11307379" cy="5746008"/>
          </a:xfrm>
          <a:custGeom>
            <a:avLst/>
            <a:gdLst/>
            <a:ahLst/>
            <a:cxnLst/>
            <a:rect l="l" t="t" r="r" b="b"/>
            <a:pathLst>
              <a:path w="11307378" h="5746008">
                <a:moveTo>
                  <a:pt x="11270997" y="0"/>
                </a:moveTo>
                <a:lnTo>
                  <a:pt x="11307378" y="5746008"/>
                </a:lnTo>
                <a:lnTo>
                  <a:pt x="1" y="574313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601888" y="668338"/>
            <a:ext cx="10044699" cy="2766528"/>
          </a:xfrm>
        </p:spPr>
        <p:txBody>
          <a:bodyPr anchor="b">
            <a:normAutofit/>
          </a:bodyPr>
          <a:lstStyle>
            <a:lvl1pPr algn="r"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739283" y="3446831"/>
            <a:ext cx="10016080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892095" y="4714242"/>
            <a:ext cx="6143653" cy="942356"/>
          </a:xfrm>
        </p:spPr>
        <p:txBody>
          <a:bodyPr/>
          <a:lstStyle>
            <a:lvl1pPr algn="ctr">
              <a:defRPr sz="4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srgbClr val="B80E0F">
                    <a:lumMod val="50000"/>
                  </a:srgbClr>
                </a:solidFill>
              </a:rPr>
              <a:pPr/>
              <a:t>26.09.2018</a:t>
            </a:fld>
            <a:endParaRPr lang="ru-RU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16178" y="4954636"/>
            <a:ext cx="3982759" cy="918361"/>
          </a:xfrm>
        </p:spPr>
        <p:txBody>
          <a:bodyPr vert="horz" lIns="91440" tIns="45720" rIns="91440" bIns="45720" rtlCol="0" anchor="ctr"/>
          <a:lstStyle>
            <a:lvl1pPr algn="r">
              <a:defRPr lang="en-US" sz="4200" dirty="0"/>
            </a:lvl1pPr>
          </a:lstStyle>
          <a:p>
            <a:endParaRPr lang="ru-RU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68691" y="3819948"/>
            <a:ext cx="907187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3" name="5-Point Star 32"/>
          <p:cNvSpPr/>
          <p:nvPr/>
        </p:nvSpPr>
        <p:spPr>
          <a:xfrm rot="21420000">
            <a:off x="4162602" y="5057183"/>
            <a:ext cx="687181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106109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1" y="2063396"/>
            <a:ext cx="10394707" cy="331118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B80E0F">
                    <a:lumMod val="50000"/>
                  </a:srgbClr>
                </a:solidFill>
              </a:rPr>
              <a:pPr/>
              <a:t>26.09.2018</a:t>
            </a:fld>
            <a:endParaRPr lang="ru-RU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B80E0F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B80E0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284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2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B80E0F">
                    <a:lumMod val="50000"/>
                  </a:srgbClr>
                </a:solidFill>
              </a:rPr>
              <a:pPr/>
              <a:t>26.09.2018</a:t>
            </a:fld>
            <a:endParaRPr lang="ru-RU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B80E0F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B80E0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073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E2E6F-ABBD-43EF-9BA7-60A8BED867B4}" type="datetimeFigureOut">
              <a:rPr lang="ru-RU" smtClean="0"/>
              <a:t>26.09.2018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1582A-F711-4277-AFFE-4414F984E4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50518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3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5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9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B80E0F">
                    <a:lumMod val="50000"/>
                  </a:srgbClr>
                </a:solidFill>
              </a:rPr>
              <a:pPr/>
              <a:t>26.09.2018</a:t>
            </a:fld>
            <a:endParaRPr lang="ru-RU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B80E0F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B80E0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4228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6093" y="2063396"/>
            <a:ext cx="4788423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3" y="2861733"/>
            <a:ext cx="5088712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87121" y="2063396"/>
            <a:ext cx="479556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70" y="2861733"/>
            <a:ext cx="5088713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B80E0F">
                    <a:lumMod val="50000"/>
                  </a:srgbClr>
                </a:solidFill>
              </a:rPr>
              <a:pPr/>
              <a:t>26.09.2018</a:t>
            </a:fld>
            <a:endParaRPr lang="ru-RU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B80E0F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B80E0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406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B80E0F">
                    <a:lumMod val="50000"/>
                  </a:srgbClr>
                </a:solidFill>
              </a:rPr>
              <a:pPr/>
              <a:t>26.09.2018</a:t>
            </a:fld>
            <a:endParaRPr lang="ru-RU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B80E0F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B80E0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3926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B80E0F">
                    <a:lumMod val="50000"/>
                  </a:srgbClr>
                </a:solidFill>
              </a:rPr>
              <a:pPr/>
              <a:t>26.09.2018</a:t>
            </a:fld>
            <a:endParaRPr lang="ru-RU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B80E0F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B80E0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698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4" y="685802"/>
            <a:ext cx="6034375" cy="46887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3" y="2709054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B80E0F">
                    <a:lumMod val="50000"/>
                  </a:srgbClr>
                </a:solidFill>
              </a:rPr>
              <a:pPr/>
              <a:t>26.09.2018</a:t>
            </a:fld>
            <a:endParaRPr lang="ru-RU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B80E0F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B80E0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3214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5877563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63654" y="2"/>
            <a:ext cx="4216855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2" y="2709054"/>
            <a:ext cx="587756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B80E0F">
                    <a:lumMod val="50000"/>
                  </a:srgbClr>
                </a:solidFill>
              </a:rPr>
              <a:pPr/>
              <a:t>26.09.2018</a:t>
            </a:fld>
            <a:endParaRPr lang="ru-RU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B80E0F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B80E0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3832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2" y="685801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B80E0F">
                    <a:lumMod val="50000"/>
                  </a:srgbClr>
                </a:solidFill>
              </a:rPr>
              <a:pPr/>
              <a:t>26.09.2018</a:t>
            </a:fld>
            <a:endParaRPr lang="ru-RU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B80E0F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B80E0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3480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685802"/>
            <a:ext cx="10396903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1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B80E0F">
                    <a:lumMod val="50000"/>
                  </a:srgbClr>
                </a:solidFill>
              </a:rPr>
              <a:pPr/>
              <a:t>26.09.2018</a:t>
            </a:fld>
            <a:endParaRPr lang="ru-RU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B80E0F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B80E0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7663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3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5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3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B80E0F">
                    <a:lumMod val="50000"/>
                  </a:srgbClr>
                </a:solidFill>
              </a:rPr>
              <a:pPr/>
              <a:t>26.09.2018</a:t>
            </a:fld>
            <a:endParaRPr lang="ru-RU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B80E0F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9040" y="8878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sz="8000" dirty="0">
                <a:solidFill>
                  <a:prstClr val="black"/>
                </a:solidFill>
                <a:effectLst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529529" y="290648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8000" dirty="0">
                <a:solidFill>
                  <a:prstClr val="black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384440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1723856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B80E0F">
                    <a:lumMod val="50000"/>
                  </a:srgbClr>
                </a:solidFill>
              </a:rPr>
              <a:pPr/>
              <a:t>26.09.2018</a:t>
            </a:fld>
            <a:endParaRPr lang="ru-RU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B80E0F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B80E0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009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E2E6F-ABBD-43EF-9BA7-60A8BED867B4}" type="datetimeFigureOut">
              <a:rPr lang="ru-RU" smtClean="0"/>
              <a:t>26.09.2018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1582A-F711-4277-AFFE-4414F984E4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1050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1" y="685802"/>
            <a:ext cx="10394707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3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3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3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B80E0F">
                    <a:lumMod val="50000"/>
                  </a:srgbClr>
                </a:solidFill>
              </a:rPr>
              <a:pPr/>
              <a:t>26.09.2018</a:t>
            </a:fld>
            <a:endParaRPr lang="ru-RU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B80E0F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B80E0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3651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2"/>
            <a:ext cx="10396883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7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9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1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7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8" y="4389286"/>
            <a:ext cx="3311540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B80E0F">
                    <a:lumMod val="50000"/>
                  </a:srgbClr>
                </a:solidFill>
              </a:rPr>
              <a:pPr/>
              <a:t>26.09.2018</a:t>
            </a:fld>
            <a:endParaRPr lang="ru-RU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B80E0F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B80E0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6150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1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B80E0F">
                    <a:lumMod val="50000"/>
                  </a:srgbClr>
                </a:solidFill>
              </a:rPr>
              <a:pPr/>
              <a:t>26.09.2018</a:t>
            </a:fld>
            <a:endParaRPr lang="ru-RU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B80E0F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B80E0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26033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2"/>
            <a:ext cx="2264647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2" y="685802"/>
            <a:ext cx="7904431" cy="4688785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B80E0F">
                    <a:lumMod val="50000"/>
                  </a:srgbClr>
                </a:solidFill>
              </a:rPr>
              <a:pPr/>
              <a:t>26.09.2018</a:t>
            </a:fld>
            <a:endParaRPr lang="ru-RU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B80E0F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B80E0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240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E2E6F-ABBD-43EF-9BA7-60A8BED867B4}" type="datetimeFigureOut">
              <a:rPr lang="ru-RU" smtClean="0"/>
              <a:t>26.09.2018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1582A-F711-4277-AFFE-4414F984E4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9158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E2E6F-ABBD-43EF-9BA7-60A8BED867B4}" type="datetimeFigureOut">
              <a:rPr lang="ru-RU" smtClean="0"/>
              <a:t>26.09.2018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1582A-F711-4277-AFFE-4414F984E4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5410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E2E6F-ABBD-43EF-9BA7-60A8BED867B4}" type="datetimeFigureOut">
              <a:rPr lang="ru-RU" smtClean="0"/>
              <a:t>26.09.2018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1582A-F711-4277-AFFE-4414F984E4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4710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E2E6F-ABBD-43EF-9BA7-60A8BED867B4}" type="datetimeFigureOut">
              <a:rPr lang="ru-RU" smtClean="0"/>
              <a:t>26.09.2018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1582A-F711-4277-AFFE-4414F984E4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4164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E2E6F-ABBD-43EF-9BA7-60A8BED867B4}" type="datetimeFigureOut">
              <a:rPr lang="ru-RU" smtClean="0"/>
              <a:t>26.09.2018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1582A-F711-4277-AFFE-4414F984E4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881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E2E6F-ABBD-43EF-9BA7-60A8BED867B4}" type="datetimeFigureOut">
              <a:rPr lang="ru-RU" smtClean="0"/>
              <a:t>26.09.2018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1582A-F711-4277-AFFE-4414F984E4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86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3E2E6F-ABBD-43EF-9BA7-60A8BED867B4}" type="datetimeFigureOut">
              <a:rPr lang="ru-RU" smtClean="0"/>
              <a:t>26.09.2018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49E1582A-F711-4277-AFFE-4414F984E4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9018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  <p:sldLayoutId id="2147483742" r:id="rId13"/>
    <p:sldLayoutId id="2147483743" r:id="rId14"/>
    <p:sldLayoutId id="2147483744" r:id="rId15"/>
    <p:sldLayoutId id="214748374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2"/>
            <a:ext cx="12005351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2"/>
            <a:ext cx="10396883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srgbClr val="B80E0F">
                    <a:lumMod val="50000"/>
                  </a:srgbClr>
                </a:solidFill>
              </a:rPr>
              <a:pPr/>
              <a:t>26.09.2018</a:t>
            </a:fld>
            <a:endParaRPr lang="ru-RU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2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7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srgbClr val="B80E0F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B80E0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191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  <p:sldLayoutId id="2147483759" r:id="rId13"/>
    <p:sldLayoutId id="2147483760" r:id="rId14"/>
    <p:sldLayoutId id="2147483761" r:id="rId15"/>
    <p:sldLayoutId id="2147483762" r:id="rId16"/>
    <p:sldLayoutId id="214748376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slide" Target="slide1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slide" Target="slide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jpg"/><Relationship Id="rId7" Type="http://schemas.openxmlformats.org/officeDocument/2006/relationships/image" Target="../media/image11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png"/><Relationship Id="rId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" Target="slide10.xml"/><Relationship Id="rId7" Type="http://schemas.openxmlformats.org/officeDocument/2006/relationships/image" Target="../media/image11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slide" Target="slide8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96790" y="1855800"/>
            <a:ext cx="767004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indent="0" algn="ctr">
              <a:buNone/>
            </a:pPr>
            <a:r>
              <a:rPr lang="en-US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2-c</a:t>
            </a:r>
            <a:r>
              <a:rPr lang="kk-KZ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ынып </a:t>
            </a:r>
          </a:p>
          <a:p>
            <a:pPr marL="0" indent="0" algn="ctr">
              <a:buNone/>
            </a:pPr>
            <a:r>
              <a:rPr lang="kk-KZ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қазақ тілі </a:t>
            </a:r>
            <a:endParaRPr lang="ru-RU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094837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kk-KZ" sz="6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«Давным давно» сөзінің аудармасын тап</a:t>
            </a:r>
            <a:endParaRPr lang="ru-RU" sz="6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6164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816" y="1785452"/>
            <a:ext cx="2857500" cy="2857500"/>
          </a:xfrm>
        </p:spPr>
      </p:pic>
      <p:sp>
        <p:nvSpPr>
          <p:cNvPr id="7" name="TextBox 6"/>
          <p:cNvSpPr txBox="1"/>
          <p:nvPr/>
        </p:nvSpPr>
        <p:spPr>
          <a:xfrm>
            <a:off x="4126000" y="2690753"/>
            <a:ext cx="23551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400" dirty="0" smtClean="0">
                <a:solidFill>
                  <a:prstClr val="black"/>
                </a:solidFill>
              </a:rPr>
              <a:t>Жаңа сабақтың</a:t>
            </a:r>
          </a:p>
          <a:p>
            <a:r>
              <a:rPr lang="kk-KZ" sz="2400" dirty="0" smtClean="0">
                <a:solidFill>
                  <a:prstClr val="black"/>
                </a:solidFill>
              </a:rPr>
              <a:t>    тақырыбы</a:t>
            </a:r>
            <a:endParaRPr lang="ru-RU" sz="2400" dirty="0">
              <a:solidFill>
                <a:prstClr val="black"/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994" y="3411940"/>
            <a:ext cx="3109391" cy="310939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6933" y="3476943"/>
            <a:ext cx="3109229" cy="3109229"/>
          </a:xfrm>
          <a:prstGeom prst="rect">
            <a:avLst/>
          </a:prstGeom>
        </p:spPr>
      </p:pic>
      <p:pic>
        <p:nvPicPr>
          <p:cNvPr id="19" name="Рисунок 18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7777" y="3476942"/>
            <a:ext cx="3109229" cy="3109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553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kk-KZ" sz="6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«Платье» сөзінің аудармасын айт</a:t>
            </a:r>
            <a:endParaRPr lang="ru-RU" sz="6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5238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816" y="1785452"/>
            <a:ext cx="2857500" cy="2857500"/>
          </a:xfrm>
        </p:spPr>
      </p:pic>
      <p:sp>
        <p:nvSpPr>
          <p:cNvPr id="7" name="TextBox 6"/>
          <p:cNvSpPr txBox="1"/>
          <p:nvPr/>
        </p:nvSpPr>
        <p:spPr>
          <a:xfrm>
            <a:off x="4126000" y="2690753"/>
            <a:ext cx="23551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400" dirty="0" smtClean="0">
                <a:solidFill>
                  <a:prstClr val="black"/>
                </a:solidFill>
              </a:rPr>
              <a:t>Жаңа сабақтың</a:t>
            </a:r>
          </a:p>
          <a:p>
            <a:r>
              <a:rPr lang="kk-KZ" sz="2400" dirty="0" smtClean="0">
                <a:solidFill>
                  <a:prstClr val="black"/>
                </a:solidFill>
              </a:rPr>
              <a:t>    тақырыбы</a:t>
            </a:r>
            <a:endParaRPr lang="ru-RU" sz="2400" dirty="0">
              <a:solidFill>
                <a:prstClr val="black"/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994" y="3411940"/>
            <a:ext cx="3109391" cy="3109391"/>
          </a:xfrm>
          <a:prstGeom prst="rect">
            <a:avLst/>
          </a:prstGeom>
        </p:spPr>
      </p:pic>
      <p:pic>
        <p:nvPicPr>
          <p:cNvPr id="18" name="Рисунок 17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04385" y="3412102"/>
            <a:ext cx="3109229" cy="3109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188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kk-KZ" sz="6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«Сшил» сөзінің аудармасын айт</a:t>
            </a:r>
            <a:endParaRPr lang="ru-RU" sz="6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2809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816" y="1785452"/>
            <a:ext cx="2857500" cy="2857500"/>
          </a:xfrm>
        </p:spPr>
      </p:pic>
      <p:sp>
        <p:nvSpPr>
          <p:cNvPr id="7" name="TextBox 6"/>
          <p:cNvSpPr txBox="1"/>
          <p:nvPr/>
        </p:nvSpPr>
        <p:spPr>
          <a:xfrm>
            <a:off x="4126000" y="2690753"/>
            <a:ext cx="21925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Жаңа сабақтың</a:t>
            </a:r>
          </a:p>
          <a:p>
            <a:r>
              <a:rPr lang="kk-KZ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тақырыбы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Рисунок 16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994" y="3411940"/>
            <a:ext cx="3109391" cy="3109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635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kk-KZ" sz="6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«Большая луна» сөзінің аудармасын айт</a:t>
            </a:r>
            <a:endParaRPr lang="ru-RU" sz="6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87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Объект 5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5759" y="1758156"/>
            <a:ext cx="2857500" cy="2857500"/>
          </a:xfrm>
        </p:spPr>
      </p:pic>
      <p:sp>
        <p:nvSpPr>
          <p:cNvPr id="7" name="TextBox 6"/>
          <p:cNvSpPr txBox="1"/>
          <p:nvPr/>
        </p:nvSpPr>
        <p:spPr>
          <a:xfrm>
            <a:off x="4126000" y="2690753"/>
            <a:ext cx="21925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Жаңа сабақтың</a:t>
            </a:r>
          </a:p>
          <a:p>
            <a:r>
              <a:rPr lang="kk-KZ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тақырыбы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1118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kk-KZ" sz="6000" b="1" i="1" dirty="0" smtClean="0">
                <a:latin typeface="Bookman Old Style" panose="02050604050505020204" pitchFamily="18" charset="0"/>
              </a:rPr>
              <a:t>    АЛДАР КӨСЕ</a:t>
            </a:r>
            <a:endParaRPr lang="ru-RU" sz="6000" b="1" i="1" dirty="0">
              <a:latin typeface="Bookman Old Style" panose="02050604050505020204" pitchFamily="18" charset="0"/>
            </a:endParaRPr>
          </a:p>
        </p:txBody>
      </p:sp>
      <p:pic>
        <p:nvPicPr>
          <p:cNvPr id="4" name="Объект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1476" y="1635802"/>
            <a:ext cx="4399633" cy="4994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944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8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59809" y="188640"/>
            <a:ext cx="10044752" cy="1071570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Chevro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k-KZ" sz="5400" b="1" spc="50" dirty="0">
                <a:ln w="11430"/>
                <a:gradFill>
                  <a:gsLst>
                    <a:gs pos="25000">
                      <a:srgbClr val="A6987D">
                        <a:satMod val="155000"/>
                      </a:srgbClr>
                    </a:gs>
                    <a:gs pos="100000">
                      <a:srgbClr val="A6987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Сабақтың мақсаты: </a:t>
            </a:r>
            <a:endParaRPr lang="ru-RU" sz="5400" b="1" spc="50" dirty="0">
              <a:ln w="11430"/>
              <a:gradFill>
                <a:gsLst>
                  <a:gs pos="25000">
                    <a:srgbClr val="A6987D">
                      <a:satMod val="155000"/>
                    </a:srgbClr>
                  </a:gs>
                  <a:gs pos="100000">
                    <a:srgbClr val="A6987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8963867"/>
              </p:ext>
            </p:extLst>
          </p:nvPr>
        </p:nvGraphicFramePr>
        <p:xfrm>
          <a:off x="232012" y="1658391"/>
          <a:ext cx="11464119" cy="3691530"/>
        </p:xfrm>
        <a:graphic>
          <a:graphicData uri="http://schemas.openxmlformats.org/drawingml/2006/table">
            <a:tbl>
              <a:tblPr firstRow="1" firstCol="1" bandRow="1"/>
              <a:tblGrid>
                <a:gridCol w="4129757"/>
                <a:gridCol w="7334362"/>
              </a:tblGrid>
              <a:tr h="12305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Білімділік: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Қарапайым сөйлеу үлгілерін қолдану арқылы ауызша сөйлеу тілін жетілдіру.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05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Дамытушылық: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Шағын мәтіндерді ойын арқылы беру негізінде шығармашылық қабілетін дамыту.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05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Тәрбиелік: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Мультфильмдерге қатысты шағын мәтіндер негізінде оқушының рухани әлемін қалыптастыру.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461140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507066" y="2404534"/>
            <a:ext cx="8769697" cy="1646302"/>
          </a:xfrm>
        </p:spPr>
        <p:txBody>
          <a:bodyPr/>
          <a:lstStyle/>
          <a:p>
            <a:r>
              <a:rPr lang="kk-KZ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І</a:t>
            </a:r>
            <a:r>
              <a:rPr lang="en-US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 </a:t>
            </a:r>
            <a:r>
              <a:rPr lang="kk-KZ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ҰЙЫМДАСТЫРУ КЕЗЕҢІ</a:t>
            </a:r>
            <a:endParaRPr lang="ru-RU" b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9442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1794">
        <p14:vortex dir="r"/>
      </p:transition>
    </mc:Choice>
    <mc:Fallback xmlns="">
      <p:transition spd="slow" advTm="179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kk-KZ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Мультфильмді </a:t>
            </a:r>
            <a:br>
              <a:rPr lang="kk-KZ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тамашалайық!</a:t>
            </a:r>
            <a:endParaRPr lang="ru-RU" sz="4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0158" y="2800466"/>
            <a:ext cx="3397665" cy="3856809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6789" y="700222"/>
            <a:ext cx="4953000" cy="371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22526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>
                <a:solidFill>
                  <a:srgbClr val="F496CB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Мәтінмен жұмыс.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2160589"/>
            <a:ext cx="9640373" cy="388077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kk-KZ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Сараң бай Алдаркөсеге: «Он тақия тік»,-деді. Алдаркөсе он тақия тікті. Бай тақияларды киді.Тақия байдың басына кішкентай болды.Бай ренжіді. Бай сараң, Алдаркөсе тапқыр.</a:t>
            </a:r>
            <a:endParaRPr lang="ru-RU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9951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Сөздікпен жұмыс: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270000"/>
            <a:ext cx="8596668" cy="388077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kk-KZ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Тақия –тюбетейка</a:t>
            </a:r>
          </a:p>
          <a:p>
            <a:pPr marL="0" indent="0">
              <a:buNone/>
            </a:pPr>
            <a:r>
              <a:rPr lang="kk-KZ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Сараң –жадный</a:t>
            </a:r>
          </a:p>
          <a:p>
            <a:pPr marL="0" indent="0">
              <a:buNone/>
            </a:pPr>
            <a:r>
              <a:rPr lang="kk-KZ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Бай –богач</a:t>
            </a:r>
          </a:p>
          <a:p>
            <a:pPr marL="0" indent="0">
              <a:buNone/>
            </a:pPr>
            <a:r>
              <a:rPr lang="kk-KZ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Тапқыр –находчивый</a:t>
            </a:r>
          </a:p>
          <a:p>
            <a:pPr marL="0" indent="0">
              <a:buNone/>
            </a:pPr>
            <a:r>
              <a:rPr lang="kk-KZ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Кішкентай –маленький</a:t>
            </a:r>
          </a:p>
          <a:p>
            <a:pPr marL="0" indent="0">
              <a:buNone/>
            </a:pPr>
            <a:r>
              <a:rPr lang="kk-KZ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Ісмер –мастер</a:t>
            </a:r>
          </a:p>
          <a:p>
            <a:pPr marL="0" indent="0">
              <a:buNone/>
            </a:pPr>
            <a:r>
              <a:rPr lang="kk-KZ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Кию –надевать</a:t>
            </a:r>
          </a:p>
          <a:p>
            <a:pPr marL="0" indent="0">
              <a:buNone/>
            </a:pPr>
            <a:r>
              <a:rPr lang="kk-KZ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Қызғаншақ –завистливый</a:t>
            </a:r>
          </a:p>
          <a:p>
            <a:pPr marL="0" indent="0">
              <a:buNone/>
            </a:pPr>
            <a:r>
              <a:rPr lang="kk-KZ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Ақылды -умный</a:t>
            </a:r>
          </a:p>
          <a:p>
            <a:pPr marL="0" indent="0">
              <a:buNone/>
            </a:pPr>
            <a:r>
              <a:rPr lang="kk-KZ" sz="32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4147512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9326475" cy="1320800"/>
          </a:xfrm>
        </p:spPr>
        <p:txBody>
          <a:bodyPr>
            <a:normAutofit fontScale="90000"/>
          </a:bodyPr>
          <a:lstStyle/>
          <a:p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Дәптермен жұмыс.</a:t>
            </a:r>
            <a:b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2-тапсырма. Қажетті сөздерді қойып, көшіріп жаз.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160589"/>
            <a:ext cx="9722260" cy="3880773"/>
          </a:xfrm>
        </p:spPr>
        <p:txBody>
          <a:bodyPr>
            <a:normAutofit fontScale="70000" lnSpcReduction="20000"/>
          </a:bodyPr>
          <a:lstStyle/>
          <a:p>
            <a:pPr marL="0" lvl="0" indent="0">
              <a:buClr>
                <a:srgbClr val="F496CB">
                  <a:lumMod val="75000"/>
                </a:srgbClr>
              </a:buClr>
              <a:buNone/>
            </a:pPr>
            <a:r>
              <a:rPr lang="kk-KZ" sz="3600" b="1" i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1.Сараң ..... Алдаркөсеге: </a:t>
            </a:r>
            <a:r>
              <a:rPr lang="kk-KZ" sz="3600" b="1" i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«Он тақия тік»,-деді. </a:t>
            </a:r>
            <a:endParaRPr lang="kk-KZ" sz="3600" b="1" i="1" dirty="0" smtClean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Clr>
                <a:srgbClr val="F496CB">
                  <a:lumMod val="75000"/>
                </a:srgbClr>
              </a:buClr>
              <a:buNone/>
            </a:pPr>
            <a:r>
              <a:rPr lang="kk-KZ" sz="3600" b="1" i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Алдаркөсе </a:t>
            </a:r>
            <a:r>
              <a:rPr lang="kk-KZ" sz="3600" b="1" i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 </a:t>
            </a:r>
            <a:r>
              <a:rPr lang="kk-KZ" sz="3600" b="1" i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тақия ..... .  </a:t>
            </a:r>
          </a:p>
          <a:p>
            <a:pPr marL="0" lvl="0" indent="0">
              <a:buClr>
                <a:srgbClr val="F496CB">
                  <a:lumMod val="75000"/>
                </a:srgbClr>
              </a:buClr>
              <a:buNone/>
            </a:pPr>
            <a:r>
              <a:rPr lang="kk-KZ" sz="3600" b="1" i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Бай ................. </a:t>
            </a:r>
            <a:r>
              <a:rPr lang="kk-KZ" sz="3600" b="1" i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киді</a:t>
            </a:r>
            <a:r>
              <a:rPr lang="kk-KZ" sz="3600" b="1" i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>
              <a:buClr>
                <a:srgbClr val="F496CB">
                  <a:lumMod val="75000"/>
                </a:srgbClr>
              </a:buClr>
              <a:buNone/>
            </a:pPr>
            <a:r>
              <a:rPr lang="kk-KZ" sz="3600" b="1" i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Тақия </a:t>
            </a:r>
            <a:r>
              <a:rPr lang="kk-KZ" sz="3600" b="1" i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байдың басына </a:t>
            </a:r>
            <a:r>
              <a:rPr lang="kk-KZ" sz="3600" b="1" i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 болды.</a:t>
            </a:r>
          </a:p>
          <a:p>
            <a:pPr marL="0" lvl="0" indent="0">
              <a:buClr>
                <a:srgbClr val="F496CB">
                  <a:lumMod val="75000"/>
                </a:srgbClr>
              </a:buClr>
              <a:buNone/>
            </a:pPr>
            <a:r>
              <a:rPr lang="kk-KZ" sz="3600" b="1" i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5.Бай ............. . </a:t>
            </a:r>
          </a:p>
          <a:p>
            <a:pPr marL="0" lvl="0" indent="0">
              <a:buClr>
                <a:srgbClr val="F496CB">
                  <a:lumMod val="75000"/>
                </a:srgbClr>
              </a:buClr>
              <a:buNone/>
            </a:pPr>
            <a:r>
              <a:rPr lang="kk-KZ" sz="3600" b="1" i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Бай </a:t>
            </a:r>
            <a:r>
              <a:rPr lang="kk-KZ" sz="3600" b="1" i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сараң, Алдаркөсе </a:t>
            </a:r>
            <a:r>
              <a:rPr lang="kk-KZ" sz="3600" b="1" i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........ .</a:t>
            </a:r>
          </a:p>
          <a:p>
            <a:pPr marL="0" lvl="0" indent="0">
              <a:buClr>
                <a:srgbClr val="F496CB">
                  <a:lumMod val="75000"/>
                </a:srgbClr>
              </a:buClr>
              <a:buNone/>
            </a:pPr>
            <a:endParaRPr lang="kk-KZ" sz="3600" b="1" i="1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Clr>
                <a:srgbClr val="F496CB">
                  <a:lumMod val="75000"/>
                </a:srgbClr>
              </a:buClr>
              <a:buNone/>
            </a:pPr>
            <a:r>
              <a:rPr lang="kk-KZ" sz="36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Керекті сөздер: бай, тақияларды, тікті, тапқыр, ренжіді,</a:t>
            </a:r>
          </a:p>
          <a:p>
            <a:pPr marL="0" lvl="0" indent="0">
              <a:buClr>
                <a:srgbClr val="F496CB">
                  <a:lumMod val="75000"/>
                </a:srgbClr>
              </a:buClr>
              <a:buNone/>
            </a:pPr>
            <a:r>
              <a:rPr lang="kk-KZ" sz="36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кішкентай</a:t>
            </a:r>
            <a:endParaRPr lang="ru-RU" sz="36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07050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63343"/>
            <a:ext cx="8596668" cy="1320800"/>
          </a:xfrm>
        </p:spPr>
        <p:txBody>
          <a:bodyPr>
            <a:normAutofit/>
          </a:bodyPr>
          <a:lstStyle/>
          <a:p>
            <a:r>
              <a:rPr lang="kk-KZ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Сергіту сәті</a:t>
            </a:r>
            <a:endParaRPr lang="ru-RU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205246"/>
            <a:ext cx="9749556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k-KZ" sz="6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«Бармақтар отбасы»</a:t>
            </a:r>
            <a:endParaRPr lang="ru-RU" sz="6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бармақтар отбасы - Поиск в Google - Google Chrome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33" t="33456" r="44820" b="24830"/>
          <a:stretch/>
        </p:blipFill>
        <p:spPr>
          <a:xfrm>
            <a:off x="1498874" y="2648875"/>
            <a:ext cx="7672422" cy="4068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607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k-KZ" sz="72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«6 ҚАЛПАҚ» әдісі: </a:t>
            </a:r>
            <a:endParaRPr lang="ru-RU" sz="72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394" y="2091026"/>
            <a:ext cx="5268000" cy="3951000"/>
          </a:xfrm>
        </p:spPr>
      </p:pic>
    </p:spTree>
    <p:extLst>
      <p:ext uri="{BB962C8B-B14F-4D97-AF65-F5344CB8AC3E}">
        <p14:creationId xmlns:p14="http://schemas.microsoft.com/office/powerpoint/2010/main" val="2728080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ҮЙ ТАПСЫРМАСЫ: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160589"/>
            <a:ext cx="9408362" cy="3880773"/>
          </a:xfrm>
        </p:spPr>
        <p:txBody>
          <a:bodyPr>
            <a:normAutofit/>
          </a:bodyPr>
          <a:lstStyle/>
          <a:p>
            <a:r>
              <a:rPr lang="kk-KZ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ЖАҢА СӨЗДЕРДІ ЖАТТАУ.</a:t>
            </a:r>
          </a:p>
          <a:p>
            <a:r>
              <a:rPr lang="kk-KZ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ҰНАҒАН ТҰСЫ БОЙЫНША СУРЕТ САЛЫП КЕЛУ.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633" y="3959607"/>
            <a:ext cx="2579643" cy="2311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8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КЕРІ БАЙЛАНЫС. РЕФЛЕКСИЯ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1420" y="2764348"/>
            <a:ext cx="2492493" cy="258557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102" y="2312537"/>
            <a:ext cx="3379625" cy="303738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1045" y="1868272"/>
            <a:ext cx="3925913" cy="3925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3617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32" y="0"/>
            <a:ext cx="9539750" cy="7154813"/>
          </a:xfrm>
        </p:spPr>
      </p:pic>
    </p:spTree>
    <p:extLst>
      <p:ext uri="{BB962C8B-B14F-4D97-AF65-F5344CB8AC3E}">
        <p14:creationId xmlns:p14="http://schemas.microsoft.com/office/powerpoint/2010/main" val="20978445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53" y="3619500"/>
            <a:ext cx="3238500" cy="32385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0749"/>
            <a:ext cx="3238500" cy="32385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7510" y="786168"/>
            <a:ext cx="3238500" cy="32385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002" y="3429001"/>
            <a:ext cx="3238500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816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2512" y="937146"/>
            <a:ext cx="10481481" cy="3539320"/>
          </a:xfrm>
        </p:spPr>
        <p:txBody>
          <a:bodyPr>
            <a:normAutofit fontScale="90000"/>
          </a:bodyPr>
          <a:lstStyle/>
          <a:p>
            <a:r>
              <a:rPr lang="kk-KZ" sz="67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Үй тапсырмасы</a:t>
            </a:r>
            <a:r>
              <a:rPr lang="kk-KZ" sz="67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kk-KZ" b="1" i="1" dirty="0" smtClean="0">
                <a:solidFill>
                  <a:srgbClr val="C00000"/>
                </a:solidFill>
              </a:rPr>
              <a:t/>
            </a:r>
            <a:br>
              <a:rPr lang="kk-KZ" b="1" i="1" dirty="0" smtClean="0">
                <a:solidFill>
                  <a:srgbClr val="C00000"/>
                </a:solidFill>
              </a:rPr>
            </a:br>
            <a:r>
              <a:rPr lang="kk-KZ" b="1" i="1" dirty="0">
                <a:solidFill>
                  <a:srgbClr val="C00000"/>
                </a:solidFill>
              </a:rPr>
              <a:t/>
            </a:r>
            <a:br>
              <a:rPr lang="kk-KZ" b="1" i="1" dirty="0">
                <a:solidFill>
                  <a:srgbClr val="C00000"/>
                </a:solidFill>
              </a:rPr>
            </a:br>
            <a:r>
              <a:rPr lang="kk-KZ" sz="8900" b="1" i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«Мықты болсаң, тауып көр»  </a:t>
            </a:r>
            <a:br>
              <a:rPr lang="kk-KZ" sz="8900" b="1" i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</a:br>
            <a:r>
              <a:rPr lang="kk-KZ" sz="8900" b="1" i="1" dirty="0">
                <a:solidFill>
                  <a:srgbClr val="C00000"/>
                </a:solidFill>
                <a:latin typeface="Bookman Old Style" panose="02050604050505020204" pitchFamily="18" charset="0"/>
              </a:rPr>
              <a:t> </a:t>
            </a:r>
            <a:r>
              <a:rPr lang="kk-KZ" sz="8900" b="1" i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       ойыны</a:t>
            </a:r>
            <a:r>
              <a:rPr lang="kk-KZ" b="1" i="1" dirty="0" smtClean="0">
                <a:solidFill>
                  <a:srgbClr val="C00000"/>
                </a:solidFill>
              </a:rPr>
              <a:t/>
            </a:r>
            <a:br>
              <a:rPr lang="kk-KZ" b="1" i="1" dirty="0" smtClean="0">
                <a:solidFill>
                  <a:srgbClr val="C00000"/>
                </a:solidFill>
              </a:rPr>
            </a:br>
            <a:r>
              <a:rPr lang="kk-KZ" b="1" i="1" dirty="0">
                <a:solidFill>
                  <a:srgbClr val="C00000"/>
                </a:solidFill>
              </a:rPr>
              <a:t/>
            </a:r>
            <a:br>
              <a:rPr lang="kk-KZ" b="1" i="1" dirty="0">
                <a:solidFill>
                  <a:srgbClr val="C00000"/>
                </a:solidFill>
              </a:rPr>
            </a:br>
            <a:r>
              <a:rPr lang="kk-KZ" b="1" i="1" dirty="0" smtClean="0">
                <a:solidFill>
                  <a:srgbClr val="C00000"/>
                </a:solidFill>
              </a:rPr>
              <a:t/>
            </a:r>
            <a:br>
              <a:rPr lang="kk-KZ" b="1" i="1" dirty="0" smtClean="0">
                <a:solidFill>
                  <a:srgbClr val="C00000"/>
                </a:solidFill>
              </a:rPr>
            </a:br>
            <a:r>
              <a:rPr lang="kk-KZ" dirty="0" smtClean="0"/>
              <a:t/>
            </a:r>
            <a:br>
              <a:rPr lang="kk-KZ" dirty="0" smtClean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3993" y="3882184"/>
            <a:ext cx="2540000" cy="2540000"/>
          </a:xfrm>
        </p:spPr>
      </p:pic>
    </p:spTree>
    <p:extLst>
      <p:ext uri="{BB962C8B-B14F-4D97-AF65-F5344CB8AC3E}">
        <p14:creationId xmlns:p14="http://schemas.microsoft.com/office/powerpoint/2010/main" val="2439300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816" y="1785452"/>
            <a:ext cx="2857500" cy="2857500"/>
          </a:xfrm>
        </p:spPr>
      </p:pic>
      <p:sp>
        <p:nvSpPr>
          <p:cNvPr id="7" name="TextBox 6"/>
          <p:cNvSpPr txBox="1"/>
          <p:nvPr/>
        </p:nvSpPr>
        <p:spPr>
          <a:xfrm>
            <a:off x="4126000" y="2690753"/>
            <a:ext cx="23551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400" dirty="0" smtClean="0"/>
              <a:t>Жаңа сабақтың</a:t>
            </a:r>
          </a:p>
          <a:p>
            <a:r>
              <a:rPr lang="kk-KZ" sz="2400" dirty="0" smtClean="0"/>
              <a:t>    тақырыбы</a:t>
            </a:r>
            <a:endParaRPr lang="ru-RU" sz="2400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234" y="713889"/>
            <a:ext cx="3246106" cy="3246106"/>
          </a:xfrm>
          <a:prstGeom prst="rect">
            <a:avLst/>
          </a:prstGeom>
        </p:spPr>
      </p:pic>
      <p:pic>
        <p:nvPicPr>
          <p:cNvPr id="15" name="Рисунок 14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2316" y="713889"/>
            <a:ext cx="3604690" cy="324945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000" y="770253"/>
            <a:ext cx="2751497" cy="275149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994" y="3411940"/>
            <a:ext cx="3109391" cy="310939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96933" y="3476943"/>
            <a:ext cx="3109229" cy="310922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27777" y="3476942"/>
            <a:ext cx="3109229" cy="3109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173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kk-KZ" sz="6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«Портной» сөзінің аудармасын тап</a:t>
            </a:r>
            <a:endParaRPr lang="ru-RU" sz="6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5826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816" y="1785452"/>
            <a:ext cx="2857500" cy="2857500"/>
          </a:xfrm>
        </p:spPr>
      </p:pic>
      <p:sp>
        <p:nvSpPr>
          <p:cNvPr id="7" name="TextBox 6"/>
          <p:cNvSpPr txBox="1"/>
          <p:nvPr/>
        </p:nvSpPr>
        <p:spPr>
          <a:xfrm>
            <a:off x="4126000" y="2690753"/>
            <a:ext cx="23551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400" dirty="0" smtClean="0"/>
              <a:t>Жаңа сабақтың</a:t>
            </a:r>
          </a:p>
          <a:p>
            <a:r>
              <a:rPr lang="kk-KZ" sz="2400" dirty="0" smtClean="0"/>
              <a:t>    тақырыбы</a:t>
            </a:r>
            <a:endParaRPr lang="ru-RU" sz="2400" dirty="0"/>
          </a:p>
        </p:txBody>
      </p:sp>
      <p:pic>
        <p:nvPicPr>
          <p:cNvPr id="14" name="Рисунок 1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234" y="713889"/>
            <a:ext cx="3246106" cy="3246106"/>
          </a:xfrm>
          <a:prstGeom prst="rect">
            <a:avLst/>
          </a:prstGeom>
        </p:spPr>
      </p:pic>
      <p:pic>
        <p:nvPicPr>
          <p:cNvPr id="16" name="Рисунок 15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000" y="770253"/>
            <a:ext cx="2751497" cy="275149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994" y="3411940"/>
            <a:ext cx="3109391" cy="310939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96933" y="3476943"/>
            <a:ext cx="3109229" cy="310922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27777" y="3476942"/>
            <a:ext cx="3109229" cy="3109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365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kk-KZ" sz="6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«Каждый день» сөзінің аудармасын тап</a:t>
            </a:r>
            <a:endParaRPr lang="ru-RU" sz="6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8824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816" y="1785452"/>
            <a:ext cx="2857500" cy="2857500"/>
          </a:xfrm>
        </p:spPr>
      </p:pic>
      <p:sp>
        <p:nvSpPr>
          <p:cNvPr id="7" name="TextBox 6"/>
          <p:cNvSpPr txBox="1"/>
          <p:nvPr/>
        </p:nvSpPr>
        <p:spPr>
          <a:xfrm>
            <a:off x="4126000" y="2690753"/>
            <a:ext cx="23551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400" dirty="0" smtClean="0">
                <a:solidFill>
                  <a:prstClr val="black"/>
                </a:solidFill>
              </a:rPr>
              <a:t>Жаңа сабақтың</a:t>
            </a:r>
          </a:p>
          <a:p>
            <a:r>
              <a:rPr lang="kk-KZ" sz="2400" dirty="0" smtClean="0">
                <a:solidFill>
                  <a:prstClr val="black"/>
                </a:solidFill>
              </a:rPr>
              <a:t>    тақырыбы</a:t>
            </a:r>
            <a:endParaRPr lang="ru-RU" sz="2400" dirty="0">
              <a:solidFill>
                <a:prstClr val="black"/>
              </a:solidFill>
            </a:endParaRPr>
          </a:p>
        </p:txBody>
      </p:sp>
      <p:pic>
        <p:nvPicPr>
          <p:cNvPr id="14" name="Рисунок 1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234" y="713889"/>
            <a:ext cx="3246106" cy="324610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994" y="3411940"/>
            <a:ext cx="3109391" cy="310939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96933" y="3476943"/>
            <a:ext cx="3109229" cy="310922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27777" y="3476942"/>
            <a:ext cx="3109229" cy="3109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678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ppt/theme/theme2.xml><?xml version="1.0" encoding="utf-8"?>
<a:theme xmlns:a="http://schemas.openxmlformats.org/drawingml/2006/main" name="Главное мероприятие">
  <a:themeElements>
    <a:clrScheme name="Главное мероприятие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Главное мероприятие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ое мероприятие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306</TotalTime>
  <Words>245</Words>
  <Application>Microsoft Office PowerPoint</Application>
  <PresentationFormat>Широкоэкранный</PresentationFormat>
  <Paragraphs>63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28</vt:i4>
      </vt:variant>
    </vt:vector>
  </HeadingPairs>
  <TitlesOfParts>
    <vt:vector size="37" baseType="lpstr">
      <vt:lpstr>Arial</vt:lpstr>
      <vt:lpstr>Bookman Old Style</vt:lpstr>
      <vt:lpstr>Calibri</vt:lpstr>
      <vt:lpstr>Impact</vt:lpstr>
      <vt:lpstr>Times New Roman</vt:lpstr>
      <vt:lpstr>Trebuchet MS</vt:lpstr>
      <vt:lpstr>Wingdings 3</vt:lpstr>
      <vt:lpstr>Грань</vt:lpstr>
      <vt:lpstr>Главное мероприятие</vt:lpstr>
      <vt:lpstr>Презентация PowerPoint</vt:lpstr>
      <vt:lpstr>І ҰЙЫМДАСТЫРУ КЕЗЕҢІ</vt:lpstr>
      <vt:lpstr>Презентация PowerPoint</vt:lpstr>
      <vt:lpstr>Үй тапсырмасы:  «Мықты болсаң, тауып көр»           ойыны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АЛДАР КӨСЕ</vt:lpstr>
      <vt:lpstr>Презентация PowerPoint</vt:lpstr>
      <vt:lpstr>Мультфильмді  тамашалайық!</vt:lpstr>
      <vt:lpstr>Мәтінмен жұмыс.</vt:lpstr>
      <vt:lpstr>Сөздікпен жұмыс:</vt:lpstr>
      <vt:lpstr>Дәптермен жұмыс. 2-тапсырма. Қажетті сөздерді қойып, көшіріп жаз.</vt:lpstr>
      <vt:lpstr>Сергіту сәті</vt:lpstr>
      <vt:lpstr>«6 ҚАЛПАҚ» әдісі: </vt:lpstr>
      <vt:lpstr>ҮЙ ТАПСЫРМАСЫ:</vt:lpstr>
      <vt:lpstr>КЕРІ БАЙЛАНЫС. РЕФЛЕКСИЯ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7-9 классы  КРО</dc:title>
  <dc:creator>Мадина</dc:creator>
  <cp:lastModifiedBy>Мадина</cp:lastModifiedBy>
  <cp:revision>35</cp:revision>
  <dcterms:created xsi:type="dcterms:W3CDTF">2017-05-23T00:45:08Z</dcterms:created>
  <dcterms:modified xsi:type="dcterms:W3CDTF">2018-09-26T17:02:13Z</dcterms:modified>
</cp:coreProperties>
</file>