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3" r:id="rId1"/>
  </p:sldMasterIdLst>
  <p:notesMasterIdLst>
    <p:notesMasterId r:id="rId16"/>
  </p:notesMasterIdLst>
  <p:handoutMasterIdLst>
    <p:handoutMasterId r:id="rId17"/>
  </p:handoutMasterIdLst>
  <p:sldIdLst>
    <p:sldId id="274" r:id="rId2"/>
    <p:sldId id="270" r:id="rId3"/>
    <p:sldId id="275" r:id="rId4"/>
    <p:sldId id="279" r:id="rId5"/>
    <p:sldId id="280" r:id="rId6"/>
    <p:sldId id="273" r:id="rId7"/>
    <p:sldId id="276" r:id="rId8"/>
    <p:sldId id="277" r:id="rId9"/>
    <p:sldId id="278" r:id="rId10"/>
    <p:sldId id="268" r:id="rId11"/>
    <p:sldId id="281" r:id="rId12"/>
    <p:sldId id="267" r:id="rId13"/>
    <p:sldId id="271" r:id="rId14"/>
    <p:sldId id="283"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CC"/>
    <a:srgbClr val="0000FF"/>
    <a:srgbClr val="FF3300"/>
    <a:srgbClr val="140A6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1" autoAdjust="0"/>
    <p:restoredTop sz="94660"/>
  </p:normalViewPr>
  <p:slideViewPr>
    <p:cSldViewPr>
      <p:cViewPr>
        <p:scale>
          <a:sx n="77" d="100"/>
          <a:sy n="77" d="100"/>
        </p:scale>
        <p:origin x="-102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CA1FE-3BAF-497D-9AAC-599B18669FD1}"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ru-RU"/>
        </a:p>
      </dgm:t>
    </dgm:pt>
    <dgm:pt modelId="{8E6E1410-2EA5-4951-BA47-6EEC7B389AB9}">
      <dgm:prSet phldrT="[Текст]" custT="1"/>
      <dgm:spPr/>
      <dgm:t>
        <a:bodyPr/>
        <a:lstStyle/>
        <a:p>
          <a:r>
            <a:rPr lang="kk-KZ" sz="1800" b="1" i="1" dirty="0" smtClean="0">
              <a:latin typeface="Times New Roman" pitchFamily="18" charset="0"/>
              <a:cs typeface="Times New Roman" pitchFamily="18" charset="0"/>
            </a:rPr>
            <a:t>Сабақтың мақсаты:</a:t>
          </a:r>
          <a:endParaRPr lang="ru-RU" sz="1800" b="1" i="1" dirty="0">
            <a:latin typeface="Times New Roman" pitchFamily="18" charset="0"/>
            <a:cs typeface="Times New Roman" pitchFamily="18" charset="0"/>
          </a:endParaRPr>
        </a:p>
      </dgm:t>
    </dgm:pt>
    <dgm:pt modelId="{D36706DA-A126-4406-8E6B-ECA3EABEB957}" type="parTrans" cxnId="{90BD5193-135E-4C0F-A132-57484165D2A6}">
      <dgm:prSet/>
      <dgm:spPr/>
      <dgm:t>
        <a:bodyPr/>
        <a:lstStyle/>
        <a:p>
          <a:endParaRPr lang="ru-RU" sz="1600" b="1">
            <a:solidFill>
              <a:srgbClr val="000099"/>
            </a:solidFill>
            <a:latin typeface="Times New Roman" pitchFamily="18" charset="0"/>
            <a:cs typeface="Times New Roman" pitchFamily="18" charset="0"/>
          </a:endParaRPr>
        </a:p>
      </dgm:t>
    </dgm:pt>
    <dgm:pt modelId="{BC3DFA85-A481-413F-8BD5-535F7DC78B12}" type="sibTrans" cxnId="{90BD5193-135E-4C0F-A132-57484165D2A6}">
      <dgm:prSet/>
      <dgm:spPr/>
      <dgm:t>
        <a:bodyPr/>
        <a:lstStyle/>
        <a:p>
          <a:endParaRPr lang="ru-RU" sz="1600" b="1">
            <a:solidFill>
              <a:srgbClr val="000099"/>
            </a:solidFill>
            <a:latin typeface="Times New Roman" pitchFamily="18" charset="0"/>
            <a:cs typeface="Times New Roman" pitchFamily="18" charset="0"/>
          </a:endParaRPr>
        </a:p>
      </dgm:t>
    </dgm:pt>
    <dgm:pt modelId="{7D79A15E-4315-44E0-9779-0BFBC1125C66}">
      <dgm:prSet phldrT="[Текст]" custT="1"/>
      <dgm:spPr/>
      <dgm:t>
        <a:bodyPr/>
        <a:lstStyle/>
        <a:p>
          <a:r>
            <a:rPr lang="kk-KZ" sz="1400" b="1" i="1" dirty="0" smtClean="0">
              <a:latin typeface="Times New Roman" panose="02020603050405020304" pitchFamily="18" charset="0"/>
              <a:cs typeface="Times New Roman" panose="02020603050405020304" pitchFamily="18" charset="0"/>
            </a:rPr>
            <a:t>Рухани жаңғыруды сипаттау және патриоттық сананы ынталандыратын ұлттық құндылықтарды жаңғырту;</a:t>
          </a:r>
          <a:endParaRPr lang="ru-RU" sz="1400" b="1" i="1" dirty="0">
            <a:latin typeface="Times New Roman" pitchFamily="18" charset="0"/>
            <a:cs typeface="Times New Roman" pitchFamily="18" charset="0"/>
          </a:endParaRPr>
        </a:p>
      </dgm:t>
    </dgm:pt>
    <dgm:pt modelId="{29B2EB89-31DD-4001-BA54-F5484AD09C71}" type="parTrans" cxnId="{4B936D17-A444-4483-98AF-AF01DEC38413}">
      <dgm:prSet/>
      <dgm:spPr/>
      <dgm:t>
        <a:bodyPr/>
        <a:lstStyle/>
        <a:p>
          <a:endParaRPr lang="ru-RU" sz="1600" b="1">
            <a:solidFill>
              <a:srgbClr val="000099"/>
            </a:solidFill>
            <a:latin typeface="Times New Roman" pitchFamily="18" charset="0"/>
            <a:cs typeface="Times New Roman" pitchFamily="18" charset="0"/>
          </a:endParaRPr>
        </a:p>
      </dgm:t>
    </dgm:pt>
    <dgm:pt modelId="{0809E101-2D3E-49FC-AE8A-7B9BAD7C09E1}" type="sibTrans" cxnId="{4B936D17-A444-4483-98AF-AF01DEC38413}">
      <dgm:prSet/>
      <dgm:spPr/>
      <dgm:t>
        <a:bodyPr/>
        <a:lstStyle/>
        <a:p>
          <a:endParaRPr lang="ru-RU" sz="1600" b="1">
            <a:solidFill>
              <a:srgbClr val="000099"/>
            </a:solidFill>
            <a:latin typeface="Times New Roman" pitchFamily="18" charset="0"/>
            <a:cs typeface="Times New Roman" pitchFamily="18" charset="0"/>
          </a:endParaRPr>
        </a:p>
      </dgm:t>
    </dgm:pt>
    <dgm:pt modelId="{77E71233-2716-406D-8088-9A62012B9C72}">
      <dgm:prSet phldrT="[Текст]" custT="1"/>
      <dgm:spPr/>
      <dgm:t>
        <a:bodyPr/>
        <a:lstStyle/>
        <a:p>
          <a:r>
            <a:rPr lang="kk-KZ" sz="1800" b="1" i="1" dirty="0" smtClean="0">
              <a:latin typeface="Times New Roman" pitchFamily="18" charset="0"/>
              <a:cs typeface="Times New Roman" pitchFamily="18" charset="0"/>
            </a:rPr>
            <a:t>Сабақтың мақсаты:</a:t>
          </a:r>
          <a:endParaRPr lang="ru-RU" sz="1800" b="1" i="1" dirty="0">
            <a:latin typeface="Times New Roman" pitchFamily="18" charset="0"/>
            <a:cs typeface="Times New Roman" pitchFamily="18" charset="0"/>
          </a:endParaRPr>
        </a:p>
      </dgm:t>
    </dgm:pt>
    <dgm:pt modelId="{F8B64D6E-98A1-4E9F-AB0B-E86D6B5B810F}" type="parTrans" cxnId="{D56071AF-30D7-4E63-B0FB-73FCD3587FD4}">
      <dgm:prSet/>
      <dgm:spPr/>
      <dgm:t>
        <a:bodyPr/>
        <a:lstStyle/>
        <a:p>
          <a:endParaRPr lang="ru-RU" sz="1600" b="1">
            <a:solidFill>
              <a:srgbClr val="000099"/>
            </a:solidFill>
            <a:latin typeface="Times New Roman" pitchFamily="18" charset="0"/>
            <a:cs typeface="Times New Roman" pitchFamily="18" charset="0"/>
          </a:endParaRPr>
        </a:p>
      </dgm:t>
    </dgm:pt>
    <dgm:pt modelId="{DE9E3E56-A465-4EAA-8F3F-A884293FF001}" type="sibTrans" cxnId="{D56071AF-30D7-4E63-B0FB-73FCD3587FD4}">
      <dgm:prSet/>
      <dgm:spPr/>
      <dgm:t>
        <a:bodyPr/>
        <a:lstStyle/>
        <a:p>
          <a:endParaRPr lang="ru-RU" sz="1600" b="1">
            <a:solidFill>
              <a:srgbClr val="000099"/>
            </a:solidFill>
            <a:latin typeface="Times New Roman" pitchFamily="18" charset="0"/>
            <a:cs typeface="Times New Roman" pitchFamily="18" charset="0"/>
          </a:endParaRPr>
        </a:p>
      </dgm:t>
    </dgm:pt>
    <dgm:pt modelId="{B6332B6C-370A-4C83-9989-3774A4E19D25}">
      <dgm:prSet phldrT="[Текст]" custT="1"/>
      <dgm:spPr/>
      <dgm:t>
        <a:bodyPr/>
        <a:lstStyle/>
        <a:p>
          <a:r>
            <a:rPr lang="kk-KZ" sz="1600" b="1" i="1" dirty="0" smtClean="0">
              <a:latin typeface="Times New Roman" panose="02020603050405020304" pitchFamily="18" charset="0"/>
              <a:cs typeface="Times New Roman" panose="02020603050405020304" pitchFamily="18" charset="0"/>
            </a:rPr>
            <a:t>Оқушылардың бойында ұлттық сананы ояту, жас ұрпақ санасына, туған халқына деген құрмет, сүйіспеншілік, мақтаныш сезімін ұялату, ұлттық рухты сіңіру. </a:t>
          </a:r>
          <a:endParaRPr lang="ru-RU" sz="1600" b="1" i="1" dirty="0">
            <a:latin typeface="Times New Roman" pitchFamily="18" charset="0"/>
            <a:cs typeface="Times New Roman" pitchFamily="18" charset="0"/>
          </a:endParaRPr>
        </a:p>
      </dgm:t>
    </dgm:pt>
    <dgm:pt modelId="{FE6B9872-579C-487A-9FC8-92143B4E679B}" type="parTrans" cxnId="{E7A2F25A-82FD-480E-92A3-8EAD423BAA34}">
      <dgm:prSet/>
      <dgm:spPr/>
      <dgm:t>
        <a:bodyPr/>
        <a:lstStyle/>
        <a:p>
          <a:endParaRPr lang="ru-RU" sz="1600" b="1">
            <a:solidFill>
              <a:srgbClr val="000099"/>
            </a:solidFill>
            <a:latin typeface="Times New Roman" pitchFamily="18" charset="0"/>
            <a:cs typeface="Times New Roman" pitchFamily="18" charset="0"/>
          </a:endParaRPr>
        </a:p>
      </dgm:t>
    </dgm:pt>
    <dgm:pt modelId="{E031CCB0-601C-4348-B3A8-F7D87A8B6BA6}" type="sibTrans" cxnId="{E7A2F25A-82FD-480E-92A3-8EAD423BAA34}">
      <dgm:prSet/>
      <dgm:spPr/>
      <dgm:t>
        <a:bodyPr/>
        <a:lstStyle/>
        <a:p>
          <a:endParaRPr lang="ru-RU" sz="1600" b="1">
            <a:solidFill>
              <a:srgbClr val="000099"/>
            </a:solidFill>
            <a:latin typeface="Times New Roman" pitchFamily="18" charset="0"/>
            <a:cs typeface="Times New Roman" pitchFamily="18" charset="0"/>
          </a:endParaRPr>
        </a:p>
      </dgm:t>
    </dgm:pt>
    <dgm:pt modelId="{361DFB8A-83F9-46E0-8D69-62EC457A59F3}">
      <dgm:prSet phldrT="[Текст]" custT="1"/>
      <dgm:spPr/>
      <dgm:t>
        <a:bodyPr/>
        <a:lstStyle/>
        <a:p>
          <a:r>
            <a:rPr lang="kk-KZ" sz="1800" b="1" i="1" dirty="0" smtClean="0">
              <a:latin typeface="Times New Roman" pitchFamily="18" charset="0"/>
              <a:cs typeface="Times New Roman" pitchFamily="18" charset="0"/>
            </a:rPr>
            <a:t>Оқыту нәтижесі:</a:t>
          </a:r>
          <a:endParaRPr lang="ru-RU" sz="1800" b="1" dirty="0">
            <a:latin typeface="Times New Roman" pitchFamily="18" charset="0"/>
            <a:cs typeface="Times New Roman" pitchFamily="18" charset="0"/>
          </a:endParaRPr>
        </a:p>
      </dgm:t>
    </dgm:pt>
    <dgm:pt modelId="{2E803AFB-888E-430D-BAA8-3B06CF408B3C}" type="parTrans" cxnId="{04A82AD1-E5B6-4A97-B1F5-89082665211D}">
      <dgm:prSet/>
      <dgm:spPr/>
      <dgm:t>
        <a:bodyPr/>
        <a:lstStyle/>
        <a:p>
          <a:endParaRPr lang="ru-RU" sz="1600" b="1">
            <a:solidFill>
              <a:srgbClr val="000099"/>
            </a:solidFill>
            <a:latin typeface="Times New Roman" pitchFamily="18" charset="0"/>
            <a:cs typeface="Times New Roman" pitchFamily="18" charset="0"/>
          </a:endParaRPr>
        </a:p>
      </dgm:t>
    </dgm:pt>
    <dgm:pt modelId="{25065649-FFD4-44BE-8F67-50886321D65D}" type="sibTrans" cxnId="{04A82AD1-E5B6-4A97-B1F5-89082665211D}">
      <dgm:prSet/>
      <dgm:spPr/>
      <dgm:t>
        <a:bodyPr/>
        <a:lstStyle/>
        <a:p>
          <a:endParaRPr lang="ru-RU" sz="1600" b="1">
            <a:solidFill>
              <a:srgbClr val="000099"/>
            </a:solidFill>
            <a:latin typeface="Times New Roman" pitchFamily="18" charset="0"/>
            <a:cs typeface="Times New Roman" pitchFamily="18" charset="0"/>
          </a:endParaRPr>
        </a:p>
      </dgm:t>
    </dgm:pt>
    <dgm:pt modelId="{34301280-FECD-4FFB-9F40-3C55D3DE7AB9}">
      <dgm:prSet phldrT="[Текст]" custT="1"/>
      <dgm:spPr/>
      <dgm:t>
        <a:bodyPr/>
        <a:lstStyle/>
        <a:p>
          <a:endParaRPr lang="ru-RU" sz="1600" b="1" dirty="0">
            <a:latin typeface="Times New Roman" pitchFamily="18" charset="0"/>
            <a:cs typeface="Times New Roman" pitchFamily="18" charset="0"/>
          </a:endParaRPr>
        </a:p>
      </dgm:t>
    </dgm:pt>
    <dgm:pt modelId="{21CF2423-0A5C-4FDA-8C87-059A673C52FA}" type="parTrans" cxnId="{977E3155-AFC3-47FD-A9AD-2D58250E8F57}">
      <dgm:prSet/>
      <dgm:spPr/>
      <dgm:t>
        <a:bodyPr/>
        <a:lstStyle/>
        <a:p>
          <a:endParaRPr lang="ru-RU"/>
        </a:p>
      </dgm:t>
    </dgm:pt>
    <dgm:pt modelId="{B165FDCD-7FAF-471F-A68D-B37CC88EA2F9}" type="sibTrans" cxnId="{977E3155-AFC3-47FD-A9AD-2D58250E8F57}">
      <dgm:prSet/>
      <dgm:spPr/>
      <dgm:t>
        <a:bodyPr/>
        <a:lstStyle/>
        <a:p>
          <a:endParaRPr lang="ru-RU"/>
        </a:p>
      </dgm:t>
    </dgm:pt>
    <dgm:pt modelId="{E48269E9-B2B0-49EF-9C81-627BD2BF6489}">
      <dgm:prSet phldrT="[Текст]" custT="1"/>
      <dgm:spPr/>
      <dgm:t>
        <a:bodyPr/>
        <a:lstStyle/>
        <a:p>
          <a:r>
            <a:rPr lang="kk-KZ" sz="2000" b="1" dirty="0" smtClean="0">
              <a:latin typeface="Times New Roman" panose="02020603050405020304" pitchFamily="18" charset="0"/>
              <a:cs typeface="Times New Roman" panose="02020603050405020304" pitchFamily="18" charset="0"/>
            </a:rPr>
            <a:t>Оқушылар рухани жаңғырудың – табысты ел болуымыздың кепілі екенін біледі.</a:t>
          </a:r>
          <a:endParaRPr lang="ru-RU" sz="2000" b="1" i="1" dirty="0">
            <a:latin typeface="Times New Roman" pitchFamily="18" charset="0"/>
            <a:cs typeface="Times New Roman" pitchFamily="18" charset="0"/>
          </a:endParaRPr>
        </a:p>
      </dgm:t>
    </dgm:pt>
    <dgm:pt modelId="{26A14AFE-7D0D-4338-97AD-486E4B784C6D}" type="parTrans" cxnId="{3105C125-4681-4133-8A10-8D5AEE6DDF77}">
      <dgm:prSet/>
      <dgm:spPr/>
      <dgm:t>
        <a:bodyPr/>
        <a:lstStyle/>
        <a:p>
          <a:endParaRPr lang="ru-RU"/>
        </a:p>
      </dgm:t>
    </dgm:pt>
    <dgm:pt modelId="{ABEAB7E8-EE32-474F-B514-390A2F8C6264}" type="sibTrans" cxnId="{3105C125-4681-4133-8A10-8D5AEE6DDF77}">
      <dgm:prSet/>
      <dgm:spPr/>
      <dgm:t>
        <a:bodyPr/>
        <a:lstStyle/>
        <a:p>
          <a:endParaRPr lang="ru-RU"/>
        </a:p>
      </dgm:t>
    </dgm:pt>
    <dgm:pt modelId="{95FE6929-78C4-4669-909B-12DEEBB93C50}">
      <dgm:prSet custT="1"/>
      <dgm:spPr/>
      <dgm:t>
        <a:bodyPr/>
        <a:lstStyle/>
        <a:p>
          <a:endParaRPr lang="ru-RU" sz="3600" dirty="0"/>
        </a:p>
      </dgm:t>
    </dgm:pt>
    <dgm:pt modelId="{1740F05E-FF71-4BBF-A715-8D4039DC4CE0}" type="parTrans" cxnId="{754EC9AB-0189-406D-8693-5C65F259023B}">
      <dgm:prSet/>
      <dgm:spPr/>
      <dgm:t>
        <a:bodyPr/>
        <a:lstStyle/>
        <a:p>
          <a:endParaRPr lang="ru-RU"/>
        </a:p>
      </dgm:t>
    </dgm:pt>
    <dgm:pt modelId="{A5C65AC5-5DE0-4E19-8B38-01FF18471A40}" type="sibTrans" cxnId="{754EC9AB-0189-406D-8693-5C65F259023B}">
      <dgm:prSet/>
      <dgm:spPr/>
      <dgm:t>
        <a:bodyPr/>
        <a:lstStyle/>
        <a:p>
          <a:endParaRPr lang="ru-RU"/>
        </a:p>
      </dgm:t>
    </dgm:pt>
    <dgm:pt modelId="{48096C5D-7659-4EAB-8903-9AFBAEB34B6B}">
      <dgm:prSet custT="1"/>
      <dgm:spPr/>
      <dgm:t>
        <a:bodyPr/>
        <a:lstStyle/>
        <a:p>
          <a:endParaRPr lang="ru-RU" sz="3600" dirty="0"/>
        </a:p>
      </dgm:t>
    </dgm:pt>
    <dgm:pt modelId="{ABFFE587-1DE3-4C2C-8D60-38F84AAADD53}" type="parTrans" cxnId="{13730539-D90D-4BCC-87A1-912BC0CDD92B}">
      <dgm:prSet/>
      <dgm:spPr/>
      <dgm:t>
        <a:bodyPr/>
        <a:lstStyle/>
        <a:p>
          <a:endParaRPr lang="ru-RU"/>
        </a:p>
      </dgm:t>
    </dgm:pt>
    <dgm:pt modelId="{D7F2AEDD-8B8E-4E9F-8907-5926DF1EC5A5}" type="sibTrans" cxnId="{13730539-D90D-4BCC-87A1-912BC0CDD92B}">
      <dgm:prSet/>
      <dgm:spPr/>
      <dgm:t>
        <a:bodyPr/>
        <a:lstStyle/>
        <a:p>
          <a:endParaRPr lang="ru-RU"/>
        </a:p>
      </dgm:t>
    </dgm:pt>
    <dgm:pt modelId="{B800A6A7-4A06-44F9-8030-7683A351A8EE}" type="pres">
      <dgm:prSet presAssocID="{88ECA1FE-3BAF-497D-9AAC-599B18669FD1}" presName="Name0" presStyleCnt="0">
        <dgm:presLayoutVars>
          <dgm:dir/>
          <dgm:animLvl val="lvl"/>
          <dgm:resizeHandles val="exact"/>
        </dgm:presLayoutVars>
      </dgm:prSet>
      <dgm:spPr/>
      <dgm:t>
        <a:bodyPr/>
        <a:lstStyle/>
        <a:p>
          <a:endParaRPr lang="ru-RU"/>
        </a:p>
      </dgm:t>
    </dgm:pt>
    <dgm:pt modelId="{4ACCC3A3-9091-4B59-80A9-65B354A1DB62}" type="pres">
      <dgm:prSet presAssocID="{88ECA1FE-3BAF-497D-9AAC-599B18669FD1}" presName="tSp" presStyleCnt="0"/>
      <dgm:spPr/>
      <dgm:t>
        <a:bodyPr/>
        <a:lstStyle/>
        <a:p>
          <a:endParaRPr lang="ru-RU"/>
        </a:p>
      </dgm:t>
    </dgm:pt>
    <dgm:pt modelId="{C969A308-14E6-4013-A6C3-D802DB2D55D3}" type="pres">
      <dgm:prSet presAssocID="{88ECA1FE-3BAF-497D-9AAC-599B18669FD1}" presName="bSp" presStyleCnt="0"/>
      <dgm:spPr/>
      <dgm:t>
        <a:bodyPr/>
        <a:lstStyle/>
        <a:p>
          <a:endParaRPr lang="ru-RU"/>
        </a:p>
      </dgm:t>
    </dgm:pt>
    <dgm:pt modelId="{0B3CC2D1-0DA6-4FDC-BAD3-B982B9E2D603}" type="pres">
      <dgm:prSet presAssocID="{88ECA1FE-3BAF-497D-9AAC-599B18669FD1}" presName="process" presStyleCnt="0"/>
      <dgm:spPr/>
      <dgm:t>
        <a:bodyPr/>
        <a:lstStyle/>
        <a:p>
          <a:endParaRPr lang="ru-RU"/>
        </a:p>
      </dgm:t>
    </dgm:pt>
    <dgm:pt modelId="{AEB56175-6563-48EF-8F01-8A7522DBFD9F}" type="pres">
      <dgm:prSet presAssocID="{8E6E1410-2EA5-4951-BA47-6EEC7B389AB9}" presName="composite1" presStyleCnt="0"/>
      <dgm:spPr/>
      <dgm:t>
        <a:bodyPr/>
        <a:lstStyle/>
        <a:p>
          <a:endParaRPr lang="ru-RU"/>
        </a:p>
      </dgm:t>
    </dgm:pt>
    <dgm:pt modelId="{3AF813B2-A7D7-441E-82F9-765FA096FF05}" type="pres">
      <dgm:prSet presAssocID="{8E6E1410-2EA5-4951-BA47-6EEC7B389AB9}" presName="dummyNode1" presStyleLbl="node1" presStyleIdx="0" presStyleCnt="3"/>
      <dgm:spPr/>
      <dgm:t>
        <a:bodyPr/>
        <a:lstStyle/>
        <a:p>
          <a:endParaRPr lang="ru-RU"/>
        </a:p>
      </dgm:t>
    </dgm:pt>
    <dgm:pt modelId="{430C2968-DA5E-4046-9FEF-F4B50BDDDF14}" type="pres">
      <dgm:prSet presAssocID="{8E6E1410-2EA5-4951-BA47-6EEC7B389AB9}" presName="childNode1" presStyleLbl="bgAcc1" presStyleIdx="0" presStyleCnt="3" custScaleX="125033" custScaleY="134604">
        <dgm:presLayoutVars>
          <dgm:bulletEnabled val="1"/>
        </dgm:presLayoutVars>
      </dgm:prSet>
      <dgm:spPr/>
      <dgm:t>
        <a:bodyPr/>
        <a:lstStyle/>
        <a:p>
          <a:endParaRPr lang="ru-RU"/>
        </a:p>
      </dgm:t>
    </dgm:pt>
    <dgm:pt modelId="{761ACA4F-A4E9-4BC1-AC76-F84E7BB6C6A0}" type="pres">
      <dgm:prSet presAssocID="{8E6E1410-2EA5-4951-BA47-6EEC7B389AB9}" presName="childNode1tx" presStyleLbl="bgAcc1" presStyleIdx="0" presStyleCnt="3">
        <dgm:presLayoutVars>
          <dgm:bulletEnabled val="1"/>
        </dgm:presLayoutVars>
      </dgm:prSet>
      <dgm:spPr/>
      <dgm:t>
        <a:bodyPr/>
        <a:lstStyle/>
        <a:p>
          <a:endParaRPr lang="ru-RU"/>
        </a:p>
      </dgm:t>
    </dgm:pt>
    <dgm:pt modelId="{2F00AC65-A3D4-4365-A2D2-108ECCE9F4FD}" type="pres">
      <dgm:prSet presAssocID="{8E6E1410-2EA5-4951-BA47-6EEC7B389AB9}" presName="parentNode1" presStyleLbl="node1" presStyleIdx="0" presStyleCnt="3" custLinFactNeighborX="-15831" custLinFactNeighborY="54616">
        <dgm:presLayoutVars>
          <dgm:chMax val="1"/>
          <dgm:bulletEnabled val="1"/>
        </dgm:presLayoutVars>
      </dgm:prSet>
      <dgm:spPr/>
      <dgm:t>
        <a:bodyPr/>
        <a:lstStyle/>
        <a:p>
          <a:endParaRPr lang="ru-RU"/>
        </a:p>
      </dgm:t>
    </dgm:pt>
    <dgm:pt modelId="{B4748FE0-DC2E-4189-9A00-BF190123CEC1}" type="pres">
      <dgm:prSet presAssocID="{8E6E1410-2EA5-4951-BA47-6EEC7B389AB9}" presName="connSite1" presStyleCnt="0"/>
      <dgm:spPr/>
      <dgm:t>
        <a:bodyPr/>
        <a:lstStyle/>
        <a:p>
          <a:endParaRPr lang="ru-RU"/>
        </a:p>
      </dgm:t>
    </dgm:pt>
    <dgm:pt modelId="{EE1C9435-72AC-4A2C-A521-362A85DF93D4}" type="pres">
      <dgm:prSet presAssocID="{BC3DFA85-A481-413F-8BD5-535F7DC78B12}" presName="Name9" presStyleLbl="sibTrans2D1" presStyleIdx="0" presStyleCnt="2"/>
      <dgm:spPr/>
      <dgm:t>
        <a:bodyPr/>
        <a:lstStyle/>
        <a:p>
          <a:endParaRPr lang="ru-RU"/>
        </a:p>
      </dgm:t>
    </dgm:pt>
    <dgm:pt modelId="{B6571FD3-61A8-435B-9302-26FF35FF9D88}" type="pres">
      <dgm:prSet presAssocID="{77E71233-2716-406D-8088-9A62012B9C72}" presName="composite2" presStyleCnt="0"/>
      <dgm:spPr/>
      <dgm:t>
        <a:bodyPr/>
        <a:lstStyle/>
        <a:p>
          <a:endParaRPr lang="ru-RU"/>
        </a:p>
      </dgm:t>
    </dgm:pt>
    <dgm:pt modelId="{3E7CCA2C-6B10-4565-BE09-5A8B4C52AC20}" type="pres">
      <dgm:prSet presAssocID="{77E71233-2716-406D-8088-9A62012B9C72}" presName="dummyNode2" presStyleLbl="node1" presStyleIdx="0" presStyleCnt="3"/>
      <dgm:spPr/>
      <dgm:t>
        <a:bodyPr/>
        <a:lstStyle/>
        <a:p>
          <a:endParaRPr lang="ru-RU"/>
        </a:p>
      </dgm:t>
    </dgm:pt>
    <dgm:pt modelId="{FFAB7464-01DC-4C82-89E3-51114544E2EC}" type="pres">
      <dgm:prSet presAssocID="{77E71233-2716-406D-8088-9A62012B9C72}" presName="childNode2" presStyleLbl="bgAcc1" presStyleIdx="1" presStyleCnt="3" custScaleX="139002" custScaleY="203378" custLinFactNeighborX="3495" custLinFactNeighborY="29550">
        <dgm:presLayoutVars>
          <dgm:bulletEnabled val="1"/>
        </dgm:presLayoutVars>
      </dgm:prSet>
      <dgm:spPr/>
      <dgm:t>
        <a:bodyPr/>
        <a:lstStyle/>
        <a:p>
          <a:endParaRPr lang="ru-RU"/>
        </a:p>
      </dgm:t>
    </dgm:pt>
    <dgm:pt modelId="{1A0D6A04-B239-4C71-BB76-EC1A89739B49}" type="pres">
      <dgm:prSet presAssocID="{77E71233-2716-406D-8088-9A62012B9C72}" presName="childNode2tx" presStyleLbl="bgAcc1" presStyleIdx="1" presStyleCnt="3">
        <dgm:presLayoutVars>
          <dgm:bulletEnabled val="1"/>
        </dgm:presLayoutVars>
      </dgm:prSet>
      <dgm:spPr/>
      <dgm:t>
        <a:bodyPr/>
        <a:lstStyle/>
        <a:p>
          <a:endParaRPr lang="ru-RU"/>
        </a:p>
      </dgm:t>
    </dgm:pt>
    <dgm:pt modelId="{DA28B9C8-B1A2-4063-A814-B717DBEF25BC}" type="pres">
      <dgm:prSet presAssocID="{77E71233-2716-406D-8088-9A62012B9C72}" presName="parentNode2" presStyleLbl="node1" presStyleIdx="1" presStyleCnt="3" custLinFactNeighborX="6184" custLinFactNeighborY="-34343">
        <dgm:presLayoutVars>
          <dgm:chMax val="0"/>
          <dgm:bulletEnabled val="1"/>
        </dgm:presLayoutVars>
      </dgm:prSet>
      <dgm:spPr/>
      <dgm:t>
        <a:bodyPr/>
        <a:lstStyle/>
        <a:p>
          <a:endParaRPr lang="ru-RU"/>
        </a:p>
      </dgm:t>
    </dgm:pt>
    <dgm:pt modelId="{55B92F0D-6D1B-4DC8-8221-EF19DB89D39C}" type="pres">
      <dgm:prSet presAssocID="{77E71233-2716-406D-8088-9A62012B9C72}" presName="connSite2" presStyleCnt="0"/>
      <dgm:spPr/>
      <dgm:t>
        <a:bodyPr/>
        <a:lstStyle/>
        <a:p>
          <a:endParaRPr lang="ru-RU"/>
        </a:p>
      </dgm:t>
    </dgm:pt>
    <dgm:pt modelId="{89D983EE-80CA-44CC-A7F9-EB11DEFF622E}" type="pres">
      <dgm:prSet presAssocID="{DE9E3E56-A465-4EAA-8F3F-A884293FF001}" presName="Name18" presStyleLbl="sibTrans2D1" presStyleIdx="1" presStyleCnt="2"/>
      <dgm:spPr/>
      <dgm:t>
        <a:bodyPr/>
        <a:lstStyle/>
        <a:p>
          <a:endParaRPr lang="ru-RU"/>
        </a:p>
      </dgm:t>
    </dgm:pt>
    <dgm:pt modelId="{7F733491-180C-498A-B768-38671FB3D652}" type="pres">
      <dgm:prSet presAssocID="{361DFB8A-83F9-46E0-8D69-62EC457A59F3}" presName="composite1" presStyleCnt="0"/>
      <dgm:spPr/>
      <dgm:t>
        <a:bodyPr/>
        <a:lstStyle/>
        <a:p>
          <a:endParaRPr lang="ru-RU"/>
        </a:p>
      </dgm:t>
    </dgm:pt>
    <dgm:pt modelId="{1F907917-5822-4EF3-9D99-EB1911C0C86E}" type="pres">
      <dgm:prSet presAssocID="{361DFB8A-83F9-46E0-8D69-62EC457A59F3}" presName="dummyNode1" presStyleLbl="node1" presStyleIdx="1" presStyleCnt="3"/>
      <dgm:spPr/>
      <dgm:t>
        <a:bodyPr/>
        <a:lstStyle/>
        <a:p>
          <a:endParaRPr lang="ru-RU"/>
        </a:p>
      </dgm:t>
    </dgm:pt>
    <dgm:pt modelId="{D01B362F-CDCD-44C7-A0D1-01017262CBB9}" type="pres">
      <dgm:prSet presAssocID="{361DFB8A-83F9-46E0-8D69-62EC457A59F3}" presName="childNode1" presStyleLbl="bgAcc1" presStyleIdx="2" presStyleCnt="3" custScaleX="156937" custScaleY="224186">
        <dgm:presLayoutVars>
          <dgm:bulletEnabled val="1"/>
        </dgm:presLayoutVars>
      </dgm:prSet>
      <dgm:spPr/>
      <dgm:t>
        <a:bodyPr/>
        <a:lstStyle/>
        <a:p>
          <a:endParaRPr lang="ru-RU"/>
        </a:p>
      </dgm:t>
    </dgm:pt>
    <dgm:pt modelId="{BAD7ACB2-54F0-4D4E-B8D7-1923F9CCFBC4}" type="pres">
      <dgm:prSet presAssocID="{361DFB8A-83F9-46E0-8D69-62EC457A59F3}" presName="childNode1tx" presStyleLbl="bgAcc1" presStyleIdx="2" presStyleCnt="3">
        <dgm:presLayoutVars>
          <dgm:bulletEnabled val="1"/>
        </dgm:presLayoutVars>
      </dgm:prSet>
      <dgm:spPr/>
      <dgm:t>
        <a:bodyPr/>
        <a:lstStyle/>
        <a:p>
          <a:endParaRPr lang="ru-RU"/>
        </a:p>
      </dgm:t>
    </dgm:pt>
    <dgm:pt modelId="{062AA4F2-F838-4FA7-8AFD-266352A7DE18}" type="pres">
      <dgm:prSet presAssocID="{361DFB8A-83F9-46E0-8D69-62EC457A59F3}" presName="parentNode1" presStyleLbl="node1" presStyleIdx="2" presStyleCnt="3" custLinFactY="-196459" custLinFactNeighborX="-18440" custLinFactNeighborY="-200000">
        <dgm:presLayoutVars>
          <dgm:chMax val="1"/>
          <dgm:bulletEnabled val="1"/>
        </dgm:presLayoutVars>
      </dgm:prSet>
      <dgm:spPr/>
      <dgm:t>
        <a:bodyPr/>
        <a:lstStyle/>
        <a:p>
          <a:endParaRPr lang="ru-RU"/>
        </a:p>
      </dgm:t>
    </dgm:pt>
    <dgm:pt modelId="{A2960F85-53A0-44B1-B34A-83FBD72B7725}" type="pres">
      <dgm:prSet presAssocID="{361DFB8A-83F9-46E0-8D69-62EC457A59F3}" presName="connSite1" presStyleCnt="0"/>
      <dgm:spPr/>
      <dgm:t>
        <a:bodyPr/>
        <a:lstStyle/>
        <a:p>
          <a:endParaRPr lang="ru-RU"/>
        </a:p>
      </dgm:t>
    </dgm:pt>
  </dgm:ptLst>
  <dgm:cxnLst>
    <dgm:cxn modelId="{3105C125-4681-4133-8A10-8D5AEE6DDF77}" srcId="{361DFB8A-83F9-46E0-8D69-62EC457A59F3}" destId="{E48269E9-B2B0-49EF-9C81-627BD2BF6489}" srcOrd="1" destOrd="0" parTransId="{26A14AFE-7D0D-4338-97AD-486E4B784C6D}" sibTransId="{ABEAB7E8-EE32-474F-B514-390A2F8C6264}"/>
    <dgm:cxn modelId="{13730539-D90D-4BCC-87A1-912BC0CDD92B}" srcId="{77E71233-2716-406D-8088-9A62012B9C72}" destId="{48096C5D-7659-4EAB-8903-9AFBAEB34B6B}" srcOrd="1" destOrd="0" parTransId="{ABFFE587-1DE3-4C2C-8D60-38F84AAADD53}" sibTransId="{D7F2AEDD-8B8E-4E9F-8907-5926DF1EC5A5}"/>
    <dgm:cxn modelId="{86DD5750-5E0A-462B-9BD1-339E25A4705F}" type="presOf" srcId="{E48269E9-B2B0-49EF-9C81-627BD2BF6489}" destId="{BAD7ACB2-54F0-4D4E-B8D7-1923F9CCFBC4}" srcOrd="1" destOrd="1" presId="urn:microsoft.com/office/officeart/2005/8/layout/hProcess4"/>
    <dgm:cxn modelId="{22697915-34B9-4C5B-A0EA-64FBF8177F84}" type="presOf" srcId="{34301280-FECD-4FFB-9F40-3C55D3DE7AB9}" destId="{D01B362F-CDCD-44C7-A0D1-01017262CBB9}" srcOrd="0" destOrd="0" presId="urn:microsoft.com/office/officeart/2005/8/layout/hProcess4"/>
    <dgm:cxn modelId="{754EC9AB-0189-406D-8693-5C65F259023B}" srcId="{77E71233-2716-406D-8088-9A62012B9C72}" destId="{95FE6929-78C4-4669-909B-12DEEBB93C50}" srcOrd="2" destOrd="0" parTransId="{1740F05E-FF71-4BBF-A715-8D4039DC4CE0}" sibTransId="{A5C65AC5-5DE0-4E19-8B38-01FF18471A40}"/>
    <dgm:cxn modelId="{C4F31D7A-548E-4A45-BD2C-7C606073683D}" type="presOf" srcId="{48096C5D-7659-4EAB-8903-9AFBAEB34B6B}" destId="{1A0D6A04-B239-4C71-BB76-EC1A89739B49}" srcOrd="1" destOrd="1" presId="urn:microsoft.com/office/officeart/2005/8/layout/hProcess4"/>
    <dgm:cxn modelId="{DE58217B-95EE-47F1-88BB-8C35D71D65EC}" type="presOf" srcId="{B6332B6C-370A-4C83-9989-3774A4E19D25}" destId="{1A0D6A04-B239-4C71-BB76-EC1A89739B49}" srcOrd="1" destOrd="0" presId="urn:microsoft.com/office/officeart/2005/8/layout/hProcess4"/>
    <dgm:cxn modelId="{D56071AF-30D7-4E63-B0FB-73FCD3587FD4}" srcId="{88ECA1FE-3BAF-497D-9AAC-599B18669FD1}" destId="{77E71233-2716-406D-8088-9A62012B9C72}" srcOrd="1" destOrd="0" parTransId="{F8B64D6E-98A1-4E9F-AB0B-E86D6B5B810F}" sibTransId="{DE9E3E56-A465-4EAA-8F3F-A884293FF001}"/>
    <dgm:cxn modelId="{C7EB1498-6492-4180-AE9C-A3093AE61780}" type="presOf" srcId="{88ECA1FE-3BAF-497D-9AAC-599B18669FD1}" destId="{B800A6A7-4A06-44F9-8030-7683A351A8EE}" srcOrd="0" destOrd="0" presId="urn:microsoft.com/office/officeart/2005/8/layout/hProcess4"/>
    <dgm:cxn modelId="{0E06BA85-39BD-4EA1-8A00-13A31F4968EC}" type="presOf" srcId="{B6332B6C-370A-4C83-9989-3774A4E19D25}" destId="{FFAB7464-01DC-4C82-89E3-51114544E2EC}" srcOrd="0" destOrd="0" presId="urn:microsoft.com/office/officeart/2005/8/layout/hProcess4"/>
    <dgm:cxn modelId="{2C395EF6-F0EF-4F28-BC07-1A3CDB15AF19}" type="presOf" srcId="{BC3DFA85-A481-413F-8BD5-535F7DC78B12}" destId="{EE1C9435-72AC-4A2C-A521-362A85DF93D4}" srcOrd="0" destOrd="0" presId="urn:microsoft.com/office/officeart/2005/8/layout/hProcess4"/>
    <dgm:cxn modelId="{5BF6078B-EB38-405D-AE59-9D1F534A1627}" type="presOf" srcId="{48096C5D-7659-4EAB-8903-9AFBAEB34B6B}" destId="{FFAB7464-01DC-4C82-89E3-51114544E2EC}" srcOrd="0" destOrd="1" presId="urn:microsoft.com/office/officeart/2005/8/layout/hProcess4"/>
    <dgm:cxn modelId="{90BD5193-135E-4C0F-A132-57484165D2A6}" srcId="{88ECA1FE-3BAF-497D-9AAC-599B18669FD1}" destId="{8E6E1410-2EA5-4951-BA47-6EEC7B389AB9}" srcOrd="0" destOrd="0" parTransId="{D36706DA-A126-4406-8E6B-ECA3EABEB957}" sibTransId="{BC3DFA85-A481-413F-8BD5-535F7DC78B12}"/>
    <dgm:cxn modelId="{FBC35A64-19ED-4C1C-984C-5E3913B4B86E}" type="presOf" srcId="{E48269E9-B2B0-49EF-9C81-627BD2BF6489}" destId="{D01B362F-CDCD-44C7-A0D1-01017262CBB9}" srcOrd="0" destOrd="1" presId="urn:microsoft.com/office/officeart/2005/8/layout/hProcess4"/>
    <dgm:cxn modelId="{91AEE9A5-4207-4090-A3AD-EF7FCB86CBDC}" type="presOf" srcId="{DE9E3E56-A465-4EAA-8F3F-A884293FF001}" destId="{89D983EE-80CA-44CC-A7F9-EB11DEFF622E}" srcOrd="0" destOrd="0" presId="urn:microsoft.com/office/officeart/2005/8/layout/hProcess4"/>
    <dgm:cxn modelId="{5D7AB957-38B7-4EE9-9AF0-A7628793E121}" type="presOf" srcId="{95FE6929-78C4-4669-909B-12DEEBB93C50}" destId="{FFAB7464-01DC-4C82-89E3-51114544E2EC}" srcOrd="0" destOrd="2" presId="urn:microsoft.com/office/officeart/2005/8/layout/hProcess4"/>
    <dgm:cxn modelId="{2684FEA4-CB22-47D2-AD90-778ED928FA13}" type="presOf" srcId="{95FE6929-78C4-4669-909B-12DEEBB93C50}" destId="{1A0D6A04-B239-4C71-BB76-EC1A89739B49}" srcOrd="1" destOrd="2" presId="urn:microsoft.com/office/officeart/2005/8/layout/hProcess4"/>
    <dgm:cxn modelId="{B62E3E8C-96E5-44D6-BF05-71D07425AFEA}" type="presOf" srcId="{8E6E1410-2EA5-4951-BA47-6EEC7B389AB9}" destId="{2F00AC65-A3D4-4365-A2D2-108ECCE9F4FD}" srcOrd="0" destOrd="0" presId="urn:microsoft.com/office/officeart/2005/8/layout/hProcess4"/>
    <dgm:cxn modelId="{76826B3E-C9F7-4B8E-833C-B6DE2B3C2A5E}" type="presOf" srcId="{7D79A15E-4315-44E0-9779-0BFBC1125C66}" destId="{761ACA4F-A4E9-4BC1-AC76-F84E7BB6C6A0}" srcOrd="1" destOrd="0" presId="urn:microsoft.com/office/officeart/2005/8/layout/hProcess4"/>
    <dgm:cxn modelId="{E7A2F25A-82FD-480E-92A3-8EAD423BAA34}" srcId="{77E71233-2716-406D-8088-9A62012B9C72}" destId="{B6332B6C-370A-4C83-9989-3774A4E19D25}" srcOrd="0" destOrd="0" parTransId="{FE6B9872-579C-487A-9FC8-92143B4E679B}" sibTransId="{E031CCB0-601C-4348-B3A8-F7D87A8B6BA6}"/>
    <dgm:cxn modelId="{04A82AD1-E5B6-4A97-B1F5-89082665211D}" srcId="{88ECA1FE-3BAF-497D-9AAC-599B18669FD1}" destId="{361DFB8A-83F9-46E0-8D69-62EC457A59F3}" srcOrd="2" destOrd="0" parTransId="{2E803AFB-888E-430D-BAA8-3B06CF408B3C}" sibTransId="{25065649-FFD4-44BE-8F67-50886321D65D}"/>
    <dgm:cxn modelId="{2FF5C9FC-6D4C-4332-8AF2-36C9EA2A0A30}" type="presOf" srcId="{361DFB8A-83F9-46E0-8D69-62EC457A59F3}" destId="{062AA4F2-F838-4FA7-8AFD-266352A7DE18}" srcOrd="0" destOrd="0" presId="urn:microsoft.com/office/officeart/2005/8/layout/hProcess4"/>
    <dgm:cxn modelId="{A290165F-5C5B-4F9F-BB9B-1DE192142F4E}" type="presOf" srcId="{77E71233-2716-406D-8088-9A62012B9C72}" destId="{DA28B9C8-B1A2-4063-A814-B717DBEF25BC}" srcOrd="0" destOrd="0" presId="urn:microsoft.com/office/officeart/2005/8/layout/hProcess4"/>
    <dgm:cxn modelId="{977E3155-AFC3-47FD-A9AD-2D58250E8F57}" srcId="{361DFB8A-83F9-46E0-8D69-62EC457A59F3}" destId="{34301280-FECD-4FFB-9F40-3C55D3DE7AB9}" srcOrd="0" destOrd="0" parTransId="{21CF2423-0A5C-4FDA-8C87-059A673C52FA}" sibTransId="{B165FDCD-7FAF-471F-A68D-B37CC88EA2F9}"/>
    <dgm:cxn modelId="{DC9EA0BF-3CF0-49D6-9548-E02B0DD06931}" type="presOf" srcId="{34301280-FECD-4FFB-9F40-3C55D3DE7AB9}" destId="{BAD7ACB2-54F0-4D4E-B8D7-1923F9CCFBC4}" srcOrd="1" destOrd="0" presId="urn:microsoft.com/office/officeart/2005/8/layout/hProcess4"/>
    <dgm:cxn modelId="{DE3CCF1A-B4D1-40EB-80F2-13E5F23F1F08}" type="presOf" srcId="{7D79A15E-4315-44E0-9779-0BFBC1125C66}" destId="{430C2968-DA5E-4046-9FEF-F4B50BDDDF14}" srcOrd="0" destOrd="0" presId="urn:microsoft.com/office/officeart/2005/8/layout/hProcess4"/>
    <dgm:cxn modelId="{4B936D17-A444-4483-98AF-AF01DEC38413}" srcId="{8E6E1410-2EA5-4951-BA47-6EEC7B389AB9}" destId="{7D79A15E-4315-44E0-9779-0BFBC1125C66}" srcOrd="0" destOrd="0" parTransId="{29B2EB89-31DD-4001-BA54-F5484AD09C71}" sibTransId="{0809E101-2D3E-49FC-AE8A-7B9BAD7C09E1}"/>
    <dgm:cxn modelId="{F446DBBD-D949-407B-9249-64FF9FB62B24}" type="presParOf" srcId="{B800A6A7-4A06-44F9-8030-7683A351A8EE}" destId="{4ACCC3A3-9091-4B59-80A9-65B354A1DB62}" srcOrd="0" destOrd="0" presId="urn:microsoft.com/office/officeart/2005/8/layout/hProcess4"/>
    <dgm:cxn modelId="{5C70EE9B-5504-4605-B529-51D9E2679794}" type="presParOf" srcId="{B800A6A7-4A06-44F9-8030-7683A351A8EE}" destId="{C969A308-14E6-4013-A6C3-D802DB2D55D3}" srcOrd="1" destOrd="0" presId="urn:microsoft.com/office/officeart/2005/8/layout/hProcess4"/>
    <dgm:cxn modelId="{2B497CA1-CAE3-4871-8800-53799AAC59B1}" type="presParOf" srcId="{B800A6A7-4A06-44F9-8030-7683A351A8EE}" destId="{0B3CC2D1-0DA6-4FDC-BAD3-B982B9E2D603}" srcOrd="2" destOrd="0" presId="urn:microsoft.com/office/officeart/2005/8/layout/hProcess4"/>
    <dgm:cxn modelId="{F2C356C1-E7A6-4FB8-A706-BD8929943E07}" type="presParOf" srcId="{0B3CC2D1-0DA6-4FDC-BAD3-B982B9E2D603}" destId="{AEB56175-6563-48EF-8F01-8A7522DBFD9F}" srcOrd="0" destOrd="0" presId="urn:microsoft.com/office/officeart/2005/8/layout/hProcess4"/>
    <dgm:cxn modelId="{5B9F6154-CA44-4DA6-81E3-4787EAF227CE}" type="presParOf" srcId="{AEB56175-6563-48EF-8F01-8A7522DBFD9F}" destId="{3AF813B2-A7D7-441E-82F9-765FA096FF05}" srcOrd="0" destOrd="0" presId="urn:microsoft.com/office/officeart/2005/8/layout/hProcess4"/>
    <dgm:cxn modelId="{D424BB0B-D7E5-4690-A6BF-9670CDAAEF33}" type="presParOf" srcId="{AEB56175-6563-48EF-8F01-8A7522DBFD9F}" destId="{430C2968-DA5E-4046-9FEF-F4B50BDDDF14}" srcOrd="1" destOrd="0" presId="urn:microsoft.com/office/officeart/2005/8/layout/hProcess4"/>
    <dgm:cxn modelId="{DC8948DD-A7D1-45A0-9431-EB33087C3032}" type="presParOf" srcId="{AEB56175-6563-48EF-8F01-8A7522DBFD9F}" destId="{761ACA4F-A4E9-4BC1-AC76-F84E7BB6C6A0}" srcOrd="2" destOrd="0" presId="urn:microsoft.com/office/officeart/2005/8/layout/hProcess4"/>
    <dgm:cxn modelId="{4C052F76-2687-4D5A-BB0C-235D52DA3322}" type="presParOf" srcId="{AEB56175-6563-48EF-8F01-8A7522DBFD9F}" destId="{2F00AC65-A3D4-4365-A2D2-108ECCE9F4FD}" srcOrd="3" destOrd="0" presId="urn:microsoft.com/office/officeart/2005/8/layout/hProcess4"/>
    <dgm:cxn modelId="{9FDA1C0A-12CA-4EDF-80FE-313B60AE4B61}" type="presParOf" srcId="{AEB56175-6563-48EF-8F01-8A7522DBFD9F}" destId="{B4748FE0-DC2E-4189-9A00-BF190123CEC1}" srcOrd="4" destOrd="0" presId="urn:microsoft.com/office/officeart/2005/8/layout/hProcess4"/>
    <dgm:cxn modelId="{EB6FF962-E027-4B2F-AC3A-7D4E856D32B4}" type="presParOf" srcId="{0B3CC2D1-0DA6-4FDC-BAD3-B982B9E2D603}" destId="{EE1C9435-72AC-4A2C-A521-362A85DF93D4}" srcOrd="1" destOrd="0" presId="urn:microsoft.com/office/officeart/2005/8/layout/hProcess4"/>
    <dgm:cxn modelId="{E098FD0A-1C45-4E06-B99F-27D89606A594}" type="presParOf" srcId="{0B3CC2D1-0DA6-4FDC-BAD3-B982B9E2D603}" destId="{B6571FD3-61A8-435B-9302-26FF35FF9D88}" srcOrd="2" destOrd="0" presId="urn:microsoft.com/office/officeart/2005/8/layout/hProcess4"/>
    <dgm:cxn modelId="{673E7A78-9F96-4FCF-8F87-75501C87BFC5}" type="presParOf" srcId="{B6571FD3-61A8-435B-9302-26FF35FF9D88}" destId="{3E7CCA2C-6B10-4565-BE09-5A8B4C52AC20}" srcOrd="0" destOrd="0" presId="urn:microsoft.com/office/officeart/2005/8/layout/hProcess4"/>
    <dgm:cxn modelId="{740F0A0E-7F4A-42DA-BA18-7820B27275D0}" type="presParOf" srcId="{B6571FD3-61A8-435B-9302-26FF35FF9D88}" destId="{FFAB7464-01DC-4C82-89E3-51114544E2EC}" srcOrd="1" destOrd="0" presId="urn:microsoft.com/office/officeart/2005/8/layout/hProcess4"/>
    <dgm:cxn modelId="{595128A5-B18D-4B2F-993A-E9F164E3EB30}" type="presParOf" srcId="{B6571FD3-61A8-435B-9302-26FF35FF9D88}" destId="{1A0D6A04-B239-4C71-BB76-EC1A89739B49}" srcOrd="2" destOrd="0" presId="urn:microsoft.com/office/officeart/2005/8/layout/hProcess4"/>
    <dgm:cxn modelId="{6A8D2DB2-1B33-4607-B8AA-4C16AD1D7C35}" type="presParOf" srcId="{B6571FD3-61A8-435B-9302-26FF35FF9D88}" destId="{DA28B9C8-B1A2-4063-A814-B717DBEF25BC}" srcOrd="3" destOrd="0" presId="urn:microsoft.com/office/officeart/2005/8/layout/hProcess4"/>
    <dgm:cxn modelId="{B4B33A0D-24CF-41B2-9550-4BB5107E31F5}" type="presParOf" srcId="{B6571FD3-61A8-435B-9302-26FF35FF9D88}" destId="{55B92F0D-6D1B-4DC8-8221-EF19DB89D39C}" srcOrd="4" destOrd="0" presId="urn:microsoft.com/office/officeart/2005/8/layout/hProcess4"/>
    <dgm:cxn modelId="{41176C64-A5F1-4CC1-96F3-A1225C8E9342}" type="presParOf" srcId="{0B3CC2D1-0DA6-4FDC-BAD3-B982B9E2D603}" destId="{89D983EE-80CA-44CC-A7F9-EB11DEFF622E}" srcOrd="3" destOrd="0" presId="urn:microsoft.com/office/officeart/2005/8/layout/hProcess4"/>
    <dgm:cxn modelId="{D5EAD00C-6B86-4814-8AEE-28CC1C7AA4F0}" type="presParOf" srcId="{0B3CC2D1-0DA6-4FDC-BAD3-B982B9E2D603}" destId="{7F733491-180C-498A-B768-38671FB3D652}" srcOrd="4" destOrd="0" presId="urn:microsoft.com/office/officeart/2005/8/layout/hProcess4"/>
    <dgm:cxn modelId="{5424CE2D-7756-49B0-81E8-9E998077B49D}" type="presParOf" srcId="{7F733491-180C-498A-B768-38671FB3D652}" destId="{1F907917-5822-4EF3-9D99-EB1911C0C86E}" srcOrd="0" destOrd="0" presId="urn:microsoft.com/office/officeart/2005/8/layout/hProcess4"/>
    <dgm:cxn modelId="{280E2175-2BBA-4C81-A767-A77392815762}" type="presParOf" srcId="{7F733491-180C-498A-B768-38671FB3D652}" destId="{D01B362F-CDCD-44C7-A0D1-01017262CBB9}" srcOrd="1" destOrd="0" presId="urn:microsoft.com/office/officeart/2005/8/layout/hProcess4"/>
    <dgm:cxn modelId="{E92B9E46-45C3-4276-BB2A-CB2FD2512E1F}" type="presParOf" srcId="{7F733491-180C-498A-B768-38671FB3D652}" destId="{BAD7ACB2-54F0-4D4E-B8D7-1923F9CCFBC4}" srcOrd="2" destOrd="0" presId="urn:microsoft.com/office/officeart/2005/8/layout/hProcess4"/>
    <dgm:cxn modelId="{AAAA8A3F-5888-4D9B-9BF8-B6DAB34776C0}" type="presParOf" srcId="{7F733491-180C-498A-B768-38671FB3D652}" destId="{062AA4F2-F838-4FA7-8AFD-266352A7DE18}" srcOrd="3" destOrd="0" presId="urn:microsoft.com/office/officeart/2005/8/layout/hProcess4"/>
    <dgm:cxn modelId="{7D1D31F3-CDA9-49DC-8A53-39920876D187}" type="presParOf" srcId="{7F733491-180C-498A-B768-38671FB3D652}" destId="{A2960F85-53A0-44B1-B34A-83FBD72B772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C2968-DA5E-4046-9FEF-F4B50BDDDF14}">
      <dsp:nvSpPr>
        <dsp:cNvPr id="0" name=""/>
        <dsp:cNvSpPr/>
      </dsp:nvSpPr>
      <dsp:spPr>
        <a:xfrm>
          <a:off x="2338" y="1583205"/>
          <a:ext cx="2311374" cy="205233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kk-KZ" sz="1400" b="1" i="1" kern="1200" dirty="0" smtClean="0">
              <a:latin typeface="Times New Roman" panose="02020603050405020304" pitchFamily="18" charset="0"/>
              <a:cs typeface="Times New Roman" panose="02020603050405020304" pitchFamily="18" charset="0"/>
            </a:rPr>
            <a:t>Рухани жаңғыруды сипаттау және патриоттық сананы ынталандыратын ұлттық құндылықтарды жаңғырту;</a:t>
          </a:r>
          <a:endParaRPr lang="ru-RU" sz="1400" b="1" i="1" kern="1200" dirty="0">
            <a:latin typeface="Times New Roman" pitchFamily="18" charset="0"/>
            <a:cs typeface="Times New Roman" pitchFamily="18" charset="0"/>
          </a:endParaRPr>
        </a:p>
      </dsp:txBody>
      <dsp:txXfrm>
        <a:off x="49568" y="1630435"/>
        <a:ext cx="2216914" cy="1518085"/>
      </dsp:txXfrm>
    </dsp:sp>
    <dsp:sp modelId="{EE1C9435-72AC-4A2C-A521-362A85DF93D4}">
      <dsp:nvSpPr>
        <dsp:cNvPr id="0" name=""/>
        <dsp:cNvSpPr/>
      </dsp:nvSpPr>
      <dsp:spPr>
        <a:xfrm>
          <a:off x="1004946" y="2070621"/>
          <a:ext cx="2764260" cy="2764260"/>
        </a:xfrm>
        <a:prstGeom prst="leftCircularArrow">
          <a:avLst>
            <a:gd name="adj1" fmla="val 1877"/>
            <a:gd name="adj2" fmla="val 224228"/>
            <a:gd name="adj3" fmla="val 2153403"/>
            <a:gd name="adj4" fmla="val 9178154"/>
            <a:gd name="adj5" fmla="val 219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00AC65-A3D4-4365-A2D2-108ECCE9F4FD}">
      <dsp:nvSpPr>
        <dsp:cNvPr id="0" name=""/>
        <dsp:cNvSpPr/>
      </dsp:nvSpPr>
      <dsp:spPr>
        <a:xfrm>
          <a:off x="384386" y="3401893"/>
          <a:ext cx="1643210" cy="65345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kk-KZ" sz="1800" b="1" i="1" kern="1200" dirty="0" smtClean="0">
              <a:latin typeface="Times New Roman" pitchFamily="18" charset="0"/>
              <a:cs typeface="Times New Roman" pitchFamily="18" charset="0"/>
            </a:rPr>
            <a:t>Сабақтың мақсаты:</a:t>
          </a:r>
          <a:endParaRPr lang="ru-RU" sz="1800" b="1" i="1" kern="1200" dirty="0">
            <a:latin typeface="Times New Roman" pitchFamily="18" charset="0"/>
            <a:cs typeface="Times New Roman" pitchFamily="18" charset="0"/>
          </a:endParaRPr>
        </a:p>
      </dsp:txBody>
      <dsp:txXfrm>
        <a:off x="403525" y="3421032"/>
        <a:ext cx="1604932" cy="615172"/>
      </dsp:txXfrm>
    </dsp:sp>
    <dsp:sp modelId="{FFAB7464-01DC-4C82-89E3-51114544E2EC}">
      <dsp:nvSpPr>
        <dsp:cNvPr id="0" name=""/>
        <dsp:cNvSpPr/>
      </dsp:nvSpPr>
      <dsp:spPr>
        <a:xfrm>
          <a:off x="2625375" y="1507570"/>
          <a:ext cx="2569606" cy="310094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kk-KZ" sz="1600" b="1" i="1" kern="1200" dirty="0" smtClean="0">
              <a:latin typeface="Times New Roman" panose="02020603050405020304" pitchFamily="18" charset="0"/>
              <a:cs typeface="Times New Roman" panose="02020603050405020304" pitchFamily="18" charset="0"/>
            </a:rPr>
            <a:t>Оқушылардың бойында ұлттық сананы ояту, жас ұрпақ санасына, туған халқына деген құрмет, сүйіспеншілік, мақтаныш сезімін ұялату, ұлттық рухты сіңіру. </a:t>
          </a:r>
          <a:endParaRPr lang="ru-RU" sz="1600" b="1" i="1" kern="1200" dirty="0">
            <a:latin typeface="Times New Roman" pitchFamily="18" charset="0"/>
            <a:cs typeface="Times New Roman" pitchFamily="18" charset="0"/>
          </a:endParaRPr>
        </a:p>
        <a:p>
          <a:pPr marL="285750" lvl="1" indent="-285750" algn="l" defTabSz="1600200">
            <a:lnSpc>
              <a:spcPct val="90000"/>
            </a:lnSpc>
            <a:spcBef>
              <a:spcPct val="0"/>
            </a:spcBef>
            <a:spcAft>
              <a:spcPct val="15000"/>
            </a:spcAft>
            <a:buChar char="••"/>
          </a:pPr>
          <a:endParaRPr lang="ru-RU" sz="3600" kern="1200" dirty="0"/>
        </a:p>
        <a:p>
          <a:pPr marL="285750" lvl="1" indent="-285750" algn="l" defTabSz="1600200">
            <a:lnSpc>
              <a:spcPct val="90000"/>
            </a:lnSpc>
            <a:spcBef>
              <a:spcPct val="0"/>
            </a:spcBef>
            <a:spcAft>
              <a:spcPct val="15000"/>
            </a:spcAft>
            <a:buChar char="••"/>
          </a:pPr>
          <a:endParaRPr lang="ru-RU" sz="3600" kern="1200" dirty="0"/>
        </a:p>
      </dsp:txBody>
      <dsp:txXfrm>
        <a:off x="2696736" y="2243419"/>
        <a:ext cx="2426884" cy="2293731"/>
      </dsp:txXfrm>
    </dsp:sp>
    <dsp:sp modelId="{89D983EE-80CA-44CC-A7F9-EB11DEFF622E}">
      <dsp:nvSpPr>
        <dsp:cNvPr id="0" name=""/>
        <dsp:cNvSpPr/>
      </dsp:nvSpPr>
      <dsp:spPr>
        <a:xfrm>
          <a:off x="3955515" y="645854"/>
          <a:ext cx="2857366" cy="2857366"/>
        </a:xfrm>
        <a:prstGeom prst="circularArrow">
          <a:avLst>
            <a:gd name="adj1" fmla="val 1816"/>
            <a:gd name="adj2" fmla="val 216620"/>
            <a:gd name="adj3" fmla="val 19911999"/>
            <a:gd name="adj4" fmla="val 12879640"/>
            <a:gd name="adj5" fmla="val 2118"/>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28B9C8-B1A2-4063-A814-B717DBEF25BC}">
      <dsp:nvSpPr>
        <dsp:cNvPr id="0" name=""/>
        <dsp:cNvSpPr/>
      </dsp:nvSpPr>
      <dsp:spPr>
        <a:xfrm>
          <a:off x="3433682" y="1293988"/>
          <a:ext cx="1643210" cy="653450"/>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kk-KZ" sz="1800" b="1" i="1" kern="1200" dirty="0" smtClean="0">
              <a:latin typeface="Times New Roman" pitchFamily="18" charset="0"/>
              <a:cs typeface="Times New Roman" pitchFamily="18" charset="0"/>
            </a:rPr>
            <a:t>Сабақтың мақсаты:</a:t>
          </a:r>
          <a:endParaRPr lang="ru-RU" sz="1800" b="1" i="1" kern="1200" dirty="0">
            <a:latin typeface="Times New Roman" pitchFamily="18" charset="0"/>
            <a:cs typeface="Times New Roman" pitchFamily="18" charset="0"/>
          </a:endParaRPr>
        </a:p>
      </dsp:txBody>
      <dsp:txXfrm>
        <a:off x="3452821" y="1313127"/>
        <a:ext cx="1604932" cy="615172"/>
      </dsp:txXfrm>
    </dsp:sp>
    <dsp:sp modelId="{D01B362F-CDCD-44C7-A0D1-01017262CBB9}">
      <dsp:nvSpPr>
        <dsp:cNvPr id="0" name=""/>
        <dsp:cNvSpPr/>
      </dsp:nvSpPr>
      <dsp:spPr>
        <a:xfrm>
          <a:off x="5377425" y="898385"/>
          <a:ext cx="2901155" cy="341820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endParaRPr lang="ru-RU" sz="1600" b="1"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kk-KZ" sz="2000" b="1" kern="1200" dirty="0" smtClean="0">
              <a:latin typeface="Times New Roman" panose="02020603050405020304" pitchFamily="18" charset="0"/>
              <a:cs typeface="Times New Roman" panose="02020603050405020304" pitchFamily="18" charset="0"/>
            </a:rPr>
            <a:t>Оқушылар рухани жаңғырудың – табысты ел болуымыздың кепілі екенін біледі.</a:t>
          </a:r>
          <a:endParaRPr lang="ru-RU" sz="2000" b="1" i="1" kern="1200" dirty="0">
            <a:latin typeface="Times New Roman" pitchFamily="18" charset="0"/>
            <a:cs typeface="Times New Roman" pitchFamily="18" charset="0"/>
          </a:endParaRPr>
        </a:p>
      </dsp:txBody>
      <dsp:txXfrm>
        <a:off x="5456087" y="977047"/>
        <a:ext cx="2743831" cy="2528407"/>
      </dsp:txXfrm>
    </dsp:sp>
    <dsp:sp modelId="{062AA4F2-F838-4FA7-8AFD-266352A7DE18}">
      <dsp:nvSpPr>
        <dsp:cNvPr id="0" name=""/>
        <dsp:cNvSpPr/>
      </dsp:nvSpPr>
      <dsp:spPr>
        <a:xfrm>
          <a:off x="6011492" y="452457"/>
          <a:ext cx="1643210" cy="65345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kk-KZ" sz="1800" b="1" i="1" kern="1200" dirty="0" smtClean="0">
              <a:latin typeface="Times New Roman" pitchFamily="18" charset="0"/>
              <a:cs typeface="Times New Roman" pitchFamily="18" charset="0"/>
            </a:rPr>
            <a:t>Оқыту нәтижесі:</a:t>
          </a:r>
          <a:endParaRPr lang="ru-RU" sz="1800" b="1" kern="1200" dirty="0">
            <a:latin typeface="Times New Roman" pitchFamily="18" charset="0"/>
            <a:cs typeface="Times New Roman" pitchFamily="18" charset="0"/>
          </a:endParaRPr>
        </a:p>
      </dsp:txBody>
      <dsp:txXfrm>
        <a:off x="6030631" y="471596"/>
        <a:ext cx="1604932" cy="6151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ru-RU"/>
              <a:t>Абишева Жансая №46 орта мектебі Информатика пәні</a:t>
            </a:r>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10895DB-9A18-432F-ADEC-B519FFBD3118}" type="datetimeFigureOut">
              <a:rPr lang="ru-RU"/>
              <a:pPr>
                <a:defRPr/>
              </a:pPr>
              <a:t>18.10.2019</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0C5D3DC-C15D-4359-B2CB-9B73CE058B66}" type="slidenum">
              <a:rPr lang="ru-RU"/>
              <a:pPr>
                <a:defRPr/>
              </a:pPr>
              <a:t>‹#›</a:t>
            </a:fld>
            <a:endParaRPr lang="ru-RU"/>
          </a:p>
        </p:txBody>
      </p:sp>
    </p:spTree>
    <p:extLst>
      <p:ext uri="{BB962C8B-B14F-4D97-AF65-F5344CB8AC3E}">
        <p14:creationId xmlns:p14="http://schemas.microsoft.com/office/powerpoint/2010/main" val="251956125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ru-RU"/>
              <a:t>Абишева Жансая №46 орта мектебі Информатика пәні</a:t>
            </a:r>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230C5F1-9682-4394-9245-BF213601E51B}" type="datetimeFigureOut">
              <a:rPr lang="ru-RU"/>
              <a:pPr>
                <a:defRPr/>
              </a:pPr>
              <a:t>18.10.2019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4E1088F-4F16-42EE-A33C-72FDC8DF40AA}" type="slidenum">
              <a:rPr lang="ru-RU"/>
              <a:pPr>
                <a:defRPr/>
              </a:pPr>
              <a:t>‹#›</a:t>
            </a:fld>
            <a:endParaRPr lang="ru-RU"/>
          </a:p>
        </p:txBody>
      </p:sp>
    </p:spTree>
    <p:extLst>
      <p:ext uri="{BB962C8B-B14F-4D97-AF65-F5344CB8AC3E}">
        <p14:creationId xmlns:p14="http://schemas.microsoft.com/office/powerpoint/2010/main" val="1062640387"/>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7332A8D-A46B-4D77-A996-9C0BB05B6CAC}" type="datetimeFigureOut">
              <a:rPr lang="ru-RU"/>
              <a:pPr>
                <a:defRPr/>
              </a:pPr>
              <a:t>18.10.2019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F071031-5869-4F98-9BA9-3041F7F9164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EF5A19D-7173-44C8-B51A-3EA11FB8D881}" type="datetimeFigureOut">
              <a:rPr lang="ru-RU"/>
              <a:pPr>
                <a:defRPr/>
              </a:pPr>
              <a:t>18.10.2019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B6FA96E-761A-44E9-B3CA-CBCF55ADECF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CEE9E2D-4BC4-46EA-9992-8C4B69BDB263}" type="datetimeFigureOut">
              <a:rPr lang="ru-RU"/>
              <a:pPr>
                <a:defRPr/>
              </a:pPr>
              <a:t>18.10.2019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FD15CE-5C9F-4C91-A358-5014D814490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547CAE2-D4DB-4BE7-9E1D-0E39B6AEF6F2}" type="datetimeFigureOut">
              <a:rPr lang="ru-RU"/>
              <a:pPr>
                <a:defRPr/>
              </a:pPr>
              <a:t>18.10.2019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6F0674-0D7B-4D7B-849C-B462C0DF4EF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4EEC88F-541A-434C-A770-B85E2AED0688}" type="datetimeFigureOut">
              <a:rPr lang="ru-RU"/>
              <a:pPr>
                <a:defRPr/>
              </a:pPr>
              <a:t>18.10.2019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F78EFB-99A8-4FA8-88F1-DFD4F9A90A0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C709835-C1E7-4CB3-BF7F-592BBCF0E9EE}" type="datetimeFigureOut">
              <a:rPr lang="ru-RU"/>
              <a:pPr>
                <a:defRPr/>
              </a:pPr>
              <a:t>18.10.2019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A13B4E7-7736-4ED7-82C0-6103E8E8FCB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EC1DB0A-715F-4ECA-9546-255A877E48E5}" type="datetimeFigureOut">
              <a:rPr lang="ru-RU"/>
              <a:pPr>
                <a:defRPr/>
              </a:pPr>
              <a:t>18.10.2019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8D783C1-9E54-4FA2-8857-DFAB07B83C7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878A39C-EA96-4D09-A792-9F495F31F16E}" type="datetimeFigureOut">
              <a:rPr lang="ru-RU"/>
              <a:pPr>
                <a:defRPr/>
              </a:pPr>
              <a:t>18.10.2019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AC59B7C-C21D-4CAA-A101-488316E390C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2AD4D2C-D50B-4CCB-9466-149351F03DC7}" type="datetimeFigureOut">
              <a:rPr lang="ru-RU"/>
              <a:pPr>
                <a:defRPr/>
              </a:pPr>
              <a:t>18.10.2019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F00F424-0710-4052-A52F-9679C160481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F7AF070-4CA4-428A-85F5-D7E68A867BFE}" type="datetimeFigureOut">
              <a:rPr lang="ru-RU"/>
              <a:pPr>
                <a:defRPr/>
              </a:pPr>
              <a:t>18.10.2019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72C2996-CDC5-42B0-9E0B-4D57291069E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A9F92F6-1B64-4BD3-A0DF-3FD6446BFE25}" type="datetimeFigureOut">
              <a:rPr lang="ru-RU"/>
              <a:pPr>
                <a:defRPr/>
              </a:pPr>
              <a:t>18.10.2019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EC60985-C65D-43EB-BC9D-28F7E111D99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FC52A72-91A5-4546-96AD-604D1D890CCE}" type="datetimeFigureOut">
              <a:rPr lang="ru-RU"/>
              <a:pPr>
                <a:defRPr/>
              </a:pPr>
              <a:t>18.10.2019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6A28C77-0608-4FCA-A8DC-1F7F1AA0776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bilimland.kz/kk/courses/education-movies/tema-klassnogo-chasa/lesson/patriotizm-degenimiz-n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043608" y="908720"/>
            <a:ext cx="7200800" cy="2369880"/>
          </a:xfrm>
          <a:prstGeom prst="rect">
            <a:avLst/>
          </a:prstGeom>
        </p:spPr>
        <p:txBody>
          <a:bodyPr wrap="square">
            <a:spAutoFit/>
          </a:bodyPr>
          <a:lstStyle/>
          <a:p>
            <a:pPr algn="ctr"/>
            <a:r>
              <a:rPr lang="kk-KZ" sz="5400" b="1" i="1" dirty="0">
                <a:solidFill>
                  <a:srgbClr val="0000FF"/>
                </a:solidFill>
                <a:effectLst>
                  <a:glow rad="228600">
                    <a:schemeClr val="accent6">
                      <a:satMod val="175000"/>
                      <a:alpha val="40000"/>
                    </a:schemeClr>
                  </a:glow>
                </a:effectLst>
                <a:latin typeface="Times New Roman" pitchFamily="18" charset="0"/>
                <a:cs typeface="Times New Roman" pitchFamily="18" charset="0"/>
              </a:rPr>
              <a:t>«Рухани жаңғыру – ұлттың ұлы мұраты»</a:t>
            </a:r>
            <a:r>
              <a:rPr lang="kk-KZ" sz="4000" b="1" i="1" dirty="0">
                <a:solidFill>
                  <a:srgbClr val="000099"/>
                </a:solidFill>
                <a:latin typeface="Times New Roman" pitchFamily="18" charset="0"/>
                <a:cs typeface="Times New Roman" pitchFamily="18" charset="0"/>
              </a:rPr>
              <a:t/>
            </a:r>
            <a:br>
              <a:rPr lang="kk-KZ" sz="4000" b="1" i="1" dirty="0">
                <a:solidFill>
                  <a:srgbClr val="000099"/>
                </a:solidFill>
                <a:latin typeface="Times New Roman" pitchFamily="18" charset="0"/>
                <a:cs typeface="Times New Roman" pitchFamily="18" charset="0"/>
              </a:rPr>
            </a:br>
            <a:endParaRPr lang="ru-RU" sz="4000" dirty="0"/>
          </a:p>
        </p:txBody>
      </p:sp>
      <p:sp>
        <p:nvSpPr>
          <p:cNvPr id="5" name="TextBox 4"/>
          <p:cNvSpPr txBox="1"/>
          <p:nvPr/>
        </p:nvSpPr>
        <p:spPr>
          <a:xfrm>
            <a:off x="2843808" y="2819192"/>
            <a:ext cx="3456384" cy="461665"/>
          </a:xfrm>
          <a:prstGeom prst="rect">
            <a:avLst/>
          </a:prstGeom>
          <a:noFill/>
        </p:spPr>
        <p:txBody>
          <a:bodyPr wrap="square" rtlCol="0">
            <a:spAutoFit/>
          </a:bodyPr>
          <a:lstStyle/>
          <a:p>
            <a:r>
              <a:rPr lang="kk-KZ" sz="2400" b="1" i="1" u="sng" dirty="0" smtClean="0">
                <a:solidFill>
                  <a:srgbClr val="000099"/>
                </a:solidFill>
                <a:latin typeface="Times New Roman" panose="02020603050405020304" pitchFamily="18" charset="0"/>
                <a:cs typeface="Times New Roman" panose="02020603050405020304" pitchFamily="18" charset="0"/>
              </a:rPr>
              <a:t>Панорамалық сабақ</a:t>
            </a:r>
            <a:endParaRPr lang="ru-RU" sz="2400" b="1" i="1" u="sng" dirty="0">
              <a:solidFill>
                <a:srgbClr val="000099"/>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915816" y="5517232"/>
            <a:ext cx="4071966"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i="1" dirty="0" smtClean="0">
                <a:latin typeface="Times New Roman" pitchFamily="18" charset="0"/>
                <a:cs typeface="Times New Roman" pitchFamily="18" charset="0"/>
              </a:rPr>
              <a:t> </a:t>
            </a:r>
            <a:r>
              <a:rPr lang="kk-KZ" sz="1400" b="1" i="1" dirty="0" smtClean="0">
                <a:latin typeface="Times New Roman" pitchFamily="18" charset="0"/>
                <a:cs typeface="Times New Roman" pitchFamily="18" charset="0"/>
              </a:rPr>
              <a:t>Қуанышова Әлтма</a:t>
            </a:r>
          </a:p>
          <a:p>
            <a:pPr algn="ctr"/>
            <a:r>
              <a:rPr lang="kk-KZ" sz="1400" b="1" i="1" dirty="0" smtClean="0">
                <a:latin typeface="Times New Roman" pitchFamily="18" charset="0"/>
                <a:cs typeface="Times New Roman" pitchFamily="18" charset="0"/>
              </a:rPr>
              <a:t>С.Жаңғабылов атындағы орта мектебінің </a:t>
            </a:r>
          </a:p>
          <a:p>
            <a:pPr algn="ctr"/>
            <a:r>
              <a:rPr lang="kk-KZ" sz="1400" b="1" i="1" dirty="0" smtClean="0">
                <a:latin typeface="Times New Roman" pitchFamily="18" charset="0"/>
                <a:cs typeface="Times New Roman" pitchFamily="18" charset="0"/>
              </a:rPr>
              <a:t>Биологичя пәнінің мұғалімі</a:t>
            </a:r>
            <a:endParaRPr lang="kk-KZ" sz="1400" b="1"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929119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194" name="Рисунок 2" descr="http://mariyafazleeva.ru/images/uroki-risovaniya/chelovek/kak-narisovat-ruku-cheloveka-karandashom-7.jpg"/>
          <p:cNvPicPr>
            <a:picLocks noChangeAspect="1" noChangeArrowheads="1"/>
          </p:cNvPicPr>
          <p:nvPr/>
        </p:nvPicPr>
        <p:blipFill>
          <a:blip r:embed="rId3" cstate="print"/>
          <a:srcRect/>
          <a:stretch>
            <a:fillRect/>
          </a:stretch>
        </p:blipFill>
        <p:spPr bwMode="auto">
          <a:xfrm>
            <a:off x="529144" y="5273085"/>
            <a:ext cx="1870959" cy="1512168"/>
          </a:xfrm>
          <a:prstGeom prst="rect">
            <a:avLst/>
          </a:prstGeom>
          <a:noFill/>
          <a:ln w="9525">
            <a:noFill/>
            <a:miter lim="800000"/>
            <a:headEnd/>
            <a:tailEnd/>
          </a:ln>
        </p:spPr>
      </p:pic>
      <p:sp>
        <p:nvSpPr>
          <p:cNvPr id="6" name="Заголовок 5"/>
          <p:cNvSpPr>
            <a:spLocks noGrp="1"/>
          </p:cNvSpPr>
          <p:nvPr>
            <p:ph type="title"/>
          </p:nvPr>
        </p:nvSpPr>
        <p:spPr>
          <a:xfrm>
            <a:off x="393053" y="3160316"/>
            <a:ext cx="2143140" cy="896938"/>
          </a:xfrm>
        </p:spPr>
        <p:style>
          <a:lnRef idx="2">
            <a:schemeClr val="accent1"/>
          </a:lnRef>
          <a:fillRef idx="1">
            <a:schemeClr val="lt1"/>
          </a:fillRef>
          <a:effectRef idx="0">
            <a:schemeClr val="accent1"/>
          </a:effectRef>
          <a:fontRef idx="minor">
            <a:schemeClr val="dk1"/>
          </a:fontRef>
        </p:style>
        <p:txBody>
          <a:bodyPr rtlCol="0">
            <a:noAutofit/>
          </a:bodyPr>
          <a:lstStyle/>
          <a:p>
            <a:pPr eaLnBrk="1" fontAlgn="auto" hangingPunct="1">
              <a:spcAft>
                <a:spcPts val="0"/>
              </a:spcAft>
              <a:defRPr/>
            </a:pPr>
            <a:r>
              <a:rPr lang="kk-KZ" sz="1600" b="1" i="1" dirty="0" smtClean="0">
                <a:latin typeface="Times New Roman" pitchFamily="18" charset="0"/>
                <a:cs typeface="Times New Roman" pitchFamily="18" charset="0"/>
              </a:rPr>
              <a:t>«Бес саусақ» әдісі арқылы кері байланыс жасау</a:t>
            </a:r>
            <a:endParaRPr lang="ru-RU" sz="1600" b="1" i="1" dirty="0">
              <a:latin typeface="Times New Roman" pitchFamily="18" charset="0"/>
              <a:cs typeface="Times New Roman" pitchFamily="18" charset="0"/>
            </a:endParaRPr>
          </a:p>
        </p:txBody>
      </p:sp>
      <p:sp>
        <p:nvSpPr>
          <p:cNvPr id="15" name="Скругленный прямоугольник 14"/>
          <p:cNvSpPr/>
          <p:nvPr/>
        </p:nvSpPr>
        <p:spPr>
          <a:xfrm>
            <a:off x="107301" y="4234781"/>
            <a:ext cx="2714644" cy="11194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1400" dirty="0" smtClean="0">
                <a:latin typeface="Times New Roman" pitchFamily="18" charset="0"/>
                <a:cs typeface="Times New Roman" pitchFamily="18" charset="0"/>
              </a:rPr>
              <a:t>Мақсаты:  сабақтың мазмұны, әдіс тәсілдері, оның тиімділігі мен қандай  дәрежеде өткендігі туралы оқушылардың ой пікірі мен эмоциялары</a:t>
            </a:r>
            <a:endParaRPr lang="ru-RU" sz="1400" dirty="0">
              <a:latin typeface="Times New Roman" pitchFamily="18" charset="0"/>
              <a:cs typeface="Times New Roman" pitchFamily="18" charset="0"/>
            </a:endParaRPr>
          </a:p>
        </p:txBody>
      </p:sp>
      <p:pic>
        <p:nvPicPr>
          <p:cNvPr id="14" name="Picture 2" descr="http://www.blog.faetont.kz/wp-content/uploads/2012/07/23.jpg"/>
          <p:cNvPicPr>
            <a:picLocks noChangeAspect="1" noChangeArrowheads="1"/>
          </p:cNvPicPr>
          <p:nvPr/>
        </p:nvPicPr>
        <p:blipFill>
          <a:blip r:embed="rId4"/>
          <a:srcRect/>
          <a:stretch>
            <a:fillRect/>
          </a:stretch>
        </p:blipFill>
        <p:spPr bwMode="auto">
          <a:xfrm>
            <a:off x="107301" y="347720"/>
            <a:ext cx="1450716" cy="1798889"/>
          </a:xfrm>
          <a:prstGeom prst="rect">
            <a:avLst/>
          </a:prstGeom>
          <a:ln>
            <a:noFill/>
          </a:ln>
          <a:effectLst>
            <a:softEdge rad="112500"/>
          </a:effectLst>
        </p:spPr>
      </p:pic>
      <p:sp>
        <p:nvSpPr>
          <p:cNvPr id="16" name="Прямоугольник 15"/>
          <p:cNvSpPr/>
          <p:nvPr/>
        </p:nvSpPr>
        <p:spPr>
          <a:xfrm>
            <a:off x="1708764" y="444884"/>
            <a:ext cx="5797308" cy="1754326"/>
          </a:xfrm>
          <a:prstGeom prst="rect">
            <a:avLst/>
          </a:prstGeom>
        </p:spPr>
        <p:txBody>
          <a:bodyPr wrap="square">
            <a:spAutoFit/>
          </a:bodyPr>
          <a:lstStyle/>
          <a:p>
            <a:r>
              <a:rPr lang="kk-KZ" b="1" i="1" dirty="0" smtClean="0">
                <a:latin typeface="Times New Roman" pitchFamily="18" charset="0"/>
                <a:cs typeface="Times New Roman" pitchFamily="18" charset="0"/>
              </a:rPr>
              <a:t>Даналықты үш тәсілмен үйренуге  болады: </a:t>
            </a:r>
          </a:p>
          <a:p>
            <a:r>
              <a:rPr lang="kk-KZ" b="1" i="1" dirty="0" smtClean="0">
                <a:latin typeface="Times New Roman" pitchFamily="18" charset="0"/>
                <a:cs typeface="Times New Roman" pitchFamily="18" charset="0"/>
              </a:rPr>
              <a:t>Біріншісі,  </a:t>
            </a:r>
            <a:r>
              <a:rPr lang="kk-KZ" b="1" i="1" dirty="0" smtClean="0">
                <a:solidFill>
                  <a:srgbClr val="FF0000"/>
                </a:solidFill>
                <a:latin typeface="Times New Roman" pitchFamily="18" charset="0"/>
                <a:cs typeface="Times New Roman" pitchFamily="18" charset="0"/>
              </a:rPr>
              <a:t>рефлексия </a:t>
            </a:r>
            <a:r>
              <a:rPr lang="kk-KZ" b="1" i="1" dirty="0" smtClean="0">
                <a:latin typeface="Times New Roman" pitchFamily="18" charset="0"/>
                <a:cs typeface="Times New Roman" pitchFamily="18" charset="0"/>
              </a:rPr>
              <a:t>- ең ізгісі;</a:t>
            </a:r>
          </a:p>
          <a:p>
            <a:r>
              <a:rPr lang="kk-KZ" b="1" i="1" dirty="0" smtClean="0">
                <a:latin typeface="Times New Roman" pitchFamily="18" charset="0"/>
                <a:cs typeface="Times New Roman" pitchFamily="18" charset="0"/>
              </a:rPr>
              <a:t>Екіншісі, еліктеу – ең жеңілі және</a:t>
            </a:r>
          </a:p>
          <a:p>
            <a:r>
              <a:rPr lang="kk-KZ" b="1" i="1" dirty="0" smtClean="0">
                <a:latin typeface="Times New Roman" pitchFamily="18" charset="0"/>
                <a:cs typeface="Times New Roman" pitchFamily="18" charset="0"/>
              </a:rPr>
              <a:t>үшіншісі, тәжірибе – бұл ең ащысы.  </a:t>
            </a:r>
          </a:p>
          <a:p>
            <a:r>
              <a:rPr lang="kk-KZ" b="1" i="1" dirty="0" smtClean="0">
                <a:latin typeface="Times New Roman" pitchFamily="18" charset="0"/>
                <a:cs typeface="Times New Roman" pitchFamily="18" charset="0"/>
              </a:rPr>
              <a:t> </a:t>
            </a:r>
          </a:p>
          <a:p>
            <a:r>
              <a:rPr lang="kk-KZ" b="1" i="1" dirty="0" smtClean="0">
                <a:latin typeface="Times New Roman" pitchFamily="18" charset="0"/>
                <a:cs typeface="Times New Roman" pitchFamily="18" charset="0"/>
              </a:rPr>
              <a:t>                                                                             (Конфуций) </a:t>
            </a:r>
          </a:p>
        </p:txBody>
      </p:sp>
      <p:sp>
        <p:nvSpPr>
          <p:cNvPr id="2" name="TextBox 1"/>
          <p:cNvSpPr txBox="1"/>
          <p:nvPr/>
        </p:nvSpPr>
        <p:spPr>
          <a:xfrm>
            <a:off x="1449393" y="1928946"/>
            <a:ext cx="4953597" cy="923330"/>
          </a:xfrm>
          <a:prstGeom prst="rect">
            <a:avLst/>
          </a:prstGeom>
          <a:noFill/>
        </p:spPr>
        <p:txBody>
          <a:bodyPr wrap="square" rtlCol="0">
            <a:spAutoFit/>
          </a:bodyPr>
          <a:lstStyle/>
          <a:p>
            <a:pPr algn="ctr"/>
            <a:r>
              <a:rPr lang="kk-KZ" sz="5400" b="1" i="1" dirty="0" smtClean="0">
                <a:solidFill>
                  <a:srgbClr val="000099"/>
                </a:solidFill>
                <a:latin typeface="Times New Roman" panose="02020603050405020304" pitchFamily="18" charset="0"/>
                <a:cs typeface="Times New Roman" panose="02020603050405020304" pitchFamily="18" charset="0"/>
              </a:rPr>
              <a:t>Рефлексия</a:t>
            </a:r>
            <a:endParaRPr lang="ru-RU" sz="5400" b="1" i="1" dirty="0">
              <a:solidFill>
                <a:srgbClr val="000099"/>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9654" y="2988524"/>
            <a:ext cx="1883701" cy="1412776"/>
          </a:xfrm>
          <a:prstGeom prst="rect">
            <a:avLst/>
          </a:prstGeom>
          <a:ln>
            <a:noFill/>
          </a:ln>
          <a:effectLst>
            <a:softEdge rad="112500"/>
          </a:effectLst>
        </p:spPr>
      </p:pic>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4345" y="2754070"/>
            <a:ext cx="2226811" cy="1670108"/>
          </a:xfrm>
          <a:prstGeom prst="rect">
            <a:avLst/>
          </a:prstGeom>
          <a:ln>
            <a:noFill/>
          </a:ln>
          <a:effectLst>
            <a:softEdge rad="112500"/>
          </a:effectLst>
        </p:spPr>
      </p:pic>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0152" y="4568367"/>
            <a:ext cx="3131840" cy="2348880"/>
          </a:xfrm>
          <a:prstGeom prst="rect">
            <a:avLst/>
          </a:prstGeom>
          <a:ln>
            <a:noFill/>
          </a:ln>
          <a:effectLst>
            <a:softEdge rad="112500"/>
          </a:effectLst>
        </p:spPr>
      </p:pic>
      <p:pic>
        <p:nvPicPr>
          <p:cNvPr id="8" name="Рисунок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7824" y="4568367"/>
            <a:ext cx="2891978" cy="2266017"/>
          </a:xfrm>
          <a:prstGeom prst="rect">
            <a:avLst/>
          </a:prstGeom>
          <a:ln>
            <a:noFill/>
          </a:ln>
          <a:effectLst>
            <a:softEdge rad="112500"/>
          </a:effectLst>
        </p:spPr>
      </p:pic>
      <p:pic>
        <p:nvPicPr>
          <p:cNvPr id="9" name="Рисунок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9059" y="2961978"/>
            <a:ext cx="1680443" cy="143932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noGrp="1"/>
          </p:cNvSpPr>
          <p:nvPr>
            <p:ph type="title"/>
          </p:nvPr>
        </p:nvSpPr>
        <p:spPr>
          <a:xfrm>
            <a:off x="323528" y="980728"/>
            <a:ext cx="8229600" cy="1143000"/>
          </a:xfrm>
          <a:prstGeom prst="rect">
            <a:avLst/>
          </a:prstGeom>
          <a:noFill/>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400" b="1" i="1"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Үйге тапсырма:  </a:t>
            </a:r>
            <a:endParaRPr kumimoji="0" lang="ru-RU" sz="4400" b="1" i="1"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
        <p:nvSpPr>
          <p:cNvPr id="4" name="Прямоугольник 3"/>
          <p:cNvSpPr/>
          <p:nvPr/>
        </p:nvSpPr>
        <p:spPr>
          <a:xfrm>
            <a:off x="488232" y="2780928"/>
            <a:ext cx="8064896" cy="2123658"/>
          </a:xfrm>
          <a:prstGeom prst="rect">
            <a:avLst/>
          </a:prstGeom>
        </p:spPr>
        <p:txBody>
          <a:bodyPr wrap="square">
            <a:spAutoFit/>
          </a:bodyPr>
          <a:lstStyle/>
          <a:p>
            <a:pPr algn="ctr"/>
            <a:r>
              <a:rPr lang="kk-KZ" altLang="ru-RU" sz="4400" b="1" i="1" dirty="0" smtClean="0">
                <a:solidFill>
                  <a:srgbClr val="0033CC"/>
                </a:solidFill>
                <a:latin typeface="Times New Roman" pitchFamily="18" charset="0"/>
                <a:ea typeface="Calibri" pitchFamily="34" charset="0"/>
                <a:cs typeface="Times New Roman" pitchFamily="18" charset="0"/>
              </a:rPr>
              <a:t>«Өз еліме қосар үлесім!» тақырыбында  эссе </a:t>
            </a:r>
          </a:p>
          <a:p>
            <a:pPr algn="ctr"/>
            <a:r>
              <a:rPr lang="kk-KZ" altLang="ru-RU" sz="4400" b="1" i="1" dirty="0" smtClean="0">
                <a:solidFill>
                  <a:srgbClr val="0033CC"/>
                </a:solidFill>
                <a:latin typeface="Times New Roman" pitchFamily="18" charset="0"/>
                <a:ea typeface="Calibri" pitchFamily="34" charset="0"/>
                <a:cs typeface="Times New Roman" pitchFamily="18" charset="0"/>
              </a:rPr>
              <a:t>жазу.</a:t>
            </a:r>
            <a:endParaRPr lang="ru-RU" sz="4400" b="1" i="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830148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Заголовок 1"/>
          <p:cNvSpPr txBox="1">
            <a:spLocks/>
          </p:cNvSpPr>
          <p:nvPr/>
        </p:nvSpPr>
        <p:spPr>
          <a:xfrm>
            <a:off x="2357422" y="0"/>
            <a:ext cx="5429288" cy="571504"/>
          </a:xfrm>
          <a:prstGeom prst="rect">
            <a:avLst/>
          </a:prstGeom>
        </p:spPr>
        <p:style>
          <a:lnRef idx="2">
            <a:schemeClr val="accent2"/>
          </a:lnRef>
          <a:fillRef idx="1">
            <a:schemeClr val="lt1"/>
          </a:fillRef>
          <a:effectRef idx="0">
            <a:schemeClr val="accent2"/>
          </a:effectRef>
          <a:fontRef idx="minor">
            <a:schemeClr val="dk1"/>
          </a:fontRef>
        </p:style>
        <p:txBody>
          <a:bodyPr rtlCol="0">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3600" b="1" i="1"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rPr>
              <a:t> </a:t>
            </a:r>
            <a:br>
              <a:rPr kumimoji="0" lang="kk-KZ" sz="3600" b="1" i="1"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rPr>
            </a:br>
            <a:r>
              <a:rPr kumimoji="0" lang="kk-KZ" sz="11200" b="1" i="1"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rPr>
              <a:t>Саралау әдістері</a:t>
            </a:r>
            <a:br>
              <a:rPr kumimoji="0" lang="kk-KZ" sz="11200" b="1" i="1"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rPr>
            </a:br>
            <a:endParaRPr kumimoji="0" lang="ru-RU" sz="11200" b="1" i="1"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endParaRPr>
          </a:p>
        </p:txBody>
      </p:sp>
      <p:sp>
        <p:nvSpPr>
          <p:cNvPr id="29" name="Овал 28"/>
          <p:cNvSpPr/>
          <p:nvPr/>
        </p:nvSpPr>
        <p:spPr>
          <a:xfrm>
            <a:off x="83408" y="688277"/>
            <a:ext cx="3059832"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3200" b="1" dirty="0" smtClean="0">
                <a:solidFill>
                  <a:schemeClr val="tx1"/>
                </a:solidFill>
                <a:latin typeface="Times New Roman" pitchFamily="18" charset="0"/>
                <a:cs typeface="Times New Roman" pitchFamily="18" charset="0"/>
              </a:rPr>
              <a:t>Тапсырма </a:t>
            </a:r>
            <a:endParaRPr lang="ru-RU" sz="3200" b="1" dirty="0">
              <a:solidFill>
                <a:schemeClr val="tx1"/>
              </a:solidFill>
              <a:latin typeface="Times New Roman" pitchFamily="18" charset="0"/>
              <a:cs typeface="Times New Roman" pitchFamily="18" charset="0"/>
            </a:endParaRPr>
          </a:p>
        </p:txBody>
      </p:sp>
      <p:sp>
        <p:nvSpPr>
          <p:cNvPr id="30" name="Овал 29"/>
          <p:cNvSpPr/>
          <p:nvPr/>
        </p:nvSpPr>
        <p:spPr>
          <a:xfrm>
            <a:off x="3239853" y="688277"/>
            <a:ext cx="2664296"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3200" b="1" dirty="0" smtClean="0">
                <a:solidFill>
                  <a:schemeClr val="tx1"/>
                </a:solidFill>
                <a:latin typeface="Times New Roman" pitchFamily="18" charset="0"/>
                <a:cs typeface="Times New Roman" pitchFamily="18" charset="0"/>
              </a:rPr>
              <a:t>Бағалау  </a:t>
            </a:r>
            <a:endParaRPr lang="ru-RU" sz="3200" b="1" dirty="0">
              <a:solidFill>
                <a:schemeClr val="tx1"/>
              </a:solidFill>
              <a:latin typeface="Times New Roman" pitchFamily="18" charset="0"/>
              <a:cs typeface="Times New Roman" pitchFamily="18" charset="0"/>
            </a:endParaRPr>
          </a:p>
        </p:txBody>
      </p:sp>
      <p:sp>
        <p:nvSpPr>
          <p:cNvPr id="31" name="Овал 30"/>
          <p:cNvSpPr/>
          <p:nvPr/>
        </p:nvSpPr>
        <p:spPr>
          <a:xfrm>
            <a:off x="6000760" y="688277"/>
            <a:ext cx="314324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800" b="1" dirty="0" smtClean="0">
                <a:solidFill>
                  <a:schemeClr val="tx1"/>
                </a:solidFill>
                <a:latin typeface="Times New Roman" pitchFamily="18" charset="0"/>
                <a:cs typeface="Times New Roman" pitchFamily="18" charset="0"/>
              </a:rPr>
              <a:t>Қорытынды </a:t>
            </a:r>
            <a:endParaRPr lang="ru-RU" sz="2800" b="1" dirty="0">
              <a:solidFill>
                <a:schemeClr val="tx1"/>
              </a:solidFill>
              <a:latin typeface="Times New Roman" pitchFamily="18" charset="0"/>
              <a:cs typeface="Times New Roman" pitchFamily="18" charset="0"/>
            </a:endParaRPr>
          </a:p>
        </p:txBody>
      </p:sp>
      <p:sp>
        <p:nvSpPr>
          <p:cNvPr id="32" name="Прямоугольник с двумя вырезанными противолежащими углами 31"/>
          <p:cNvSpPr/>
          <p:nvPr/>
        </p:nvSpPr>
        <p:spPr>
          <a:xfrm>
            <a:off x="0" y="1714488"/>
            <a:ext cx="3143240" cy="1857388"/>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b="1" i="1" dirty="0" smtClean="0">
                <a:solidFill>
                  <a:srgbClr val="0000FF"/>
                </a:solidFill>
                <a:latin typeface="Times New Roman" pitchFamily="18" charset="0"/>
                <a:cs typeface="Times New Roman" pitchFamily="18" charset="0"/>
              </a:rPr>
              <a:t>Оқушыларға жүйелі түрде дайындалған</a:t>
            </a:r>
          </a:p>
          <a:p>
            <a:pPr algn="ctr"/>
            <a:r>
              <a:rPr lang="kk-KZ" b="1" i="1" dirty="0" smtClean="0">
                <a:solidFill>
                  <a:srgbClr val="0000FF"/>
                </a:solidFill>
                <a:latin typeface="Times New Roman" pitchFamily="18" charset="0"/>
                <a:cs typeface="Times New Roman" pitchFamily="18" charset="0"/>
              </a:rPr>
              <a:t>жеңілден қиынға бағытталған, (топтық, жұптық болып беріледі.</a:t>
            </a:r>
            <a:endParaRPr lang="ru-RU" b="1" i="1" dirty="0">
              <a:solidFill>
                <a:srgbClr val="0000FF"/>
              </a:solidFill>
              <a:latin typeface="Times New Roman" pitchFamily="18" charset="0"/>
              <a:cs typeface="Times New Roman" pitchFamily="18" charset="0"/>
            </a:endParaRPr>
          </a:p>
        </p:txBody>
      </p:sp>
      <p:sp>
        <p:nvSpPr>
          <p:cNvPr id="33" name="Прямоугольник с двумя вырезанными противолежащими углами 32"/>
          <p:cNvSpPr/>
          <p:nvPr/>
        </p:nvSpPr>
        <p:spPr>
          <a:xfrm>
            <a:off x="6143636" y="1785927"/>
            <a:ext cx="3000364" cy="164307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b="1" dirty="0" smtClean="0">
                <a:solidFill>
                  <a:srgbClr val="0000FF"/>
                </a:solidFill>
                <a:latin typeface="Times New Roman" pitchFamily="18" charset="0"/>
                <a:cs typeface="Times New Roman" pitchFamily="18" charset="0"/>
              </a:rPr>
              <a:t>Барлық оқушылар бір тапсырманы орындаса да олардың нәтижелері әр түрлі болады. </a:t>
            </a:r>
            <a:endParaRPr lang="ru-RU" b="1" dirty="0">
              <a:solidFill>
                <a:srgbClr val="0000FF"/>
              </a:solidFill>
              <a:latin typeface="Times New Roman" pitchFamily="18" charset="0"/>
              <a:cs typeface="Times New Roman" pitchFamily="18" charset="0"/>
            </a:endParaRPr>
          </a:p>
        </p:txBody>
      </p:sp>
      <p:sp>
        <p:nvSpPr>
          <p:cNvPr id="34" name="Прямоугольник с двумя вырезанными противолежащими углами 33"/>
          <p:cNvSpPr/>
          <p:nvPr/>
        </p:nvSpPr>
        <p:spPr>
          <a:xfrm>
            <a:off x="3239853" y="1714488"/>
            <a:ext cx="2664296" cy="1857388"/>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b="1" dirty="0" smtClean="0">
                <a:solidFill>
                  <a:srgbClr val="0000FF"/>
                </a:solidFill>
                <a:latin typeface="Times New Roman" pitchFamily="18" charset="0"/>
                <a:ea typeface="Calibri"/>
                <a:cs typeface="Times New Roman" pitchFamily="18" charset="0"/>
              </a:rPr>
              <a:t>Оқушылар топ болып тапсырма орындағаннан кейін мадақтау, мақтау жүргізіліп  отырады.</a:t>
            </a:r>
            <a:endParaRPr lang="ru-RU" b="1" dirty="0" smtClean="0">
              <a:solidFill>
                <a:srgbClr val="0000FF"/>
              </a:solidFill>
              <a:latin typeface="Times New Roman" pitchFamily="18" charset="0"/>
              <a:ea typeface="Calibri"/>
              <a:cs typeface="Times New Roman" pitchFamily="18" charset="0"/>
            </a:endParaRPr>
          </a:p>
        </p:txBody>
      </p:sp>
      <p:sp>
        <p:nvSpPr>
          <p:cNvPr id="36" name="Овал 35"/>
          <p:cNvSpPr/>
          <p:nvPr/>
        </p:nvSpPr>
        <p:spPr>
          <a:xfrm>
            <a:off x="1428728" y="3657608"/>
            <a:ext cx="2664296"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b="1" dirty="0" smtClean="0">
                <a:solidFill>
                  <a:schemeClr val="tx1"/>
                </a:solidFill>
                <a:latin typeface="Times New Roman" pitchFamily="18" charset="0"/>
                <a:cs typeface="Times New Roman" pitchFamily="18" charset="0"/>
              </a:rPr>
              <a:t>Диалог және қолдау көрсету</a:t>
            </a:r>
          </a:p>
        </p:txBody>
      </p:sp>
      <p:sp>
        <p:nvSpPr>
          <p:cNvPr id="38" name="Прямоугольник с двумя вырезанными противолежащими углами 37"/>
          <p:cNvSpPr/>
          <p:nvPr/>
        </p:nvSpPr>
        <p:spPr>
          <a:xfrm>
            <a:off x="357158" y="4643446"/>
            <a:ext cx="5000660" cy="2071702"/>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b="1" dirty="0" smtClean="0">
                <a:solidFill>
                  <a:srgbClr val="0000FF"/>
                </a:solidFill>
                <a:latin typeface="Times New Roman" pitchFamily="18" charset="0"/>
                <a:cs typeface="Times New Roman" pitchFamily="18" charset="0"/>
              </a:rPr>
              <a:t>Кейбір оқушыларға тапсырманы орындау барысында өз тарапымнан көмек, қолдау көрсетемін.</a:t>
            </a:r>
            <a:r>
              <a:rPr lang="kk-KZ" b="1" dirty="0" smtClean="0">
                <a:solidFill>
                  <a:srgbClr val="0000FF"/>
                </a:solidFill>
                <a:latin typeface="Times New Roman"/>
                <a:ea typeface="Calibri"/>
                <a:cs typeface="Times New Roman"/>
              </a:rPr>
              <a:t> Оқушыларды ойланту мақсатында және бірқатар жауаптар алу үшін алдын ала дайындалған сұрақтарға жауап береді. Сөзбен қолдау көрсетіп, ынталандырып отырамын.</a:t>
            </a:r>
            <a:endParaRPr lang="ru-RU" b="1" dirty="0" smtClean="0">
              <a:solidFill>
                <a:srgbClr val="0000FF"/>
              </a:solidFill>
              <a:ea typeface="Calibri"/>
              <a:cs typeface="Times New Roman"/>
            </a:endParaRPr>
          </a:p>
          <a:p>
            <a:pPr algn="ctr"/>
            <a:endParaRPr lang="kk-KZ" b="1" dirty="0" smtClean="0">
              <a:solidFill>
                <a:srgbClr val="0000FF"/>
              </a:solidFill>
              <a:latin typeface="Times New Roman" pitchFamily="18" charset="0"/>
              <a:cs typeface="Times New Roman" pitchFamily="18" charset="0"/>
            </a:endParaRPr>
          </a:p>
        </p:txBody>
      </p:sp>
      <p:sp>
        <p:nvSpPr>
          <p:cNvPr id="39" name="Овал 38"/>
          <p:cNvSpPr/>
          <p:nvPr/>
        </p:nvSpPr>
        <p:spPr>
          <a:xfrm>
            <a:off x="5765356" y="3657608"/>
            <a:ext cx="2664296"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000" b="1" dirty="0" smtClean="0">
                <a:solidFill>
                  <a:schemeClr val="tx1"/>
                </a:solidFill>
                <a:latin typeface="Times New Roman" pitchFamily="18" charset="0"/>
                <a:cs typeface="Times New Roman" pitchFamily="18" charset="0"/>
              </a:rPr>
              <a:t>Дереккөздер </a:t>
            </a:r>
            <a:r>
              <a:rPr lang="kk-KZ" sz="3200" b="1" dirty="0" smtClean="0">
                <a:solidFill>
                  <a:schemeClr val="tx1"/>
                </a:solidFill>
                <a:latin typeface="Times New Roman" pitchFamily="18" charset="0"/>
                <a:cs typeface="Times New Roman" pitchFamily="18" charset="0"/>
              </a:rPr>
              <a:t> </a:t>
            </a:r>
            <a:endParaRPr lang="ru-RU" sz="3200" b="1" dirty="0">
              <a:solidFill>
                <a:schemeClr val="tx1"/>
              </a:solidFill>
              <a:latin typeface="Times New Roman" pitchFamily="18" charset="0"/>
              <a:cs typeface="Times New Roman" pitchFamily="18" charset="0"/>
            </a:endParaRPr>
          </a:p>
        </p:txBody>
      </p:sp>
      <p:sp>
        <p:nvSpPr>
          <p:cNvPr id="40" name="Прямоугольник с двумя вырезанными противолежащими углами 39"/>
          <p:cNvSpPr/>
          <p:nvPr/>
        </p:nvSpPr>
        <p:spPr>
          <a:xfrm>
            <a:off x="5572132" y="4643446"/>
            <a:ext cx="3357586" cy="2028805"/>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000" b="1" dirty="0" smtClean="0">
                <a:solidFill>
                  <a:srgbClr val="0000FF"/>
                </a:solidFill>
                <a:latin typeface="Times New Roman" pitchFamily="18" charset="0"/>
                <a:cs typeface="Times New Roman" pitchFamily="18" charset="0"/>
              </a:rPr>
              <a:t>Тапсырмаларды орындау барысында  қосымша мәлімет алу үшін ғаламтор желісін, </a:t>
            </a:r>
            <a:r>
              <a:rPr lang="en-US" sz="2000" b="1" dirty="0" err="1" smtClean="0">
                <a:solidFill>
                  <a:srgbClr val="0000FF"/>
                </a:solidFill>
                <a:latin typeface="Times New Roman" pitchFamily="18" charset="0"/>
                <a:cs typeface="Times New Roman" pitchFamily="18" charset="0"/>
              </a:rPr>
              <a:t>bilimland</a:t>
            </a:r>
            <a:r>
              <a:rPr lang="kk-KZ" sz="2000" b="1" dirty="0" smtClean="0">
                <a:solidFill>
                  <a:srgbClr val="0000FF"/>
                </a:solidFill>
                <a:latin typeface="Times New Roman" pitchFamily="18" charset="0"/>
                <a:cs typeface="Times New Roman" pitchFamily="18" charset="0"/>
              </a:rPr>
              <a:t> сайтының мәліметтерін қолданады</a:t>
            </a:r>
            <a:endParaRPr lang="ru-RU" sz="2000" b="1" dirty="0">
              <a:solidFill>
                <a:srgbClr val="FF0000"/>
              </a:solidFill>
              <a:latin typeface="Times New Roman" pitchFamily="18" charset="0"/>
              <a:cs typeface="Times New Roman" pitchFamily="18" charset="0"/>
            </a:endParaRPr>
          </a:p>
        </p:txBody>
      </p:sp>
      <p:pic>
        <p:nvPicPr>
          <p:cNvPr id="21" name="Рисунок 20" descr="скачанные файлы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2" y="3643314"/>
            <a:ext cx="1143008" cy="928694"/>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bwMode="auto">
          <a:xfrm>
            <a:off x="2357422" y="0"/>
            <a:ext cx="5429288" cy="571480"/>
          </a:xfrm>
          <a:prstGeom prst="rect">
            <a:avLst/>
          </a:prstGeom>
          <a:ln w="25400" cap="flat" cmpd="sng" algn="ctr">
            <a:solidFill>
              <a:schemeClr val="accent2"/>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11200" b="1" i="1"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rPr>
              <a:t> </a:t>
            </a:r>
            <a:br>
              <a:rPr kumimoji="0" lang="kk-KZ" sz="11200" b="1" i="1"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rPr>
            </a:br>
            <a:r>
              <a:rPr kumimoji="0" lang="kk-KZ" sz="11200" b="1" i="1"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rPr>
              <a:t>Белсенді оқыту әдістері</a:t>
            </a:r>
            <a:r>
              <a:rPr kumimoji="0" lang="kk-KZ" sz="3600" b="1" i="1"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rPr>
              <a:t/>
            </a:r>
            <a:br>
              <a:rPr kumimoji="0" lang="kk-KZ" sz="3600" b="1" i="1"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rPr>
            </a:br>
            <a:endParaRPr kumimoji="0" lang="ru-RU" sz="4400" b="1" i="1" u="none" strike="noStrike" kern="1200" cap="none" spc="0" normalizeH="0" baseline="0" noProof="0" dirty="0" smtClean="0">
              <a:ln>
                <a:noFill/>
              </a:ln>
              <a:solidFill>
                <a:srgbClr val="0033CC"/>
              </a:solidFill>
              <a:effectLst/>
              <a:uLnTx/>
              <a:uFillTx/>
              <a:latin typeface="Times New Roman" pitchFamily="18" charset="0"/>
              <a:ea typeface="+mn-ea"/>
              <a:cs typeface="Times New Roman" pitchFamily="18" charset="0"/>
            </a:endParaRPr>
          </a:p>
        </p:txBody>
      </p:sp>
      <p:sp>
        <p:nvSpPr>
          <p:cNvPr id="6" name="Прямоугольник с двумя скругленными противолежащими углами 5"/>
          <p:cNvSpPr/>
          <p:nvPr/>
        </p:nvSpPr>
        <p:spPr>
          <a:xfrm>
            <a:off x="71406" y="1428736"/>
            <a:ext cx="2500330" cy="785818"/>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2000" b="1" i="1" dirty="0" smtClean="0">
                <a:latin typeface="Times New Roman" pitchFamily="18" charset="0"/>
                <a:cs typeface="Times New Roman" pitchFamily="18" charset="0"/>
              </a:rPr>
              <a:t>“Коллаж құрастыру” әдісі</a:t>
            </a:r>
            <a:endParaRPr lang="ru-RU" sz="2000" b="1" i="1" dirty="0" smtClean="0">
              <a:latin typeface="Times New Roman" pitchFamily="18" charset="0"/>
              <a:cs typeface="Times New Roman" pitchFamily="18" charset="0"/>
            </a:endParaRPr>
          </a:p>
        </p:txBody>
      </p:sp>
      <p:sp>
        <p:nvSpPr>
          <p:cNvPr id="7" name="Прямоугольник с двумя скругленными противолежащими углами 6"/>
          <p:cNvSpPr/>
          <p:nvPr/>
        </p:nvSpPr>
        <p:spPr>
          <a:xfrm>
            <a:off x="71406" y="2285992"/>
            <a:ext cx="2500330" cy="714380"/>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2000" b="1" i="1" dirty="0" smtClean="0">
                <a:latin typeface="Times New Roman" pitchFamily="18" charset="0"/>
                <a:cs typeface="Times New Roman" pitchFamily="18" charset="0"/>
              </a:rPr>
              <a:t>“Ой қозғау” әдісі</a:t>
            </a:r>
            <a:endParaRPr lang="ru-RU" sz="2000" b="1" i="1" dirty="0" smtClean="0">
              <a:latin typeface="Times New Roman" pitchFamily="18" charset="0"/>
              <a:cs typeface="Times New Roman" pitchFamily="18" charset="0"/>
            </a:endParaRPr>
          </a:p>
        </p:txBody>
      </p:sp>
      <p:sp>
        <p:nvSpPr>
          <p:cNvPr id="8" name="Прямоугольник с двумя скругленными противолежащими углами 7"/>
          <p:cNvSpPr/>
          <p:nvPr/>
        </p:nvSpPr>
        <p:spPr>
          <a:xfrm>
            <a:off x="71406" y="3071810"/>
            <a:ext cx="2500330" cy="714380"/>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b="1" i="1" dirty="0" smtClean="0">
                <a:latin typeface="Times New Roman" pitchFamily="18" charset="0"/>
                <a:cs typeface="Times New Roman" pitchFamily="18" charset="0"/>
              </a:rPr>
              <a:t>“Постер қорғау” әдісі</a:t>
            </a:r>
            <a:endParaRPr lang="ru-RU" b="1" i="1" dirty="0" smtClean="0">
              <a:latin typeface="Times New Roman" pitchFamily="18" charset="0"/>
              <a:cs typeface="Times New Roman" pitchFamily="18" charset="0"/>
            </a:endParaRPr>
          </a:p>
        </p:txBody>
      </p:sp>
      <p:sp>
        <p:nvSpPr>
          <p:cNvPr id="9" name="Прямоугольник с двумя скругленными противолежащими углами 8"/>
          <p:cNvSpPr/>
          <p:nvPr/>
        </p:nvSpPr>
        <p:spPr>
          <a:xfrm>
            <a:off x="71406" y="3929066"/>
            <a:ext cx="2500330" cy="785818"/>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1600" b="1" dirty="0" smtClean="0">
                <a:latin typeface="Times New Roman" panose="02020603050405020304" pitchFamily="18" charset="0"/>
                <a:cs typeface="Times New Roman" panose="02020603050405020304" pitchFamily="18" charset="0"/>
              </a:rPr>
              <a:t>«</a:t>
            </a:r>
            <a:r>
              <a:rPr lang="kk-KZ" sz="1600" b="1" dirty="0">
                <a:latin typeface="Times New Roman" panose="02020603050405020304" pitchFamily="18" charset="0"/>
                <a:cs typeface="Times New Roman" panose="02020603050405020304" pitchFamily="18" charset="0"/>
              </a:rPr>
              <a:t>Шығыс шеберлері» жәрмеңкесі</a:t>
            </a:r>
            <a:endParaRPr lang="ru-RU" sz="1600" b="1" i="1" dirty="0" smtClean="0">
              <a:latin typeface="Times New Roman" pitchFamily="18" charset="0"/>
              <a:cs typeface="Times New Roman" pitchFamily="18" charset="0"/>
            </a:endParaRPr>
          </a:p>
        </p:txBody>
      </p:sp>
      <p:sp>
        <p:nvSpPr>
          <p:cNvPr id="10" name="Прямоугольник с двумя скругленными противолежащими углами 9"/>
          <p:cNvSpPr/>
          <p:nvPr/>
        </p:nvSpPr>
        <p:spPr>
          <a:xfrm>
            <a:off x="71406" y="4786322"/>
            <a:ext cx="2500330" cy="785818"/>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2000" b="1" i="1" dirty="0" smtClean="0">
                <a:latin typeface="Times New Roman" pitchFamily="18" charset="0"/>
                <a:cs typeface="Times New Roman" pitchFamily="18" charset="0"/>
              </a:rPr>
              <a:t>“</a:t>
            </a:r>
            <a:r>
              <a:rPr lang="en-US" sz="2000" b="1" i="1" dirty="0" err="1" smtClean="0">
                <a:latin typeface="Times New Roman" pitchFamily="18" charset="0"/>
                <a:cs typeface="Times New Roman" pitchFamily="18" charset="0"/>
              </a:rPr>
              <a:t>Kahoot</a:t>
            </a:r>
            <a:r>
              <a:rPr lang="kk-KZ" sz="2000" b="1" i="1" dirty="0" smtClean="0">
                <a:latin typeface="Times New Roman" pitchFamily="18" charset="0"/>
                <a:cs typeface="Times New Roman" pitchFamily="18" charset="0"/>
              </a:rPr>
              <a:t>”</a:t>
            </a:r>
            <a:endParaRPr lang="en-US" sz="2000" b="1" i="1" dirty="0" smtClean="0">
              <a:latin typeface="Times New Roman" pitchFamily="18" charset="0"/>
              <a:cs typeface="Times New Roman" pitchFamily="18" charset="0"/>
            </a:endParaRPr>
          </a:p>
          <a:p>
            <a:pPr algn="ctr"/>
            <a:r>
              <a:rPr lang="kk-KZ" sz="2000" b="1" i="1" dirty="0" smtClean="0">
                <a:latin typeface="Times New Roman" pitchFamily="18" charset="0"/>
                <a:cs typeface="Times New Roman" pitchFamily="18" charset="0"/>
              </a:rPr>
              <a:t>Сұрақ-жауап әдісі </a:t>
            </a:r>
            <a:endParaRPr lang="ru-RU" sz="2000" b="1" i="1" dirty="0" smtClean="0">
              <a:latin typeface="Times New Roman" pitchFamily="18" charset="0"/>
              <a:cs typeface="Times New Roman" pitchFamily="18" charset="0"/>
            </a:endParaRPr>
          </a:p>
        </p:txBody>
      </p:sp>
      <p:sp>
        <p:nvSpPr>
          <p:cNvPr id="11" name="Прямоугольник с двумя скругленными противолежащими углами 10"/>
          <p:cNvSpPr/>
          <p:nvPr/>
        </p:nvSpPr>
        <p:spPr>
          <a:xfrm>
            <a:off x="71406" y="5643578"/>
            <a:ext cx="2500330" cy="928694"/>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2000" b="1" i="1" dirty="0" smtClean="0">
                <a:latin typeface="Times New Roman" pitchFamily="18" charset="0"/>
                <a:cs typeface="Times New Roman" pitchFamily="18" charset="0"/>
              </a:rPr>
              <a:t>“Блум түймедағы” әдісі</a:t>
            </a:r>
            <a:endParaRPr lang="ru-RU" sz="2000" b="1" i="1" dirty="0" smtClean="0">
              <a:latin typeface="Times New Roman" pitchFamily="18" charset="0"/>
              <a:cs typeface="Times New Roman" pitchFamily="18" charset="0"/>
            </a:endParaRPr>
          </a:p>
        </p:txBody>
      </p:sp>
      <p:sp>
        <p:nvSpPr>
          <p:cNvPr id="12" name="Скругленный прямоугольник 11"/>
          <p:cNvSpPr/>
          <p:nvPr/>
        </p:nvSpPr>
        <p:spPr>
          <a:xfrm>
            <a:off x="2643174" y="1702886"/>
            <a:ext cx="6215106" cy="51166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kk-KZ" sz="1400" dirty="0" smtClean="0">
                <a:latin typeface="Times New Roman" pitchFamily="18" charset="0"/>
                <a:cs typeface="Times New Roman" pitchFamily="18" charset="0"/>
              </a:rPr>
              <a:t>Топтарға берілген тапсырма, олардың ойлау дағдыларын дамытуға, сыни тұрғыдан ойлауды меңгертуге ықпал етеді.</a:t>
            </a:r>
            <a:endParaRPr lang="ru-RU" sz="1400" dirty="0" smtClean="0">
              <a:latin typeface="Times New Roman" pitchFamily="18" charset="0"/>
              <a:cs typeface="Times New Roman" pitchFamily="18" charset="0"/>
            </a:endParaRPr>
          </a:p>
        </p:txBody>
      </p:sp>
      <p:sp>
        <p:nvSpPr>
          <p:cNvPr id="13" name="Скругленный прямоугольник 12"/>
          <p:cNvSpPr/>
          <p:nvPr/>
        </p:nvSpPr>
        <p:spPr>
          <a:xfrm>
            <a:off x="2646068" y="2280203"/>
            <a:ext cx="6215106" cy="8572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kk-KZ" sz="1400" dirty="0" smtClean="0">
                <a:latin typeface="Times New Roman" pitchFamily="18" charset="0"/>
                <a:cs typeface="Times New Roman" pitchFamily="18" charset="0"/>
              </a:rPr>
              <a:t>Бұл әдіс жаңа тақырыпты ашуда, оқушыларға ой тастау масатында, көру және есту арқылы жаңа тақырыпты оқушыға жеткізу. Оқушылардың осы тақырыпты ұзақ уақыт есте сақтауына мүмкіндік береді.</a:t>
            </a:r>
            <a:endParaRPr lang="ru-RU" sz="1400" dirty="0" smtClean="0">
              <a:latin typeface="Times New Roman" pitchFamily="18" charset="0"/>
              <a:cs typeface="Times New Roman" pitchFamily="18" charset="0"/>
            </a:endParaRPr>
          </a:p>
        </p:txBody>
      </p:sp>
      <p:sp>
        <p:nvSpPr>
          <p:cNvPr id="14" name="Скругленный прямоугольник 13"/>
          <p:cNvSpPr/>
          <p:nvPr/>
        </p:nvSpPr>
        <p:spPr>
          <a:xfrm>
            <a:off x="2650297" y="3203108"/>
            <a:ext cx="6215106" cy="8572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kk-KZ"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Бұл әдіс оқу мақсаттарына қол жеткізуге бағытталған. Оқушылардың бірлесе отырып белгілі бір проблеманы графикалық түрде шешуге және оқушылардың танымдық шығармашылық қабілеттерін дамытуға және оқушылардың жеке дағдыларын қалыптастыруға мүмкіндік береді. </a:t>
            </a:r>
          </a:p>
          <a:p>
            <a:pPr algn="just"/>
            <a:endParaRPr lang="ru-RU" sz="1400" dirty="0" smtClean="0">
              <a:latin typeface="Times New Roman" pitchFamily="18" charset="0"/>
              <a:cs typeface="Times New Roman" pitchFamily="18" charset="0"/>
            </a:endParaRPr>
          </a:p>
        </p:txBody>
      </p:sp>
      <p:sp>
        <p:nvSpPr>
          <p:cNvPr id="15" name="Скругленный прямоугольник 14"/>
          <p:cNvSpPr/>
          <p:nvPr/>
        </p:nvSpPr>
        <p:spPr>
          <a:xfrm>
            <a:off x="2650297" y="4136204"/>
            <a:ext cx="6215106" cy="8572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kk-KZ"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Бұл әдіс оқу мақсаттарына қол жеткізуге  бағытталған.  Оқушыларға жаңа тақырып ты меңгеру барысында берілген мәлімметрді жинақы, көрнекі түрде жариялауға, ғаламтор желісінен  берілген уақыт ішінде тапсырмаларды іздеуге, оқушылардың  зейінін шоғырландыруға мүмкіндік береді.</a:t>
            </a:r>
          </a:p>
          <a:p>
            <a:pPr algn="just"/>
            <a:endParaRPr lang="ru-RU" sz="1400" dirty="0" smtClean="0">
              <a:latin typeface="Times New Roman" pitchFamily="18" charset="0"/>
              <a:cs typeface="Times New Roman" pitchFamily="18" charset="0"/>
            </a:endParaRPr>
          </a:p>
        </p:txBody>
      </p:sp>
      <p:sp>
        <p:nvSpPr>
          <p:cNvPr id="16" name="Скругленный прямоугольник 15"/>
          <p:cNvSpPr/>
          <p:nvPr/>
        </p:nvSpPr>
        <p:spPr>
          <a:xfrm>
            <a:off x="2661539" y="5110050"/>
            <a:ext cx="6215106" cy="53352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kk-KZ" sz="1400" dirty="0" smtClean="0">
                <a:latin typeface="Times New Roman" pitchFamily="18" charset="0"/>
                <a:cs typeface="Times New Roman" pitchFamily="18" charset="0"/>
              </a:rPr>
              <a:t>Оқушылардың  білімдерін толықтыруға АКТ саласындағы дағдыларын дамытуға мүмкіндік береді. </a:t>
            </a:r>
            <a:endParaRPr lang="ru-RU" sz="1400" dirty="0" smtClean="0">
              <a:latin typeface="Times New Roman" pitchFamily="18" charset="0"/>
              <a:cs typeface="Times New Roman" pitchFamily="18" charset="0"/>
            </a:endParaRPr>
          </a:p>
        </p:txBody>
      </p:sp>
      <p:sp>
        <p:nvSpPr>
          <p:cNvPr id="18" name="Скругленный прямоугольник 17"/>
          <p:cNvSpPr/>
          <p:nvPr/>
        </p:nvSpPr>
        <p:spPr>
          <a:xfrm>
            <a:off x="2661539" y="5760168"/>
            <a:ext cx="6215106" cy="7143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kk-KZ" sz="1200" dirty="0" smtClean="0">
                <a:latin typeface="Times New Roman" pitchFamily="18" charset="0"/>
                <a:cs typeface="Times New Roman" pitchFamily="18" charset="0"/>
              </a:rPr>
              <a:t>Оқу мақсатына жету және оқушылардың сабақ тақырыбын толық меңгеруі үшін, осы сабақтан алған білімін жинақтау, қорытындылау мақсатында қолданылады.  Оқу мақсатының графикалық органайзер дағдысына негізделген </a:t>
            </a:r>
            <a:endParaRPr lang="ru-RU" sz="1200" dirty="0" smtClean="0">
              <a:latin typeface="Times New Roman" pitchFamily="18" charset="0"/>
              <a:cs typeface="Times New Roman" pitchFamily="18" charset="0"/>
            </a:endParaRPr>
          </a:p>
        </p:txBody>
      </p:sp>
      <p:sp>
        <p:nvSpPr>
          <p:cNvPr id="17" name="Скругленный прямоугольник 16"/>
          <p:cNvSpPr/>
          <p:nvPr/>
        </p:nvSpPr>
        <p:spPr>
          <a:xfrm>
            <a:off x="2661539" y="597742"/>
            <a:ext cx="6215106" cy="98855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kk-KZ" sz="1400" dirty="0" smtClean="0">
              <a:latin typeface="Times New Roman" pitchFamily="18" charset="0"/>
              <a:cs typeface="Times New Roman" pitchFamily="18" charset="0"/>
            </a:endParaRPr>
          </a:p>
          <a:p>
            <a:pPr algn="just"/>
            <a:r>
              <a:rPr lang="kk-KZ" sz="1400" dirty="0">
                <a:latin typeface="Times New Roman" panose="02020603050405020304" pitchFamily="18" charset="0"/>
                <a:ea typeface="Calibri" panose="020F0502020204030204" pitchFamily="34" charset="0"/>
                <a:cs typeface="Times New Roman" panose="02020603050405020304" pitchFamily="18" charset="0"/>
              </a:rPr>
              <a:t>Саз өнері – қазақ халқының ерекше мән беріп дәріптейтін құнды қазынасы, ұлттың тілі мен ділінің айнасы. Ештеңеге қызықпайтын бала ән мен күй тыңдауға елітіп, елеңдері, қосыла айтуға құмартуы </a:t>
            </a:r>
            <a:r>
              <a:rPr lang="kk-KZ" sz="1400" dirty="0" smtClean="0">
                <a:latin typeface="Times New Roman" panose="02020603050405020304" pitchFamily="18" charset="0"/>
                <a:ea typeface="Calibri" panose="020F0502020204030204" pitchFamily="34" charset="0"/>
                <a:cs typeface="Times New Roman" panose="02020603050405020304" pitchFamily="18" charset="0"/>
              </a:rPr>
              <a:t>сөзсіз</a:t>
            </a:r>
            <a:r>
              <a:rPr lang="ru-RU" sz="1400" dirty="0" smtClean="0">
                <a:latin typeface="Times New Roman" panose="02020603050405020304" pitchFamily="18" charset="0"/>
                <a:cs typeface="Times New Roman" panose="02020603050405020304" pitchFamily="18" charset="0"/>
              </a:rPr>
              <a:t>. </a:t>
            </a:r>
            <a:r>
              <a:rPr lang="kk-KZ" sz="1400" dirty="0" smtClean="0">
                <a:latin typeface="Times New Roman" panose="02020603050405020304" pitchFamily="18" charset="0"/>
                <a:cs typeface="Times New Roman" panose="02020603050405020304" pitchFamily="18" charset="0"/>
              </a:rPr>
              <a:t>Жалпы </a:t>
            </a:r>
            <a:r>
              <a:rPr lang="kk-KZ" sz="1400" dirty="0">
                <a:latin typeface="Times New Roman" panose="02020603050405020304" pitchFamily="18" charset="0"/>
                <a:cs typeface="Times New Roman" panose="02020603050405020304" pitchFamily="18" charset="0"/>
              </a:rPr>
              <a:t>сабақтардың, үзілістің музыкамен тығыз байланыста болуы баланың ашылуына әдемі мүмкіндік деп білеміз.</a:t>
            </a:r>
            <a:endParaRPr lang="ru-RU" sz="1400" dirty="0">
              <a:latin typeface="Times New Roman" panose="02020603050405020304" pitchFamily="18" charset="0"/>
              <a:cs typeface="Times New Roman" panose="02020603050405020304" pitchFamily="18" charset="0"/>
            </a:endParaRPr>
          </a:p>
          <a:p>
            <a:pPr algn="just"/>
            <a:r>
              <a:rPr lang="kk-KZ"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p:txBody>
      </p:sp>
      <p:sp>
        <p:nvSpPr>
          <p:cNvPr id="19" name="Прямоугольник с двумя скругленными противолежащими углами 18"/>
          <p:cNvSpPr/>
          <p:nvPr/>
        </p:nvSpPr>
        <p:spPr>
          <a:xfrm>
            <a:off x="142844" y="571480"/>
            <a:ext cx="2357454" cy="785818"/>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2000" b="1" i="1" dirty="0" smtClean="0">
                <a:latin typeface="Times New Roman" pitchFamily="18" charset="0"/>
                <a:cs typeface="Times New Roman" pitchFamily="18" charset="0"/>
              </a:rPr>
              <a:t>“Әуенді өрімдер” әдісі</a:t>
            </a:r>
            <a:endParaRPr lang="ru-RU" sz="20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1475656" y="2852936"/>
            <a:ext cx="6394648" cy="685800"/>
          </a:xfrm>
          <a:prstGeom prst="rect">
            <a:avLst/>
          </a:prstGeom>
        </p:spPr>
        <p:txBody>
          <a:bodyPr wrap="none" fromWordArt="1">
            <a:prstTxWarp prst="textDeflate">
              <a:avLst>
                <a:gd name="adj" fmla="val 0"/>
              </a:avLst>
            </a:prstTxWarp>
          </a:bodyPr>
          <a:lstStyle/>
          <a:p>
            <a:pPr algn="ctr"/>
            <a:r>
              <a:rPr lang="kk-KZ" sz="5400" b="1" kern="10" dirty="0" smtClean="0">
                <a:ln w="1905"/>
                <a:solidFill>
                  <a:srgbClr val="0033CC"/>
                </a:solidFill>
                <a:effectLst>
                  <a:innerShdw blurRad="69850" dist="43180" dir="5400000">
                    <a:srgbClr val="000000">
                      <a:alpha val="65000"/>
                    </a:srgbClr>
                  </a:innerShdw>
                  <a:reflection blurRad="6350" stA="55000" endA="50" endPos="85000" dist="60007" dir="5400000" sy="-100000" algn="bl" rotWithShape="0"/>
                </a:effectLst>
                <a:latin typeface="Verdana"/>
                <a:ea typeface="Verdana"/>
                <a:cs typeface="Verdana"/>
              </a:rPr>
              <a:t>Назарларыңызға рахмет</a:t>
            </a:r>
            <a:endParaRPr lang="ru-RU" sz="5400" b="1" kern="10" dirty="0">
              <a:ln w="1905"/>
              <a:solidFill>
                <a:srgbClr val="0033CC"/>
              </a:solidFill>
              <a:effectLst>
                <a:innerShdw blurRad="69850" dist="43180" dir="5400000">
                  <a:srgbClr val="000000">
                    <a:alpha val="65000"/>
                  </a:srgbClr>
                </a:innerShdw>
                <a:reflection blurRad="6350" stA="55000" endA="50" endPos="85000" dist="60007" dir="5400000" sy="-100000" algn="bl" rotWithShape="0"/>
              </a:effectLst>
              <a:latin typeface="Verdana"/>
              <a:ea typeface="Verdana"/>
              <a:cs typeface="Verdana"/>
            </a:endParaRPr>
          </a:p>
        </p:txBody>
      </p:sp>
    </p:spTree>
    <p:extLst>
      <p:ext uri="{BB962C8B-B14F-4D97-AF65-F5344CB8AC3E}">
        <p14:creationId xmlns:p14="http://schemas.microsoft.com/office/powerpoint/2010/main" val="36539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1473957749"/>
              </p:ext>
            </p:extLst>
          </p:nvPr>
        </p:nvGraphicFramePr>
        <p:xfrm>
          <a:off x="539552" y="1268760"/>
          <a:ext cx="8280920"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 Ò±Ð»ÑÑÑÒ£ Ò±Ð»Ñ Ð¼Ò±ÑÐ°ÑÑ - "/>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2906"/>
          <a:stretch/>
        </p:blipFill>
        <p:spPr bwMode="auto">
          <a:xfrm>
            <a:off x="827584" y="980728"/>
            <a:ext cx="2520280" cy="15022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73"/>
          <p:cNvGrpSpPr>
            <a:grpSpLocks/>
          </p:cNvGrpSpPr>
          <p:nvPr/>
        </p:nvGrpSpPr>
        <p:grpSpPr bwMode="auto">
          <a:xfrm>
            <a:off x="179512" y="980728"/>
            <a:ext cx="8316416" cy="3881900"/>
            <a:chOff x="0" y="1037"/>
            <a:chExt cx="3683" cy="2264"/>
          </a:xfrm>
        </p:grpSpPr>
        <p:grpSp>
          <p:nvGrpSpPr>
            <p:cNvPr id="3" name="Group 40"/>
            <p:cNvGrpSpPr>
              <a:grpSpLocks/>
            </p:cNvGrpSpPr>
            <p:nvPr/>
          </p:nvGrpSpPr>
          <p:grpSpPr bwMode="auto">
            <a:xfrm>
              <a:off x="0" y="2704"/>
              <a:ext cx="3683" cy="597"/>
              <a:chOff x="0" y="3198"/>
              <a:chExt cx="5056" cy="816"/>
            </a:xfrm>
          </p:grpSpPr>
          <p:sp>
            <p:nvSpPr>
              <p:cNvPr id="23" name="Rectangle 41"/>
              <p:cNvSpPr>
                <a:spLocks noChangeArrowheads="1"/>
              </p:cNvSpPr>
              <p:nvPr/>
            </p:nvSpPr>
            <p:spPr bwMode="gray">
              <a:xfrm>
                <a:off x="0" y="3408"/>
                <a:ext cx="4766" cy="576"/>
              </a:xfrm>
              <a:prstGeom prst="rect">
                <a:avLst/>
              </a:prstGeom>
              <a:gradFill rotWithShape="1">
                <a:gsLst>
                  <a:gs pos="0">
                    <a:srgbClr val="00CC99">
                      <a:gamma/>
                      <a:tint val="0"/>
                      <a:invGamma/>
                    </a:srgbClr>
                  </a:gs>
                  <a:gs pos="100000">
                    <a:srgbClr val="00CC99"/>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2400" b="1">
                  <a:latin typeface="Times New Roman" pitchFamily="18" charset="0"/>
                  <a:cs typeface="Times New Roman" pitchFamily="18" charset="0"/>
                </a:endParaRPr>
              </a:p>
            </p:txBody>
          </p:sp>
          <p:grpSp>
            <p:nvGrpSpPr>
              <p:cNvPr id="24" name="Group 42"/>
              <p:cNvGrpSpPr>
                <a:grpSpLocks/>
              </p:cNvGrpSpPr>
              <p:nvPr/>
            </p:nvGrpSpPr>
            <p:grpSpPr bwMode="auto">
              <a:xfrm>
                <a:off x="4233" y="3198"/>
                <a:ext cx="823" cy="816"/>
                <a:chOff x="2016" y="1920"/>
                <a:chExt cx="1680" cy="1680"/>
              </a:xfrm>
            </p:grpSpPr>
            <p:sp>
              <p:nvSpPr>
                <p:cNvPr id="25" name="Oval 43"/>
                <p:cNvSpPr>
                  <a:spLocks noChangeArrowheads="1"/>
                </p:cNvSpPr>
                <p:nvPr/>
              </p:nvSpPr>
              <p:spPr bwMode="gray">
                <a:xfrm>
                  <a:off x="2016" y="1920"/>
                  <a:ext cx="1680" cy="1680"/>
                </a:xfrm>
                <a:prstGeom prst="ellipse">
                  <a:avLst/>
                </a:prstGeom>
                <a:gradFill rotWithShape="1">
                  <a:gsLst>
                    <a:gs pos="0">
                      <a:srgbClr val="00CC99"/>
                    </a:gs>
                    <a:gs pos="100000">
                      <a:srgbClr val="00CC99">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2400" b="1">
                    <a:latin typeface="Times New Roman" pitchFamily="18" charset="0"/>
                    <a:cs typeface="Times New Roman" pitchFamily="18" charset="0"/>
                  </a:endParaRPr>
                </a:p>
              </p:txBody>
            </p:sp>
            <p:sp>
              <p:nvSpPr>
                <p:cNvPr id="26" name="Freeform 44"/>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00CC99"/>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ru-RU" sz="2400" b="1">
                    <a:latin typeface="Times New Roman" pitchFamily="18" charset="0"/>
                    <a:cs typeface="Times New Roman" pitchFamily="18" charset="0"/>
                  </a:endParaRPr>
                </a:p>
              </p:txBody>
            </p:sp>
          </p:grpSp>
        </p:grpSp>
        <p:grpSp>
          <p:nvGrpSpPr>
            <p:cNvPr id="4" name="Group 46"/>
            <p:cNvGrpSpPr>
              <a:grpSpLocks/>
            </p:cNvGrpSpPr>
            <p:nvPr/>
          </p:nvGrpSpPr>
          <p:grpSpPr bwMode="auto">
            <a:xfrm>
              <a:off x="0" y="1588"/>
              <a:ext cx="2934" cy="590"/>
              <a:chOff x="0" y="1666"/>
              <a:chExt cx="4028" cy="806"/>
            </a:xfrm>
          </p:grpSpPr>
          <p:sp>
            <p:nvSpPr>
              <p:cNvPr id="19" name="Rectangle 47"/>
              <p:cNvSpPr>
                <a:spLocks noChangeArrowheads="1"/>
              </p:cNvSpPr>
              <p:nvPr/>
            </p:nvSpPr>
            <p:spPr bwMode="gray">
              <a:xfrm>
                <a:off x="0" y="1868"/>
                <a:ext cx="3478" cy="576"/>
              </a:xfrm>
              <a:prstGeom prst="rect">
                <a:avLst/>
              </a:prstGeom>
              <a:gradFill rotWithShape="1">
                <a:gsLst>
                  <a:gs pos="0">
                    <a:srgbClr val="418AEB">
                      <a:gamma/>
                      <a:tint val="0"/>
                      <a:invGamma/>
                    </a:srgbClr>
                  </a:gs>
                  <a:gs pos="100000">
                    <a:srgbClr val="418AEB"/>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2400" b="1">
                  <a:latin typeface="Times New Roman" pitchFamily="18" charset="0"/>
                  <a:cs typeface="Times New Roman" pitchFamily="18" charset="0"/>
                </a:endParaRPr>
              </a:p>
            </p:txBody>
          </p:sp>
          <p:grpSp>
            <p:nvGrpSpPr>
              <p:cNvPr id="20" name="Group 49"/>
              <p:cNvGrpSpPr>
                <a:grpSpLocks/>
              </p:cNvGrpSpPr>
              <p:nvPr/>
            </p:nvGrpSpPr>
            <p:grpSpPr bwMode="auto">
              <a:xfrm>
                <a:off x="3217" y="1666"/>
                <a:ext cx="811" cy="806"/>
                <a:chOff x="2016" y="1920"/>
                <a:chExt cx="1680" cy="1680"/>
              </a:xfrm>
            </p:grpSpPr>
            <p:sp>
              <p:nvSpPr>
                <p:cNvPr id="21" name="Oval 50"/>
                <p:cNvSpPr>
                  <a:spLocks noChangeArrowheads="1"/>
                </p:cNvSpPr>
                <p:nvPr/>
              </p:nvSpPr>
              <p:spPr bwMode="gray">
                <a:xfrm>
                  <a:off x="2016" y="1920"/>
                  <a:ext cx="1680" cy="1680"/>
                </a:xfrm>
                <a:prstGeom prst="ellipse">
                  <a:avLst/>
                </a:prstGeom>
                <a:gradFill rotWithShape="1">
                  <a:gsLst>
                    <a:gs pos="0">
                      <a:srgbClr val="4996E3"/>
                    </a:gs>
                    <a:gs pos="100000">
                      <a:srgbClr val="4996E3">
                        <a:gamma/>
                        <a:shade val="3019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2400" b="1">
                    <a:latin typeface="Times New Roman" pitchFamily="18" charset="0"/>
                    <a:cs typeface="Times New Roman" pitchFamily="18" charset="0"/>
                  </a:endParaRPr>
                </a:p>
              </p:txBody>
            </p:sp>
            <p:sp>
              <p:nvSpPr>
                <p:cNvPr id="22" name="Freeform 51"/>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ru-RU" sz="2400" b="1">
                    <a:latin typeface="Times New Roman" pitchFamily="18" charset="0"/>
                    <a:cs typeface="Times New Roman" pitchFamily="18" charset="0"/>
                  </a:endParaRPr>
                </a:p>
              </p:txBody>
            </p:sp>
          </p:grpSp>
        </p:grpSp>
        <p:grpSp>
          <p:nvGrpSpPr>
            <p:cNvPr id="5" name="Group 53"/>
            <p:cNvGrpSpPr>
              <a:grpSpLocks/>
            </p:cNvGrpSpPr>
            <p:nvPr/>
          </p:nvGrpSpPr>
          <p:grpSpPr bwMode="auto">
            <a:xfrm>
              <a:off x="0" y="2124"/>
              <a:ext cx="3323" cy="593"/>
              <a:chOff x="0" y="2426"/>
              <a:chExt cx="4563" cy="811"/>
            </a:xfrm>
          </p:grpSpPr>
          <p:sp>
            <p:nvSpPr>
              <p:cNvPr id="15" name="Rectangle 54"/>
              <p:cNvSpPr>
                <a:spLocks noChangeArrowheads="1"/>
              </p:cNvSpPr>
              <p:nvPr/>
            </p:nvSpPr>
            <p:spPr bwMode="gray">
              <a:xfrm>
                <a:off x="0" y="2651"/>
                <a:ext cx="4240" cy="577"/>
              </a:xfrm>
              <a:prstGeom prst="rect">
                <a:avLst/>
              </a:prstGeom>
              <a:gradFill rotWithShape="1">
                <a:gsLst>
                  <a:gs pos="0">
                    <a:srgbClr val="56B0CC">
                      <a:gamma/>
                      <a:tint val="0"/>
                      <a:invGamma/>
                    </a:srgbClr>
                  </a:gs>
                  <a:gs pos="100000">
                    <a:srgbClr val="56B0CC"/>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2400" b="1">
                  <a:latin typeface="Times New Roman" pitchFamily="18" charset="0"/>
                  <a:cs typeface="Times New Roman" pitchFamily="18" charset="0"/>
                </a:endParaRPr>
              </a:p>
            </p:txBody>
          </p:sp>
          <p:grpSp>
            <p:nvGrpSpPr>
              <p:cNvPr id="16" name="Group 56"/>
              <p:cNvGrpSpPr>
                <a:grpSpLocks/>
              </p:cNvGrpSpPr>
              <p:nvPr/>
            </p:nvGrpSpPr>
            <p:grpSpPr bwMode="auto">
              <a:xfrm>
                <a:off x="3744" y="2426"/>
                <a:ext cx="819" cy="811"/>
                <a:chOff x="2016" y="1920"/>
                <a:chExt cx="1680" cy="1680"/>
              </a:xfrm>
            </p:grpSpPr>
            <p:sp>
              <p:nvSpPr>
                <p:cNvPr id="17" name="Oval 57"/>
                <p:cNvSpPr>
                  <a:spLocks noChangeArrowheads="1"/>
                </p:cNvSpPr>
                <p:nvPr/>
              </p:nvSpPr>
              <p:spPr bwMode="gray">
                <a:xfrm>
                  <a:off x="2016" y="1920"/>
                  <a:ext cx="1680" cy="1680"/>
                </a:xfrm>
                <a:prstGeom prst="ellipse">
                  <a:avLst/>
                </a:prstGeom>
                <a:gradFill rotWithShape="1">
                  <a:gsLst>
                    <a:gs pos="0">
                      <a:srgbClr val="56B0CC"/>
                    </a:gs>
                    <a:gs pos="100000">
                      <a:srgbClr val="56B0CC">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2400" b="1">
                    <a:latin typeface="Times New Roman" pitchFamily="18" charset="0"/>
                    <a:cs typeface="Times New Roman" pitchFamily="18" charset="0"/>
                  </a:endParaRPr>
                </a:p>
              </p:txBody>
            </p:sp>
            <p:sp>
              <p:nvSpPr>
                <p:cNvPr id="18" name="Freeform 58"/>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56B0CC"/>
                    </a:gs>
                  </a:gsLst>
                  <a:lin ang="5400000" scaled="1"/>
                </a:gradFill>
                <a:ln>
                  <a:noFill/>
                </a:ln>
                <a:extLst>
                  <a:ext uri="{91240B29-F687-4F45-9708-019B960494DF}">
                    <a14:hiddenLine xmlns:a14="http://schemas.microsoft.com/office/drawing/2010/main" w="0">
                      <a:solidFill>
                        <a:schemeClr val="bg2"/>
                      </a:solidFill>
                      <a:prstDash val="solid"/>
                      <a:round/>
                      <a:headEnd/>
                      <a:tailEnd/>
                    </a14:hiddenLine>
                  </a:ext>
                </a:extLst>
              </p:spPr>
              <p:txBody>
                <a:bodyPr/>
                <a:lstStyle/>
                <a:p>
                  <a:endParaRPr lang="ru-RU" sz="2400" b="1">
                    <a:latin typeface="Times New Roman" pitchFamily="18" charset="0"/>
                    <a:cs typeface="Times New Roman" pitchFamily="18" charset="0"/>
                  </a:endParaRPr>
                </a:p>
              </p:txBody>
            </p:sp>
          </p:grpSp>
        </p:grpSp>
        <p:grpSp>
          <p:nvGrpSpPr>
            <p:cNvPr id="6" name="Group 60"/>
            <p:cNvGrpSpPr>
              <a:grpSpLocks/>
            </p:cNvGrpSpPr>
            <p:nvPr/>
          </p:nvGrpSpPr>
          <p:grpSpPr bwMode="auto">
            <a:xfrm>
              <a:off x="0" y="1037"/>
              <a:ext cx="2589" cy="587"/>
              <a:chOff x="0" y="864"/>
              <a:chExt cx="3553" cy="802"/>
            </a:xfrm>
          </p:grpSpPr>
          <p:sp>
            <p:nvSpPr>
              <p:cNvPr id="11" name="Rectangle 61"/>
              <p:cNvSpPr>
                <a:spLocks noChangeArrowheads="1"/>
              </p:cNvSpPr>
              <p:nvPr/>
            </p:nvSpPr>
            <p:spPr bwMode="gray">
              <a:xfrm>
                <a:off x="0" y="1084"/>
                <a:ext cx="3147" cy="576"/>
              </a:xfrm>
              <a:prstGeom prst="rect">
                <a:avLst/>
              </a:prstGeom>
              <a:gradFill rotWithShape="1">
                <a:gsLst>
                  <a:gs pos="0">
                    <a:srgbClr val="E98931">
                      <a:gamma/>
                      <a:tint val="0"/>
                      <a:invGamma/>
                    </a:srgbClr>
                  </a:gs>
                  <a:gs pos="100000">
                    <a:srgbClr val="E9893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2400" b="1">
                  <a:latin typeface="Times New Roman" pitchFamily="18" charset="0"/>
                  <a:cs typeface="Times New Roman" pitchFamily="18" charset="0"/>
                </a:endParaRPr>
              </a:p>
            </p:txBody>
          </p:sp>
          <p:grpSp>
            <p:nvGrpSpPr>
              <p:cNvPr id="12" name="Group 63"/>
              <p:cNvGrpSpPr>
                <a:grpSpLocks/>
              </p:cNvGrpSpPr>
              <p:nvPr/>
            </p:nvGrpSpPr>
            <p:grpSpPr bwMode="auto">
              <a:xfrm>
                <a:off x="2734" y="864"/>
                <a:ext cx="819" cy="802"/>
                <a:chOff x="2016" y="1920"/>
                <a:chExt cx="1680" cy="1680"/>
              </a:xfrm>
            </p:grpSpPr>
            <p:sp>
              <p:nvSpPr>
                <p:cNvPr id="13" name="Oval 64"/>
                <p:cNvSpPr>
                  <a:spLocks noChangeArrowheads="1"/>
                </p:cNvSpPr>
                <p:nvPr/>
              </p:nvSpPr>
              <p:spPr bwMode="gray">
                <a:xfrm>
                  <a:off x="2016" y="1920"/>
                  <a:ext cx="1680" cy="168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2400" b="1">
                    <a:latin typeface="Times New Roman" pitchFamily="18" charset="0"/>
                    <a:cs typeface="Times New Roman" pitchFamily="18" charset="0"/>
                  </a:endParaRPr>
                </a:p>
              </p:txBody>
            </p:sp>
            <p:sp>
              <p:nvSpPr>
                <p:cNvPr id="14" name="Freeform 65"/>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ru-RU" sz="2400" b="1">
                    <a:latin typeface="Times New Roman" pitchFamily="18" charset="0"/>
                    <a:cs typeface="Times New Roman" pitchFamily="18" charset="0"/>
                  </a:endParaRPr>
                </a:p>
              </p:txBody>
            </p:sp>
          </p:grpSp>
        </p:grpSp>
        <p:sp>
          <p:nvSpPr>
            <p:cNvPr id="7" name="Text Box 67"/>
            <p:cNvSpPr txBox="1">
              <a:spLocks noChangeArrowheads="1"/>
            </p:cNvSpPr>
            <p:nvPr/>
          </p:nvSpPr>
          <p:spPr bwMode="gray">
            <a:xfrm>
              <a:off x="207" y="1158"/>
              <a:ext cx="1804" cy="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ru-RU" altLang="ru-RU" sz="2400" b="1" i="1" dirty="0" err="1" smtClean="0">
                  <a:latin typeface="Times New Roman" pitchFamily="18" charset="0"/>
                  <a:cs typeface="Times New Roman" pitchFamily="18" charset="0"/>
                </a:rPr>
                <a:t>Сәлемдесу</a:t>
              </a:r>
              <a:r>
                <a:rPr lang="ru-RU" altLang="ru-RU" sz="2400" b="1" i="1" dirty="0" smtClean="0">
                  <a:latin typeface="Times New Roman" pitchFamily="18" charset="0"/>
                  <a:cs typeface="Times New Roman" pitchFamily="18" charset="0"/>
                </a:rPr>
                <a:t>. </a:t>
              </a:r>
              <a:r>
                <a:rPr lang="ru-RU" altLang="ru-RU" sz="2400" b="1" i="1" dirty="0" err="1" smtClean="0">
                  <a:latin typeface="Times New Roman" pitchFamily="18" charset="0"/>
                  <a:cs typeface="Times New Roman" pitchFamily="18" charset="0"/>
                </a:rPr>
                <a:t>Жағымды</a:t>
              </a:r>
              <a:r>
                <a:rPr lang="ru-RU" altLang="ru-RU" sz="2400" b="1" i="1" dirty="0" smtClean="0">
                  <a:latin typeface="Times New Roman" pitchFamily="18" charset="0"/>
                  <a:cs typeface="Times New Roman" pitchFamily="18" charset="0"/>
                </a:rPr>
                <a:t> атмосфера </a:t>
              </a:r>
              <a:r>
                <a:rPr lang="ru-RU" altLang="ru-RU" sz="2400" b="1" i="1" dirty="0" err="1" smtClean="0">
                  <a:latin typeface="Times New Roman" pitchFamily="18" charset="0"/>
                  <a:cs typeface="Times New Roman" pitchFamily="18" charset="0"/>
                </a:rPr>
                <a:t>қалыптастыру</a:t>
              </a:r>
              <a:r>
                <a:rPr lang="ru-RU" altLang="ru-RU" sz="2400" b="1" i="1" dirty="0" smtClean="0">
                  <a:latin typeface="Times New Roman" pitchFamily="18" charset="0"/>
                  <a:cs typeface="Times New Roman" pitchFamily="18" charset="0"/>
                </a:rPr>
                <a:t>.</a:t>
              </a:r>
            </a:p>
            <a:p>
              <a:pPr eaLnBrk="0" hangingPunct="0"/>
              <a:endParaRPr lang="en-US" sz="2400" b="1" dirty="0">
                <a:latin typeface="Times New Roman" pitchFamily="18" charset="0"/>
                <a:cs typeface="Times New Roman" pitchFamily="18" charset="0"/>
              </a:endParaRPr>
            </a:p>
          </p:txBody>
        </p:sp>
        <p:sp>
          <p:nvSpPr>
            <p:cNvPr id="8" name="Text Box 68"/>
            <p:cNvSpPr txBox="1">
              <a:spLocks noChangeArrowheads="1"/>
            </p:cNvSpPr>
            <p:nvPr/>
          </p:nvSpPr>
          <p:spPr bwMode="gray">
            <a:xfrm>
              <a:off x="431" y="1697"/>
              <a:ext cx="1905" cy="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ru-RU" altLang="ru-RU" sz="2400" b="1" i="1" dirty="0" err="1" smtClean="0">
                  <a:latin typeface="Times New Roman" pitchFamily="18" charset="0"/>
                  <a:cs typeface="Times New Roman" pitchFamily="18" charset="0"/>
                </a:rPr>
                <a:t>Сынып</a:t>
              </a:r>
              <a:r>
                <a:rPr lang="ru-RU" altLang="ru-RU" sz="2400" b="1" i="1" dirty="0" smtClean="0">
                  <a:latin typeface="Times New Roman" pitchFamily="18" charset="0"/>
                  <a:cs typeface="Times New Roman" pitchFamily="18" charset="0"/>
                </a:rPr>
                <a:t> </a:t>
              </a:r>
              <a:r>
                <a:rPr lang="ru-RU" altLang="ru-RU" sz="2400" b="1" i="1" dirty="0" err="1" smtClean="0">
                  <a:latin typeface="Times New Roman" pitchFamily="18" charset="0"/>
                  <a:cs typeface="Times New Roman" pitchFamily="18" charset="0"/>
                </a:rPr>
                <a:t>оқушыларын</a:t>
              </a:r>
              <a:r>
                <a:rPr lang="ru-RU" altLang="ru-RU" sz="2400" b="1" i="1" dirty="0" smtClean="0">
                  <a:latin typeface="Times New Roman" pitchFamily="18" charset="0"/>
                  <a:cs typeface="Times New Roman" pitchFamily="18" charset="0"/>
                </a:rPr>
                <a:t> </a:t>
              </a:r>
              <a:r>
                <a:rPr lang="ru-RU" altLang="ru-RU" sz="2400" b="1" i="1" dirty="0" err="1" smtClean="0">
                  <a:latin typeface="Times New Roman" pitchFamily="18" charset="0"/>
                  <a:cs typeface="Times New Roman" pitchFamily="18" charset="0"/>
                </a:rPr>
                <a:t>түгендеу</a:t>
              </a:r>
              <a:r>
                <a:rPr lang="ru-RU" altLang="ru-RU" sz="2400" b="1" i="1" dirty="0" smtClean="0">
                  <a:latin typeface="Times New Roman" pitchFamily="18" charset="0"/>
                  <a:cs typeface="Times New Roman" pitchFamily="18" charset="0"/>
                </a:rPr>
                <a:t>, </a:t>
              </a:r>
              <a:r>
                <a:rPr lang="ru-RU" altLang="ru-RU" sz="2400" b="1" i="1" dirty="0" err="1" smtClean="0">
                  <a:latin typeface="Times New Roman" pitchFamily="18" charset="0"/>
                  <a:cs typeface="Times New Roman" pitchFamily="18" charset="0"/>
                </a:rPr>
                <a:t>зер</a:t>
              </a:r>
              <a:r>
                <a:rPr lang="ru-RU" altLang="ru-RU" sz="2400" b="1" i="1" dirty="0" smtClean="0">
                  <a:latin typeface="Times New Roman" pitchFamily="18" charset="0"/>
                  <a:cs typeface="Times New Roman" pitchFamily="18" charset="0"/>
                </a:rPr>
                <a:t> салу.</a:t>
              </a:r>
            </a:p>
            <a:p>
              <a:pPr algn="ctr" eaLnBrk="0" hangingPunct="0"/>
              <a:endParaRPr lang="en-US" sz="2400" b="1" dirty="0">
                <a:latin typeface="Times New Roman" pitchFamily="18" charset="0"/>
                <a:cs typeface="Times New Roman" pitchFamily="18" charset="0"/>
              </a:endParaRPr>
            </a:p>
          </p:txBody>
        </p:sp>
        <p:sp>
          <p:nvSpPr>
            <p:cNvPr id="9" name="Text Box 69"/>
            <p:cNvSpPr txBox="1">
              <a:spLocks noChangeArrowheads="1"/>
            </p:cNvSpPr>
            <p:nvPr/>
          </p:nvSpPr>
          <p:spPr bwMode="gray">
            <a:xfrm>
              <a:off x="850" y="2246"/>
              <a:ext cx="1969" cy="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altLang="ru-RU" sz="2400" b="1" i="1" dirty="0" smtClean="0">
                  <a:latin typeface="Times New Roman" pitchFamily="18" charset="0"/>
                  <a:cs typeface="Times New Roman" pitchFamily="18" charset="0"/>
                </a:rPr>
                <a:t>«</a:t>
              </a:r>
              <a:r>
                <a:rPr lang="ru-RU" altLang="ru-RU" sz="2400" b="1" i="1" dirty="0" err="1" smtClean="0">
                  <a:latin typeface="Times New Roman" pitchFamily="18" charset="0"/>
                  <a:cs typeface="Times New Roman" pitchFamily="18" charset="0"/>
                </a:rPr>
                <a:t>Досты</a:t>
              </a:r>
              <a:r>
                <a:rPr lang="kk-KZ" altLang="ru-RU" sz="2400" b="1" i="1" dirty="0" smtClean="0">
                  <a:latin typeface="Times New Roman" pitchFamily="18" charset="0"/>
                  <a:cs typeface="Times New Roman" pitchFamily="18" charset="0"/>
                </a:rPr>
                <a:t>қ торы» әдісі арқылы бір-бірлеріне сәттілік тілейді</a:t>
              </a:r>
              <a:endParaRPr lang="ru-RU" altLang="ru-RU" sz="2400" b="1" i="1" dirty="0" smtClean="0">
                <a:latin typeface="Times New Roman" pitchFamily="18" charset="0"/>
                <a:cs typeface="Times New Roman" pitchFamily="18" charset="0"/>
              </a:endParaRPr>
            </a:p>
            <a:p>
              <a:pPr algn="r" eaLnBrk="0" hangingPunct="0"/>
              <a:endParaRPr lang="en-US" sz="2400" b="1" dirty="0">
                <a:latin typeface="Times New Roman" pitchFamily="18" charset="0"/>
                <a:cs typeface="Times New Roman" pitchFamily="18" charset="0"/>
              </a:endParaRPr>
            </a:p>
          </p:txBody>
        </p:sp>
        <p:sp>
          <p:nvSpPr>
            <p:cNvPr id="10" name="Text Box 70"/>
            <p:cNvSpPr txBox="1">
              <a:spLocks noChangeArrowheads="1"/>
            </p:cNvSpPr>
            <p:nvPr/>
          </p:nvSpPr>
          <p:spPr bwMode="gray">
            <a:xfrm>
              <a:off x="356" y="2812"/>
              <a:ext cx="2716"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hangingPunct="0"/>
              <a:r>
                <a:rPr lang="kk-KZ" altLang="ru-RU" sz="2400" b="1" i="1" dirty="0" smtClean="0">
                  <a:latin typeface="Times New Roman" pitchFamily="18" charset="0"/>
                  <a:cs typeface="Times New Roman" pitchFamily="18" charset="0"/>
                </a:rPr>
                <a:t>Пазлдар бөлігіне жазылған өлеңдерді құрастыру арқылы 4 топқа бөлінеді</a:t>
              </a:r>
              <a:endParaRPr lang="en-US" sz="2400" b="1" dirty="0">
                <a:latin typeface="Times New Roman" pitchFamily="18" charset="0"/>
                <a:cs typeface="Times New Roman" pitchFamily="18" charset="0"/>
              </a:endParaRPr>
            </a:p>
          </p:txBody>
        </p:sp>
      </p:grpSp>
      <p:sp>
        <p:nvSpPr>
          <p:cNvPr id="31" name="Rectangle 41"/>
          <p:cNvSpPr>
            <a:spLocks noChangeArrowheads="1"/>
          </p:cNvSpPr>
          <p:nvPr/>
        </p:nvSpPr>
        <p:spPr bwMode="gray">
          <a:xfrm>
            <a:off x="402210" y="5213392"/>
            <a:ext cx="7839406" cy="722561"/>
          </a:xfrm>
          <a:prstGeom prst="rect">
            <a:avLst/>
          </a:prstGeom>
          <a:gradFill rotWithShape="1">
            <a:gsLst>
              <a:gs pos="0">
                <a:srgbClr val="00CC99">
                  <a:gamma/>
                  <a:tint val="0"/>
                  <a:invGamma/>
                </a:srgbClr>
              </a:gs>
              <a:gs pos="100000">
                <a:srgbClr val="00CC99"/>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2400" b="1">
              <a:latin typeface="Times New Roman" pitchFamily="18" charset="0"/>
              <a:cs typeface="Times New Roman" pitchFamily="18" charset="0"/>
            </a:endParaRPr>
          </a:p>
        </p:txBody>
      </p:sp>
      <p:sp>
        <p:nvSpPr>
          <p:cNvPr id="27" name="Text Box 70"/>
          <p:cNvSpPr txBox="1">
            <a:spLocks noChangeArrowheads="1"/>
          </p:cNvSpPr>
          <p:nvPr/>
        </p:nvSpPr>
        <p:spPr bwMode="gray">
          <a:xfrm>
            <a:off x="899592" y="5096914"/>
            <a:ext cx="68553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hangingPunct="0"/>
            <a:r>
              <a:rPr lang="kk-KZ" altLang="ru-RU" sz="2400" b="1" i="1" dirty="0" smtClean="0">
                <a:latin typeface="Times New Roman" pitchFamily="18" charset="0"/>
                <a:cs typeface="Times New Roman" pitchFamily="18" charset="0"/>
              </a:rPr>
              <a:t>«Әуенді өрімдер» әдісі арқылы әр топ өзінің құрастырған әндерінің қайырмасын орындайды</a:t>
            </a:r>
            <a:endParaRPr lang="en-US" sz="2400" b="1" dirty="0">
              <a:latin typeface="Times New Roman" pitchFamily="18" charset="0"/>
              <a:cs typeface="Times New Roman" pitchFamily="18" charset="0"/>
            </a:endParaRPr>
          </a:p>
        </p:txBody>
      </p:sp>
      <p:sp>
        <p:nvSpPr>
          <p:cNvPr id="28" name="Oval 43"/>
          <p:cNvSpPr>
            <a:spLocks noChangeArrowheads="1"/>
          </p:cNvSpPr>
          <p:nvPr/>
        </p:nvSpPr>
        <p:spPr bwMode="gray">
          <a:xfrm>
            <a:off x="7754947" y="5000895"/>
            <a:ext cx="1353720" cy="1023628"/>
          </a:xfrm>
          <a:prstGeom prst="ellipse">
            <a:avLst/>
          </a:prstGeom>
          <a:gradFill rotWithShape="1">
            <a:gsLst>
              <a:gs pos="0">
                <a:srgbClr val="00CC99"/>
              </a:gs>
              <a:gs pos="100000">
                <a:srgbClr val="00CC99">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2400" b="1">
              <a:latin typeface="Times New Roman" pitchFamily="18" charset="0"/>
              <a:cs typeface="Times New Roman" pitchFamily="18" charset="0"/>
            </a:endParaRPr>
          </a:p>
        </p:txBody>
      </p:sp>
      <p:sp>
        <p:nvSpPr>
          <p:cNvPr id="29" name="Freeform 44"/>
          <p:cNvSpPr>
            <a:spLocks/>
          </p:cNvSpPr>
          <p:nvPr/>
        </p:nvSpPr>
        <p:spPr bwMode="gray">
          <a:xfrm>
            <a:off x="7909658" y="5020243"/>
            <a:ext cx="1044298" cy="38629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00CC99"/>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ru-RU" sz="2400" b="1">
              <a:latin typeface="Times New Roman" pitchFamily="18" charset="0"/>
              <a:cs typeface="Times New Roman" pitchFamily="18" charset="0"/>
            </a:endParaRPr>
          </a:p>
        </p:txBody>
      </p:sp>
    </p:spTree>
    <p:extLst>
      <p:ext uri="{BB962C8B-B14F-4D97-AF65-F5344CB8AC3E}">
        <p14:creationId xmlns:p14="http://schemas.microsoft.com/office/powerpoint/2010/main" val="4177045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txBox="1">
            <a:spLocks/>
          </p:cNvSpPr>
          <p:nvPr/>
        </p:nvSpPr>
        <p:spPr bwMode="gray">
          <a:xfrm>
            <a:off x="2051720" y="0"/>
            <a:ext cx="6046440" cy="1181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kk-KZ" sz="4300" i="1" dirty="0" smtClean="0">
                <a:solidFill>
                  <a:srgbClr val="002060"/>
                </a:solidFill>
                <a:latin typeface="Times New Roman" panose="02020603050405020304" pitchFamily="18" charset="0"/>
                <a:cs typeface="Times New Roman" panose="02020603050405020304" pitchFamily="18" charset="0"/>
              </a:rPr>
              <a:t> </a:t>
            </a:r>
            <a:r>
              <a:rPr lang="kk-KZ" sz="4300" i="1" dirty="0" smtClean="0">
                <a:solidFill>
                  <a:srgbClr val="FF0000"/>
                </a:solidFill>
                <a:latin typeface="Times New Roman" panose="02020603050405020304" pitchFamily="18" charset="0"/>
                <a:cs typeface="Times New Roman" panose="02020603050405020304" pitchFamily="18" charset="0"/>
              </a:rPr>
              <a:t>Жаңа сабақ кезеңі: </a:t>
            </a:r>
            <a:endParaRPr lang="ru-RU" sz="4300" i="1" dirty="0">
              <a:solidFill>
                <a:srgbClr val="FF0000"/>
              </a:solidFill>
              <a:latin typeface="Times New Roman" panose="02020603050405020304" pitchFamily="18" charset="0"/>
              <a:cs typeface="Times New Roman" panose="02020603050405020304" pitchFamily="18" charset="0"/>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16632"/>
            <a:ext cx="20002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одержимое 2"/>
          <p:cNvSpPr txBox="1">
            <a:spLocks/>
          </p:cNvSpPr>
          <p:nvPr/>
        </p:nvSpPr>
        <p:spPr>
          <a:xfrm>
            <a:off x="393304" y="980728"/>
            <a:ext cx="8064896" cy="3816424"/>
          </a:xfrm>
          <a:prstGeom prst="rect">
            <a:avLst/>
          </a:prstGeom>
        </p:spPr>
        <p:txBody>
          <a:bodyPr>
            <a:noAutofit/>
          </a:bodyPr>
          <a:lst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514350" indent="-514350">
              <a:buFont typeface="Wingdings" pitchFamily="2" charset="2"/>
              <a:buAutoNum type="arabicPeriod"/>
            </a:pPr>
            <a:r>
              <a:rPr lang="kk-KZ" sz="2400" b="1" i="1" dirty="0" smtClean="0">
                <a:solidFill>
                  <a:srgbClr val="002060"/>
                </a:solidFill>
                <a:latin typeface="Times New Roman" panose="02020603050405020304" pitchFamily="18" charset="0"/>
                <a:cs typeface="Times New Roman" panose="02020603050405020304" pitchFamily="18" charset="0"/>
              </a:rPr>
              <a:t>Ой қозғау</a:t>
            </a:r>
            <a:r>
              <a:rPr lang="kk-KZ" sz="2400" b="1" i="1" dirty="0">
                <a:solidFill>
                  <a:srgbClr val="002060"/>
                </a:solidFill>
                <a:latin typeface="Times New Roman" panose="02020603050405020304" pitchFamily="18" charset="0"/>
                <a:cs typeface="Times New Roman" panose="02020603050405020304" pitchFamily="18" charset="0"/>
              </a:rPr>
              <a:t> </a:t>
            </a:r>
            <a:r>
              <a:rPr lang="kk-KZ" sz="2400" b="1" i="1" dirty="0" smtClean="0">
                <a:solidFill>
                  <a:srgbClr val="002060"/>
                </a:solidFill>
                <a:latin typeface="Times New Roman" panose="02020603050405020304" pitchFamily="18" charset="0"/>
                <a:cs typeface="Times New Roman" panose="02020603050405020304" pitchFamily="18" charset="0"/>
              </a:rPr>
              <a:t>«В</a:t>
            </a:r>
            <a:r>
              <a:rPr lang="en-US" sz="2400" b="1" i="1" dirty="0" err="1" smtClean="0">
                <a:solidFill>
                  <a:srgbClr val="002060"/>
                </a:solidFill>
                <a:latin typeface="Times New Roman" panose="02020603050405020304" pitchFamily="18" charset="0"/>
                <a:cs typeface="Times New Roman" panose="02020603050405020304" pitchFamily="18" charset="0"/>
              </a:rPr>
              <a:t>rainstrong</a:t>
            </a:r>
            <a:r>
              <a:rPr lang="kk-KZ" sz="2400" b="1" i="1" dirty="0" smtClean="0">
                <a:solidFill>
                  <a:srgbClr val="002060"/>
                </a:solidFill>
                <a:latin typeface="Times New Roman" panose="02020603050405020304" pitchFamily="18" charset="0"/>
                <a:cs typeface="Times New Roman" panose="02020603050405020304" pitchFamily="18" charset="0"/>
              </a:rPr>
              <a:t>» әдісі арқылы оқушыларға </a:t>
            </a:r>
            <a:r>
              <a:rPr lang="en-US" sz="2400" b="1" i="1" dirty="0" smtClean="0">
                <a:solidFill>
                  <a:srgbClr val="002060"/>
                </a:solidFill>
                <a:latin typeface="Times New Roman" panose="02020603050405020304" pitchFamily="18" charset="0"/>
                <a:cs typeface="Times New Roman" panose="02020603050405020304" pitchFamily="18" charset="0"/>
              </a:rPr>
              <a:t>bilimland.kz </a:t>
            </a:r>
            <a:r>
              <a:rPr lang="kk-KZ" sz="2400" b="1" i="1" dirty="0" smtClean="0">
                <a:solidFill>
                  <a:srgbClr val="002060"/>
                </a:solidFill>
                <a:latin typeface="Times New Roman" panose="02020603050405020304" pitchFamily="18" charset="0"/>
                <a:cs typeface="Times New Roman" panose="02020603050405020304" pitchFamily="18" charset="0"/>
              </a:rPr>
              <a:t>сайтынан арнайы бейнеролик көрсетіледі: </a:t>
            </a:r>
            <a:r>
              <a:rPr lang="kk-KZ" sz="2400" u="sng" dirty="0" smtClean="0">
                <a:latin typeface="Times New Roman" panose="02020603050405020304" pitchFamily="18" charset="0"/>
                <a:cs typeface="Times New Roman" panose="02020603050405020304" pitchFamily="18" charset="0"/>
                <a:hlinkClick r:id="rId4"/>
              </a:rPr>
              <a:t>https</a:t>
            </a:r>
            <a:r>
              <a:rPr lang="kk-KZ" sz="2400" u="sng" dirty="0">
                <a:latin typeface="Times New Roman" panose="02020603050405020304" pitchFamily="18" charset="0"/>
                <a:cs typeface="Times New Roman" panose="02020603050405020304" pitchFamily="18" charset="0"/>
                <a:hlinkClick r:id="rId4"/>
              </a:rPr>
              <a:t>://bilimland.kz/kk/courses/education-movies/tema-klassnogo-chasa/lesson/patriotizm-degenimiz-ne</a:t>
            </a:r>
            <a:r>
              <a:rPr lang="kk-KZ" sz="2400" dirty="0">
                <a:latin typeface="Times New Roman" panose="02020603050405020304" pitchFamily="18" charset="0"/>
                <a:cs typeface="Times New Roman" panose="02020603050405020304" pitchFamily="18" charset="0"/>
              </a:rPr>
              <a:t> </a:t>
            </a:r>
            <a:endParaRPr lang="kk-KZ" sz="24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kk-KZ" sz="2400" b="1" i="1" dirty="0" smtClean="0">
                <a:solidFill>
                  <a:srgbClr val="002060"/>
                </a:solidFill>
                <a:latin typeface="Times New Roman" panose="02020603050405020304" pitchFamily="18" charset="0"/>
                <a:cs typeface="Times New Roman" panose="02020603050405020304" pitchFamily="18" charset="0"/>
              </a:rPr>
              <a:t>2. Түрткі сұрақтар қойылады.</a:t>
            </a:r>
          </a:p>
          <a:p>
            <a:pPr>
              <a:buFont typeface="Wingdings" pitchFamily="2" charset="2"/>
              <a:buChar char="q"/>
            </a:pPr>
            <a:r>
              <a:rPr lang="kk-KZ" sz="2400" b="1" i="1" dirty="0" smtClean="0">
                <a:solidFill>
                  <a:srgbClr val="002060"/>
                </a:solidFill>
                <a:latin typeface="Times New Roman" panose="02020603050405020304" pitchFamily="18" charset="0"/>
                <a:cs typeface="Times New Roman" panose="02020603050405020304" pitchFamily="18" charset="0"/>
              </a:rPr>
              <a:t>«Туған жер», «Отан» деген ұғымдарды қалай түсінесіңдер?</a:t>
            </a:r>
          </a:p>
          <a:p>
            <a:pPr>
              <a:buFont typeface="Wingdings" pitchFamily="2" charset="2"/>
              <a:buChar char="q"/>
            </a:pPr>
            <a:r>
              <a:rPr lang="kk-KZ" sz="2400" b="1" i="1" dirty="0" smtClean="0">
                <a:solidFill>
                  <a:srgbClr val="002060"/>
                </a:solidFill>
                <a:latin typeface="Times New Roman" panose="02020603050405020304" pitchFamily="18" charset="0"/>
                <a:cs typeface="Times New Roman" panose="02020603050405020304" pitchFamily="18" charset="0"/>
              </a:rPr>
              <a:t>Патриотизм терминінің мағнасы қандай?</a:t>
            </a:r>
          </a:p>
          <a:p>
            <a:pPr marL="514350" indent="-514350">
              <a:buFont typeface="Wingdings" pitchFamily="2" charset="2"/>
              <a:buAutoNum type="arabicPeriod"/>
            </a:pPr>
            <a:endParaRPr lang="kk-KZ" sz="3200" b="1" i="1" dirty="0" smtClean="0">
              <a:solidFill>
                <a:srgbClr val="002060"/>
              </a:solidFill>
              <a:latin typeface="Times New Roman" panose="02020603050405020304" pitchFamily="18" charset="0"/>
              <a:cs typeface="Times New Roman" panose="02020603050405020304" pitchFamily="18" charset="0"/>
            </a:endParaRPr>
          </a:p>
          <a:p>
            <a:pPr marL="514350" indent="-514350">
              <a:buFont typeface="Wingdings" pitchFamily="2" charset="2"/>
              <a:buAutoNum type="arabicPeriod"/>
            </a:pPr>
            <a:endParaRPr lang="kk-KZ" sz="3200" b="1" i="1" dirty="0" smtClean="0">
              <a:solidFill>
                <a:srgbClr val="002060"/>
              </a:solidFill>
              <a:latin typeface="Times New Roman" panose="02020603050405020304" pitchFamily="18" charset="0"/>
              <a:cs typeface="Times New Roman" panose="02020603050405020304" pitchFamily="18" charset="0"/>
            </a:endParaRPr>
          </a:p>
          <a:p>
            <a:pPr>
              <a:buFont typeface="Wingdings" pitchFamily="2" charset="2"/>
              <a:buNone/>
            </a:pPr>
            <a:endParaRPr lang="ru-RU" sz="3200" i="1"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5" cstate="print">
            <a:extLst>
              <a:ext uri="{28A0092B-C50C-407E-A947-70E740481C1C}">
                <a14:useLocalDpi xmlns:a14="http://schemas.microsoft.com/office/drawing/2010/main" val="0"/>
              </a:ext>
            </a:extLst>
          </a:blip>
          <a:srcRect l="14858" t="11248" r="14279" b="12265"/>
          <a:stretch/>
        </p:blipFill>
        <p:spPr>
          <a:xfrm>
            <a:off x="5027985" y="4703135"/>
            <a:ext cx="2655192" cy="2149490"/>
          </a:xfrm>
          <a:prstGeom prst="rect">
            <a:avLst/>
          </a:prstGeom>
          <a:ln>
            <a:noFill/>
          </a:ln>
          <a:effectLst>
            <a:softEdge rad="112500"/>
          </a:effectLst>
        </p:spPr>
      </p:pic>
      <p:pic>
        <p:nvPicPr>
          <p:cNvPr id="7" name="Рисунок 6"/>
          <p:cNvPicPr>
            <a:picLocks noChangeAspect="1"/>
          </p:cNvPicPr>
          <p:nvPr/>
        </p:nvPicPr>
        <p:blipFill rotWithShape="1">
          <a:blip r:embed="rId6" cstate="print">
            <a:extLst>
              <a:ext uri="{28A0092B-C50C-407E-A947-70E740481C1C}">
                <a14:useLocalDpi xmlns:a14="http://schemas.microsoft.com/office/drawing/2010/main" val="0"/>
              </a:ext>
            </a:extLst>
          </a:blip>
          <a:srcRect l="15693" t="6848" r="19253" b="706"/>
          <a:stretch/>
        </p:blipFill>
        <p:spPr>
          <a:xfrm>
            <a:off x="2051720" y="4677796"/>
            <a:ext cx="2846549" cy="2270114"/>
          </a:xfrm>
          <a:prstGeom prst="rect">
            <a:avLst/>
          </a:prstGeom>
          <a:ln>
            <a:noFill/>
          </a:ln>
          <a:effectLst>
            <a:softEdge rad="112500"/>
          </a:effectLst>
        </p:spPr>
      </p:pic>
    </p:spTree>
    <p:extLst>
      <p:ext uri="{BB962C8B-B14F-4D97-AF65-F5344CB8AC3E}">
        <p14:creationId xmlns:p14="http://schemas.microsoft.com/office/powerpoint/2010/main" val="2423333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187624" y="1484784"/>
            <a:ext cx="7200800" cy="2369880"/>
          </a:xfrm>
          <a:prstGeom prst="rect">
            <a:avLst/>
          </a:prstGeom>
        </p:spPr>
        <p:txBody>
          <a:bodyPr wrap="square">
            <a:spAutoFit/>
          </a:bodyPr>
          <a:lstStyle/>
          <a:p>
            <a:pPr algn="ctr"/>
            <a:r>
              <a:rPr lang="kk-KZ" sz="5400" b="1" i="1" dirty="0">
                <a:solidFill>
                  <a:srgbClr val="000099"/>
                </a:solidFill>
                <a:effectLst>
                  <a:glow rad="228600">
                    <a:schemeClr val="accent6">
                      <a:satMod val="175000"/>
                      <a:alpha val="40000"/>
                    </a:schemeClr>
                  </a:glow>
                </a:effectLst>
                <a:latin typeface="Times New Roman" pitchFamily="18" charset="0"/>
                <a:cs typeface="Times New Roman" pitchFamily="18" charset="0"/>
              </a:rPr>
              <a:t>«Рухани жаңғыру – ұлттың ұлы мұраты»</a:t>
            </a:r>
            <a:r>
              <a:rPr lang="kk-KZ" sz="4000" b="1" i="1" dirty="0">
                <a:solidFill>
                  <a:srgbClr val="000099"/>
                </a:solidFill>
                <a:latin typeface="Times New Roman" pitchFamily="18" charset="0"/>
                <a:cs typeface="Times New Roman" pitchFamily="18" charset="0"/>
              </a:rPr>
              <a:t/>
            </a:r>
            <a:br>
              <a:rPr lang="kk-KZ" sz="4000" b="1" i="1" dirty="0">
                <a:solidFill>
                  <a:srgbClr val="000099"/>
                </a:solidFill>
                <a:latin typeface="Times New Roman" pitchFamily="18" charset="0"/>
                <a:cs typeface="Times New Roman" pitchFamily="18" charset="0"/>
              </a:rPr>
            </a:br>
            <a:endParaRPr lang="ru-RU" sz="4000" dirty="0">
              <a:solidFill>
                <a:srgbClr val="000099"/>
              </a:solidFill>
            </a:endParaRPr>
          </a:p>
        </p:txBody>
      </p:sp>
    </p:spTree>
    <p:extLst>
      <p:ext uri="{BB962C8B-B14F-4D97-AF65-F5344CB8AC3E}">
        <p14:creationId xmlns:p14="http://schemas.microsoft.com/office/powerpoint/2010/main" val="1217943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p.userapi.com/c841629/v841629119/44ae4/GBCx4E-gq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96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359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927" y="4303305"/>
            <a:ext cx="2674686" cy="2006015"/>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3789040"/>
            <a:ext cx="3499913" cy="2520280"/>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2265920"/>
            <a:ext cx="2667672" cy="1916832"/>
          </a:xfrm>
          <a:prstGeom prst="rect">
            <a:avLst/>
          </a:prstGeom>
        </p:spPr>
      </p:pic>
      <p:sp>
        <p:nvSpPr>
          <p:cNvPr id="6" name="Прямоугольник с двумя скругленными противолежащими углами 5"/>
          <p:cNvSpPr/>
          <p:nvPr/>
        </p:nvSpPr>
        <p:spPr>
          <a:xfrm>
            <a:off x="323528" y="215544"/>
            <a:ext cx="2232248" cy="714380"/>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b="1" i="1" dirty="0" smtClean="0">
                <a:latin typeface="Times New Roman" pitchFamily="18" charset="0"/>
                <a:cs typeface="Times New Roman" pitchFamily="18" charset="0"/>
              </a:rPr>
              <a:t>“Постер қорғау” әдісі</a:t>
            </a:r>
            <a:endParaRPr lang="ru-RU" b="1" i="1" dirty="0" smtClean="0">
              <a:latin typeface="Times New Roman" pitchFamily="18" charset="0"/>
              <a:cs typeface="Times New Roman" pitchFamily="18" charset="0"/>
            </a:endParaRPr>
          </a:p>
        </p:txBody>
      </p:sp>
      <p:sp>
        <p:nvSpPr>
          <p:cNvPr id="7" name="Скругленный прямоугольник 6"/>
          <p:cNvSpPr/>
          <p:nvPr/>
        </p:nvSpPr>
        <p:spPr>
          <a:xfrm>
            <a:off x="2771800" y="144106"/>
            <a:ext cx="6215106" cy="8572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kk-KZ"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Бұл әдіс оқу мақсаттарына қол жеткізуге бағытталған. Оқушылардың бірлесе отырып белгілі бір проблеманы графикалық түрде шешуге және оқушылардың танымдық шығармашылық қабілеттерін дамытуға және оқушылардың жеке дағдыларын қалыптастыруға мүмкіндік береді. </a:t>
            </a:r>
          </a:p>
          <a:p>
            <a:pPr algn="just"/>
            <a:endParaRPr lang="ru-RU" sz="1400" dirty="0" smtClean="0">
              <a:latin typeface="Times New Roman" pitchFamily="18" charset="0"/>
              <a:cs typeface="Times New Roman" pitchFamily="18" charset="0"/>
            </a:endParaRPr>
          </a:p>
        </p:txBody>
      </p:sp>
      <p:sp>
        <p:nvSpPr>
          <p:cNvPr id="8" name="Прямоугольник с двумя скругленными противолежащими углами 7"/>
          <p:cNvSpPr/>
          <p:nvPr/>
        </p:nvSpPr>
        <p:spPr>
          <a:xfrm>
            <a:off x="265899" y="1124744"/>
            <a:ext cx="2289877" cy="785818"/>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2000" b="1" i="1" dirty="0" smtClean="0">
                <a:latin typeface="Times New Roman" pitchFamily="18" charset="0"/>
                <a:cs typeface="Times New Roman" pitchFamily="18" charset="0"/>
              </a:rPr>
              <a:t>“Коллаж құрастыру” әдісі</a:t>
            </a:r>
            <a:endParaRPr lang="ru-RU" sz="2000" b="1" i="1" dirty="0" smtClean="0">
              <a:latin typeface="Times New Roman" pitchFamily="18" charset="0"/>
              <a:cs typeface="Times New Roman" pitchFamily="18" charset="0"/>
            </a:endParaRPr>
          </a:p>
        </p:txBody>
      </p:sp>
      <p:sp>
        <p:nvSpPr>
          <p:cNvPr id="9" name="Скругленный прямоугольник 8"/>
          <p:cNvSpPr/>
          <p:nvPr/>
        </p:nvSpPr>
        <p:spPr>
          <a:xfrm>
            <a:off x="2771800" y="1124744"/>
            <a:ext cx="6215106" cy="7858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kk-KZ" sz="1400" dirty="0" smtClean="0">
                <a:latin typeface="Times New Roman" pitchFamily="18" charset="0"/>
                <a:cs typeface="Times New Roman" pitchFamily="18" charset="0"/>
              </a:rPr>
              <a:t>Топтарға берілген тапсырма, олардың ойлау дағдыларын дамытуға, сыни тұрғыдан ойлауды меңгертуге ықпал етеді.</a:t>
            </a:r>
            <a:endParaRPr lang="ru-RU" sz="1400" dirty="0" smtClean="0">
              <a:latin typeface="Times New Roman" pitchFamily="18" charset="0"/>
              <a:cs typeface="Times New Roman" pitchFamily="18" charset="0"/>
            </a:endParaRPr>
          </a:p>
        </p:txBody>
      </p:sp>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9115" y="4581128"/>
            <a:ext cx="2347791" cy="2078850"/>
          </a:xfrm>
          <a:prstGeom prst="rect">
            <a:avLst/>
          </a:prstGeom>
        </p:spPr>
      </p:pic>
      <p:sp>
        <p:nvSpPr>
          <p:cNvPr id="2" name="Прямоугольник 1"/>
          <p:cNvSpPr/>
          <p:nvPr/>
        </p:nvSpPr>
        <p:spPr>
          <a:xfrm>
            <a:off x="265898" y="2348880"/>
            <a:ext cx="5818269"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lvl="0" indent="-342900">
              <a:spcAft>
                <a:spcPts val="0"/>
              </a:spcAft>
              <a:buFont typeface="+mj-lt"/>
              <a:buAutoNum type="arabicPeriod"/>
            </a:pPr>
            <a:r>
              <a:rPr lang="kk-KZ" b="1" dirty="0">
                <a:latin typeface="Times New Roman" panose="02020603050405020304" pitchFamily="18" charset="0"/>
                <a:ea typeface="Times New Roman" panose="02020603050405020304" pitchFamily="18" charset="0"/>
                <a:cs typeface="Times New Roman" panose="02020603050405020304" pitchFamily="18" charset="0"/>
              </a:rPr>
              <a:t>- </a:t>
            </a:r>
            <a:r>
              <a:rPr lang="kk-KZ" dirty="0">
                <a:latin typeface="Times New Roman" panose="02020603050405020304" pitchFamily="18" charset="0"/>
                <a:ea typeface="Times New Roman" panose="02020603050405020304" pitchFamily="18" charset="0"/>
                <a:cs typeface="Times New Roman" panose="02020603050405020304" pitchFamily="18" charset="0"/>
              </a:rPr>
              <a:t>Қазақстан -  Еуразия жүрегінде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kk-KZ" dirty="0">
                <a:latin typeface="Times New Roman" panose="02020603050405020304" pitchFamily="18" charset="0"/>
                <a:ea typeface="Times New Roman" panose="02020603050405020304" pitchFamily="18" charset="0"/>
                <a:cs typeface="Times New Roman" panose="02020603050405020304" pitchFamily="18" charset="0"/>
              </a:rPr>
              <a:t>- Қазақ халқының салт - дәстүрі</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kk-KZ" dirty="0">
                <a:latin typeface="Times New Roman" panose="02020603050405020304" pitchFamily="18" charset="0"/>
                <a:ea typeface="Times New Roman" panose="02020603050405020304" pitchFamily="18" charset="0"/>
                <a:cs typeface="Times New Roman" panose="02020603050405020304" pitchFamily="18" charset="0"/>
              </a:rPr>
              <a:t>- Қазақ халқының мәдени құндылықтары және өнері</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kk-KZ" dirty="0">
                <a:latin typeface="Times New Roman" panose="02020603050405020304" pitchFamily="18" charset="0"/>
                <a:ea typeface="Times New Roman" panose="02020603050405020304" pitchFamily="18" charset="0"/>
                <a:cs typeface="Times New Roman" panose="02020603050405020304" pitchFamily="18" charset="0"/>
              </a:rPr>
              <a:t>-  Қазақ халқының ұлттық тағамдары және ойындары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749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57972" y="112627"/>
            <a:ext cx="403244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«Шығыс шеберлері» жәрмеңкесі.</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r>
              <a:rPr lang="kk-KZ" dirty="0">
                <a:latin typeface="Times New Roman" panose="02020603050405020304" pitchFamily="18" charset="0"/>
                <a:ea typeface="Times New Roman" panose="02020603050405020304" pitchFamily="18" charset="0"/>
              </a:rPr>
              <a:t>Оқушылар қазақ халқының рухани мәдениетін  шет елге </a:t>
            </a:r>
            <a:r>
              <a:rPr lang="kk-KZ" dirty="0" smtClean="0">
                <a:latin typeface="Times New Roman" panose="02020603050405020304" pitchFamily="18" charset="0"/>
                <a:ea typeface="Times New Roman" panose="02020603050405020304" pitchFamily="18" charset="0"/>
              </a:rPr>
              <a:t>таныстырады.</a:t>
            </a:r>
          </a:p>
          <a:p>
            <a:pPr algn="ctr"/>
            <a:r>
              <a:rPr lang="kk-KZ" dirty="0" smtClean="0">
                <a:latin typeface="Times New Roman" panose="02020603050405020304" pitchFamily="18" charset="0"/>
              </a:rPr>
              <a:t>Жұптық жұмыс</a:t>
            </a:r>
            <a:endParaRPr lang="ru-RU" dirty="0"/>
          </a:p>
        </p:txBody>
      </p:sp>
      <p:sp>
        <p:nvSpPr>
          <p:cNvPr id="3" name="Скругленный прямоугольник 2"/>
          <p:cNvSpPr/>
          <p:nvPr/>
        </p:nvSpPr>
        <p:spPr>
          <a:xfrm>
            <a:off x="229052" y="1681862"/>
            <a:ext cx="4797459" cy="15841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kk-KZ" sz="1400" dirty="0" smtClean="0">
              <a:latin typeface="Times New Roman" pitchFamily="18" charset="0"/>
              <a:cs typeface="Times New Roman" pitchFamily="18" charset="0"/>
            </a:endParaRPr>
          </a:p>
          <a:p>
            <a:pPr algn="just"/>
            <a:r>
              <a:rPr lang="kk-KZ" sz="1400" dirty="0" smtClean="0">
                <a:latin typeface="Times New Roman" pitchFamily="18" charset="0"/>
                <a:cs typeface="Times New Roman" pitchFamily="18" charset="0"/>
              </a:rPr>
              <a:t>Бұл әдіс оқу мақсаттарына қол жеткізуге  бағытталған.  Оқушыларға жаңа тақырып ты меңгеру барысында берілген мәлімметрді жинақы, көрнекі түрде жариялауға, ғаламтор желісінен  берілген уақыт ішінде тапсырмаларды іздеуге, оқушылардың  зейінін шоғырландыруға мүмкіндік береді.</a:t>
            </a:r>
          </a:p>
          <a:p>
            <a:pPr algn="just"/>
            <a:endParaRPr lang="ru-RU" sz="1400" dirty="0" smtClean="0">
              <a:latin typeface="Times New Roman" pitchFamily="18" charset="0"/>
              <a:cs typeface="Times New Roman" pitchFamily="18" charset="0"/>
            </a:endParaRPr>
          </a:p>
        </p:txBody>
      </p:sp>
      <p:sp>
        <p:nvSpPr>
          <p:cNvPr id="4" name="Стрелка вниз 3"/>
          <p:cNvSpPr/>
          <p:nvPr/>
        </p:nvSpPr>
        <p:spPr>
          <a:xfrm>
            <a:off x="2447761" y="1394910"/>
            <a:ext cx="360040" cy="257256"/>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ru-RU" sz="1400" dirty="0" smtClean="0">
              <a:latin typeface="Times New Roman" pitchFamily="18" charset="0"/>
              <a:cs typeface="Times New Roman" pitchFamily="18" charset="0"/>
            </a:endParaRP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3166" t="7826" r="-3166" b="-7826"/>
          <a:stretch/>
        </p:blipFill>
        <p:spPr>
          <a:xfrm>
            <a:off x="5292080" y="548680"/>
            <a:ext cx="3680411" cy="2760309"/>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4587" y="3319787"/>
            <a:ext cx="3707904" cy="2780928"/>
          </a:xfrm>
          <a:prstGeom prst="rect">
            <a:avLst/>
          </a:prstGeom>
        </p:spPr>
      </p:pic>
      <p:sp>
        <p:nvSpPr>
          <p:cNvPr id="7" name="Прямоугольник 6"/>
          <p:cNvSpPr/>
          <p:nvPr/>
        </p:nvSpPr>
        <p:spPr>
          <a:xfrm>
            <a:off x="341781" y="3359759"/>
            <a:ext cx="4572000" cy="120032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spcAft>
                <a:spcPts val="0"/>
              </a:spcAft>
            </a:pPr>
            <a:r>
              <a:rPr lang="kk-KZ" dirty="0">
                <a:latin typeface="Times New Roman" panose="02020603050405020304" pitchFamily="18" charset="0"/>
                <a:ea typeface="Times New Roman" panose="02020603050405020304" pitchFamily="18" charset="0"/>
                <a:cs typeface="Times New Roman" panose="02020603050405020304" pitchFamily="18" charset="0"/>
              </a:rPr>
              <a:t>Қадыр Мырза Әлінің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kk-KZ" b="1" dirty="0" smtClean="0">
                <a:latin typeface="Times New Roman" panose="02020603050405020304" pitchFamily="18" charset="0"/>
                <a:ea typeface="Times New Roman" panose="02020603050405020304" pitchFamily="18" charset="0"/>
                <a:cs typeface="Times New Roman" panose="02020603050405020304" pitchFamily="18" charset="0"/>
              </a:rPr>
              <a:t>«Қазақтарды шетелдік қонақтарға таныстыру» </a:t>
            </a:r>
            <a:r>
              <a:rPr lang="kk-KZ" dirty="0">
                <a:latin typeface="Times New Roman" panose="02020603050405020304" pitchFamily="18" charset="0"/>
                <a:ea typeface="Times New Roman" panose="02020603050405020304" pitchFamily="18" charset="0"/>
                <a:cs typeface="Times New Roman" panose="02020603050405020304" pitchFamily="18" charset="0"/>
              </a:rPr>
              <a:t>бейне ролик қарап, мазмұнын түсіну, өз ойларын жеткізу.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Стрелка вниз 7"/>
          <p:cNvSpPr/>
          <p:nvPr/>
        </p:nvSpPr>
        <p:spPr>
          <a:xfrm>
            <a:off x="2446642" y="4653809"/>
            <a:ext cx="360040" cy="257256"/>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ru-RU" sz="1400" dirty="0" smtClean="0">
              <a:latin typeface="Times New Roman" pitchFamily="18" charset="0"/>
              <a:cs typeface="Times New Roman" pitchFamily="18" charset="0"/>
            </a:endParaRPr>
          </a:p>
        </p:txBody>
      </p:sp>
      <p:sp>
        <p:nvSpPr>
          <p:cNvPr id="9" name="Прямоугольник 8"/>
          <p:cNvSpPr/>
          <p:nvPr/>
        </p:nvSpPr>
        <p:spPr>
          <a:xfrm>
            <a:off x="230386" y="5004786"/>
            <a:ext cx="4890289"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kk-KZ" dirty="0">
                <a:latin typeface="Times New Roman" panose="02020603050405020304" pitchFamily="18" charset="0"/>
                <a:ea typeface="Times New Roman" panose="02020603050405020304" pitchFamily="18" charset="0"/>
              </a:rPr>
              <a:t>Әр топ бейнеролик барысындағы іс-әрекетті бір мақал-мәтелмен түйіндейді</a:t>
            </a:r>
            <a:r>
              <a:rPr lang="kk-KZ" dirty="0" smtClean="0">
                <a:latin typeface="Times New Roman" panose="02020603050405020304" pitchFamily="18" charset="0"/>
                <a:ea typeface="Times New Roman" panose="02020603050405020304" pitchFamily="18" charset="0"/>
              </a:rPr>
              <a:t>. Бұл әдіс оқушылардың сөздік қорын көбейтіп, көркем, әдеби тілде сөйлеулеріне, сондай-ақ қазақ халқының мақал-мәтелдерін дәріптеуге мүмкіндік береді.</a:t>
            </a:r>
            <a:endParaRPr lang="ru-RU" dirty="0"/>
          </a:p>
        </p:txBody>
      </p:sp>
    </p:spTree>
    <p:extLst>
      <p:ext uri="{BB962C8B-B14F-4D97-AF65-F5344CB8AC3E}">
        <p14:creationId xmlns:p14="http://schemas.microsoft.com/office/powerpoint/2010/main" val="4182429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stretch>
            <a:fillRect/>
          </a:stretch>
        </p:blipFill>
        <p:spPr>
          <a:xfrm>
            <a:off x="175837" y="2279063"/>
            <a:ext cx="2599425" cy="1800200"/>
          </a:xfrm>
          <a:prstGeom prst="rect">
            <a:avLst/>
          </a:prstGeom>
          <a:ln>
            <a:solidFill>
              <a:srgbClr val="0000FF"/>
            </a:solidFill>
          </a:ln>
        </p:spPr>
      </p:pic>
      <p:sp>
        <p:nvSpPr>
          <p:cNvPr id="4" name="Прямоугольник с двумя скругленными противолежащими углами 3"/>
          <p:cNvSpPr/>
          <p:nvPr/>
        </p:nvSpPr>
        <p:spPr>
          <a:xfrm>
            <a:off x="179512" y="188640"/>
            <a:ext cx="2500330" cy="785818"/>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2000" b="1" i="1" dirty="0" smtClean="0">
                <a:latin typeface="Times New Roman" pitchFamily="18" charset="0"/>
                <a:cs typeface="Times New Roman" pitchFamily="18" charset="0"/>
              </a:rPr>
              <a:t>“</a:t>
            </a:r>
            <a:r>
              <a:rPr lang="en-US" sz="2000" b="1" i="1" dirty="0" err="1" smtClean="0">
                <a:latin typeface="Times New Roman" pitchFamily="18" charset="0"/>
                <a:cs typeface="Times New Roman" pitchFamily="18" charset="0"/>
              </a:rPr>
              <a:t>Kahoot</a:t>
            </a:r>
            <a:r>
              <a:rPr lang="kk-KZ" sz="2000" b="1" i="1" dirty="0" smtClean="0">
                <a:latin typeface="Times New Roman" pitchFamily="18" charset="0"/>
                <a:cs typeface="Times New Roman" pitchFamily="18" charset="0"/>
              </a:rPr>
              <a:t>”</a:t>
            </a:r>
            <a:endParaRPr lang="en-US" sz="2000" b="1" i="1" dirty="0" smtClean="0">
              <a:latin typeface="Times New Roman" pitchFamily="18" charset="0"/>
              <a:cs typeface="Times New Roman" pitchFamily="18" charset="0"/>
            </a:endParaRPr>
          </a:p>
          <a:p>
            <a:pPr algn="ctr"/>
            <a:r>
              <a:rPr lang="kk-KZ" sz="2000" b="1" i="1" dirty="0" smtClean="0">
                <a:latin typeface="Times New Roman" pitchFamily="18" charset="0"/>
                <a:cs typeface="Times New Roman" pitchFamily="18" charset="0"/>
              </a:rPr>
              <a:t>Сұрақ-жауап әдісі </a:t>
            </a:r>
            <a:endParaRPr lang="ru-RU" sz="2000" b="1" i="1" dirty="0" smtClean="0">
              <a:latin typeface="Times New Roman" pitchFamily="18" charset="0"/>
              <a:cs typeface="Times New Roman" pitchFamily="18" charset="0"/>
            </a:endParaRPr>
          </a:p>
        </p:txBody>
      </p:sp>
      <p:sp>
        <p:nvSpPr>
          <p:cNvPr id="5" name="Скругленный прямоугольник 4"/>
          <p:cNvSpPr/>
          <p:nvPr/>
        </p:nvSpPr>
        <p:spPr>
          <a:xfrm>
            <a:off x="270296" y="1124744"/>
            <a:ext cx="2376264" cy="96897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kk-KZ" sz="1400" dirty="0" smtClean="0">
                <a:latin typeface="Times New Roman" pitchFamily="18" charset="0"/>
                <a:cs typeface="Times New Roman" pitchFamily="18" charset="0"/>
              </a:rPr>
              <a:t>Оқушылардың  білімдерін толықтыруға АКТ саласындағы дағдыларын дамытуға мүмкіндік береді. </a:t>
            </a:r>
            <a:endParaRPr lang="ru-RU" sz="1400" dirty="0" smtClean="0">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962370961"/>
              </p:ext>
            </p:extLst>
          </p:nvPr>
        </p:nvGraphicFramePr>
        <p:xfrm>
          <a:off x="2915816" y="201434"/>
          <a:ext cx="4320480" cy="1658620"/>
        </p:xfrm>
        <a:graphic>
          <a:graphicData uri="http://schemas.openxmlformats.org/drawingml/2006/table">
            <a:tbl>
              <a:tblPr>
                <a:tableStyleId>{284E427A-3D55-4303-BF80-6455036E1DE7}</a:tableStyleId>
              </a:tblPr>
              <a:tblGrid>
                <a:gridCol w="4320480"/>
              </a:tblGrid>
              <a:tr h="1320764">
                <a:tc>
                  <a:txBody>
                    <a:bodyPr/>
                    <a:lstStyle/>
                    <a:p>
                      <a:r>
                        <a:rPr lang="kk-KZ" sz="1400" b="1" kern="1200" dirty="0" smtClean="0">
                          <a:solidFill>
                            <a:srgbClr val="0033CC"/>
                          </a:solidFill>
                          <a:effectLst/>
                          <a:latin typeface="Times New Roman" panose="02020603050405020304" pitchFamily="18" charset="0"/>
                          <a:ea typeface="+mn-ea"/>
                          <a:cs typeface="Times New Roman" panose="02020603050405020304" pitchFamily="18" charset="0"/>
                        </a:rPr>
                        <a:t>«Блум түймедағы»</a:t>
                      </a:r>
                      <a:endParaRPr lang="ru-RU" sz="1400" kern="1200" dirty="0" smtClean="0">
                        <a:solidFill>
                          <a:srgbClr val="0033CC"/>
                        </a:solidFill>
                        <a:effectLst/>
                        <a:latin typeface="Times New Roman" panose="02020603050405020304" pitchFamily="18" charset="0"/>
                        <a:ea typeface="+mn-ea"/>
                        <a:cs typeface="Times New Roman" panose="02020603050405020304" pitchFamily="18" charset="0"/>
                      </a:endParaRPr>
                    </a:p>
                    <a:p>
                      <a:r>
                        <a:rPr lang="kk-KZ" sz="1400" kern="1200" dirty="0" smtClean="0">
                          <a:solidFill>
                            <a:srgbClr val="0033CC"/>
                          </a:solidFill>
                          <a:effectLst/>
                          <a:latin typeface="Times New Roman" panose="02020603050405020304" pitchFamily="18" charset="0"/>
                          <a:ea typeface="+mn-ea"/>
                          <a:cs typeface="Times New Roman" panose="02020603050405020304" pitchFamily="18" charset="0"/>
                        </a:rPr>
                        <a:t> «Рухани жаңғыру  - </a:t>
                      </a:r>
                      <a:r>
                        <a:rPr lang="kk-KZ" sz="1400" b="1" kern="1200" dirty="0" smtClean="0">
                          <a:solidFill>
                            <a:srgbClr val="0033CC"/>
                          </a:solidFill>
                          <a:effectLst/>
                          <a:latin typeface="Times New Roman" panose="02020603050405020304" pitchFamily="18" charset="0"/>
                          <a:ea typeface="+mn-ea"/>
                          <a:cs typeface="Times New Roman" panose="02020603050405020304" pitchFamily="18" charset="0"/>
                        </a:rPr>
                        <a:t>дәуір талабына сай жаңғыру</a:t>
                      </a:r>
                      <a:r>
                        <a:rPr lang="kk-KZ" sz="1400" kern="1200" dirty="0" smtClean="0">
                          <a:solidFill>
                            <a:srgbClr val="0033CC"/>
                          </a:solidFill>
                          <a:effectLst/>
                          <a:latin typeface="Times New Roman" panose="02020603050405020304" pitchFamily="18" charset="0"/>
                          <a:ea typeface="+mn-ea"/>
                          <a:cs typeface="Times New Roman" panose="02020603050405020304" pitchFamily="18" charset="0"/>
                        </a:rPr>
                        <a:t>»</a:t>
                      </a:r>
                      <a:endParaRPr lang="ru-RU" sz="1400" kern="1200" dirty="0" smtClean="0">
                        <a:solidFill>
                          <a:srgbClr val="0033CC"/>
                        </a:solidFill>
                        <a:effectLst/>
                        <a:latin typeface="Times New Roman" panose="02020603050405020304" pitchFamily="18" charset="0"/>
                        <a:ea typeface="+mn-ea"/>
                        <a:cs typeface="Times New Roman" panose="02020603050405020304" pitchFamily="18" charset="0"/>
                      </a:endParaRPr>
                    </a:p>
                    <a:p>
                      <a:r>
                        <a:rPr lang="kk-KZ" sz="1400" kern="1200" dirty="0" smtClean="0">
                          <a:solidFill>
                            <a:srgbClr val="0033CC"/>
                          </a:solidFill>
                          <a:effectLst/>
                          <a:latin typeface="Times New Roman" panose="02020603050405020304" pitchFamily="18" charset="0"/>
                          <a:ea typeface="+mn-ea"/>
                          <a:cs typeface="Times New Roman" panose="02020603050405020304" pitchFamily="18" charset="0"/>
                        </a:rPr>
                        <a:t>«Рухани жаңғыру  - әлемдегі ең дамыған 30 елдің қатарына қосылу"</a:t>
                      </a:r>
                      <a:endParaRPr lang="ru-RU" sz="1400" kern="1200" dirty="0" smtClean="0">
                        <a:solidFill>
                          <a:srgbClr val="0033CC"/>
                        </a:solidFill>
                        <a:effectLst/>
                        <a:latin typeface="Times New Roman" panose="02020603050405020304" pitchFamily="18" charset="0"/>
                        <a:ea typeface="+mn-ea"/>
                        <a:cs typeface="Times New Roman" panose="02020603050405020304" pitchFamily="18" charset="0"/>
                      </a:endParaRPr>
                    </a:p>
                    <a:p>
                      <a:r>
                        <a:rPr lang="kk-KZ" sz="1400" kern="1200" dirty="0" smtClean="0">
                          <a:solidFill>
                            <a:srgbClr val="0033CC"/>
                          </a:solidFill>
                          <a:effectLst/>
                          <a:latin typeface="Times New Roman" panose="02020603050405020304" pitchFamily="18" charset="0"/>
                          <a:ea typeface="+mn-ea"/>
                          <a:cs typeface="Times New Roman" panose="02020603050405020304" pitchFamily="18" charset="0"/>
                        </a:rPr>
                        <a:t>«Рухани жаңғыру – табысты ел болуымыздың кепілі»</a:t>
                      </a:r>
                      <a:endParaRPr lang="ru-RU" sz="1400" kern="1200" dirty="0" smtClean="0">
                        <a:solidFill>
                          <a:srgbClr val="0033CC"/>
                        </a:solidFill>
                        <a:effectLst/>
                        <a:latin typeface="Times New Roman" panose="02020603050405020304" pitchFamily="18" charset="0"/>
                        <a:ea typeface="+mn-ea"/>
                        <a:cs typeface="Times New Roman" panose="02020603050405020304" pitchFamily="18" charset="0"/>
                      </a:endParaRPr>
                    </a:p>
                    <a:p>
                      <a:r>
                        <a:rPr lang="kk-KZ" sz="1400" kern="1200" dirty="0" smtClean="0">
                          <a:solidFill>
                            <a:srgbClr val="0033CC"/>
                          </a:solidFill>
                          <a:effectLst/>
                          <a:latin typeface="Times New Roman" panose="02020603050405020304" pitchFamily="18" charset="0"/>
                          <a:ea typeface="+mn-ea"/>
                          <a:cs typeface="Times New Roman" panose="02020603050405020304" pitchFamily="18" charset="0"/>
                        </a:rPr>
                        <a:t>«Рухани жаңғыру – ұлттық сана-сезімнің көкжиегін кеңейту»</a:t>
                      </a:r>
                      <a:endParaRPr lang="ru-RU" sz="1400" kern="1200" dirty="0" smtClean="0">
                        <a:solidFill>
                          <a:srgbClr val="0033CC"/>
                        </a:solidFill>
                        <a:effectLst/>
                        <a:latin typeface="Times New Roman" panose="02020603050405020304" pitchFamily="18" charset="0"/>
                        <a:ea typeface="+mn-ea"/>
                        <a:cs typeface="Times New Roman" panose="02020603050405020304" pitchFamily="18" charset="0"/>
                      </a:endParaRPr>
                    </a:p>
                    <a:p>
                      <a:pPr algn="l">
                        <a:lnSpc>
                          <a:spcPts val="1300"/>
                        </a:lnSpc>
                        <a:spcAft>
                          <a:spcPts val="0"/>
                        </a:spcAft>
                      </a:pPr>
                      <a:endParaRPr lang="ru-RU" sz="1200" dirty="0">
                        <a:latin typeface="Times New Roman" pitchFamily="18" charset="0"/>
                        <a:ea typeface="Times New Roman"/>
                        <a:cs typeface="Times New Roman" pitchFamily="18" charset="0"/>
                      </a:endParaRPr>
                    </a:p>
                  </a:txBody>
                  <a:tcPr marL="114300" marR="114300" marT="0" marB="0"/>
                </a:tc>
              </a:tr>
            </a:tbl>
          </a:graphicData>
        </a:graphic>
      </p:graphicFrame>
      <p:pic>
        <p:nvPicPr>
          <p:cNvPr id="7" name="Picture 2" descr="https://ds04.infourok.ru/uploads/ex/0cdc/00048d33-e666309f/310/im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972" y="214237"/>
            <a:ext cx="1872208" cy="1616367"/>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4217814"/>
            <a:ext cx="3672408" cy="2640186"/>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5816" y="2015683"/>
            <a:ext cx="2843808" cy="2132856"/>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51920" y="4217814"/>
            <a:ext cx="3131840" cy="2640186"/>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22068" y="2015683"/>
            <a:ext cx="2843808" cy="2132856"/>
          </a:xfrm>
          <a:prstGeom prst="rect">
            <a:avLst/>
          </a:prstGeom>
        </p:spPr>
      </p:pic>
      <p:pic>
        <p:nvPicPr>
          <p:cNvPr id="12" name="Рисунок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42974" y="4227278"/>
            <a:ext cx="1993522" cy="2586098"/>
          </a:xfrm>
          <a:prstGeom prst="rect">
            <a:avLst/>
          </a:prstGeom>
        </p:spPr>
      </p:pic>
      <p:sp>
        <p:nvSpPr>
          <p:cNvPr id="13" name="Прямоугольник с двумя скругленными противолежащими углами 12"/>
          <p:cNvSpPr/>
          <p:nvPr/>
        </p:nvSpPr>
        <p:spPr>
          <a:xfrm>
            <a:off x="5121756" y="3957659"/>
            <a:ext cx="3914740" cy="443364"/>
          </a:xfrm>
          <a:prstGeom prst="round2DiagRect">
            <a:avLst/>
          </a:prstGeom>
          <a:ln w="19050">
            <a:solidFill>
              <a:srgbClr val="000099"/>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kk-KZ" sz="1400" b="1" i="1" dirty="0" smtClean="0">
                <a:solidFill>
                  <a:srgbClr val="000099"/>
                </a:solidFill>
                <a:latin typeface="Times New Roman" panose="02020603050405020304" pitchFamily="18" charset="0"/>
                <a:cs typeface="Times New Roman" panose="02020603050405020304" pitchFamily="18" charset="0"/>
              </a:rPr>
              <a:t>Ойларын жинақтап, жаңа тақырыпты қорытындылау үстінде</a:t>
            </a:r>
            <a:endParaRPr lang="ru-RU" sz="1400" b="1" i="1" dirty="0">
              <a:solidFill>
                <a:srgbClr val="000099"/>
              </a:solidFill>
              <a:latin typeface="Times New Roman" panose="02020603050405020304" pitchFamily="18" charset="0"/>
              <a:cs typeface="Times New Roman" panose="02020603050405020304" pitchFamily="18" charset="0"/>
            </a:endParaRPr>
          </a:p>
        </p:txBody>
      </p:sp>
      <p:sp>
        <p:nvSpPr>
          <p:cNvPr id="14" name="Прямоугольник с двумя скругленными противолежащими углами 13"/>
          <p:cNvSpPr/>
          <p:nvPr/>
        </p:nvSpPr>
        <p:spPr>
          <a:xfrm>
            <a:off x="2601062" y="3981086"/>
            <a:ext cx="2463974" cy="443364"/>
          </a:xfrm>
          <a:prstGeom prst="round2DiagRect">
            <a:avLst/>
          </a:prstGeom>
          <a:ln w="19050">
            <a:solidFill>
              <a:srgbClr val="000099"/>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kk-KZ" sz="1400" b="1" i="1" dirty="0" smtClean="0">
                <a:solidFill>
                  <a:srgbClr val="000099"/>
                </a:solidFill>
                <a:latin typeface="Times New Roman" panose="02020603050405020304" pitchFamily="18" charset="0"/>
                <a:cs typeface="Times New Roman" panose="02020603050405020304" pitchFamily="18" charset="0"/>
              </a:rPr>
              <a:t>«Блум түймедағы»</a:t>
            </a:r>
            <a:endParaRPr lang="ru-RU" sz="1400" b="1" i="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833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chor="ctr"/>
      <a:lstStyle>
        <a:defPPr algn="just">
          <a:defRPr sz="1400" dirty="0" smtClean="0">
            <a:latin typeface="Times New Roman" pitchFamily="18" charset="0"/>
            <a:cs typeface="Times New Roman" pitchFamily="18" charset="0"/>
          </a:defRPr>
        </a:defPPr>
      </a:lstStyle>
      <a:style>
        <a:lnRef idx="2">
          <a:schemeClr val="accent5"/>
        </a:lnRef>
        <a:fillRef idx="1">
          <a:schemeClr val="lt1"/>
        </a:fillRef>
        <a:effectRef idx="0">
          <a:schemeClr val="accent5"/>
        </a:effectRef>
        <a:fontRef idx="minor">
          <a:schemeClr val="dk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2176</TotalTime>
  <Words>840</Words>
  <Application>Microsoft Office PowerPoint</Application>
  <PresentationFormat>Экран (4:3)</PresentationFormat>
  <Paragraphs>95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«Бес саусақ» әдісі арқылы кері байланыс жасау</vt:lpstr>
      <vt:lpstr>Үйге тапсырма: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Білім беру мен білім алудағы жаңа  әдіс-тәсілдердің (диалогтық әдістің) сабақтарда  көрініс табуы.</dc:title>
  <dc:creator>Admin</dc:creator>
  <cp:lastModifiedBy>User</cp:lastModifiedBy>
  <cp:revision>221</cp:revision>
  <dcterms:created xsi:type="dcterms:W3CDTF">2012-06-18T20:48:02Z</dcterms:created>
  <dcterms:modified xsi:type="dcterms:W3CDTF">2019-10-18T10:17:10Z</dcterms:modified>
</cp:coreProperties>
</file>