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legacyDocTextInfo.bin" ContentType="application/vnd.ms-office.legacyDocTextInf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ms-office.legacyDiagramTex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notesMasterIdLst>
    <p:notesMasterId r:id="rId32"/>
  </p:notesMasterIdLst>
  <p:sldIdLst>
    <p:sldId id="431" r:id="rId2"/>
    <p:sldId id="430" r:id="rId3"/>
    <p:sldId id="257" r:id="rId4"/>
    <p:sldId id="411" r:id="rId5"/>
    <p:sldId id="409" r:id="rId6"/>
    <p:sldId id="333" r:id="rId7"/>
    <p:sldId id="388" r:id="rId8"/>
    <p:sldId id="408" r:id="rId9"/>
    <p:sldId id="396" r:id="rId10"/>
    <p:sldId id="410" r:id="rId11"/>
    <p:sldId id="389" r:id="rId12"/>
    <p:sldId id="415" r:id="rId13"/>
    <p:sldId id="416" r:id="rId14"/>
    <p:sldId id="417" r:id="rId15"/>
    <p:sldId id="423" r:id="rId16"/>
    <p:sldId id="429" r:id="rId17"/>
    <p:sldId id="420" r:id="rId18"/>
    <p:sldId id="399" r:id="rId19"/>
    <p:sldId id="424" r:id="rId20"/>
    <p:sldId id="414" r:id="rId21"/>
    <p:sldId id="402" r:id="rId22"/>
    <p:sldId id="403" r:id="rId23"/>
    <p:sldId id="421" r:id="rId24"/>
    <p:sldId id="427" r:id="rId25"/>
    <p:sldId id="422" r:id="rId26"/>
    <p:sldId id="426" r:id="rId27"/>
    <p:sldId id="406" r:id="rId28"/>
    <p:sldId id="386" r:id="rId29"/>
    <p:sldId id="265" r:id="rId30"/>
    <p:sldId id="266" r:id="rId3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" initials="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D719A1"/>
    <a:srgbClr val="990000"/>
    <a:srgbClr val="64164E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173" autoAdjust="0"/>
    <p:restoredTop sz="94660"/>
  </p:normalViewPr>
  <p:slideViewPr>
    <p:cSldViewPr>
      <p:cViewPr>
        <p:scale>
          <a:sx n="60" d="100"/>
          <a:sy n="60" d="100"/>
        </p:scale>
        <p:origin x="-1404" y="-3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38" Type="http://schemas.microsoft.com/office/2006/relationships/legacyDocTextInfo" Target="legacyDocTextInfo.bin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8" Type="http://schemas.microsoft.com/office/2006/relationships/legacyDiagramText" Target="legacyDiagramText8.bin"/><Relationship Id="rId3" Type="http://schemas.microsoft.com/office/2006/relationships/legacyDiagramText" Target="legacyDiagramText3.bin"/><Relationship Id="rId7" Type="http://schemas.microsoft.com/office/2006/relationships/legacyDiagramText" Target="legacyDiagramText7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Relationship Id="rId6" Type="http://schemas.microsoft.com/office/2006/relationships/legacyDiagramText" Target="legacyDiagramText6.bin"/><Relationship Id="rId5" Type="http://schemas.microsoft.com/office/2006/relationships/legacyDiagramText" Target="legacyDiagramText5.bin"/><Relationship Id="rId4" Type="http://schemas.microsoft.com/office/2006/relationships/legacyDiagramText" Target="legacyDiagramText4.bin"/><Relationship Id="rId9" Type="http://schemas.microsoft.com/office/2006/relationships/legacyDiagramText" Target="legacyDiagramText9.bin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BA74C1-AB36-41C5-836A-9F3F8B6D0625}" type="datetimeFigureOut">
              <a:rPr lang="ru-RU" smtClean="0"/>
              <a:pPr/>
              <a:t>29.04.2019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CB9E8C-FE16-437D-9CE6-607B819F451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CB9E8C-FE16-437D-9CE6-607B819F4514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CB9E8C-FE16-437D-9CE6-607B819F4514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686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BD859DF-003F-4F48-B07D-75139CAD611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CB9E8C-FE16-437D-9CE6-607B819F4514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50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7EBCEE3-E687-44AE-A787-578F932989A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Овал 4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66F191A-F940-4387-B535-D82793DE52FD}" type="datetimeFigureOut">
              <a:rPr lang="ru-RU"/>
              <a:pPr>
                <a:defRPr/>
              </a:pPr>
              <a:t>29.04.2019</a:t>
            </a:fld>
            <a:endParaRPr lang="ru-RU" dirty="0"/>
          </a:p>
        </p:txBody>
      </p:sp>
      <p:sp>
        <p:nvSpPr>
          <p:cNvPr id="7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78A25B0-BD2E-47C2-9FEC-60369B5FCC1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40283A-D1F6-431E-A2B2-0F36753A69E8}" type="datetimeFigureOut">
              <a:rPr lang="ru-RU"/>
              <a:pPr>
                <a:defRPr/>
              </a:pPr>
              <a:t>29.04.2019</a:t>
            </a:fld>
            <a:endParaRPr lang="ru-RU" dirty="0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FA9799-CF89-4F2E-9412-D886E3AADEC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3BEBE8-B074-4B5E-BC8F-3B66A1164208}" type="datetimeFigureOut">
              <a:rPr lang="ru-RU"/>
              <a:pPr>
                <a:defRPr/>
              </a:pPr>
              <a:t>29.04.2019</a:t>
            </a:fld>
            <a:endParaRPr lang="ru-RU" dirty="0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781D12-1DDC-4039-9F92-1629B037FAC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87893FC-6552-4809-BE01-27095E8D825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4AF56D-1311-42E0-89F1-05EFB3B527B0}" type="datetimeFigureOut">
              <a:rPr lang="ru-RU"/>
              <a:pPr>
                <a:defRPr/>
              </a:pPr>
              <a:t>29.04.2019</a:t>
            </a:fld>
            <a:endParaRPr lang="ru-RU" dirty="0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322132-747D-4CFF-BF3F-5B850FB886A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Прямоугольник 4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Овал 5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Овал 6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C2375E4-DE3C-43E1-BEBC-44CF534E62FE}" type="datetimeFigureOut">
              <a:rPr lang="ru-RU"/>
              <a:pPr>
                <a:defRPr/>
              </a:pPr>
              <a:t>29.04.2019</a:t>
            </a:fld>
            <a:endParaRPr lang="ru-RU" dirty="0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DFD7CB6-024A-4A13-8F37-0C4C082D3D8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931090-A677-49B1-8CD9-043E8D616961}" type="datetimeFigureOut">
              <a:rPr lang="ru-RU"/>
              <a:pPr>
                <a:defRPr/>
              </a:pPr>
              <a:t>29.04.2019</a:t>
            </a:fld>
            <a:endParaRPr lang="ru-RU" dirty="0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7DB234-1385-49C3-8CB2-027D520EEE1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B78E8CF-4B52-4FBA-B9A4-500A44D85824}" type="datetimeFigureOut">
              <a:rPr lang="ru-RU"/>
              <a:pPr>
                <a:defRPr/>
              </a:pPr>
              <a:t>29.04.2019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7E58B57-43D1-4C1C-98A5-FBC94096186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83D117-4B4C-4B23-9B0E-4D957DD6863A}" type="datetimeFigureOut">
              <a:rPr lang="ru-RU"/>
              <a:pPr>
                <a:defRPr/>
              </a:pPr>
              <a:t>29.04.2019</a:t>
            </a:fld>
            <a:endParaRPr lang="ru-RU" dirty="0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6E0D85-9A14-4422-8109-8CAEACE7D3E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Прямоугольник 2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6D3FE46-1D6F-4F27-A64A-7D58A572E6F1}" type="datetimeFigureOut">
              <a:rPr lang="ru-RU"/>
              <a:pPr>
                <a:defRPr/>
              </a:pPr>
              <a:t>29.04.2019</a:t>
            </a:fld>
            <a:endParaRPr lang="ru-RU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4D5E63C-EAF5-477B-9D21-1900A8F024D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0268587-7380-4CD1-9814-C375E3F193EF}" type="datetimeFigureOut">
              <a:rPr lang="ru-RU"/>
              <a:pPr>
                <a:defRPr/>
              </a:pPr>
              <a:t>29.04.2019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3089981-96A0-42BB-9B4D-BCB6DB2C045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 fontAlgn="auto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 dirty="0">
              <a:latin typeface="+mn-lt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Блок-схема: процесс 6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2F14813-8247-472F-8058-8706D6A716FC}" type="datetimeFigureOut">
              <a:rPr lang="ru-RU"/>
              <a:pPr>
                <a:defRPr/>
              </a:pPr>
              <a:t>29.04.2019</a:t>
            </a:fld>
            <a:endParaRPr lang="ru-RU" dirty="0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F7AD077-B816-4735-96C8-A0247AF7F6C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Овал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1BBEFD31-A0FD-4F3E-B8DD-540027CDC060}" type="datetimeFigureOut">
              <a:rPr lang="ru-RU"/>
              <a:pPr>
                <a:defRPr/>
              </a:pPr>
              <a:t>29.04.2019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dirty="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</a:defRPr>
            </a:lvl1pPr>
            <a:extLst/>
          </a:lstStyle>
          <a:p>
            <a:pPr>
              <a:defRPr/>
            </a:pPr>
            <a:fld id="{A5A3DF4A-6968-4EBE-AE57-B56B764BC4F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4" r:id="rId1"/>
    <p:sldLayoutId id="2147483969" r:id="rId2"/>
    <p:sldLayoutId id="2147483975" r:id="rId3"/>
    <p:sldLayoutId id="2147483970" r:id="rId4"/>
    <p:sldLayoutId id="2147483976" r:id="rId5"/>
    <p:sldLayoutId id="2147483971" r:id="rId6"/>
    <p:sldLayoutId id="2147483977" r:id="rId7"/>
    <p:sldLayoutId id="2147483978" r:id="rId8"/>
    <p:sldLayoutId id="2147483979" r:id="rId9"/>
    <p:sldLayoutId id="2147483972" r:id="rId10"/>
    <p:sldLayoutId id="2147483973" r:id="rId11"/>
    <p:sldLayoutId id="2147483980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7" Type="http://schemas.openxmlformats.org/officeDocument/2006/relationships/image" Target="../media/image17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wmf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11" Type="http://schemas.openxmlformats.org/officeDocument/2006/relationships/image" Target="../media/image27.jpeg"/><Relationship Id="rId5" Type="http://schemas.openxmlformats.org/officeDocument/2006/relationships/image" Target="../media/image21.jpeg"/><Relationship Id="rId10" Type="http://schemas.openxmlformats.org/officeDocument/2006/relationships/image" Target="../media/image26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gif"/><Relationship Id="rId4" Type="http://schemas.openxmlformats.org/officeDocument/2006/relationships/image" Target="../media/image29.gi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Relationship Id="rId9" Type="http://schemas.openxmlformats.org/officeDocument/2006/relationships/image" Target="../media/image3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gif"/><Relationship Id="rId4" Type="http://schemas.openxmlformats.org/officeDocument/2006/relationships/image" Target="../media/image39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Presentation%202_%20GAME.ppt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hyperlink" Target="2_%20GAME.ppt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.wav"/><Relationship Id="rId4" Type="http://schemas.openxmlformats.org/officeDocument/2006/relationships/audio" Target="../media/audio3.wav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gif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4.gif"/><Relationship Id="rId4" Type="http://schemas.openxmlformats.org/officeDocument/2006/relationships/image" Target="../media/image4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7.png"/><Relationship Id="rId4" Type="http://schemas.openxmlformats.org/officeDocument/2006/relationships/image" Target="../media/image46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Astana%20Hyper%20Time%20Lapse%20HD%20(Kazakhstan).mp4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0" y="40545"/>
            <a:ext cx="10691813" cy="7565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214546" y="2500306"/>
            <a:ext cx="692945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Алматы қаласы</a:t>
            </a:r>
            <a:br>
              <a:rPr lang="kk-KZ" sz="2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Наурызбай</a:t>
            </a:r>
            <a:r>
              <a:rPr lang="ru-RU" sz="2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ауданы</a:t>
            </a:r>
            <a:r>
              <a:rPr lang="ru-RU" sz="2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№174 </a:t>
            </a:r>
            <a:r>
              <a:rPr lang="ru-RU" sz="28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мектеп-гимназия</a:t>
            </a:r>
            <a:r>
              <a:rPr lang="ru-RU" sz="2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Республикалық </a:t>
            </a:r>
            <a:r>
              <a:rPr lang="ru-RU" sz="2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семинар </a:t>
            </a:r>
            <a:r>
              <a:rPr lang="ru-RU" sz="28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аясында</a:t>
            </a:r>
            <a:r>
              <a:rPr lang="ru-RU" sz="2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ағылшын тілі</a:t>
            </a:r>
            <a:r>
              <a:rPr lang="ru-RU" sz="2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пәнінен өткен ашық сабақ</a:t>
            </a:r>
            <a:r>
              <a:rPr lang="ru-RU" sz="2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i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Тақырыбы</a:t>
            </a:r>
            <a:r>
              <a:rPr lang="en-US" sz="2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Transport and travelling</a:t>
            </a:r>
            <a:endParaRPr lang="en-US" sz="2800" b="1" i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Ағылшын тілі пәнінің мұғалімі</a:t>
            </a:r>
            <a:r>
              <a:rPr lang="en-US" sz="2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kk-KZ" sz="2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Алмабаева Гульнур Ислямгазыевна</a:t>
            </a:r>
            <a:r>
              <a:rPr lang="ru-RU" sz="2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28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1785918" y="285728"/>
            <a:ext cx="5929354" cy="12144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/>
              <a:t>Groups</a:t>
            </a:r>
            <a:endParaRPr lang="ru-RU" sz="6000" dirty="0"/>
          </a:p>
        </p:txBody>
      </p:sp>
      <p:sp>
        <p:nvSpPr>
          <p:cNvPr id="6" name="Овал 5"/>
          <p:cNvSpPr/>
          <p:nvPr/>
        </p:nvSpPr>
        <p:spPr>
          <a:xfrm>
            <a:off x="1071538" y="4357694"/>
            <a:ext cx="4071966" cy="2286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1 Group </a:t>
            </a:r>
          </a:p>
          <a:p>
            <a:pPr algn="ctr"/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Kazakhstan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5357786" y="4286256"/>
            <a:ext cx="3786214" cy="2286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lain" startAt="2"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Group</a:t>
            </a:r>
          </a:p>
          <a:p>
            <a:pPr marL="342900" indent="-342900" algn="ctr"/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Great Britain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6-конечная звезда 10"/>
          <p:cNvSpPr/>
          <p:nvPr/>
        </p:nvSpPr>
        <p:spPr>
          <a:xfrm>
            <a:off x="3214678" y="1643050"/>
            <a:ext cx="3500462" cy="2357454"/>
          </a:xfrm>
          <a:prstGeom prst="star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By strategy: </a:t>
            </a:r>
          </a:p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Whole picture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J0095744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72174" y="5643578"/>
            <a:ext cx="1451164" cy="1023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Текст 5"/>
          <p:cNvSpPr txBox="1">
            <a:spLocks/>
          </p:cNvSpPr>
          <p:nvPr/>
        </p:nvSpPr>
        <p:spPr>
          <a:xfrm>
            <a:off x="1500166" y="214290"/>
            <a:ext cx="7286659" cy="6985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65125" marR="0" lvl="0" indent="-282575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New words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9" name="Picture 43" descr="j029497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4414" cy="1044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357290" y="1142984"/>
            <a:ext cx="2643206" cy="57150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Arrive at your destination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00562" y="1142984"/>
            <a:ext cx="4429156" cy="50006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FF0000"/>
                </a:solidFill>
              </a:rPr>
              <a:t>Көздеген жерге жету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357290" y="1785926"/>
            <a:ext cx="2643206" cy="571504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Go abroad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500562" y="1785926"/>
            <a:ext cx="4357718" cy="57150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шетелге бару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357290" y="2500306"/>
            <a:ext cx="2571768" cy="50006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Go backpacking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500562" y="2500306"/>
            <a:ext cx="4214842" cy="42862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</a:rPr>
              <a:t>Туристік сапарға шығу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428728" y="3071810"/>
            <a:ext cx="2500330" cy="50006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Hire a car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500562" y="3071810"/>
            <a:ext cx="4000528" cy="50006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chemeClr val="tx1"/>
                </a:solidFill>
              </a:rPr>
              <a:t>Көлік жалдау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357290" y="3714752"/>
            <a:ext cx="2571768" cy="42862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Reserve a seat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429124" y="3714752"/>
            <a:ext cx="3857652" cy="42862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FF0000"/>
                </a:solidFill>
              </a:rPr>
              <a:t>Орын алу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357290" y="4286256"/>
            <a:ext cx="2571768" cy="428628"/>
          </a:xfrm>
          <a:prstGeom prst="rect">
            <a:avLst/>
          </a:prstGeom>
          <a:solidFill>
            <a:srgbClr val="D719A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See the sights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429124" y="4286256"/>
            <a:ext cx="3643338" cy="428628"/>
          </a:xfrm>
          <a:prstGeom prst="rect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Көрікті жерлерді аралау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357290" y="4857760"/>
            <a:ext cx="2571768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Take a cab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4429124" y="4857760"/>
            <a:ext cx="3500462" cy="42862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FF0000"/>
                </a:solidFill>
              </a:rPr>
              <a:t>Таксимен жол жүру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1357290" y="5429264"/>
            <a:ext cx="2571768" cy="42862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Travel by rail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429124" y="5429264"/>
            <a:ext cx="3214710" cy="5715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FF0000"/>
                </a:solidFill>
              </a:rPr>
              <a:t>Теміржол көлігімен жол жүру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 animBg="1"/>
      <p:bldP spid="12" grpId="0" build="p" animBg="1"/>
      <p:bldP spid="14" grpId="0" build="p" animBg="1"/>
      <p:bldP spid="16" grpId="0" build="p" animBg="1"/>
      <p:bldP spid="18" grpId="0" build="p" animBg="1"/>
      <p:bldP spid="20" grpId="0" build="p" animBg="1"/>
      <p:bldP spid="22" grpId="0" build="p" animBg="1"/>
      <p:bldP spid="24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357290" y="1285860"/>
            <a:ext cx="7429552" cy="335758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3600" b="1" dirty="0" smtClean="0">
                <a:solidFill>
                  <a:srgbClr val="00000A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Task 1. </a:t>
            </a:r>
          </a:p>
          <a:p>
            <a:pPr lvl="0"/>
            <a:r>
              <a:rPr lang="en-US" sz="3600" b="1" dirty="0" smtClean="0">
                <a:solidFill>
                  <a:srgbClr val="00000A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Descriptor </a:t>
            </a:r>
            <a:r>
              <a:rPr lang="en-US" sz="3600" dirty="0" smtClean="0">
                <a:solidFill>
                  <a:srgbClr val="00000A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a learner</a:t>
            </a:r>
          </a:p>
          <a:p>
            <a:pPr lvl="0"/>
            <a:r>
              <a:rPr lang="en-US" sz="3600" dirty="0" smtClean="0">
                <a:solidFill>
                  <a:srgbClr val="00000A"/>
                </a:solidFill>
                <a:latin typeface="Times New Roman" pitchFamily="18" charset="0"/>
                <a:cs typeface="Times New Roman" pitchFamily="18" charset="0"/>
              </a:rPr>
              <a:t>-Carefully listen to the audio material</a:t>
            </a:r>
            <a:endParaRPr lang="ru-RU" sz="3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-Match the new words and phrases with the photos</a:t>
            </a:r>
            <a:endParaRPr lang="ru-RU" sz="3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14382" y="0"/>
            <a:ext cx="792961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Vocabulary. Match the photos from A till H.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Listen and check! (SB page 73)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3" cstate="print"/>
          <a:srcRect t="27949"/>
          <a:stretch>
            <a:fillRect/>
          </a:stretch>
        </p:blipFill>
        <p:spPr bwMode="auto">
          <a:xfrm>
            <a:off x="0" y="857232"/>
            <a:ext cx="9144000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Скругленный прямоугольник 4"/>
          <p:cNvSpPr/>
          <p:nvPr/>
        </p:nvSpPr>
        <p:spPr>
          <a:xfrm>
            <a:off x="4500562" y="3929066"/>
            <a:ext cx="1714512" cy="42862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Go abroad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857884" y="2357430"/>
            <a:ext cx="2357454" cy="50006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Arrive at your destination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00298" y="928670"/>
            <a:ext cx="2357454" cy="42862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Go backpacking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786546" y="4286256"/>
            <a:ext cx="2357454" cy="42862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Hire a car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0" y="4286256"/>
            <a:ext cx="2357454" cy="42862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Reserve a car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500826" y="785794"/>
            <a:ext cx="2357454" cy="42862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See the sights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857620" y="3000372"/>
            <a:ext cx="2357454" cy="42862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Take a cab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0" y="1500174"/>
            <a:ext cx="2357454" cy="42862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Travel by rail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142976" y="571480"/>
            <a:ext cx="7429552" cy="428628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3600" b="1" dirty="0" smtClean="0">
                <a:solidFill>
                  <a:srgbClr val="00000A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Task 2. </a:t>
            </a:r>
          </a:p>
          <a:p>
            <a:pPr lvl="0"/>
            <a:r>
              <a:rPr lang="en-US" sz="3600" b="1" dirty="0" smtClean="0">
                <a:solidFill>
                  <a:srgbClr val="00000A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Descriptor :</a:t>
            </a:r>
          </a:p>
          <a:p>
            <a:pPr lvl="0">
              <a:buFontTx/>
              <a:buChar char="-"/>
            </a:pPr>
            <a:r>
              <a:rPr lang="en-US" sz="3600" dirty="0" smtClean="0">
                <a:solidFill>
                  <a:srgbClr val="00000A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 learners learn to practice the new phrases.</a:t>
            </a:r>
          </a:p>
          <a:p>
            <a:pPr lvl="0">
              <a:buFontTx/>
              <a:buChar char="-"/>
            </a:pPr>
            <a:r>
              <a:rPr lang="en-US" sz="3600" dirty="0" smtClean="0">
                <a:solidFill>
                  <a:srgbClr val="00000A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Complete the sentences with new phrases</a:t>
            </a:r>
          </a:p>
          <a:p>
            <a:pPr lvl="0">
              <a:buFontTx/>
              <a:buChar char="-"/>
            </a:pPr>
            <a:endParaRPr lang="en-US" sz="3600" dirty="0" smtClean="0">
              <a:solidFill>
                <a:srgbClr val="00000A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Program Files\Microsoft Office\CLIPART\PUB60COR\PH01046J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0892" y="5214926"/>
            <a:ext cx="1709953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071538" y="214290"/>
            <a:ext cx="7498080" cy="6286544"/>
          </a:xfrm>
        </p:spPr>
        <p:txBody>
          <a:bodyPr>
            <a:normAutofit fontScale="90000"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 2 p 79 Complete the sentences from exercise 1</a:t>
            </a:r>
            <a:r>
              <a:rPr lang="en-US" b="1" dirty="0" smtClean="0">
                <a:solidFill>
                  <a:srgbClr val="FF0000"/>
                </a:solidFill>
              </a:rPr>
              <a:t>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1. You need a passport when you….</a:t>
            </a:r>
            <a:br>
              <a:rPr lang="en-US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2. It’s been a long journey but soon you’ll….</a:t>
            </a:r>
            <a:br>
              <a:rPr lang="en-US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and can relax</a:t>
            </a:r>
            <a:br>
              <a:rPr lang="en-US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3.The train is always very busy so you should ……………before you travel</a:t>
            </a:r>
            <a:br>
              <a:rPr lang="en-US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4.I love trains so I…………….when ever I can</a:t>
            </a:r>
            <a:br>
              <a:rPr lang="en-US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5.If you……….you carry everything  on your back as you travel. </a:t>
            </a:r>
            <a:br>
              <a:rPr lang="en-US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6.If you want to……..you have to stand  by the side of the road.</a:t>
            </a:r>
            <a:endParaRPr lang="ru-RU" sz="31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071538" y="214290"/>
            <a:ext cx="7498080" cy="6286544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Keys of exercise 2</a:t>
            </a:r>
            <a:r>
              <a:rPr lang="en-US" b="1" dirty="0" smtClean="0">
                <a:solidFill>
                  <a:srgbClr val="FF0000"/>
                </a:solidFill>
              </a:rPr>
              <a:t>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1. You need a passport when you </a:t>
            </a:r>
            <a:r>
              <a:rPr lang="en-US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 abroad</a:t>
            </a: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2. It’s been a long journey but soon you’ll </a:t>
            </a:r>
            <a:r>
              <a:rPr lang="en-US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reach your destination </a:t>
            </a: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and can relax</a:t>
            </a:r>
            <a:br>
              <a:rPr lang="en-US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3.The train is always very busy so you should </a:t>
            </a:r>
            <a:r>
              <a:rPr lang="en-US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reserve a seat </a:t>
            </a: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before you travel</a:t>
            </a:r>
            <a:br>
              <a:rPr lang="en-US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4.I love trains so I </a:t>
            </a:r>
            <a:r>
              <a:rPr lang="en-US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travel by rail </a:t>
            </a: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when ever I can</a:t>
            </a:r>
            <a:br>
              <a:rPr lang="en-US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5.If you </a:t>
            </a:r>
            <a:r>
              <a:rPr lang="en-US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 backpacking </a:t>
            </a: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you carry everything  on your back as you travel. </a:t>
            </a:r>
            <a:br>
              <a:rPr lang="en-US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6.If you want to </a:t>
            </a:r>
            <a:r>
              <a:rPr lang="en-US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take a cab </a:t>
            </a: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you have to stand  by the side of the road.</a:t>
            </a:r>
            <a:endParaRPr lang="ru-RU" sz="31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142976" y="571480"/>
            <a:ext cx="7429552" cy="428628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3600" b="1" dirty="0" err="1" smtClean="0">
                <a:solidFill>
                  <a:srgbClr val="00000A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Bilimland</a:t>
            </a:r>
            <a:r>
              <a:rPr lang="en-US" sz="3600" b="1" dirty="0" smtClean="0">
                <a:solidFill>
                  <a:srgbClr val="00000A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recourse.</a:t>
            </a:r>
          </a:p>
          <a:p>
            <a:pPr lvl="0" algn="ctr"/>
            <a:r>
              <a:rPr lang="en-US" sz="3600" b="1" dirty="0" smtClean="0">
                <a:solidFill>
                  <a:srgbClr val="00000A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Task 3. </a:t>
            </a:r>
          </a:p>
          <a:p>
            <a:pPr lvl="0"/>
            <a:r>
              <a:rPr lang="en-US" sz="3600" b="1" dirty="0" smtClean="0">
                <a:solidFill>
                  <a:srgbClr val="00000A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Descriptor :</a:t>
            </a:r>
          </a:p>
          <a:p>
            <a:pPr lvl="0"/>
            <a:r>
              <a:rPr lang="en-US" sz="3600" dirty="0" smtClean="0"/>
              <a:t>-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a learners learn  to put words by transport categories. </a:t>
            </a:r>
          </a:p>
          <a:p>
            <a:pPr lvl="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a learners learn to realize the importance of transports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Program Files\Microsoft Office\CLIPART\PUB60COR\PH01046J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0892" y="5214926"/>
            <a:ext cx="1709953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728" y="0"/>
            <a:ext cx="7000923" cy="2928934"/>
          </a:xfrm>
        </p:spPr>
        <p:txBody>
          <a:bodyPr>
            <a:normAutofit fontScale="90000"/>
          </a:bodyPr>
          <a:lstStyle/>
          <a:p>
            <a:pPr>
              <a:buFont typeface="Wingdings" pitchFamily="2" charset="2"/>
              <a:buChar char="v"/>
            </a:pPr>
            <a:r>
              <a:rPr lang="en-US" dirty="0" smtClean="0"/>
              <a:t>Group the words according to the categories in the mind map.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en-US" dirty="0" smtClean="0"/>
              <a:t>   </a:t>
            </a:r>
            <a:r>
              <a:rPr lang="en-US" dirty="0" smtClean="0">
                <a:solidFill>
                  <a:srgbClr val="FF0000"/>
                </a:solidFill>
              </a:rPr>
              <a:t>BILIMLAND RESOURSE</a:t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dirty="0" smtClean="0">
                <a:solidFill>
                  <a:srgbClr val="FF0000"/>
                </a:solidFill>
              </a:rPr>
              <a:t/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172" name="AutoShape 9" descr="9k="/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38914" name="Picture 2" descr="Картинки по запросу бағалау әдістері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928802"/>
            <a:ext cx="7286676" cy="471488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J0095744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97507" y="5191160"/>
            <a:ext cx="2146525" cy="1666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4" descr="01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0"/>
            <a:ext cx="792163" cy="59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95" descr="BD20656_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-214312" y="857250"/>
            <a:ext cx="1214438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4" name="Picture 95" descr="BD20656_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-214312" y="5429250"/>
            <a:ext cx="1214438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5" name="Picture 95" descr="BD20656_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-214312" y="4286250"/>
            <a:ext cx="1214438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6" name="Picture 95" descr="BD20656_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-214312" y="3143250"/>
            <a:ext cx="1214438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7" name="Picture 95" descr="BD20656_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-214312" y="2000250"/>
            <a:ext cx="1214438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8" name="Picture 24" descr="J0095711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313" y="928688"/>
            <a:ext cx="239712" cy="23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9" name="Picture 24" descr="J0095711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313" y="4357688"/>
            <a:ext cx="239712" cy="23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0" name="Picture 24" descr="J0095711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313" y="3214688"/>
            <a:ext cx="239712" cy="23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1" name="Picture 24" descr="J0095711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313" y="2071688"/>
            <a:ext cx="239712" cy="23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2" name="Picture 24" descr="J0095711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313" y="5500688"/>
            <a:ext cx="239712" cy="23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23" descr="BNNRPLN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71604" y="214290"/>
            <a:ext cx="72866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Прямоугольник 19"/>
          <p:cNvSpPr/>
          <p:nvPr/>
        </p:nvSpPr>
        <p:spPr>
          <a:xfrm>
            <a:off x="1785918" y="214291"/>
            <a:ext cx="407196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Travelling</a:t>
            </a:r>
            <a:endParaRPr lang="ru-RU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79"/>
          <p:cNvSpPr>
            <a:spLocks noChangeArrowheads="1"/>
          </p:cNvSpPr>
          <p:nvPr/>
        </p:nvSpPr>
        <p:spPr bwMode="auto">
          <a:xfrm>
            <a:off x="1000100" y="1500174"/>
            <a:ext cx="821537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Teacher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Now 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students, 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today 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we’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ll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make long journey from 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Kazakhstan 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to 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Great 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Britain by bus. 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On our way we can see a lot  of sights of Kazakhstan then when we arrive Great Britain we’ll see the sights of Great Britain too. So let’s begin our journey.</a:t>
            </a:r>
            <a:endParaRPr lang="en-US" sz="3200" b="1" dirty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22" name="Picture 10" descr="BD13659_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991" flipH="1">
            <a:off x="1285496" y="4928503"/>
            <a:ext cx="242887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Rectangle 80"/>
          <p:cNvSpPr>
            <a:spLocks noChangeArrowheads="1"/>
          </p:cNvSpPr>
          <p:nvPr/>
        </p:nvSpPr>
        <p:spPr bwMode="auto">
          <a:xfrm>
            <a:off x="3500430" y="4714884"/>
            <a:ext cx="464346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en-US" sz="3200" b="1" i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1-st group. </a:t>
            </a:r>
            <a:r>
              <a:rPr lang="en-US" sz="3200" b="1" i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Kazakhstan.</a:t>
            </a:r>
            <a:endParaRPr lang="en-US" sz="3200" b="1" dirty="0">
              <a:solidFill>
                <a:srgbClr val="C00000"/>
              </a:solidFill>
              <a:latin typeface="Corbel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4" name="Rectangle 81"/>
          <p:cNvSpPr>
            <a:spLocks noChangeArrowheads="1"/>
          </p:cNvSpPr>
          <p:nvPr/>
        </p:nvSpPr>
        <p:spPr bwMode="auto">
          <a:xfrm>
            <a:off x="4071966" y="5415993"/>
            <a:ext cx="478631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en-US" sz="3200" b="1" i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2-nd group</a:t>
            </a:r>
            <a:r>
              <a:rPr lang="en-US" sz="3200" b="1" i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Great Britain. </a:t>
            </a:r>
            <a:endParaRPr lang="en-US" sz="3200" dirty="0">
              <a:solidFill>
                <a:srgbClr val="C00000"/>
              </a:solidFill>
              <a:latin typeface="Corbel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lIns="80165" tIns="40083" rIns="80165" bIns="40083"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6782"/>
            <a:ext cx="9144000" cy="6863397"/>
          </a:xfrm>
        </p:spPr>
      </p:pic>
      <p:sp>
        <p:nvSpPr>
          <p:cNvPr id="5" name="Прямоугольник 4"/>
          <p:cNvSpPr/>
          <p:nvPr/>
        </p:nvSpPr>
        <p:spPr>
          <a:xfrm>
            <a:off x="1192921" y="3235934"/>
            <a:ext cx="7382854" cy="2558550"/>
          </a:xfrm>
          <a:prstGeom prst="rect">
            <a:avLst/>
          </a:prstGeom>
        </p:spPr>
        <p:txBody>
          <a:bodyPr wrap="square" lIns="80165" tIns="40083" rIns="80165" bIns="40083">
            <a:spAutoFit/>
          </a:bodyPr>
          <a:lstStyle/>
          <a:p>
            <a:pPr algn="ctr"/>
            <a:r>
              <a:rPr lang="en-US" sz="3900" b="1" dirty="0" smtClean="0">
                <a:solidFill>
                  <a:srgbClr val="196483"/>
                </a:solidFill>
              </a:rPr>
              <a:t>English lesson</a:t>
            </a:r>
          </a:p>
          <a:p>
            <a:pPr algn="ctr"/>
            <a:r>
              <a:rPr lang="en-US" sz="3900" b="1" dirty="0" smtClean="0">
                <a:solidFill>
                  <a:srgbClr val="196483"/>
                </a:solidFill>
              </a:rPr>
              <a:t>Theme: </a:t>
            </a:r>
            <a:r>
              <a:rPr lang="en-US" sz="3900" b="1" dirty="0" smtClean="0">
                <a:solidFill>
                  <a:srgbClr val="FF0000"/>
                </a:solidFill>
              </a:rPr>
              <a:t>The places of interest in Kazakhstan</a:t>
            </a:r>
          </a:p>
          <a:p>
            <a:pPr algn="ctr"/>
            <a:r>
              <a:rPr lang="en-US" sz="3900" b="1" dirty="0" smtClean="0">
                <a:solidFill>
                  <a:srgbClr val="FF0000"/>
                </a:solidFill>
              </a:rPr>
              <a:t>Grade 7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591154" y="1860822"/>
            <a:ext cx="5309139" cy="573391"/>
          </a:xfrm>
          <a:prstGeom prst="rect">
            <a:avLst/>
          </a:prstGeom>
        </p:spPr>
        <p:txBody>
          <a:bodyPr wrap="none" lIns="80165" tIns="40083" rIns="80165" bIns="40083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№ 174 </a:t>
            </a:r>
            <a:r>
              <a:rPr lang="en-US" sz="3200" b="1" dirty="0" smtClean="0">
                <a:solidFill>
                  <a:schemeClr val="bg1"/>
                </a:solidFill>
              </a:rPr>
              <a:t>School-gymnasium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301160" y="6087483"/>
            <a:ext cx="963397" cy="511836"/>
          </a:xfrm>
          <a:prstGeom prst="rect">
            <a:avLst/>
          </a:prstGeom>
        </p:spPr>
        <p:txBody>
          <a:bodyPr wrap="none" lIns="80165" tIns="40083" rIns="80165" bIns="40083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2018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9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0" y="-1"/>
            <a:ext cx="10691813" cy="7568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0" y="1785926"/>
            <a:ext cx="321467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b="1" dirty="0" smtClean="0">
                <a:solidFill>
                  <a:srgbClr val="195B7E"/>
                </a:solidFill>
                <a:latin typeface="Verdana" panose="020B0604030504040204" pitchFamily="34" charset="0"/>
              </a:rPr>
              <a:t>"If we teach today the way we were taught yesterday, we'll steal from children tomorrow"</a:t>
            </a:r>
          </a:p>
          <a:p>
            <a:endParaRPr lang="en-US" altLang="ru-RU" b="1" dirty="0" smtClean="0">
              <a:solidFill>
                <a:srgbClr val="195B7E"/>
              </a:solidFill>
              <a:latin typeface="Verdana" panose="020B0604030504040204" pitchFamily="34" charset="0"/>
            </a:endParaRPr>
          </a:p>
          <a:p>
            <a:r>
              <a:rPr lang="en-US" altLang="ru-RU" b="1" dirty="0" smtClean="0">
                <a:solidFill>
                  <a:srgbClr val="195B7E"/>
                </a:solidFill>
                <a:latin typeface="Verdana" panose="020B0604030504040204" pitchFamily="34" charset="0"/>
              </a:rPr>
              <a:t>John Dewey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73054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14282" y="0"/>
            <a:ext cx="793358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Find the place of modern sights</a:t>
            </a:r>
            <a:endParaRPr lang="ru-RU" sz="40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028" name="Picture 4" descr="http://previews.123rf.com/images/volina/volina1308/volina130800863/21876044-Map-of-administrative-divisions-of-Kazakhstan-Stock-Vecto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" y="785794"/>
            <a:ext cx="9144000" cy="5929330"/>
          </a:xfrm>
          <a:prstGeom prst="rect">
            <a:avLst/>
          </a:prstGeom>
          <a:noFill/>
        </p:spPr>
      </p:pic>
      <p:pic>
        <p:nvPicPr>
          <p:cNvPr id="7" name="Picture 2" descr="C:\Program Files\Microsoft Office\CLIPART\PUB60COR\PH01046J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3184" y="0"/>
            <a:ext cx="1040816" cy="100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2" name="Picture 2" descr="http://go4.imgsmail.ru/imgpreview?key=534d02c8b73e9d94&amp;mb=imgdb_preview_8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35884" y="1571612"/>
            <a:ext cx="950562" cy="1428760"/>
          </a:xfrm>
          <a:prstGeom prst="rect">
            <a:avLst/>
          </a:prstGeom>
          <a:noFill/>
        </p:spPr>
      </p:pic>
      <p:sp>
        <p:nvSpPr>
          <p:cNvPr id="35844" name="AutoShape 4" descr="Картинки по запросу хан шаты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46" name="AutoShape 6" descr="Картинки по запросу хан шаты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5848" name="Picture 8" descr="https://encrypted-tbn1.gstatic.com/images?q=tbn:ANd9GcTaJ4FhrTjRWNZ3693upWTi5UJFw9Y3LHCDYoaubo5hceIRFBlW2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6248" y="1714488"/>
            <a:ext cx="2130409" cy="1134374"/>
          </a:xfrm>
          <a:prstGeom prst="rect">
            <a:avLst/>
          </a:prstGeom>
          <a:noFill/>
        </p:spPr>
      </p:pic>
      <p:pic>
        <p:nvPicPr>
          <p:cNvPr id="35852" name="Picture 12" descr="http://im2.asset.yvimg.kz/userimages/ispanec/a4hOSqWtfTsg29W5U1nIR6478vCSTh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00826" y="4357694"/>
            <a:ext cx="1571604" cy="1042257"/>
          </a:xfrm>
          <a:prstGeom prst="rect">
            <a:avLst/>
          </a:prstGeom>
          <a:noFill/>
        </p:spPr>
      </p:pic>
      <p:pic>
        <p:nvPicPr>
          <p:cNvPr id="35854" name="Picture 14" descr="http://visitkazakhstan.kz/uploads/img/thumb_127132953789_place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500826" y="4357693"/>
            <a:ext cx="1571626" cy="1047751"/>
          </a:xfrm>
          <a:prstGeom prst="rect">
            <a:avLst/>
          </a:prstGeom>
          <a:noFill/>
        </p:spPr>
      </p:pic>
      <p:pic>
        <p:nvPicPr>
          <p:cNvPr id="13" name="Picture 2" descr="picture of View of Zhumbaktas rock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00562" y="1785926"/>
            <a:ext cx="1678900" cy="1118148"/>
          </a:xfrm>
          <a:prstGeom prst="rect">
            <a:avLst/>
          </a:prstGeom>
          <a:noFill/>
        </p:spPr>
      </p:pic>
      <p:pic>
        <p:nvPicPr>
          <p:cNvPr id="14" name="Picture 4" descr="http://adres.flmaster.kz/img/1/9/f106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357686" y="1643050"/>
            <a:ext cx="1940958" cy="1285885"/>
          </a:xfrm>
          <a:prstGeom prst="rect">
            <a:avLst/>
          </a:prstGeom>
          <a:noFill/>
        </p:spPr>
      </p:pic>
      <p:pic>
        <p:nvPicPr>
          <p:cNvPr id="15" name="Picture 8" descr="http://www.astanahotels.ru/image/sights/astana/piramid(1)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500562" y="1643050"/>
            <a:ext cx="1714512" cy="1289314"/>
          </a:xfrm>
          <a:prstGeom prst="rect">
            <a:avLst/>
          </a:prstGeom>
          <a:noFill/>
        </p:spPr>
      </p:pic>
      <p:pic>
        <p:nvPicPr>
          <p:cNvPr id="16" name="Picture 2" descr="picture of View of Zhumbaktas rock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00562" y="1714488"/>
            <a:ext cx="1643074" cy="1094288"/>
          </a:xfrm>
          <a:prstGeom prst="rect">
            <a:avLst/>
          </a:prstGeom>
          <a:noFill/>
        </p:spPr>
      </p:pic>
      <p:pic>
        <p:nvPicPr>
          <p:cNvPr id="17" name="Picture 2" descr="https://upload.wikimedia.org/wikipedia/commons/thumb/d/da/Monument_of_Independence,_Republic_Square,_Almaty.jpg/744px-Monument_of_Independence,_Republic_Square,_Almaty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715141" y="3857629"/>
            <a:ext cx="1297604" cy="1785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8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8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58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58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 descr="http://planetolog.ru/maps/country/big/dk/united-kingdom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14987" cy="6857999"/>
          </a:xfrm>
          <a:prstGeom prst="rect">
            <a:avLst/>
          </a:prstGeom>
          <a:noFill/>
        </p:spPr>
      </p:pic>
      <p:pic>
        <p:nvPicPr>
          <p:cNvPr id="11" name="Picture 4" descr="АНИМАЦИЯ восклицательный знак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7884" y="1500174"/>
            <a:ext cx="785819" cy="2218964"/>
          </a:xfrm>
          <a:prstGeom prst="rect">
            <a:avLst/>
          </a:prstGeom>
          <a:noFill/>
        </p:spPr>
      </p:pic>
      <p:pic>
        <p:nvPicPr>
          <p:cNvPr id="75780" name="Picture 4" descr="http://animo2.ucoz.ru/_ph/131/1/22866980.jpg?1454353445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5357818" y="1785926"/>
            <a:ext cx="4143404" cy="1841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http://festival.1september.ru/articles/588517/img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7918" y="298088"/>
            <a:ext cx="9016082" cy="5845556"/>
          </a:xfrm>
          <a:prstGeom prst="rect">
            <a:avLst/>
          </a:prstGeom>
          <a:noFill/>
        </p:spPr>
      </p:pic>
      <p:sp>
        <p:nvSpPr>
          <p:cNvPr id="11" name="Сердце 10"/>
          <p:cNvSpPr/>
          <p:nvPr/>
        </p:nvSpPr>
        <p:spPr>
          <a:xfrm>
            <a:off x="3571868" y="357166"/>
            <a:ext cx="2071702" cy="1500198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ердце 11"/>
          <p:cNvSpPr/>
          <p:nvPr/>
        </p:nvSpPr>
        <p:spPr>
          <a:xfrm>
            <a:off x="6429388" y="4286256"/>
            <a:ext cx="2071702" cy="1428760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ердце 12"/>
          <p:cNvSpPr/>
          <p:nvPr/>
        </p:nvSpPr>
        <p:spPr>
          <a:xfrm>
            <a:off x="3571868" y="4429132"/>
            <a:ext cx="2143140" cy="1571636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ердце 13"/>
          <p:cNvSpPr/>
          <p:nvPr/>
        </p:nvSpPr>
        <p:spPr>
          <a:xfrm>
            <a:off x="714348" y="4286256"/>
            <a:ext cx="2143140" cy="1428760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ердце 14"/>
          <p:cNvSpPr/>
          <p:nvPr/>
        </p:nvSpPr>
        <p:spPr>
          <a:xfrm>
            <a:off x="428596" y="2428868"/>
            <a:ext cx="2071702" cy="1428760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ердце 15"/>
          <p:cNvSpPr/>
          <p:nvPr/>
        </p:nvSpPr>
        <p:spPr>
          <a:xfrm>
            <a:off x="500034" y="500042"/>
            <a:ext cx="2286016" cy="1714512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ердце 16"/>
          <p:cNvSpPr/>
          <p:nvPr/>
        </p:nvSpPr>
        <p:spPr>
          <a:xfrm>
            <a:off x="6215074" y="571480"/>
            <a:ext cx="2286016" cy="1571636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ердце 17"/>
          <p:cNvSpPr/>
          <p:nvPr/>
        </p:nvSpPr>
        <p:spPr>
          <a:xfrm>
            <a:off x="6786578" y="2428868"/>
            <a:ext cx="1857388" cy="1428760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571504" y="142852"/>
            <a:ext cx="800102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 smtClean="0">
                <a:solidFill>
                  <a:srgbClr val="0000CC"/>
                </a:solidFill>
              </a:rPr>
              <a:t>Name   </a:t>
            </a:r>
            <a:endParaRPr lang="ru-RU" sz="8800" b="1" dirty="0" smtClean="0">
              <a:solidFill>
                <a:srgbClr val="0000CC"/>
              </a:solidFill>
            </a:endParaRPr>
          </a:p>
          <a:p>
            <a:pPr algn="ctr"/>
            <a:r>
              <a:rPr lang="en-US" sz="8800" b="1" dirty="0" smtClean="0">
                <a:solidFill>
                  <a:srgbClr val="0000CC"/>
                </a:solidFill>
              </a:rPr>
              <a:t>the</a:t>
            </a:r>
            <a:r>
              <a:rPr lang="ru-RU" sz="8800" b="1" dirty="0" smtClean="0">
                <a:solidFill>
                  <a:srgbClr val="0000CC"/>
                </a:solidFill>
              </a:rPr>
              <a:t> </a:t>
            </a:r>
            <a:r>
              <a:rPr lang="en-US" sz="8800" b="1" dirty="0" smtClean="0">
                <a:solidFill>
                  <a:srgbClr val="0000CC"/>
                </a:solidFill>
              </a:rPr>
              <a:t> sights  of </a:t>
            </a:r>
            <a:endParaRPr lang="ru-RU" sz="8800" b="1" dirty="0" smtClean="0">
              <a:solidFill>
                <a:srgbClr val="0000CC"/>
              </a:solidFill>
            </a:endParaRPr>
          </a:p>
          <a:p>
            <a:pPr algn="ctr"/>
            <a:r>
              <a:rPr lang="en-US" sz="8800" b="1" dirty="0" smtClean="0">
                <a:solidFill>
                  <a:srgbClr val="0000CC"/>
                </a:solidFill>
              </a:rPr>
              <a:t>London</a:t>
            </a:r>
            <a:endParaRPr lang="ru-RU" sz="8800" b="1" dirty="0">
              <a:solidFill>
                <a:srgbClr val="0000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http://festival.1september.ru/articles/588517/img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57166"/>
            <a:ext cx="9016082" cy="5845556"/>
          </a:xfrm>
          <a:prstGeom prst="rect">
            <a:avLst/>
          </a:prstGeom>
          <a:noFill/>
        </p:spPr>
      </p:pic>
      <p:pic>
        <p:nvPicPr>
          <p:cNvPr id="3" name="Picture 2" descr="http://i.telegraph.co.uk/multimedia/archive/02051/newcastle_2051468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6512" y="642918"/>
            <a:ext cx="2471954" cy="1542285"/>
          </a:xfrm>
          <a:prstGeom prst="rect">
            <a:avLst/>
          </a:prstGeom>
          <a:noFill/>
        </p:spPr>
      </p:pic>
      <p:pic>
        <p:nvPicPr>
          <p:cNvPr id="4" name="Picture 4" descr="https://encrypted-tbn3.gstatic.com/images?q=tbn:ANd9GcQHatB0Q9kGYE8AqX3LSs85McoyfAjFWzuSHmsT4neZZ9cbRkyi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00826" y="2428868"/>
            <a:ext cx="2428892" cy="1643074"/>
          </a:xfrm>
          <a:prstGeom prst="rect">
            <a:avLst/>
          </a:prstGeom>
          <a:noFill/>
        </p:spPr>
      </p:pic>
      <p:pic>
        <p:nvPicPr>
          <p:cNvPr id="5" name="Picture 2" descr="http://engunits.ru/wp-content/uploads/2014/05/westminster-at-night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28992" y="357166"/>
            <a:ext cx="2357454" cy="1667899"/>
          </a:xfrm>
          <a:prstGeom prst="rect">
            <a:avLst/>
          </a:prstGeom>
          <a:noFill/>
        </p:spPr>
      </p:pic>
      <p:pic>
        <p:nvPicPr>
          <p:cNvPr id="7" name="Picture 2" descr="https://encrypted-tbn0.gstatic.com/images?q=tbn:ANd9GcSaYbzQBt7guseRo2TA3hnJvMwbeOcbS5rdAggn1p68EP_sev9TT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1472" y="4357694"/>
            <a:ext cx="2428892" cy="1500198"/>
          </a:xfrm>
          <a:prstGeom prst="rect">
            <a:avLst/>
          </a:prstGeom>
          <a:noFill/>
        </p:spPr>
      </p:pic>
      <p:pic>
        <p:nvPicPr>
          <p:cNvPr id="8" name="Picture 8" descr="http://www.spillingthebeans-ng.com/wp-content/uploads/2014/09/London26_resize1-550x366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357950" y="4357694"/>
            <a:ext cx="2361748" cy="1571636"/>
          </a:xfrm>
          <a:prstGeom prst="rect">
            <a:avLst/>
          </a:prstGeom>
          <a:noFill/>
        </p:spPr>
      </p:pic>
      <p:pic>
        <p:nvPicPr>
          <p:cNvPr id="9" name="Picture 4" descr="http://www.evolutiontraining.co.uk/wp-content/uploads/2012/11/MP900402161-1024x81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9212" y="642918"/>
            <a:ext cx="2469714" cy="1571636"/>
          </a:xfrm>
          <a:prstGeom prst="rect">
            <a:avLst/>
          </a:prstGeom>
          <a:noFill/>
        </p:spPr>
      </p:pic>
      <p:pic>
        <p:nvPicPr>
          <p:cNvPr id="10" name="Picture 2" descr="https://www.ego4u.com/images/countries/uk/london02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428993" y="4500570"/>
            <a:ext cx="2357454" cy="16430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5" descr="hh00892_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V="1">
            <a:off x="6000750" y="5500701"/>
            <a:ext cx="2743200" cy="135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Овал 6"/>
          <p:cNvSpPr/>
          <p:nvPr/>
        </p:nvSpPr>
        <p:spPr>
          <a:xfrm>
            <a:off x="5143500" y="1000108"/>
            <a:ext cx="4000500" cy="2857500"/>
          </a:xfrm>
          <a:prstGeom prst="ellipse">
            <a:avLst/>
          </a:prstGeom>
          <a:solidFill>
            <a:srgbClr val="C9F4F9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214282" y="1142984"/>
            <a:ext cx="4143375" cy="2857500"/>
          </a:xfrm>
          <a:prstGeom prst="ellipse">
            <a:avLst/>
          </a:prstGeom>
          <a:solidFill>
            <a:srgbClr val="C9F4F9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2928926" y="2714620"/>
            <a:ext cx="3571900" cy="3071834"/>
          </a:xfrm>
          <a:prstGeom prst="ellipse">
            <a:avLst/>
          </a:prstGeom>
          <a:solidFill>
            <a:srgbClr val="C9F4F9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500298" y="0"/>
            <a:ext cx="6858048" cy="1015663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tabLst>
                <a:tab pos="3638550" algn="l"/>
              </a:tabLst>
              <a:defRPr/>
            </a:pP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</a:t>
            </a:r>
            <a:endParaRPr lang="ru-RU" sz="3200" b="1" dirty="0">
              <a:ln w="11430"/>
              <a:solidFill>
                <a:srgbClr val="0099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</a:endParaRPr>
          </a:p>
          <a:p>
            <a:pPr eaLnBrk="0" hangingPunct="0">
              <a:tabLst>
                <a:tab pos="3638550" algn="l"/>
              </a:tabLst>
              <a:defRPr/>
            </a:pPr>
            <a:r>
              <a:rPr lang="en-US" sz="3200" b="1" dirty="0">
                <a:ln w="11430"/>
                <a:solidFill>
                  <a:srgbClr val="0099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</a:t>
            </a:r>
            <a:r>
              <a:rPr lang="en-US" sz="3200" b="1" dirty="0" smtClean="0">
                <a:ln w="11430"/>
                <a:solidFill>
                  <a:srgbClr val="0099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 </a:t>
            </a:r>
            <a:r>
              <a:rPr lang="en-US" sz="3200" b="1" dirty="0" err="1" smtClean="0">
                <a:ln w="11430"/>
                <a:solidFill>
                  <a:srgbClr val="0099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venn</a:t>
            </a:r>
            <a:r>
              <a:rPr lang="en-US" sz="3200" b="1" dirty="0" smtClean="0">
                <a:ln w="11430"/>
                <a:solidFill>
                  <a:srgbClr val="0099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diagram</a:t>
            </a:r>
            <a:endParaRPr lang="ru-RU" sz="3200" b="1" dirty="0">
              <a:ln w="11430"/>
              <a:solidFill>
                <a:srgbClr val="0099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357950" y="1643050"/>
            <a:ext cx="1655942" cy="95410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smtClean="0">
                <a:ln w="11430"/>
                <a:solidFill>
                  <a:srgbClr val="A5002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Great Britain</a:t>
            </a:r>
            <a:endParaRPr lang="ru-RU" sz="2800" b="1" dirty="0">
              <a:ln w="11430"/>
              <a:solidFill>
                <a:srgbClr val="A5002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71538" y="1500174"/>
            <a:ext cx="2121093" cy="52322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smtClean="0">
                <a:ln w="11430"/>
                <a:solidFill>
                  <a:srgbClr val="A5002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Kazakhstan</a:t>
            </a:r>
            <a:endParaRPr lang="ru-RU" sz="2800" b="1" dirty="0">
              <a:ln w="11430"/>
              <a:solidFill>
                <a:srgbClr val="A5002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929058" y="2857496"/>
            <a:ext cx="1575944" cy="95410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ln w="11430"/>
                <a:solidFill>
                  <a:srgbClr val="A5002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Things in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ln w="11430"/>
                <a:solidFill>
                  <a:srgbClr val="A5002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 common</a:t>
            </a:r>
            <a:endParaRPr lang="ru-RU" sz="2800" b="1" dirty="0">
              <a:ln w="11430"/>
              <a:solidFill>
                <a:srgbClr val="A5002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</p:txBody>
      </p:sp>
      <p:pic>
        <p:nvPicPr>
          <p:cNvPr id="14" name="Picture 10" descr="BD13659_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991" flipH="1">
            <a:off x="286063" y="5677205"/>
            <a:ext cx="2714023" cy="1180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9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5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1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7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357166"/>
            <a:ext cx="7498080" cy="5143536"/>
          </a:xfrm>
        </p:spPr>
        <p:txBody>
          <a:bodyPr>
            <a:noAutofit/>
          </a:bodyPr>
          <a:lstStyle/>
          <a:p>
            <a:pPr algn="ctr"/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6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3" action="ppaction://hlinkpres?slideindex=1&amp;slidetitle="/>
              </a:rPr>
              <a:t/>
            </a:r>
            <a:br>
              <a:rPr lang="en-US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3" action="ppaction://hlinkpres?slideindex=1&amp;slidetitle="/>
              </a:rPr>
            </a:br>
            <a:r>
              <a:rPr lang="en-US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3" action="ppaction://hlinkpres?slideindex=1&amp;slidetitle="/>
              </a:rPr>
              <a:t>GAME</a:t>
            </a:r>
            <a:br>
              <a:rPr lang="en-US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3" action="ppaction://hlinkpres?slideindex=1&amp;slidetitle="/>
              </a:rPr>
            </a:br>
            <a:r>
              <a:rPr lang="en-US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about sightseeing places of GB</a:t>
            </a:r>
            <a:br>
              <a:rPr lang="en-US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4" action="ppaction://hlinkpres?slideindex=1&amp;slidetitle="/>
              </a:rPr>
              <a:t>2_ GAME.ppt</a:t>
            </a:r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66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Улыбающееся лицо 2"/>
          <p:cNvSpPr/>
          <p:nvPr/>
        </p:nvSpPr>
        <p:spPr>
          <a:xfrm>
            <a:off x="1357290" y="5500702"/>
            <a:ext cx="914400" cy="9144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7858148" y="5572140"/>
            <a:ext cx="1042416" cy="104241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583044"/>
          </a:xfrm>
        </p:spPr>
        <p:txBody>
          <a:bodyPr>
            <a:noAutofit/>
          </a:bodyPr>
          <a:lstStyle/>
          <a:p>
            <a:pPr algn="ctr"/>
            <a:r>
              <a:rPr lang="en-US" sz="4800" b="1" i="1" dirty="0" smtClean="0"/>
              <a:t>Lets check our knowledge by the application </a:t>
            </a:r>
            <a:r>
              <a:rPr lang="en-US" sz="4800" b="1" i="1" dirty="0" err="1" smtClean="0"/>
              <a:t>Kahoot</a:t>
            </a:r>
            <a:endParaRPr lang="ru-RU" sz="4800" b="1" i="1" dirty="0"/>
          </a:p>
        </p:txBody>
      </p:sp>
      <p:pic>
        <p:nvPicPr>
          <p:cNvPr id="3" name="Рисунок 2" descr="kahoot-Small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2330450"/>
            <a:ext cx="7429552" cy="4098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Блок-схема: подготовка 6"/>
          <p:cNvSpPr/>
          <p:nvPr/>
        </p:nvSpPr>
        <p:spPr>
          <a:xfrm>
            <a:off x="1142976" y="0"/>
            <a:ext cx="7786742" cy="1142960"/>
          </a:xfrm>
          <a:prstGeom prst="flowChartPreparation">
            <a:avLst/>
          </a:prstGeom>
          <a:solidFill>
            <a:srgbClr val="FEE6DE">
              <a:alpha val="70000"/>
            </a:srgbClr>
          </a:solidFill>
          <a:scene3d>
            <a:camera prst="orthographicFront"/>
            <a:lightRig rig="threePt" dir="t"/>
          </a:scene3d>
          <a:sp3d>
            <a:bevelT w="120650"/>
            <a:bevelB w="146050" h="1016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2282825" y="180975"/>
            <a:ext cx="2286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tabLst>
                <a:tab pos="3638550" algn="l"/>
              </a:tabLst>
            </a:pPr>
            <a:r>
              <a:rPr lang="en-US" sz="1400" b="1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en-US">
              <a:solidFill>
                <a:srgbClr val="000000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285720" y="1643050"/>
            <a:ext cx="3929090" cy="470898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lnSpc>
                <a:spcPct val="150000"/>
              </a:lnSpc>
              <a:tabLst>
                <a:tab pos="3638550" algn="l"/>
              </a:tabLst>
              <a:defRPr/>
            </a:pPr>
            <a:r>
              <a:rPr lang="en-US" sz="2000" b="1" dirty="0">
                <a:ln w="11430"/>
                <a:solidFill>
                  <a:srgbClr val="66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 The houses of  Parliament is</a:t>
            </a:r>
            <a:endParaRPr lang="ru-RU" sz="2000" b="1" dirty="0">
              <a:ln w="11430"/>
              <a:solidFill>
                <a:srgbClr val="6600CC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" pitchFamily="34" charset="0"/>
            </a:endParaRPr>
          </a:p>
          <a:p>
            <a:pPr eaLnBrk="0" hangingPunct="0">
              <a:lnSpc>
                <a:spcPct val="150000"/>
              </a:lnSpc>
              <a:tabLst>
                <a:tab pos="3638550" algn="l"/>
              </a:tabLst>
              <a:defRPr/>
            </a:pPr>
            <a:r>
              <a:rPr lang="en-US" sz="2000" b="1" dirty="0">
                <a:ln w="11430"/>
                <a:solidFill>
                  <a:srgbClr val="66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 Baiterek</a:t>
            </a:r>
            <a:endParaRPr lang="ru-RU" sz="2000" b="1" dirty="0">
              <a:ln w="11430"/>
              <a:solidFill>
                <a:srgbClr val="6600CC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" pitchFamily="34" charset="0"/>
            </a:endParaRPr>
          </a:p>
          <a:p>
            <a:pPr marL="457200" indent="-457200" eaLnBrk="0" hangingPunct="0">
              <a:lnSpc>
                <a:spcPct val="150000"/>
              </a:lnSpc>
              <a:tabLst>
                <a:tab pos="3638550" algn="l"/>
              </a:tabLst>
              <a:defRPr/>
            </a:pPr>
            <a:r>
              <a:rPr lang="en-US" sz="2000" b="1" dirty="0">
                <a:ln w="11430"/>
                <a:solidFill>
                  <a:srgbClr val="66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3. Big-Ben is</a:t>
            </a:r>
            <a:endParaRPr lang="ru-RU" sz="2000" b="1" dirty="0">
              <a:ln w="11430"/>
              <a:solidFill>
                <a:srgbClr val="6600CC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" pitchFamily="34" charset="0"/>
            </a:endParaRPr>
          </a:p>
          <a:p>
            <a:pPr marL="457200" indent="-457200" eaLnBrk="0" hangingPunct="0">
              <a:lnSpc>
                <a:spcPct val="150000"/>
              </a:lnSpc>
              <a:tabLst>
                <a:tab pos="3638550" algn="l"/>
              </a:tabLst>
              <a:defRPr/>
            </a:pPr>
            <a:r>
              <a:rPr lang="en-US" sz="2000" b="1" dirty="0">
                <a:ln w="11430"/>
                <a:solidFill>
                  <a:srgbClr val="66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 </a:t>
            </a:r>
            <a:r>
              <a:rPr lang="en-US" sz="2000" b="1" dirty="0" err="1">
                <a:ln w="11430"/>
                <a:solidFill>
                  <a:srgbClr val="66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Buckinham</a:t>
            </a:r>
            <a:r>
              <a:rPr lang="en-US" sz="2000" b="1" dirty="0">
                <a:ln w="11430"/>
                <a:solidFill>
                  <a:srgbClr val="66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Palace  </a:t>
            </a:r>
            <a:endParaRPr lang="ru-RU" sz="2000" b="1" dirty="0">
              <a:ln w="11430"/>
              <a:solidFill>
                <a:srgbClr val="6600CC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" pitchFamily="34" charset="0"/>
            </a:endParaRPr>
          </a:p>
          <a:p>
            <a:pPr eaLnBrk="0" hangingPunct="0">
              <a:lnSpc>
                <a:spcPct val="150000"/>
              </a:lnSpc>
              <a:tabLst>
                <a:tab pos="3638550" algn="l"/>
              </a:tabLst>
              <a:defRPr/>
            </a:pPr>
            <a:r>
              <a:rPr lang="en-US" sz="2000" b="1" dirty="0">
                <a:ln w="11430"/>
                <a:solidFill>
                  <a:srgbClr val="66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  Astana is </a:t>
            </a:r>
            <a:endParaRPr lang="ru-RU" sz="2000" b="1" dirty="0">
              <a:ln w="11430"/>
              <a:solidFill>
                <a:srgbClr val="6600CC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" pitchFamily="34" charset="0"/>
            </a:endParaRPr>
          </a:p>
          <a:p>
            <a:pPr eaLnBrk="0" hangingPunct="0">
              <a:lnSpc>
                <a:spcPct val="150000"/>
              </a:lnSpc>
              <a:tabLst>
                <a:tab pos="3638550" algn="l"/>
              </a:tabLst>
              <a:defRPr/>
            </a:pPr>
            <a:r>
              <a:rPr lang="en-US" sz="2000" b="1" dirty="0">
                <a:ln w="11430"/>
                <a:solidFill>
                  <a:srgbClr val="66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  Duman Entertainment centre </a:t>
            </a:r>
          </a:p>
          <a:p>
            <a:pPr eaLnBrk="0" hangingPunct="0">
              <a:lnSpc>
                <a:spcPct val="150000"/>
              </a:lnSpc>
              <a:tabLst>
                <a:tab pos="3638550" algn="l"/>
              </a:tabLst>
              <a:defRPr/>
            </a:pPr>
            <a:r>
              <a:rPr lang="en-US" sz="2000" b="1" dirty="0">
                <a:ln w="11430"/>
                <a:solidFill>
                  <a:srgbClr val="66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has  </a:t>
            </a:r>
            <a:endParaRPr lang="ru-RU" sz="2000" b="1" dirty="0">
              <a:ln w="11430"/>
              <a:solidFill>
                <a:srgbClr val="6600CC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" pitchFamily="34" charset="0"/>
            </a:endParaRPr>
          </a:p>
          <a:p>
            <a:pPr eaLnBrk="0" hangingPunct="0">
              <a:lnSpc>
                <a:spcPct val="150000"/>
              </a:lnSpc>
              <a:tabLst>
                <a:tab pos="3638550" algn="l"/>
              </a:tabLst>
              <a:defRPr/>
            </a:pPr>
            <a:r>
              <a:rPr lang="en-US" sz="2000" b="1" dirty="0">
                <a:ln w="11430"/>
                <a:solidFill>
                  <a:srgbClr val="66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7. The tower of  London</a:t>
            </a:r>
          </a:p>
          <a:p>
            <a:pPr eaLnBrk="0" hangingPunct="0">
              <a:lnSpc>
                <a:spcPct val="150000"/>
              </a:lnSpc>
              <a:tabLst>
                <a:tab pos="3638550" algn="l"/>
              </a:tabLst>
              <a:defRPr/>
            </a:pPr>
            <a:endParaRPr lang="en-US" sz="2000" b="1" dirty="0">
              <a:ln w="11430"/>
              <a:solidFill>
                <a:srgbClr val="6600CC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>
              <a:lnSpc>
                <a:spcPct val="150000"/>
              </a:lnSpc>
              <a:tabLst>
                <a:tab pos="3638550" algn="l"/>
              </a:tabLst>
              <a:defRPr/>
            </a:pPr>
            <a:r>
              <a:rPr lang="en-US" sz="2000" b="1" dirty="0">
                <a:ln w="11430"/>
                <a:solidFill>
                  <a:srgbClr val="66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8. </a:t>
            </a:r>
            <a:r>
              <a:rPr lang="en-US" sz="2000" b="1" dirty="0" err="1">
                <a:ln w="11430"/>
                <a:solidFill>
                  <a:srgbClr val="66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Akh</a:t>
            </a:r>
            <a:r>
              <a:rPr lang="en-US" sz="2000" b="1" dirty="0">
                <a:ln w="11430"/>
                <a:solidFill>
                  <a:srgbClr val="66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ln w="11430"/>
                <a:solidFill>
                  <a:srgbClr val="66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Orda</a:t>
            </a:r>
            <a:r>
              <a:rPr lang="ru-RU" sz="2000" b="1" dirty="0">
                <a:ln w="11430"/>
                <a:solidFill>
                  <a:srgbClr val="66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</a:rPr>
              <a:t> </a:t>
            </a:r>
            <a:endParaRPr lang="ru-RU" sz="2000" b="1" dirty="0">
              <a:ln w="11430"/>
              <a:solidFill>
                <a:srgbClr val="6600CC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+mn-lt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3786182" y="1857364"/>
            <a:ext cx="6072230" cy="563231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lnSpc>
                <a:spcPct val="150000"/>
              </a:lnSpc>
              <a:tabLst>
                <a:tab pos="3638550" algn="l"/>
              </a:tabLst>
              <a:defRPr/>
            </a:pPr>
            <a:r>
              <a:rPr lang="en-US" sz="2000" b="1" dirty="0">
                <a:ln w="11430"/>
                <a:solidFill>
                  <a:srgbClr val="66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a)  the second coldest capital in the world.</a:t>
            </a:r>
            <a:endParaRPr lang="ru-RU" sz="2000" b="1" dirty="0">
              <a:ln w="11430"/>
              <a:solidFill>
                <a:srgbClr val="6600CC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" pitchFamily="34" charset="0"/>
            </a:endParaRPr>
          </a:p>
          <a:p>
            <a:pPr eaLnBrk="0" hangingPunct="0">
              <a:lnSpc>
                <a:spcPct val="150000"/>
              </a:lnSpc>
              <a:tabLst>
                <a:tab pos="3638550" algn="l"/>
              </a:tabLst>
              <a:defRPr/>
            </a:pPr>
            <a:r>
              <a:rPr lang="en-US" sz="2000" b="1" dirty="0">
                <a:ln w="11430"/>
                <a:solidFill>
                  <a:srgbClr val="66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b)  a big aquarium with over 2000 sea animals.</a:t>
            </a:r>
            <a:endParaRPr lang="ru-RU" sz="2000" b="1" dirty="0">
              <a:ln w="11430"/>
              <a:solidFill>
                <a:srgbClr val="6600CC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" pitchFamily="34" charset="0"/>
            </a:endParaRPr>
          </a:p>
          <a:p>
            <a:pPr eaLnBrk="0" hangingPunct="0">
              <a:lnSpc>
                <a:spcPct val="150000"/>
              </a:lnSpc>
              <a:tabLst>
                <a:tab pos="3638550" algn="l"/>
              </a:tabLst>
              <a:defRPr/>
            </a:pPr>
            <a:r>
              <a:rPr lang="en-US" sz="2000" b="1" dirty="0">
                <a:ln w="11430"/>
                <a:solidFill>
                  <a:srgbClr val="66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c)  the building which British Parliament sits.</a:t>
            </a:r>
            <a:endParaRPr lang="ru-RU" sz="2000" b="1" dirty="0">
              <a:ln w="11430"/>
              <a:solidFill>
                <a:srgbClr val="6600CC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" pitchFamily="34" charset="0"/>
            </a:endParaRPr>
          </a:p>
          <a:p>
            <a:pPr eaLnBrk="0" hangingPunct="0">
              <a:lnSpc>
                <a:spcPct val="150000"/>
              </a:lnSpc>
              <a:tabLst>
                <a:tab pos="3638550" algn="l"/>
              </a:tabLst>
              <a:defRPr/>
            </a:pPr>
            <a:r>
              <a:rPr lang="en-US" sz="2000" b="1" dirty="0">
                <a:ln w="11430"/>
                <a:solidFill>
                  <a:srgbClr val="66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d)  is a Tower, </a:t>
            </a:r>
            <a:r>
              <a:rPr lang="en-US" sz="2000" b="1" dirty="0" err="1">
                <a:ln w="11430"/>
                <a:solidFill>
                  <a:srgbClr val="66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Astana</a:t>
            </a:r>
            <a:r>
              <a:rPr lang="en-US" sz="2000" b="1" dirty="0" err="1">
                <a:ln w="11430"/>
                <a:solidFill>
                  <a:srgbClr val="66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lang="en-US" sz="2000" b="1" dirty="0" err="1">
                <a:ln w="11430"/>
                <a:solidFill>
                  <a:srgbClr val="66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</a:t>
            </a:r>
            <a:r>
              <a:rPr lang="en-US" sz="2000" b="1" dirty="0">
                <a:ln w="11430"/>
                <a:solidFill>
                  <a:srgbClr val="66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most famous landmark. </a:t>
            </a:r>
            <a:endParaRPr lang="ru-RU" sz="2000" b="1" dirty="0">
              <a:ln w="11430"/>
              <a:solidFill>
                <a:srgbClr val="6600CC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" pitchFamily="34" charset="0"/>
            </a:endParaRPr>
          </a:p>
          <a:p>
            <a:pPr eaLnBrk="0" hangingPunct="0">
              <a:lnSpc>
                <a:spcPct val="150000"/>
              </a:lnSpc>
              <a:tabLst>
                <a:tab pos="3638550" algn="l"/>
              </a:tabLst>
              <a:defRPr/>
            </a:pPr>
            <a:r>
              <a:rPr lang="en-US" sz="2000" b="1" dirty="0">
                <a:ln w="11430"/>
                <a:solidFill>
                  <a:srgbClr val="66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e)  one of the famous clocks in the world,  </a:t>
            </a:r>
            <a:endParaRPr lang="ru-RU" sz="2000" b="1" dirty="0">
              <a:ln w="11430"/>
              <a:solidFill>
                <a:srgbClr val="6600CC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" pitchFamily="34" charset="0"/>
            </a:endParaRPr>
          </a:p>
          <a:p>
            <a:pPr eaLnBrk="0" hangingPunct="0">
              <a:lnSpc>
                <a:spcPct val="150000"/>
              </a:lnSpc>
              <a:tabLst>
                <a:tab pos="3638550" algn="l"/>
              </a:tabLst>
              <a:defRPr/>
            </a:pPr>
            <a:r>
              <a:rPr lang="en-US" sz="2000" b="1" dirty="0">
                <a:ln w="11430"/>
                <a:solidFill>
                  <a:srgbClr val="66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symbol of  London.</a:t>
            </a:r>
            <a:endParaRPr lang="ru-RU" sz="2000" b="1" dirty="0">
              <a:ln w="11430"/>
              <a:solidFill>
                <a:srgbClr val="6600CC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" pitchFamily="34" charset="0"/>
            </a:endParaRPr>
          </a:p>
          <a:p>
            <a:pPr marL="457200" indent="-457200" eaLnBrk="0" hangingPunct="0">
              <a:lnSpc>
                <a:spcPct val="150000"/>
              </a:lnSpc>
              <a:tabLst>
                <a:tab pos="3638550" algn="l"/>
              </a:tabLst>
              <a:defRPr/>
            </a:pPr>
            <a:r>
              <a:rPr lang="en-US" sz="2000" b="1" dirty="0">
                <a:ln w="11430"/>
                <a:solidFill>
                  <a:srgbClr val="66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f)  is the official residence of the Queen.</a:t>
            </a:r>
            <a:endParaRPr lang="ru-RU" sz="2000" b="1" dirty="0">
              <a:ln w="11430"/>
              <a:solidFill>
                <a:srgbClr val="6600CC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" pitchFamily="34" charset="0"/>
            </a:endParaRPr>
          </a:p>
          <a:p>
            <a:pPr eaLnBrk="0" hangingPunct="0">
              <a:lnSpc>
                <a:spcPct val="150000"/>
              </a:lnSpc>
              <a:tabLst>
                <a:tab pos="3638550" algn="l"/>
              </a:tabLst>
              <a:defRPr/>
            </a:pPr>
            <a:r>
              <a:rPr lang="en-US" sz="2000" b="1" dirty="0">
                <a:ln w="11430"/>
                <a:solidFill>
                  <a:srgbClr val="66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g)  is the official workplace of the President of   </a:t>
            </a:r>
          </a:p>
          <a:p>
            <a:pPr eaLnBrk="0" hangingPunct="0">
              <a:lnSpc>
                <a:spcPct val="150000"/>
              </a:lnSpc>
              <a:tabLst>
                <a:tab pos="3638550" algn="l"/>
              </a:tabLst>
              <a:defRPr/>
            </a:pPr>
            <a:r>
              <a:rPr lang="en-US" sz="2000" b="1" dirty="0">
                <a:ln w="11430"/>
                <a:solidFill>
                  <a:srgbClr val="66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Kazakhstan</a:t>
            </a:r>
          </a:p>
          <a:p>
            <a:pPr eaLnBrk="0" hangingPunct="0">
              <a:lnSpc>
                <a:spcPct val="150000"/>
              </a:lnSpc>
              <a:tabLst>
                <a:tab pos="3638550" algn="l"/>
              </a:tabLst>
              <a:defRPr/>
            </a:pPr>
            <a:r>
              <a:rPr lang="en-US" sz="2000" b="1" dirty="0">
                <a:ln w="11430"/>
                <a:solidFill>
                  <a:srgbClr val="66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h)  is a very old building, now it is a museum. </a:t>
            </a:r>
          </a:p>
          <a:p>
            <a:pPr eaLnBrk="0" hangingPunct="0">
              <a:lnSpc>
                <a:spcPct val="150000"/>
              </a:lnSpc>
              <a:tabLst>
                <a:tab pos="3638550" algn="l"/>
              </a:tabLst>
              <a:defRPr/>
            </a:pPr>
            <a:endParaRPr lang="en-US" sz="2000" b="1" dirty="0">
              <a:ln w="11430"/>
              <a:solidFill>
                <a:srgbClr val="6600CC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lnSpc>
                <a:spcPct val="150000"/>
              </a:lnSpc>
              <a:tabLst>
                <a:tab pos="3638550" algn="l"/>
              </a:tabLst>
              <a:defRPr/>
            </a:pPr>
            <a:endParaRPr lang="en-US" sz="2000" b="1" dirty="0">
              <a:ln w="11430"/>
              <a:solidFill>
                <a:srgbClr val="6600CC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714612" y="-428652"/>
            <a:ext cx="3448380" cy="1785104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 smtClean="0">
              <a:ln w="11430"/>
              <a:solidFill>
                <a:srgbClr val="A50021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smtClean="0">
                <a:ln w="11430"/>
                <a:solidFill>
                  <a:srgbClr val="A5002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Extra task.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smtClean="0">
                <a:ln w="11430"/>
                <a:solidFill>
                  <a:srgbClr val="A5002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Match</a:t>
            </a:r>
            <a:r>
              <a:rPr lang="en-US" sz="5400" b="1" dirty="0" smtClean="0">
                <a:ln w="11430"/>
                <a:solidFill>
                  <a:srgbClr val="A5002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b="1" dirty="0">
                <a:ln w="11430"/>
                <a:solidFill>
                  <a:srgbClr val="A5002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 sentences.</a:t>
            </a:r>
            <a:endParaRPr lang="ru-RU" sz="2800" b="1" dirty="0">
              <a:ln w="11430"/>
              <a:solidFill>
                <a:srgbClr val="A50021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2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A8123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3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4" dur="500" fill="hold"/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A8123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8" dur="500" fill="hold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31518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0" dur="500" fill="hold"/>
                                        <p:tgtEl>
                                          <p:spTgt spid="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31518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4" dur="500" fill="hold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13F52E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6" dur="500" fill="hold"/>
                                        <p:tgtEl>
                                          <p:spTgt spid="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13F52E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8" dur="500" fill="hold"/>
                                        <p:tgtEl>
                                          <p:spTgt spid="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13F52E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2" dur="2000" fill="hold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EFAFA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4" dur="2000" fill="hold"/>
                                        <p:tgtEl>
                                          <p:spTgt spid="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EFAFA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8" dur="2000" fill="hold"/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5F53D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0" dur="20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5F53D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4" dur="2000" fill="hold"/>
                                        <p:tgtEl>
                                          <p:spTgt spid="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91FB4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6" dur="2000" fill="hold"/>
                                        <p:tgtEl>
                                          <p:spTgt spid="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91FB4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8" dur="2000" fill="hold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91FB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72" dur="2000" fill="hold"/>
                                        <p:tgtEl>
                                          <p:spTgt spid="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8080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74" dur="2000" fill="hold"/>
                                        <p:tgtEl>
                                          <p:spTgt spid="4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808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78" dur="2000" fill="hold"/>
                                        <p:tgtEl>
                                          <p:spTgt spid="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90033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80" dur="2000" fill="hold"/>
                                        <p:tgtEl>
                                          <p:spTgt spid="4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90033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8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82" dur="2000" fill="hold"/>
                                        <p:tgtEl>
                                          <p:spTgt spid="4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90033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feedbac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B0F0"/>
            </a:gs>
            <a:gs pos="25000">
              <a:srgbClr val="FFFF00"/>
            </a:gs>
            <a:gs pos="50000">
              <a:srgbClr val="FF0000"/>
            </a:gs>
            <a:gs pos="75000">
              <a:srgbClr val="FF0000"/>
            </a:gs>
            <a:gs pos="100000">
              <a:srgbClr val="3366FF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357438" y="214313"/>
            <a:ext cx="5643562" cy="6985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Concluding stage.</a:t>
            </a:r>
            <a:endParaRPr lang="ru-RU" sz="4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en-US" sz="44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4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9" name="Picture 4" descr="013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25" y="357188"/>
            <a:ext cx="642938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Овальная выноска 13"/>
          <p:cNvSpPr/>
          <p:nvPr/>
        </p:nvSpPr>
        <p:spPr>
          <a:xfrm>
            <a:off x="1714480" y="4357694"/>
            <a:ext cx="3571900" cy="2214578"/>
          </a:xfrm>
          <a:prstGeom prst="wedgeEllipseCallout">
            <a:avLst>
              <a:gd name="adj1" fmla="val 103121"/>
              <a:gd name="adj2" fmla="val 50037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2071688" y="4813315"/>
            <a:ext cx="3143250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Congratulations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You are best pupils!</a:t>
            </a:r>
            <a:endParaRPr lang="ru-RU" sz="2400" b="1" i="1" dirty="0"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16" name="Picture 4" descr="J0076199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2250" y="1214438"/>
            <a:ext cx="2286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4" descr="J0076199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63" y="3143250"/>
            <a:ext cx="2286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4" descr="J0076199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857250" y="5072063"/>
            <a:ext cx="2286000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214282" y="1739334"/>
            <a:ext cx="7786713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/ Evaluation of students answers.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c/ marking students by criteria</a:t>
            </a:r>
          </a:p>
          <a:p>
            <a:pPr>
              <a:defRPr/>
            </a:pP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3600" dirty="0"/>
          </a:p>
        </p:txBody>
      </p:sp>
      <p:pic>
        <p:nvPicPr>
          <p:cNvPr id="24586" name="Picture 7" descr="AG00373_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43688" y="4572000"/>
            <a:ext cx="2089150" cy="20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7" name="Picture 11" descr="J0095743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71750" y="4286250"/>
            <a:ext cx="228600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8" name="Picture 11" descr="J0095743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7688" y="5500688"/>
            <a:ext cx="228600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9" name="Picture 11" descr="J0095743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7563" y="4429125"/>
            <a:ext cx="228600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90" name="Picture 11" descr="J0095743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28813" y="5000625"/>
            <a:ext cx="228600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91" name="Picture 11" descr="J0095743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43250" y="5286375"/>
            <a:ext cx="228600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92" name="Picture 11" descr="J0095743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43313" y="5643563"/>
            <a:ext cx="228600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93" name="Picture 11" descr="J0095743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14625" y="5715000"/>
            <a:ext cx="228600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94" name="Picture 11" descr="J0095743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00563" y="4643438"/>
            <a:ext cx="228600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95" name="Picture 11" descr="J0095743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86188" y="4214813"/>
            <a:ext cx="228600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96" name="Picture 11" descr="J0095743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43250" y="4071938"/>
            <a:ext cx="228600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4" descr="J0076199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13" y="5286375"/>
            <a:ext cx="2286000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0" name="Picture 95" descr="BD20656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0200" y="6426200"/>
            <a:ext cx="1752600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Picture 95" descr="BD20656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50" y="6429375"/>
            <a:ext cx="175260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2" name="Picture 95" descr="BD20656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2313" y="6429375"/>
            <a:ext cx="1752600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3" name="Picture 95" descr="BD20656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50" y="6429375"/>
            <a:ext cx="1752600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4" name="Picture 95" descr="BD20656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6429375"/>
            <a:ext cx="1752600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4" descr="J0095711"/>
          <p:cNvPicPr>
            <a:picLocks noChangeAspect="1" noChangeArrowheads="1" noCrop="1"/>
          </p:cNvPicPr>
          <p:nvPr/>
        </p:nvPicPr>
        <p:blipFill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000100" y="6429396"/>
            <a:ext cx="239713" cy="239713"/>
          </a:xfrm>
          <a:prstGeom prst="rect">
            <a:avLst/>
          </a:prstGeom>
          <a:solidFill>
            <a:srgbClr val="FF0000"/>
          </a:solidFill>
          <a:effectLst>
            <a:outerShdw blurRad="50800" dist="50800" dir="5400000" algn="ctr" rotWithShape="0">
              <a:srgbClr val="FF0000"/>
            </a:outerShdw>
          </a:effectLst>
          <a:scene3d>
            <a:camera prst="orthographicFront"/>
            <a:lightRig rig="threePt" dir="t"/>
          </a:scene3d>
          <a:sp3d extrusionH="76200" contourW="12700">
            <a:extrusionClr>
              <a:srgbClr val="7030A0"/>
            </a:extrusionClr>
            <a:contourClr>
              <a:srgbClr val="FF0000"/>
            </a:contourClr>
          </a:sp3d>
        </p:spPr>
      </p:pic>
      <p:pic>
        <p:nvPicPr>
          <p:cNvPr id="15" name="Picture 24" descr="J0095711"/>
          <p:cNvPicPr>
            <a:picLocks noChangeAspect="1" noChangeArrowheads="1" noCrop="1"/>
          </p:cNvPicPr>
          <p:nvPr/>
        </p:nvPicPr>
        <p:blipFill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143636" y="6429396"/>
            <a:ext cx="239713" cy="239713"/>
          </a:xfrm>
          <a:prstGeom prst="rect">
            <a:avLst/>
          </a:prstGeom>
          <a:solidFill>
            <a:srgbClr val="FF0000"/>
          </a:solidFill>
          <a:effectLst>
            <a:outerShdw blurRad="50800" dist="50800" dir="5400000" algn="ctr" rotWithShape="0">
              <a:srgbClr val="FF0000"/>
            </a:outerShdw>
          </a:effectLst>
          <a:scene3d>
            <a:camera prst="orthographicFront"/>
            <a:lightRig rig="threePt" dir="t"/>
          </a:scene3d>
          <a:sp3d extrusionH="76200" contourW="12700">
            <a:extrusionClr>
              <a:srgbClr val="7030A0"/>
            </a:extrusionClr>
            <a:contourClr>
              <a:srgbClr val="FF0000"/>
            </a:contourClr>
          </a:sp3d>
        </p:spPr>
      </p:pic>
      <p:pic>
        <p:nvPicPr>
          <p:cNvPr id="16" name="Picture 24" descr="J0095711"/>
          <p:cNvPicPr>
            <a:picLocks noChangeAspect="1" noChangeArrowheads="1" noCrop="1"/>
          </p:cNvPicPr>
          <p:nvPr/>
        </p:nvPicPr>
        <p:blipFill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4500562" y="6429396"/>
            <a:ext cx="239713" cy="239713"/>
          </a:xfrm>
          <a:prstGeom prst="rect">
            <a:avLst/>
          </a:prstGeom>
          <a:solidFill>
            <a:srgbClr val="FF0000"/>
          </a:solidFill>
          <a:effectLst>
            <a:outerShdw blurRad="50800" dist="50800" dir="5400000" algn="ctr" rotWithShape="0">
              <a:srgbClr val="FF0000"/>
            </a:outerShdw>
          </a:effectLst>
          <a:scene3d>
            <a:camera prst="orthographicFront"/>
            <a:lightRig rig="threePt" dir="t"/>
          </a:scene3d>
          <a:sp3d extrusionH="76200" contourW="12700">
            <a:extrusionClr>
              <a:srgbClr val="7030A0"/>
            </a:extrusionClr>
            <a:contourClr>
              <a:srgbClr val="FF0000"/>
            </a:contourClr>
          </a:sp3d>
        </p:spPr>
      </p:pic>
      <p:pic>
        <p:nvPicPr>
          <p:cNvPr id="17" name="Picture 24" descr="J0095711"/>
          <p:cNvPicPr>
            <a:picLocks noChangeAspect="1" noChangeArrowheads="1" noCrop="1"/>
          </p:cNvPicPr>
          <p:nvPr/>
        </p:nvPicPr>
        <p:blipFill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714612" y="6429396"/>
            <a:ext cx="239713" cy="239713"/>
          </a:xfrm>
          <a:prstGeom prst="rect">
            <a:avLst/>
          </a:prstGeom>
          <a:solidFill>
            <a:srgbClr val="FF0000"/>
          </a:solidFill>
          <a:effectLst>
            <a:outerShdw blurRad="50800" dist="50800" dir="5400000" algn="ctr" rotWithShape="0">
              <a:srgbClr val="FF0000"/>
            </a:outerShdw>
          </a:effectLst>
          <a:scene3d>
            <a:camera prst="orthographicFront"/>
            <a:lightRig rig="threePt" dir="t"/>
          </a:scene3d>
          <a:sp3d extrusionH="76200" contourW="12700">
            <a:extrusionClr>
              <a:srgbClr val="7030A0"/>
            </a:extrusionClr>
            <a:contourClr>
              <a:srgbClr val="FF0000"/>
            </a:contourClr>
          </a:sp3d>
        </p:spPr>
      </p:pic>
      <p:pic>
        <p:nvPicPr>
          <p:cNvPr id="18" name="Picture 24" descr="J0095711"/>
          <p:cNvPicPr>
            <a:picLocks noChangeAspect="1" noChangeArrowheads="1" noCrop="1"/>
          </p:cNvPicPr>
          <p:nvPr/>
        </p:nvPicPr>
        <p:blipFill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7786710" y="6429396"/>
            <a:ext cx="239713" cy="239713"/>
          </a:xfrm>
          <a:prstGeom prst="rect">
            <a:avLst/>
          </a:prstGeom>
          <a:solidFill>
            <a:srgbClr val="FF0000"/>
          </a:solidFill>
          <a:effectLst>
            <a:outerShdw blurRad="50800" dist="50800" dir="5400000" algn="ctr" rotWithShape="0">
              <a:srgbClr val="FF0000"/>
            </a:outerShdw>
          </a:effectLst>
          <a:scene3d>
            <a:camera prst="orthographicFront"/>
            <a:lightRig rig="threePt" dir="t"/>
          </a:scene3d>
          <a:sp3d extrusionH="76200" contourW="12700">
            <a:extrusionClr>
              <a:srgbClr val="7030A0"/>
            </a:extrusionClr>
            <a:contourClr>
              <a:srgbClr val="FF0000"/>
            </a:contourClr>
          </a:sp3d>
        </p:spPr>
      </p:pic>
      <p:sp>
        <p:nvSpPr>
          <p:cNvPr id="20" name="Горизонтальный свиток 19"/>
          <p:cNvSpPr/>
          <p:nvPr/>
        </p:nvSpPr>
        <p:spPr>
          <a:xfrm>
            <a:off x="4286248" y="4143380"/>
            <a:ext cx="4643470" cy="1357321"/>
          </a:xfrm>
          <a:prstGeom prst="horizontalScroll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600" b="1" dirty="0">
                <a:ln w="11430"/>
                <a:solidFill>
                  <a:schemeClr val="bg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English</a:t>
            </a:r>
            <a:endParaRPr lang="ru-RU" sz="6600" b="1" dirty="0">
              <a:ln w="11430"/>
              <a:solidFill>
                <a:schemeClr val="bg1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Заголовок 18"/>
          <p:cNvSpPr>
            <a:spLocks noGrp="1"/>
          </p:cNvSpPr>
          <p:nvPr>
            <p:ph type="title"/>
          </p:nvPr>
        </p:nvSpPr>
        <p:spPr>
          <a:xfrm>
            <a:off x="3286084" y="214290"/>
            <a:ext cx="5857916" cy="2143140"/>
          </a:xfrm>
        </p:spPr>
        <p:txBody>
          <a:bodyPr>
            <a:normAutofit/>
          </a:bodyPr>
          <a:lstStyle/>
          <a:p>
            <a:pPr algn="r"/>
            <a:r>
              <a:rPr lang="ru-RU" sz="20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i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 descr="Картинки по запросу travelli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8662" y="0"/>
            <a:ext cx="8215338" cy="628652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B0F0"/>
            </a:gs>
            <a:gs pos="25000">
              <a:srgbClr val="FFFF00"/>
            </a:gs>
            <a:gs pos="50000">
              <a:srgbClr val="FF0000"/>
            </a:gs>
            <a:gs pos="75000">
              <a:srgbClr val="FF0000"/>
            </a:gs>
            <a:gs pos="100000">
              <a:srgbClr val="3366FF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714500" y="2643188"/>
            <a:ext cx="6500838" cy="1808162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96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Good  bye!</a:t>
            </a:r>
            <a:endParaRPr lang="ru-RU" sz="9600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7" name="Picture 7" descr="36_2_38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0875" y="5214938"/>
            <a:ext cx="1944688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0" descr="explor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3" y="214313"/>
            <a:ext cx="2232025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643063" y="1785938"/>
            <a:ext cx="7000875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T: the lesson is over. 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30" name="Picture 6" descr="BD13738_"/>
          <p:cNvPicPr>
            <a:picLocks noGrp="1" noChangeAspect="1" noChangeArrowheads="1" noCrop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1928813" y="4786313"/>
            <a:ext cx="4500562" cy="1695450"/>
          </a:xfrm>
        </p:spPr>
      </p:pic>
      <p:pic>
        <p:nvPicPr>
          <p:cNvPr id="9" name="Picture 11" descr="fox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313" y="142875"/>
            <a:ext cx="428625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643042" y="1"/>
            <a:ext cx="707236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Warming  up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3"/>
          <a:srcRect l="12305" t="31250" r="58984" b="17708"/>
          <a:stretch>
            <a:fillRect/>
          </a:stretch>
        </p:blipFill>
        <p:spPr bwMode="auto">
          <a:xfrm>
            <a:off x="1500166" y="857232"/>
            <a:ext cx="7072362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Круглая лента лицом вниз 3">
            <a:hlinkClick r:id="rId2" action="ppaction://hlinkfile"/>
          </p:cNvPr>
          <p:cNvSpPr/>
          <p:nvPr/>
        </p:nvSpPr>
        <p:spPr>
          <a:xfrm>
            <a:off x="428596" y="1357298"/>
            <a:ext cx="8572560" cy="3357586"/>
          </a:xfrm>
          <a:prstGeom prst="ellipseRibbon">
            <a:avLst>
              <a:gd name="adj1" fmla="val 26971"/>
              <a:gd name="adj2" fmla="val 50000"/>
              <a:gd name="adj3" fmla="val 12500"/>
            </a:avLst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6" name="Picture 10" descr="explor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14313"/>
            <a:ext cx="870533" cy="571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TextBox 27"/>
          <p:cNvSpPr txBox="1"/>
          <p:nvPr/>
        </p:nvSpPr>
        <p:spPr>
          <a:xfrm>
            <a:off x="2214581" y="2285992"/>
            <a:ext cx="5000625" cy="230832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Watching the video</a:t>
            </a:r>
          </a:p>
          <a:p>
            <a:pPr algn="ctr">
              <a:defRPr/>
            </a:pPr>
            <a:endParaRPr lang="ru-RU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200" name="Picture 95" descr="BD20656_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10200" y="6426200"/>
            <a:ext cx="1752600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Picture 95" descr="BD20656_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4750" y="6429375"/>
            <a:ext cx="1752600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2" name="Picture 95" descr="BD20656_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72313" y="6429375"/>
            <a:ext cx="1752600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3" name="Picture 95" descr="BD20656_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00250" y="6429375"/>
            <a:ext cx="1752600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4" name="Picture 95" descr="BD20656_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429375"/>
            <a:ext cx="1752600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4" descr="J0095711"/>
          <p:cNvPicPr>
            <a:picLocks noChangeAspect="1" noChangeArrowheads="1" noCrop="1"/>
          </p:cNvPicPr>
          <p:nvPr/>
        </p:nvPicPr>
        <p:blipFill>
          <a:blip r:embed="rId5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000100" y="6429396"/>
            <a:ext cx="239713" cy="239713"/>
          </a:xfrm>
          <a:prstGeom prst="rect">
            <a:avLst/>
          </a:prstGeom>
          <a:solidFill>
            <a:srgbClr val="FF0000"/>
          </a:solidFill>
          <a:effectLst>
            <a:outerShdw blurRad="50800" dist="50800" dir="5400000" algn="ctr" rotWithShape="0">
              <a:srgbClr val="FF0000"/>
            </a:outerShdw>
          </a:effectLst>
          <a:scene3d>
            <a:camera prst="orthographicFront"/>
            <a:lightRig rig="threePt" dir="t"/>
          </a:scene3d>
          <a:sp3d extrusionH="76200" contourW="12700">
            <a:extrusionClr>
              <a:srgbClr val="7030A0"/>
            </a:extrusionClr>
            <a:contourClr>
              <a:srgbClr val="FF0000"/>
            </a:contourClr>
          </a:sp3d>
        </p:spPr>
      </p:pic>
      <p:pic>
        <p:nvPicPr>
          <p:cNvPr id="15" name="Picture 24" descr="J0095711"/>
          <p:cNvPicPr>
            <a:picLocks noChangeAspect="1" noChangeArrowheads="1" noCrop="1"/>
          </p:cNvPicPr>
          <p:nvPr/>
        </p:nvPicPr>
        <p:blipFill>
          <a:blip r:embed="rId5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143636" y="6429396"/>
            <a:ext cx="239713" cy="239713"/>
          </a:xfrm>
          <a:prstGeom prst="rect">
            <a:avLst/>
          </a:prstGeom>
          <a:solidFill>
            <a:srgbClr val="FF0000"/>
          </a:solidFill>
          <a:effectLst>
            <a:outerShdw blurRad="50800" dist="50800" dir="5400000" algn="ctr" rotWithShape="0">
              <a:srgbClr val="FF0000"/>
            </a:outerShdw>
          </a:effectLst>
          <a:scene3d>
            <a:camera prst="orthographicFront"/>
            <a:lightRig rig="threePt" dir="t"/>
          </a:scene3d>
          <a:sp3d extrusionH="76200" contourW="12700">
            <a:extrusionClr>
              <a:srgbClr val="7030A0"/>
            </a:extrusionClr>
            <a:contourClr>
              <a:srgbClr val="FF0000"/>
            </a:contourClr>
          </a:sp3d>
        </p:spPr>
      </p:pic>
      <p:pic>
        <p:nvPicPr>
          <p:cNvPr id="16" name="Picture 24" descr="J0095711"/>
          <p:cNvPicPr>
            <a:picLocks noChangeAspect="1" noChangeArrowheads="1" noCrop="1"/>
          </p:cNvPicPr>
          <p:nvPr/>
        </p:nvPicPr>
        <p:blipFill>
          <a:blip r:embed="rId5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4500562" y="6429396"/>
            <a:ext cx="239713" cy="239713"/>
          </a:xfrm>
          <a:prstGeom prst="rect">
            <a:avLst/>
          </a:prstGeom>
          <a:solidFill>
            <a:srgbClr val="FF0000"/>
          </a:solidFill>
          <a:effectLst>
            <a:outerShdw blurRad="50800" dist="50800" dir="5400000" algn="ctr" rotWithShape="0">
              <a:srgbClr val="FF0000"/>
            </a:outerShdw>
          </a:effectLst>
          <a:scene3d>
            <a:camera prst="orthographicFront"/>
            <a:lightRig rig="threePt" dir="t"/>
          </a:scene3d>
          <a:sp3d extrusionH="76200" contourW="12700">
            <a:extrusionClr>
              <a:srgbClr val="7030A0"/>
            </a:extrusionClr>
            <a:contourClr>
              <a:srgbClr val="FF0000"/>
            </a:contourClr>
          </a:sp3d>
        </p:spPr>
      </p:pic>
      <p:pic>
        <p:nvPicPr>
          <p:cNvPr id="17" name="Picture 24" descr="J0095711"/>
          <p:cNvPicPr>
            <a:picLocks noChangeAspect="1" noChangeArrowheads="1" noCrop="1"/>
          </p:cNvPicPr>
          <p:nvPr/>
        </p:nvPicPr>
        <p:blipFill>
          <a:blip r:embed="rId5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714612" y="6429396"/>
            <a:ext cx="239713" cy="239713"/>
          </a:xfrm>
          <a:prstGeom prst="rect">
            <a:avLst/>
          </a:prstGeom>
          <a:solidFill>
            <a:srgbClr val="FF0000"/>
          </a:solidFill>
          <a:effectLst>
            <a:outerShdw blurRad="50800" dist="50800" dir="5400000" algn="ctr" rotWithShape="0">
              <a:srgbClr val="FF0000"/>
            </a:outerShdw>
          </a:effectLst>
          <a:scene3d>
            <a:camera prst="orthographicFront"/>
            <a:lightRig rig="threePt" dir="t"/>
          </a:scene3d>
          <a:sp3d extrusionH="76200" contourW="12700">
            <a:extrusionClr>
              <a:srgbClr val="7030A0"/>
            </a:extrusionClr>
            <a:contourClr>
              <a:srgbClr val="FF0000"/>
            </a:contourClr>
          </a:sp3d>
        </p:spPr>
      </p:pic>
      <p:pic>
        <p:nvPicPr>
          <p:cNvPr id="18" name="Picture 24" descr="J0095711"/>
          <p:cNvPicPr>
            <a:picLocks noChangeAspect="1" noChangeArrowheads="1" noCrop="1"/>
          </p:cNvPicPr>
          <p:nvPr/>
        </p:nvPicPr>
        <p:blipFill>
          <a:blip r:embed="rId5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7786710" y="6429396"/>
            <a:ext cx="239713" cy="239713"/>
          </a:xfrm>
          <a:prstGeom prst="rect">
            <a:avLst/>
          </a:prstGeom>
          <a:solidFill>
            <a:srgbClr val="FF0000"/>
          </a:solidFill>
          <a:effectLst>
            <a:outerShdw blurRad="50800" dist="50800" dir="5400000" algn="ctr" rotWithShape="0">
              <a:srgbClr val="FF0000"/>
            </a:outerShdw>
          </a:effectLst>
          <a:scene3d>
            <a:camera prst="orthographicFront"/>
            <a:lightRig rig="threePt" dir="t"/>
          </a:scene3d>
          <a:sp3d extrusionH="76200" contourW="12700">
            <a:extrusionClr>
              <a:srgbClr val="7030A0"/>
            </a:extrusionClr>
            <a:contourClr>
              <a:srgbClr val="FF0000"/>
            </a:contourClr>
          </a:sp3d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Круглая лента лицом вниз 3"/>
          <p:cNvSpPr/>
          <p:nvPr/>
        </p:nvSpPr>
        <p:spPr>
          <a:xfrm>
            <a:off x="428596" y="1357298"/>
            <a:ext cx="8572560" cy="3357586"/>
          </a:xfrm>
          <a:prstGeom prst="ellipseRibbon">
            <a:avLst>
              <a:gd name="adj1" fmla="val 26971"/>
              <a:gd name="adj2" fmla="val 50000"/>
              <a:gd name="adj3" fmla="val 12500"/>
            </a:avLst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6" name="Picture 10" descr="explor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313"/>
            <a:ext cx="870533" cy="571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TextBox 27"/>
          <p:cNvSpPr txBox="1"/>
          <p:nvPr/>
        </p:nvSpPr>
        <p:spPr>
          <a:xfrm>
            <a:off x="2214581" y="2285992"/>
            <a:ext cx="5000625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Transport and travelling</a:t>
            </a:r>
            <a:endParaRPr lang="ru-RU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200" name="Picture 95" descr="BD20656_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0200" y="6426200"/>
            <a:ext cx="1752600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Picture 95" descr="BD20656_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50" y="6429375"/>
            <a:ext cx="1752600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2" name="Picture 95" descr="BD20656_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13" y="6429375"/>
            <a:ext cx="1752600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3" name="Picture 95" descr="BD20656_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50" y="6429375"/>
            <a:ext cx="1752600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4" name="Picture 95" descr="BD20656_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429375"/>
            <a:ext cx="1752600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4" descr="J0095711"/>
          <p:cNvPicPr>
            <a:picLocks noChangeAspect="1" noChangeArrowheads="1" noCrop="1"/>
          </p:cNvPicPr>
          <p:nvPr/>
        </p:nvPicPr>
        <p:blipFill>
          <a:blip r:embed="rId4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000100" y="6429396"/>
            <a:ext cx="239713" cy="239713"/>
          </a:xfrm>
          <a:prstGeom prst="rect">
            <a:avLst/>
          </a:prstGeom>
          <a:solidFill>
            <a:srgbClr val="FF0000"/>
          </a:solidFill>
          <a:effectLst>
            <a:outerShdw blurRad="50800" dist="50800" dir="5400000" algn="ctr" rotWithShape="0">
              <a:srgbClr val="FF0000"/>
            </a:outerShdw>
          </a:effectLst>
          <a:scene3d>
            <a:camera prst="orthographicFront"/>
            <a:lightRig rig="threePt" dir="t"/>
          </a:scene3d>
          <a:sp3d extrusionH="76200" contourW="12700">
            <a:extrusionClr>
              <a:srgbClr val="7030A0"/>
            </a:extrusionClr>
            <a:contourClr>
              <a:srgbClr val="FF0000"/>
            </a:contourClr>
          </a:sp3d>
        </p:spPr>
      </p:pic>
      <p:pic>
        <p:nvPicPr>
          <p:cNvPr id="15" name="Picture 24" descr="J0095711"/>
          <p:cNvPicPr>
            <a:picLocks noChangeAspect="1" noChangeArrowheads="1" noCrop="1"/>
          </p:cNvPicPr>
          <p:nvPr/>
        </p:nvPicPr>
        <p:blipFill>
          <a:blip r:embed="rId4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143636" y="6429396"/>
            <a:ext cx="239713" cy="239713"/>
          </a:xfrm>
          <a:prstGeom prst="rect">
            <a:avLst/>
          </a:prstGeom>
          <a:solidFill>
            <a:srgbClr val="FF0000"/>
          </a:solidFill>
          <a:effectLst>
            <a:outerShdw blurRad="50800" dist="50800" dir="5400000" algn="ctr" rotWithShape="0">
              <a:srgbClr val="FF0000"/>
            </a:outerShdw>
          </a:effectLst>
          <a:scene3d>
            <a:camera prst="orthographicFront"/>
            <a:lightRig rig="threePt" dir="t"/>
          </a:scene3d>
          <a:sp3d extrusionH="76200" contourW="12700">
            <a:extrusionClr>
              <a:srgbClr val="7030A0"/>
            </a:extrusionClr>
            <a:contourClr>
              <a:srgbClr val="FF0000"/>
            </a:contourClr>
          </a:sp3d>
        </p:spPr>
      </p:pic>
      <p:pic>
        <p:nvPicPr>
          <p:cNvPr id="16" name="Picture 24" descr="J0095711"/>
          <p:cNvPicPr>
            <a:picLocks noChangeAspect="1" noChangeArrowheads="1" noCrop="1"/>
          </p:cNvPicPr>
          <p:nvPr/>
        </p:nvPicPr>
        <p:blipFill>
          <a:blip r:embed="rId4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4500562" y="6429396"/>
            <a:ext cx="239713" cy="239713"/>
          </a:xfrm>
          <a:prstGeom prst="rect">
            <a:avLst/>
          </a:prstGeom>
          <a:solidFill>
            <a:srgbClr val="FF0000"/>
          </a:solidFill>
          <a:effectLst>
            <a:outerShdw blurRad="50800" dist="50800" dir="5400000" algn="ctr" rotWithShape="0">
              <a:srgbClr val="FF0000"/>
            </a:outerShdw>
          </a:effectLst>
          <a:scene3d>
            <a:camera prst="orthographicFront"/>
            <a:lightRig rig="threePt" dir="t"/>
          </a:scene3d>
          <a:sp3d extrusionH="76200" contourW="12700">
            <a:extrusionClr>
              <a:srgbClr val="7030A0"/>
            </a:extrusionClr>
            <a:contourClr>
              <a:srgbClr val="FF0000"/>
            </a:contourClr>
          </a:sp3d>
        </p:spPr>
      </p:pic>
      <p:pic>
        <p:nvPicPr>
          <p:cNvPr id="17" name="Picture 24" descr="J0095711"/>
          <p:cNvPicPr>
            <a:picLocks noChangeAspect="1" noChangeArrowheads="1" noCrop="1"/>
          </p:cNvPicPr>
          <p:nvPr/>
        </p:nvPicPr>
        <p:blipFill>
          <a:blip r:embed="rId4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714612" y="6429396"/>
            <a:ext cx="239713" cy="239713"/>
          </a:xfrm>
          <a:prstGeom prst="rect">
            <a:avLst/>
          </a:prstGeom>
          <a:solidFill>
            <a:srgbClr val="FF0000"/>
          </a:solidFill>
          <a:effectLst>
            <a:outerShdw blurRad="50800" dist="50800" dir="5400000" algn="ctr" rotWithShape="0">
              <a:srgbClr val="FF0000"/>
            </a:outerShdw>
          </a:effectLst>
          <a:scene3d>
            <a:camera prst="orthographicFront"/>
            <a:lightRig rig="threePt" dir="t"/>
          </a:scene3d>
          <a:sp3d extrusionH="76200" contourW="12700">
            <a:extrusionClr>
              <a:srgbClr val="7030A0"/>
            </a:extrusionClr>
            <a:contourClr>
              <a:srgbClr val="FF0000"/>
            </a:contourClr>
          </a:sp3d>
        </p:spPr>
      </p:pic>
      <p:pic>
        <p:nvPicPr>
          <p:cNvPr id="18" name="Picture 24" descr="J0095711"/>
          <p:cNvPicPr>
            <a:picLocks noChangeAspect="1" noChangeArrowheads="1" noCrop="1"/>
          </p:cNvPicPr>
          <p:nvPr/>
        </p:nvPicPr>
        <p:blipFill>
          <a:blip r:embed="rId4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7786710" y="6429396"/>
            <a:ext cx="239713" cy="239713"/>
          </a:xfrm>
          <a:prstGeom prst="rect">
            <a:avLst/>
          </a:prstGeom>
          <a:solidFill>
            <a:srgbClr val="FF0000"/>
          </a:solidFill>
          <a:effectLst>
            <a:outerShdw blurRad="50800" dist="50800" dir="5400000" algn="ctr" rotWithShape="0">
              <a:srgbClr val="FF0000"/>
            </a:outerShdw>
          </a:effectLst>
          <a:scene3d>
            <a:camera prst="orthographicFront"/>
            <a:lightRig rig="threePt" dir="t"/>
          </a:scene3d>
          <a:sp3d extrusionH="76200" contourW="12700">
            <a:extrusionClr>
              <a:srgbClr val="7030A0"/>
            </a:extrusionClr>
            <a:contourClr>
              <a:srgbClr val="FF0000"/>
            </a:contourClr>
          </a:sp3d>
        </p:spPr>
      </p:pic>
      <p:sp>
        <p:nvSpPr>
          <p:cNvPr id="19" name="Прямоугольник 18"/>
          <p:cNvSpPr/>
          <p:nvPr/>
        </p:nvSpPr>
        <p:spPr>
          <a:xfrm>
            <a:off x="891243" y="285728"/>
            <a:ext cx="81099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The theme of the lesson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 descr="explor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85860"/>
            <a:ext cx="1305852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TextBox 27"/>
          <p:cNvSpPr txBox="1"/>
          <p:nvPr/>
        </p:nvSpPr>
        <p:spPr>
          <a:xfrm>
            <a:off x="2285984" y="1571612"/>
            <a:ext cx="5000625" cy="483209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To learn vocabulary for travel and transport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Listen to people talking about travelling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Talk about travelling in different situations</a:t>
            </a:r>
            <a:endParaRPr lang="kk-KZ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  <a:defRPr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Recognize the main information in a short carefully articulated talk on dialogue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  <a:defRPr/>
            </a:pP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Ø"/>
              <a:defRPr/>
            </a:pP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200" name="Picture 95" descr="BD20656_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0200" y="6426200"/>
            <a:ext cx="1752600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Picture 95" descr="BD20656_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50" y="6429375"/>
            <a:ext cx="1752600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2" name="Picture 95" descr="BD20656_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13" y="6429375"/>
            <a:ext cx="1752600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3" name="Picture 95" descr="BD20656_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50" y="6429375"/>
            <a:ext cx="1752600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4" name="Picture 95" descr="BD20656_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429375"/>
            <a:ext cx="1752600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4" descr="J0095711"/>
          <p:cNvPicPr>
            <a:picLocks noChangeAspect="1" noChangeArrowheads="1" noCrop="1"/>
          </p:cNvPicPr>
          <p:nvPr/>
        </p:nvPicPr>
        <p:blipFill>
          <a:blip r:embed="rId4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000100" y="6429396"/>
            <a:ext cx="239713" cy="239713"/>
          </a:xfrm>
          <a:prstGeom prst="rect">
            <a:avLst/>
          </a:prstGeom>
          <a:solidFill>
            <a:srgbClr val="FF0000"/>
          </a:solidFill>
          <a:effectLst>
            <a:outerShdw blurRad="50800" dist="50800" dir="5400000" algn="ctr" rotWithShape="0">
              <a:srgbClr val="FF0000"/>
            </a:outerShdw>
          </a:effectLst>
          <a:scene3d>
            <a:camera prst="orthographicFront"/>
            <a:lightRig rig="threePt" dir="t"/>
          </a:scene3d>
          <a:sp3d extrusionH="76200" contourW="12700">
            <a:extrusionClr>
              <a:srgbClr val="7030A0"/>
            </a:extrusionClr>
            <a:contourClr>
              <a:srgbClr val="FF0000"/>
            </a:contourClr>
          </a:sp3d>
        </p:spPr>
      </p:pic>
      <p:pic>
        <p:nvPicPr>
          <p:cNvPr id="15" name="Picture 24" descr="J0095711"/>
          <p:cNvPicPr>
            <a:picLocks noChangeAspect="1" noChangeArrowheads="1" noCrop="1"/>
          </p:cNvPicPr>
          <p:nvPr/>
        </p:nvPicPr>
        <p:blipFill>
          <a:blip r:embed="rId4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143636" y="6429396"/>
            <a:ext cx="239713" cy="239713"/>
          </a:xfrm>
          <a:prstGeom prst="rect">
            <a:avLst/>
          </a:prstGeom>
          <a:solidFill>
            <a:srgbClr val="FF0000"/>
          </a:solidFill>
          <a:effectLst>
            <a:outerShdw blurRad="50800" dist="50800" dir="5400000" algn="ctr" rotWithShape="0">
              <a:srgbClr val="FF0000"/>
            </a:outerShdw>
          </a:effectLst>
          <a:scene3d>
            <a:camera prst="orthographicFront"/>
            <a:lightRig rig="threePt" dir="t"/>
          </a:scene3d>
          <a:sp3d extrusionH="76200" contourW="12700">
            <a:extrusionClr>
              <a:srgbClr val="7030A0"/>
            </a:extrusionClr>
            <a:contourClr>
              <a:srgbClr val="FF0000"/>
            </a:contourClr>
          </a:sp3d>
        </p:spPr>
      </p:pic>
      <p:pic>
        <p:nvPicPr>
          <p:cNvPr id="16" name="Picture 24" descr="J0095711"/>
          <p:cNvPicPr>
            <a:picLocks noChangeAspect="1" noChangeArrowheads="1" noCrop="1"/>
          </p:cNvPicPr>
          <p:nvPr/>
        </p:nvPicPr>
        <p:blipFill>
          <a:blip r:embed="rId4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4500562" y="6429396"/>
            <a:ext cx="239713" cy="239713"/>
          </a:xfrm>
          <a:prstGeom prst="rect">
            <a:avLst/>
          </a:prstGeom>
          <a:solidFill>
            <a:srgbClr val="FF0000"/>
          </a:solidFill>
          <a:effectLst>
            <a:outerShdw blurRad="50800" dist="50800" dir="5400000" algn="ctr" rotWithShape="0">
              <a:srgbClr val="FF0000"/>
            </a:outerShdw>
          </a:effectLst>
          <a:scene3d>
            <a:camera prst="orthographicFront"/>
            <a:lightRig rig="threePt" dir="t"/>
          </a:scene3d>
          <a:sp3d extrusionH="76200" contourW="12700">
            <a:extrusionClr>
              <a:srgbClr val="7030A0"/>
            </a:extrusionClr>
            <a:contourClr>
              <a:srgbClr val="FF0000"/>
            </a:contourClr>
          </a:sp3d>
        </p:spPr>
      </p:pic>
      <p:pic>
        <p:nvPicPr>
          <p:cNvPr id="17" name="Picture 24" descr="J0095711"/>
          <p:cNvPicPr>
            <a:picLocks noChangeAspect="1" noChangeArrowheads="1" noCrop="1"/>
          </p:cNvPicPr>
          <p:nvPr/>
        </p:nvPicPr>
        <p:blipFill>
          <a:blip r:embed="rId4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714612" y="6429396"/>
            <a:ext cx="239713" cy="239713"/>
          </a:xfrm>
          <a:prstGeom prst="rect">
            <a:avLst/>
          </a:prstGeom>
          <a:solidFill>
            <a:srgbClr val="FF0000"/>
          </a:solidFill>
          <a:effectLst>
            <a:outerShdw blurRad="50800" dist="50800" dir="5400000" algn="ctr" rotWithShape="0">
              <a:srgbClr val="FF0000"/>
            </a:outerShdw>
          </a:effectLst>
          <a:scene3d>
            <a:camera prst="orthographicFront"/>
            <a:lightRig rig="threePt" dir="t"/>
          </a:scene3d>
          <a:sp3d extrusionH="76200" contourW="12700">
            <a:extrusionClr>
              <a:srgbClr val="7030A0"/>
            </a:extrusionClr>
            <a:contourClr>
              <a:srgbClr val="FF0000"/>
            </a:contourClr>
          </a:sp3d>
        </p:spPr>
      </p:pic>
      <p:pic>
        <p:nvPicPr>
          <p:cNvPr id="18" name="Picture 24" descr="J0095711"/>
          <p:cNvPicPr>
            <a:picLocks noChangeAspect="1" noChangeArrowheads="1" noCrop="1"/>
          </p:cNvPicPr>
          <p:nvPr/>
        </p:nvPicPr>
        <p:blipFill>
          <a:blip r:embed="rId4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7786710" y="6429396"/>
            <a:ext cx="239713" cy="239713"/>
          </a:xfrm>
          <a:prstGeom prst="rect">
            <a:avLst/>
          </a:prstGeom>
          <a:solidFill>
            <a:srgbClr val="FF0000"/>
          </a:solidFill>
          <a:effectLst>
            <a:outerShdw blurRad="50800" dist="50800" dir="5400000" algn="ctr" rotWithShape="0">
              <a:srgbClr val="FF0000"/>
            </a:outerShdw>
          </a:effectLst>
          <a:scene3d>
            <a:camera prst="orthographicFront"/>
            <a:lightRig rig="threePt" dir="t"/>
          </a:scene3d>
          <a:sp3d extrusionH="76200" contourW="12700">
            <a:extrusionClr>
              <a:srgbClr val="7030A0"/>
            </a:extrusionClr>
            <a:contourClr>
              <a:srgbClr val="FF0000"/>
            </a:contourClr>
          </a:sp3d>
        </p:spPr>
      </p:pic>
      <p:sp>
        <p:nvSpPr>
          <p:cNvPr id="19" name="Прямоугольник 18"/>
          <p:cNvSpPr/>
          <p:nvPr/>
        </p:nvSpPr>
        <p:spPr>
          <a:xfrm>
            <a:off x="1643042" y="357166"/>
            <a:ext cx="61863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Lesson objectives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27"/>
          <p:cNvSpPr>
            <a:spLocks noChangeArrowheads="1" noChangeShapeType="1" noTextEdit="1"/>
          </p:cNvSpPr>
          <p:nvPr/>
        </p:nvSpPr>
        <p:spPr bwMode="auto">
          <a:xfrm>
            <a:off x="2285984" y="1214422"/>
            <a:ext cx="5486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"/>
                <a:cs typeface="Arial"/>
              </a:rPr>
              <a:t>Why do people travel?</a:t>
            </a:r>
            <a:endParaRPr lang="ru-RU" sz="3600" kern="10" dirty="0">
              <a:ln w="12700">
                <a:solidFill>
                  <a:schemeClr val="tx1"/>
                </a:solidFill>
                <a:round/>
                <a:headEnd/>
                <a:tailEnd/>
              </a:ln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00166" y="357166"/>
            <a:ext cx="18261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smtClean="0"/>
              <a:t>Brainstorming </a:t>
            </a:r>
            <a:endParaRPr lang="ru-RU" dirty="0"/>
          </a:p>
        </p:txBody>
      </p:sp>
      <p:pic>
        <p:nvPicPr>
          <p:cNvPr id="22530" name="Picture 2" descr="Картинки по запросу travell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2143116"/>
            <a:ext cx="6929486" cy="44291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6858000"/>
          </a:xfrm>
          <a:noFill/>
          <a:ln w="152400" cmpd="tri">
            <a:solidFill>
              <a:srgbClr val="0000FF"/>
            </a:solidFill>
          </a:ln>
        </p:spPr>
        <p:txBody>
          <a:bodyPr/>
          <a:lstStyle/>
          <a:p>
            <a:pPr marL="609600" indent="-609600">
              <a:buFontTx/>
              <a:buNone/>
            </a:pPr>
            <a:r>
              <a:rPr lang="en-US" sz="2400" b="1" i="1" dirty="0" smtClean="0"/>
              <a:t>II. Brainstorming            </a:t>
            </a:r>
            <a:r>
              <a:rPr lang="en-US" sz="2800" b="1" i="1" dirty="0"/>
              <a:t>Give your reasons…</a:t>
            </a:r>
            <a:endParaRPr lang="ru-RU" sz="3600" b="1" i="1" dirty="0"/>
          </a:p>
          <a:p>
            <a:pPr marL="609600" indent="-609600">
              <a:buFontTx/>
              <a:buNone/>
            </a:pPr>
            <a:endParaRPr lang="en-US" sz="2400" b="1" i="1" dirty="0"/>
          </a:p>
          <a:p>
            <a:pPr marL="609600" indent="-609600" algn="ctr">
              <a:buFontTx/>
              <a:buNone/>
            </a:pPr>
            <a:r>
              <a:rPr lang="ru-RU" sz="3600" b="1" i="1" dirty="0">
                <a:solidFill>
                  <a:srgbClr val="FF0066"/>
                </a:solidFill>
              </a:rPr>
              <a:t>   </a:t>
            </a:r>
            <a:r>
              <a:rPr lang="en-US" sz="3600" b="1" i="1" dirty="0">
                <a:solidFill>
                  <a:srgbClr val="FF0066"/>
                </a:solidFill>
              </a:rPr>
              <a:t> </a:t>
            </a:r>
            <a:endParaRPr lang="en-US" sz="2800" b="1" i="1" dirty="0">
              <a:solidFill>
                <a:srgbClr val="FF0066"/>
              </a:solidFill>
            </a:endParaRPr>
          </a:p>
          <a:p>
            <a:pPr marL="609600" indent="-609600" algn="ctr">
              <a:buFontTx/>
              <a:buNone/>
            </a:pPr>
            <a:endParaRPr lang="ru-RU" sz="3600" b="1" i="1" dirty="0">
              <a:solidFill>
                <a:srgbClr val="FF0066"/>
              </a:solidFill>
            </a:endParaRPr>
          </a:p>
        </p:txBody>
      </p:sp>
      <p:graphicFrame>
        <p:nvGraphicFramePr>
          <p:cNvPr id="24582" name="Diagram 6"/>
          <p:cNvGraphicFramePr>
            <a:graphicFrameLocks/>
          </p:cNvGraphicFramePr>
          <p:nvPr>
            <p:ph sz="half" idx="2"/>
          </p:nvPr>
        </p:nvGraphicFramePr>
        <p:xfrm>
          <a:off x="2667000" y="2286000"/>
          <a:ext cx="4114800" cy="4068763"/>
        </p:xfrm>
        <a:graphic>
          <a:graphicData uri="http://schemas.openxmlformats.org/drawingml/2006/compatibility">
            <com:legacyDrawing xmlns:com="http://schemas.openxmlformats.org/drawingml/2006/compatibility" spid="_x0000_s2050"/>
          </a:graphicData>
        </a:graphic>
      </p:graphicFrame>
      <p:sp>
        <p:nvSpPr>
          <p:cNvPr id="24603" name="WordArt 27"/>
          <p:cNvSpPr>
            <a:spLocks noChangeArrowheads="1" noChangeShapeType="1" noTextEdit="1"/>
          </p:cNvSpPr>
          <p:nvPr/>
        </p:nvSpPr>
        <p:spPr bwMode="auto">
          <a:xfrm>
            <a:off x="2514600" y="1066800"/>
            <a:ext cx="5486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"/>
                <a:cs typeface="Arial"/>
              </a:rPr>
              <a:t>Why do people travel?</a:t>
            </a:r>
            <a:endParaRPr lang="ru-RU" sz="3600" kern="10" dirty="0">
              <a:ln w="12700">
                <a:solidFill>
                  <a:schemeClr val="tx1"/>
                </a:solidFill>
                <a:round/>
                <a:headEnd/>
                <a:tailEnd/>
              </a:ln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4614</TotalTime>
  <Words>620</Words>
  <Application>Microsoft Office PowerPoint</Application>
  <PresentationFormat>Экран (4:3)</PresentationFormat>
  <Paragraphs>152</Paragraphs>
  <Slides>30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Солнцестояние</vt:lpstr>
      <vt:lpstr>Слайд 1</vt:lpstr>
      <vt:lpstr>Слайд 2</vt:lpstr>
      <vt:lpstr> 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Ex 2 p 79 Complete the sentences from exercise 1. 1. You need a passport when you…. 2. It’s been a long journey but soon you’ll…. and can relax 3.The train is always very busy so you should ……………before you travel 4.I love trains so I…………….when ever I can 5.If you……….you carry everything  on your back as you travel.  6.If you want to……..you have to stand  by the side of the road.</vt:lpstr>
      <vt:lpstr>Keys of exercise 2. 1. You need a passport when you go abroad 2. It’s been a long journey but soon you’ll reach your destination and can relax 3.The train is always very busy so you should reserve a seat before you travel 4.I love trains so I travel by rail when ever I can 5.If you go backpacking you carry everything  on your back as you travel.  6.If you want to take a cab you have to stand  by the side of the road.</vt:lpstr>
      <vt:lpstr>Слайд 17</vt:lpstr>
      <vt:lpstr>Group the words according to the categories in the mind map.    BILIMLAND RESOURSE   </vt:lpstr>
      <vt:lpstr>Слайд 19</vt:lpstr>
      <vt:lpstr>Слайд 20</vt:lpstr>
      <vt:lpstr>Слайд 21</vt:lpstr>
      <vt:lpstr>Слайд 22</vt:lpstr>
      <vt:lpstr>Слайд 23</vt:lpstr>
      <vt:lpstr>Слайд 24</vt:lpstr>
      <vt:lpstr>  GAME about sightseeing places of GB 2_ GAME.ppt </vt:lpstr>
      <vt:lpstr>Lets check our knowledge by the application Kahoot</vt:lpstr>
      <vt:lpstr>Слайд 27</vt:lpstr>
      <vt:lpstr>Слайд 28</vt:lpstr>
      <vt:lpstr>Слайд 29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</dc:creator>
  <cp:lastModifiedBy>Admin</cp:lastModifiedBy>
  <cp:revision>214</cp:revision>
  <dcterms:modified xsi:type="dcterms:W3CDTF">2019-04-29T18:27:47Z</dcterms:modified>
</cp:coreProperties>
</file>