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8" r:id="rId2"/>
    <p:sldId id="257" r:id="rId3"/>
    <p:sldId id="278" r:id="rId4"/>
    <p:sldId id="277" r:id="rId5"/>
    <p:sldId id="275" r:id="rId6"/>
    <p:sldId id="282" r:id="rId7"/>
    <p:sldId id="285" r:id="rId8"/>
    <p:sldId id="266" r:id="rId9"/>
    <p:sldId id="287" r:id="rId10"/>
    <p:sldId id="267" r:id="rId11"/>
    <p:sldId id="283" r:id="rId12"/>
    <p:sldId id="286" r:id="rId13"/>
    <p:sldId id="284" r:id="rId14"/>
    <p:sldId id="288" r:id="rId15"/>
    <p:sldId id="271" r:id="rId1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827" autoAdjust="0"/>
  </p:normalViewPr>
  <p:slideViewPr>
    <p:cSldViewPr>
      <p:cViewPr varScale="1">
        <p:scale>
          <a:sx n="68" d="100"/>
          <a:sy n="68" d="100"/>
        </p:scale>
        <p:origin x="-14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B1BC20-668B-48CE-844D-39FF497BFAD6}" type="datetimeFigureOut">
              <a:rPr lang="ru-RU" smtClean="0"/>
              <a:pPr/>
              <a:t>09.04.2019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C5A1AD-6969-49B5-9DFD-CBE3F45A0E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66169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5BDAF-BA9C-45D0-8D13-C2E3C77F6CD1}" type="datetimeFigureOut">
              <a:rPr lang="en-US"/>
              <a:pPr>
                <a:defRPr/>
              </a:pPr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5EEAC3-B467-44CD-AAA6-28FBF709B0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A86B4-B3D2-43BF-A5F4-9EAA0EB514D8}" type="datetimeFigureOut">
              <a:rPr lang="en-US"/>
              <a:pPr>
                <a:defRPr/>
              </a:pPr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8CFFF-2BD5-4243-8D1D-93EE92B60A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7B20D-948E-433B-A81A-CA1DC312B5D9}" type="datetimeFigureOut">
              <a:rPr lang="en-US"/>
              <a:pPr>
                <a:defRPr/>
              </a:pPr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5C710-A30F-4AE5-9372-18596F635B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0131D-7BDF-4F6A-AD90-F56402582CC0}" type="datetimeFigureOut">
              <a:rPr lang="en-US"/>
              <a:pPr>
                <a:defRPr/>
              </a:pPr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13BB22-D258-4C21-8D63-0344058CCB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2C445-415F-42D5-BBEF-FECCF2BC7A77}" type="datetimeFigureOut">
              <a:rPr lang="en-US"/>
              <a:pPr>
                <a:defRPr/>
              </a:pPr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B5A0F5-C920-455F-BC90-5B3971199E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76B0E-DEE6-4F02-8DA8-6B7B19BC3A59}" type="datetimeFigureOut">
              <a:rPr lang="en-US"/>
              <a:pPr>
                <a:defRPr/>
              </a:pPr>
              <a:t>4/9/2019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46544-CA6D-46D2-9C04-1FFEFCEE5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BD7CA-460D-45D2-AC72-168445524E19}" type="datetimeFigureOut">
              <a:rPr lang="en-US"/>
              <a:pPr>
                <a:defRPr/>
              </a:pPr>
              <a:t>4/9/2019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25D0FA-CF4A-4D3E-A6EE-01E76D5D2A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63C49-AFCF-4235-8DAB-3D022D4B4601}" type="datetimeFigureOut">
              <a:rPr lang="en-US"/>
              <a:pPr>
                <a:defRPr/>
              </a:pPr>
              <a:t>4/9/2019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7FCC2-4D61-4923-BC75-AFD7684BDC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DCD93D-9F54-4C92-8E11-CD760601F5EB}" type="datetimeFigureOut">
              <a:rPr lang="en-US"/>
              <a:pPr>
                <a:defRPr/>
              </a:pPr>
              <a:t>4/9/2019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A9509-5E21-4CAC-9F77-245E689D19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BBE7F-13AB-4E73-9438-DEB40DF87D40}" type="datetimeFigureOut">
              <a:rPr lang="en-US"/>
              <a:pPr>
                <a:defRPr/>
              </a:pPr>
              <a:t>4/9/2019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1AE0F-639E-4F44-BFF9-AE33BE2ABD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3BE6E-6297-4F8F-825C-C5F208B9EEF4}" type="datetimeFigureOut">
              <a:rPr lang="en-US"/>
              <a:pPr>
                <a:defRPr/>
              </a:pPr>
              <a:t>4/9/2019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84647-8B6E-4584-A046-CB23FC4B50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57C8F10-0013-400D-8547-87E41186AA78}" type="datetimeFigureOut">
              <a:rPr lang="en-US"/>
              <a:pPr>
                <a:defRPr/>
              </a:pPr>
              <a:t>4/9/2019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6200749-3AF9-4DDF-8E4E-19A2016BD5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heel spokes="8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5.docx" TargetMode="External"/><Relationship Id="rId3" Type="http://schemas.openxmlformats.org/officeDocument/2006/relationships/hyperlink" Target="1.docx" TargetMode="External"/><Relationship Id="rId7" Type="http://schemas.openxmlformats.org/officeDocument/2006/relationships/hyperlink" Target="2.docx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hyperlink" Target="6.docx" TargetMode="External"/><Relationship Id="rId5" Type="http://schemas.openxmlformats.org/officeDocument/2006/relationships/hyperlink" Target="3.docx" TargetMode="External"/><Relationship Id="rId4" Type="http://schemas.openxmlformats.org/officeDocument/2006/relationships/hyperlink" Target="4.docx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kk.wikipedia.org/wiki/%D0%95%D1%80%D1%82%D0%B5%D0%B3%D1%96" TargetMode="External"/><Relationship Id="rId7" Type="http://schemas.openxmlformats.org/officeDocument/2006/relationships/hyperlink" Target="https://kk.wikipedia.org/wiki/%D0%A1%D1%83%D1%80%D0%B5%D1%82:%D2%AE%D1%88_%D0%B1%D3%A9%D0%BB%D1%96%D0%BA.png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kk.wikipedia.org/wiki/%D0%9C%D0%BE%D0%B4%D0%B5%D0%BB%D1%8C" TargetMode="External"/><Relationship Id="rId5" Type="http://schemas.openxmlformats.org/officeDocument/2006/relationships/hyperlink" Target="https://kk.wikipedia.org/wiki/%D0%9E%D0%B9%D1%8B%D0%BD" TargetMode="External"/><Relationship Id="rId4" Type="http://schemas.openxmlformats.org/officeDocument/2006/relationships/hyperlink" Target="https://kk.wikipedia.org/wiki/%D0%9C%D1%83%D0%BB%D1%8C%D1%82%D1%84%D0%B8%D0%BB%D1%8C%D0%BC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1.mp4"/><Relationship Id="rId5" Type="http://schemas.openxmlformats.org/officeDocument/2006/relationships/image" Target="../media/image5.png"/><Relationship Id="rId4" Type="http://schemas.microsoft.com/office/2007/relationships/media" Target="../media/media1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2225"/>
            <a:ext cx="9144000" cy="6880225"/>
          </a:xfrm>
        </p:spPr>
      </p:pic>
      <p:sp>
        <p:nvSpPr>
          <p:cNvPr id="5" name="Прямоугольник 4"/>
          <p:cNvSpPr/>
          <p:nvPr/>
        </p:nvSpPr>
        <p:spPr>
          <a:xfrm>
            <a:off x="761822" y="474705"/>
            <a:ext cx="7620356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Сабақтың тақырыбы: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</a:endParaRPr>
          </a:p>
        </p:txBody>
      </p:sp>
      <p:sp>
        <p:nvSpPr>
          <p:cNvPr id="6" name="Табличка 5"/>
          <p:cNvSpPr/>
          <p:nvPr/>
        </p:nvSpPr>
        <p:spPr>
          <a:xfrm>
            <a:off x="1219200" y="1586205"/>
            <a:ext cx="6060204" cy="1978383"/>
          </a:xfrm>
          <a:prstGeom prst="plaqu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99373" y="1809563"/>
            <a:ext cx="4433330" cy="160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kk-KZ" sz="4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Менің алғашқы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kk-KZ" sz="4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программам</a:t>
            </a:r>
            <a:endParaRPr lang="ru-RU" sz="40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://teachersconnect.com.ng/wp-content/uploads/2017/08/1503516427_maxresdefaul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0402" y="3633296"/>
            <a:ext cx="5257800" cy="295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4981"/>
            <a:ext cx="9144793" cy="688298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137465" y="381000"/>
            <a:ext cx="3834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19080" y="152400"/>
            <a:ext cx="9126794" cy="3662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kk-KZ" sz="3200" b="1" dirty="0" smtClean="0">
                <a:solidFill>
                  <a:srgbClr val="002060"/>
                </a:solidFill>
              </a:rPr>
              <a:t>Компьютердегі </a:t>
            </a:r>
            <a:r>
              <a:rPr lang="kk-KZ" sz="3200" b="1" dirty="0">
                <a:solidFill>
                  <a:srgbClr val="002060"/>
                </a:solidFill>
              </a:rPr>
              <a:t>тәжірибелік жұмыс </a:t>
            </a:r>
            <a:endParaRPr lang="ru-RU" sz="3200" dirty="0">
              <a:solidFill>
                <a:srgbClr val="002060"/>
              </a:solidFill>
            </a:endParaRPr>
          </a:p>
          <a:p>
            <a:pPr lvl="0" algn="ctr"/>
            <a:endParaRPr kumimoji="0" lang="ru-RU" altLang="ru-RU" sz="6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k-KZ" alt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kk-KZ" altLang="ru-RU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k-KZ" alt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k-KZ" alt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kk-KZ" altLang="ru-RU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5586" y="4994190"/>
            <a:ext cx="8557462" cy="1518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kk-KZ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Дескриптор: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kk-KZ" b="1" dirty="0">
                <a:solidFill>
                  <a:srgbClr val="002060"/>
                </a:solidFill>
              </a:rPr>
              <a:t>Scratch бағдарламасында алғашқы программа жасай алады;</a:t>
            </a:r>
            <a:endParaRPr lang="ru-RU" b="1" dirty="0">
              <a:solidFill>
                <a:srgbClr val="002060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b="1" dirty="0" err="1">
                <a:solidFill>
                  <a:srgbClr val="002060"/>
                </a:solidFill>
              </a:rPr>
              <a:t>Тармақталу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және</a:t>
            </a:r>
            <a:r>
              <a:rPr lang="ru-RU" b="1" dirty="0">
                <a:solidFill>
                  <a:srgbClr val="002060"/>
                </a:solidFill>
              </a:rPr>
              <a:t> цикл </a:t>
            </a:r>
            <a:r>
              <a:rPr lang="ru-RU" b="1" dirty="0" err="1">
                <a:solidFill>
                  <a:srgbClr val="002060"/>
                </a:solidFill>
              </a:rPr>
              <a:t>командаларын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қолданып</a:t>
            </a:r>
            <a:r>
              <a:rPr lang="ru-RU" b="1" dirty="0">
                <a:solidFill>
                  <a:srgbClr val="002060"/>
                </a:solidFill>
              </a:rPr>
              <a:t> программа </a:t>
            </a:r>
            <a:r>
              <a:rPr lang="ru-RU" b="1" dirty="0" err="1">
                <a:solidFill>
                  <a:srgbClr val="002060"/>
                </a:solidFill>
              </a:rPr>
              <a:t>құрады</a:t>
            </a:r>
            <a:r>
              <a:rPr lang="ru-RU" b="1" dirty="0">
                <a:solidFill>
                  <a:srgbClr val="002060"/>
                </a:solidFill>
              </a:rPr>
              <a:t>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b="1" dirty="0" err="1">
                <a:solidFill>
                  <a:srgbClr val="002060"/>
                </a:solidFill>
              </a:rPr>
              <a:t>Scratch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бағдарламасында</a:t>
            </a:r>
            <a:r>
              <a:rPr lang="ru-RU" b="1" dirty="0">
                <a:solidFill>
                  <a:srgbClr val="002060"/>
                </a:solidFill>
              </a:rPr>
              <a:t> фонды, </a:t>
            </a:r>
            <a:r>
              <a:rPr lang="ru-RU" b="1" dirty="0" err="1">
                <a:solidFill>
                  <a:srgbClr val="002060"/>
                </a:solidFill>
              </a:rPr>
              <a:t>қадам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санын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өзгерте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отырып</a:t>
            </a:r>
            <a:r>
              <a:rPr lang="ru-RU" b="1" dirty="0">
                <a:solidFill>
                  <a:srgbClr val="002060"/>
                </a:solidFill>
              </a:rPr>
              <a:t>, анимация </a:t>
            </a:r>
            <a:r>
              <a:rPr lang="ru-RU" b="1" dirty="0" err="1">
                <a:solidFill>
                  <a:srgbClr val="002060"/>
                </a:solidFill>
              </a:rPr>
              <a:t>құрады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kk-KZ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image11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92003" y="1055960"/>
            <a:ext cx="5257800" cy="358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649872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7" y="-12491"/>
            <a:ext cx="9144793" cy="688298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137465" y="381000"/>
            <a:ext cx="3834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28600" y="306481"/>
            <a:ext cx="9126794" cy="587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lang="kk-KZ" sz="4400" b="1" dirty="0" smtClean="0">
                <a:solidFill>
                  <a:srgbClr val="002060"/>
                </a:solidFill>
              </a:rPr>
              <a:t>Сабақты қорытындылау</a:t>
            </a:r>
          </a:p>
          <a:p>
            <a:pPr lvl="0" algn="ctr"/>
            <a:r>
              <a:rPr lang="kk-KZ" sz="4400" b="1" dirty="0" smtClean="0">
                <a:solidFill>
                  <a:srgbClr val="002060"/>
                </a:solidFill>
              </a:rPr>
              <a:t>«Бір сөйлеммен түйіндеу»</a:t>
            </a:r>
            <a:r>
              <a:rPr lang="kk-KZ" sz="4400" dirty="0" smtClean="0">
                <a:solidFill>
                  <a:srgbClr val="002060"/>
                </a:solidFill>
              </a:rPr>
              <a:t> әдісі</a:t>
            </a:r>
          </a:p>
          <a:p>
            <a:pPr lvl="0"/>
            <a:endParaRPr kumimoji="0" lang="kk-KZ" altLang="ru-RU" sz="4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/>
            <a:r>
              <a:rPr kumimoji="0" lang="kk-KZ" altLang="ru-RU" sz="4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«Бағалау баспалдағы»</a:t>
            </a:r>
          </a:p>
          <a:p>
            <a:pPr lvl="0" algn="ctr"/>
            <a:endParaRPr kumimoji="0" lang="ru-RU" altLang="ru-RU" sz="6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k-KZ" alt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kk-KZ" altLang="ru-RU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k-KZ" alt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k-KZ" alt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kk-KZ" altLang="ru-RU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 descr="https://fs03.metod-kopilka.ru/images/doc/66/66874/img1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262389"/>
            <a:ext cx="4495800" cy="299714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4953000" y="4343400"/>
            <a:ext cx="7620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258035" y="4844124"/>
            <a:ext cx="847366" cy="5347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505200" y="5486400"/>
            <a:ext cx="823984" cy="469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07544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7" y="-12491"/>
            <a:ext cx="9144793" cy="688298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137465" y="381000"/>
            <a:ext cx="3834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28600" y="1322143"/>
            <a:ext cx="9126794" cy="3847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endParaRPr kumimoji="0" lang="kk-KZ" altLang="ru-RU" sz="4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ctr"/>
            <a:endParaRPr kumimoji="0" lang="ru-RU" altLang="ru-RU" sz="6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k-KZ" alt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kk-KZ" altLang="ru-RU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k-KZ" alt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k-KZ" alt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kk-KZ" altLang="ru-RU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 descr="https://fs03.metod-kopilka.ru/images/doc/66/66874/img1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20" y="0"/>
            <a:ext cx="913027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529687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7" y="-12491"/>
            <a:ext cx="9144793" cy="688298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137465" y="381000"/>
            <a:ext cx="3834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7206" y="228600"/>
            <a:ext cx="9126794" cy="2923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lang="kk-KZ" altLang="ru-RU" sz="4400" b="1" dirty="0" smtClean="0">
                <a:solidFill>
                  <a:srgbClr val="002060"/>
                </a:solidFill>
              </a:rPr>
              <a:t>Рефлексия</a:t>
            </a:r>
            <a:endParaRPr kumimoji="0" lang="ru-RU" altLang="ru-RU" sz="6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k-KZ" alt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kk-KZ" altLang="ru-RU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k-KZ" alt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k-KZ" alt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kk-KZ" altLang="ru-RU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https://ds04.infourok.ru/uploads/ex/0d0d/00010af4-2268d125/img1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75657"/>
            <a:ext cx="7539320" cy="50855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101268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6305" b="5211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24200" y="304800"/>
            <a:ext cx="2781300" cy="19255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8400" y="4648200"/>
            <a:ext cx="2641600" cy="1828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2200" y="2514600"/>
            <a:ext cx="2846682" cy="1828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067" y="2590800"/>
            <a:ext cx="2878934" cy="17418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7912" y="263769"/>
            <a:ext cx="2708275" cy="18749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6231" y="4642454"/>
            <a:ext cx="2752725" cy="19057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6375" y="354990"/>
            <a:ext cx="2641600" cy="1828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9000" y="4876800"/>
            <a:ext cx="2495572" cy="17277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0400" y="2590800"/>
            <a:ext cx="2743200" cy="18991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150429555"/>
      </p:ext>
    </p:extLst>
  </p:cSld>
  <p:clrMapOvr>
    <a:masterClrMapping/>
  </p:clrMapOvr>
  <p:transition>
    <p:wheel spokes="8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7" y="-12491"/>
            <a:ext cx="9144793" cy="688298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1771" y="1219200"/>
            <a:ext cx="9144396" cy="2532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kk-KZ" sz="7200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Назарларыңызға рақмет</a:t>
            </a:r>
            <a:endParaRPr lang="ru-RU" sz="72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://www.freecom.ru/upload/iblock/713/713cbd67918697ed7d1ff1989d44bf0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508838"/>
            <a:ext cx="2948825" cy="294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00672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290" y="0"/>
            <a:ext cx="9131710" cy="6858000"/>
          </a:xfrm>
        </p:spPr>
      </p:pic>
      <p:sp>
        <p:nvSpPr>
          <p:cNvPr id="2" name="Прямоугольник 1"/>
          <p:cNvSpPr/>
          <p:nvPr/>
        </p:nvSpPr>
        <p:spPr>
          <a:xfrm>
            <a:off x="-206477" y="274638"/>
            <a:ext cx="93726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kk-KZ" sz="6600" b="1" dirty="0" smtClean="0">
                <a:solidFill>
                  <a:srgbClr val="002060"/>
                </a:solidFill>
              </a:rPr>
              <a:t>Сабақтың мақсаты:</a:t>
            </a:r>
            <a:endParaRPr lang="kk-KZ" sz="19900" b="1" dirty="0" smtClean="0">
              <a:solidFill>
                <a:srgbClr val="002060"/>
              </a:solidFill>
            </a:endParaRPr>
          </a:p>
        </p:txBody>
      </p:sp>
      <p:sp>
        <p:nvSpPr>
          <p:cNvPr id="5" name="Табличка 4"/>
          <p:cNvSpPr/>
          <p:nvPr/>
        </p:nvSpPr>
        <p:spPr>
          <a:xfrm>
            <a:off x="1178796" y="1450295"/>
            <a:ext cx="6786408" cy="4830762"/>
          </a:xfrm>
          <a:prstGeom prst="plaqu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12062" y="2819400"/>
            <a:ext cx="64313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0"/>
              </a:spcAft>
              <a:tabLst>
                <a:tab pos="130810" algn="l"/>
                <a:tab pos="2637155" algn="ctr"/>
                <a:tab pos="5274310" algn="r"/>
              </a:tabLst>
            </a:pPr>
            <a:r>
              <a:rPr lang="kk-KZ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5.3.2.2- </a:t>
            </a:r>
            <a:r>
              <a:rPr lang="kk-KZ" sz="2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алгоритмді сөз түрінде ұсыну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5.3.3.1 -  </a:t>
            </a:r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тармақталу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және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цикл </a:t>
            </a:r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командаларын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ойын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ортасындағы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программалау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кезеңінде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қолдану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290" y="0"/>
            <a:ext cx="9131710" cy="6858000"/>
          </a:xfrm>
        </p:spPr>
      </p:pic>
      <p:sp>
        <p:nvSpPr>
          <p:cNvPr id="2" name="Прямоугольник 1"/>
          <p:cNvSpPr/>
          <p:nvPr/>
        </p:nvSpPr>
        <p:spPr>
          <a:xfrm>
            <a:off x="-206477" y="274638"/>
            <a:ext cx="93726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kk-KZ" sz="6600" b="1" dirty="0" smtClean="0">
                <a:solidFill>
                  <a:srgbClr val="002060"/>
                </a:solidFill>
              </a:rPr>
              <a:t>Бағалау критерийі</a:t>
            </a:r>
            <a:endParaRPr lang="kk-KZ" sz="19900" b="1" dirty="0" smtClean="0">
              <a:solidFill>
                <a:srgbClr val="002060"/>
              </a:solidFill>
            </a:endParaRPr>
          </a:p>
        </p:txBody>
      </p:sp>
      <p:sp>
        <p:nvSpPr>
          <p:cNvPr id="5" name="Табличка 4"/>
          <p:cNvSpPr/>
          <p:nvPr/>
        </p:nvSpPr>
        <p:spPr>
          <a:xfrm>
            <a:off x="757319" y="1435781"/>
            <a:ext cx="7914967" cy="4830762"/>
          </a:xfrm>
          <a:prstGeom prst="plaqu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19200" y="2065032"/>
            <a:ext cx="7229166" cy="3572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8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Scratch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бағдарламасында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алғашқы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программа </a:t>
            </a:r>
            <a:r>
              <a:rPr lang="ru-RU" sz="28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жасай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алады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8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Тармақталу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және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цикл </a:t>
            </a:r>
            <a:r>
              <a:rPr lang="ru-RU" sz="28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командаларын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қолданып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программа </a:t>
            </a:r>
            <a:r>
              <a:rPr lang="ru-RU" sz="28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құрады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Scratch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бағдарламасында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фонды, </a:t>
            </a:r>
            <a:r>
              <a:rPr lang="ru-RU" sz="28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қадам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санын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өзгерте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отырып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анимация </a:t>
            </a:r>
            <a:r>
              <a:rPr lang="ru-RU" sz="28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құрады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54597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290" y="0"/>
            <a:ext cx="9131710" cy="6858000"/>
          </a:xfrm>
        </p:spPr>
      </p:pic>
      <p:sp>
        <p:nvSpPr>
          <p:cNvPr id="2" name="Прямоугольник 1"/>
          <p:cNvSpPr/>
          <p:nvPr/>
        </p:nvSpPr>
        <p:spPr>
          <a:xfrm>
            <a:off x="-206477" y="274638"/>
            <a:ext cx="93726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kk-KZ" sz="3600" b="1" dirty="0" smtClean="0">
                <a:solidFill>
                  <a:srgbClr val="002060"/>
                </a:solidFill>
              </a:rPr>
              <a:t>Топтарға бөлу «Қағаз қиындылары»:</a:t>
            </a:r>
          </a:p>
        </p:txBody>
      </p:sp>
      <p:sp>
        <p:nvSpPr>
          <p:cNvPr id="5" name="Табличка 4"/>
          <p:cNvSpPr/>
          <p:nvPr/>
        </p:nvSpPr>
        <p:spPr>
          <a:xfrm>
            <a:off x="609600" y="1234388"/>
            <a:ext cx="7848599" cy="4830762"/>
          </a:xfrm>
          <a:prstGeom prst="plaqu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48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47800" y="2286000"/>
            <a:ext cx="6248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4000" dirty="0" smtClean="0">
                <a:solidFill>
                  <a:srgbClr val="002060"/>
                </a:solidFill>
              </a:rPr>
              <a:t>1-топ: Scratch ортасы</a:t>
            </a:r>
            <a:endParaRPr lang="ru-RU" sz="4000" dirty="0" smtClean="0">
              <a:solidFill>
                <a:srgbClr val="002060"/>
              </a:solidFill>
            </a:endParaRPr>
          </a:p>
          <a:p>
            <a:r>
              <a:rPr lang="kk-KZ" sz="4000" dirty="0" smtClean="0">
                <a:solidFill>
                  <a:srgbClr val="002060"/>
                </a:solidFill>
              </a:rPr>
              <a:t>2-топ: Спрайт</a:t>
            </a:r>
            <a:endParaRPr lang="ru-RU" sz="4000" dirty="0" smtClean="0">
              <a:solidFill>
                <a:srgbClr val="002060"/>
              </a:solidFill>
            </a:endParaRPr>
          </a:p>
          <a:p>
            <a:r>
              <a:rPr lang="kk-KZ" sz="4000" dirty="0" smtClean="0">
                <a:solidFill>
                  <a:srgbClr val="002060"/>
                </a:solidFill>
              </a:rPr>
              <a:t>3-топ: Скриптер</a:t>
            </a:r>
            <a:endParaRPr lang="ru-RU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36238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7" y="-12491"/>
            <a:ext cx="9144793" cy="688298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29497"/>
            <a:ext cx="89916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«</a:t>
            </a:r>
            <a:r>
              <a:rPr lang="ru-RU" sz="4000" b="1" dirty="0" err="1" smtClean="0">
                <a:solidFill>
                  <a:srgbClr val="002060"/>
                </a:solidFill>
              </a:rPr>
              <a:t>Кім</a:t>
            </a:r>
            <a:r>
              <a:rPr lang="ru-RU" sz="4000" b="1" dirty="0" smtClean="0">
                <a:solidFill>
                  <a:srgbClr val="002060"/>
                </a:solidFill>
              </a:rPr>
              <a:t> </a:t>
            </a:r>
            <a:r>
              <a:rPr lang="ru-RU" sz="4000" b="1" dirty="0" err="1" smtClean="0">
                <a:solidFill>
                  <a:srgbClr val="002060"/>
                </a:solidFill>
              </a:rPr>
              <a:t>алғыр</a:t>
            </a:r>
            <a:r>
              <a:rPr lang="ru-RU" sz="4000" b="1" dirty="0" smtClean="0">
                <a:solidFill>
                  <a:srgbClr val="002060"/>
                </a:solidFill>
              </a:rPr>
              <a:t>?» </a:t>
            </a:r>
            <a:r>
              <a:rPr lang="ru-RU" sz="4000" b="1" dirty="0" err="1" smtClean="0">
                <a:solidFill>
                  <a:srgbClr val="002060"/>
                </a:solidFill>
              </a:rPr>
              <a:t>әдісі</a:t>
            </a:r>
            <a:r>
              <a:rPr lang="ru-RU" sz="4000" b="1" dirty="0" smtClean="0">
                <a:solidFill>
                  <a:srgbClr val="002060"/>
                </a:solidFill>
              </a:rPr>
              <a:t>.</a:t>
            </a:r>
            <a:r>
              <a:rPr lang="ru-RU" sz="4000" b="1" dirty="0">
                <a:solidFill>
                  <a:srgbClr val="002060"/>
                </a:solidFill>
              </a:rPr>
              <a:t/>
            </a:r>
            <a:br>
              <a:rPr lang="ru-RU" sz="4000" b="1" dirty="0">
                <a:solidFill>
                  <a:srgbClr val="002060"/>
                </a:solidFill>
              </a:rPr>
            </a:br>
            <a:endParaRPr lang="ru-RU" sz="9600" b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>
            <a:hlinkClick r:id="rId3" action="ppaction://hlinkfile"/>
          </p:cNvPr>
          <p:cNvSpPr/>
          <p:nvPr/>
        </p:nvSpPr>
        <p:spPr>
          <a:xfrm>
            <a:off x="876300" y="995511"/>
            <a:ext cx="1295400" cy="1219200"/>
          </a:xfrm>
          <a:prstGeom prst="rect">
            <a:avLst/>
          </a:prstGeom>
          <a:solidFill>
            <a:schemeClr val="accent6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7200" b="1" dirty="0" smtClean="0">
                <a:solidFill>
                  <a:schemeClr val="tx1"/>
                </a:solidFill>
              </a:rPr>
              <a:t>1</a:t>
            </a:r>
            <a:endParaRPr lang="ru-RU" sz="72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>
            <a:hlinkClick r:id="rId4" action="ppaction://hlinkfile"/>
          </p:cNvPr>
          <p:cNvSpPr/>
          <p:nvPr/>
        </p:nvSpPr>
        <p:spPr>
          <a:xfrm>
            <a:off x="3657600" y="3830226"/>
            <a:ext cx="1276350" cy="127517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7200" b="1" dirty="0" smtClean="0">
                <a:solidFill>
                  <a:schemeClr val="tx1"/>
                </a:solidFill>
              </a:rPr>
              <a:t>4</a:t>
            </a:r>
            <a:endParaRPr lang="ru-RU" sz="7200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>
            <a:hlinkClick r:id="rId5" action="ppaction://hlinkfile"/>
          </p:cNvPr>
          <p:cNvSpPr/>
          <p:nvPr/>
        </p:nvSpPr>
        <p:spPr>
          <a:xfrm>
            <a:off x="6477000" y="915682"/>
            <a:ext cx="12954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7200" b="1" dirty="0" smtClean="0">
                <a:solidFill>
                  <a:schemeClr val="tx1"/>
                </a:solidFill>
              </a:rPr>
              <a:t>3</a:t>
            </a:r>
            <a:endParaRPr lang="ru-RU" sz="7200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>
            <a:hlinkClick r:id="rId6" action="ppaction://hlinkfile"/>
          </p:cNvPr>
          <p:cNvSpPr/>
          <p:nvPr/>
        </p:nvSpPr>
        <p:spPr>
          <a:xfrm>
            <a:off x="876300" y="4800600"/>
            <a:ext cx="1295400" cy="12192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7200" b="1" dirty="0" smtClean="0">
                <a:solidFill>
                  <a:schemeClr val="tx1"/>
                </a:solidFill>
              </a:rPr>
              <a:t>6</a:t>
            </a:r>
            <a:endParaRPr lang="ru-RU" sz="7200" b="1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400800" y="4572000"/>
            <a:ext cx="1371600" cy="116994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7200" b="1" dirty="0" smtClean="0">
                <a:solidFill>
                  <a:schemeClr val="tx1"/>
                </a:solidFill>
                <a:hlinkClick r:id="rId7" action="ppaction://hlinkfile"/>
              </a:rPr>
              <a:t>2</a:t>
            </a:r>
            <a:endParaRPr lang="ru-RU" sz="7200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>
            <a:hlinkClick r:id="rId8" action="ppaction://hlinkfile"/>
          </p:cNvPr>
          <p:cNvSpPr/>
          <p:nvPr/>
        </p:nvSpPr>
        <p:spPr>
          <a:xfrm>
            <a:off x="3638550" y="1727068"/>
            <a:ext cx="1295400" cy="1295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7200" b="1" dirty="0">
                <a:solidFill>
                  <a:schemeClr val="tx1"/>
                </a:solidFill>
              </a:rPr>
              <a:t>5</a:t>
            </a:r>
            <a:endParaRPr lang="ru-RU" sz="7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6938637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7" y="-12491"/>
            <a:ext cx="9144793" cy="688298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137465" y="381000"/>
            <a:ext cx="3834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42494" y="54621"/>
            <a:ext cx="9126794" cy="2923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lang="kk-KZ" altLang="ru-RU" sz="4400" b="1" dirty="0" smtClean="0">
                <a:solidFill>
                  <a:srgbClr val="002060"/>
                </a:solidFill>
              </a:rPr>
              <a:t>Жаңа сабақ</a:t>
            </a:r>
            <a:endParaRPr kumimoji="0" lang="ru-RU" altLang="ru-RU" sz="6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k-KZ" alt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kk-KZ" altLang="ru-RU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k-KZ" alt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k-KZ" alt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kk-KZ" altLang="ru-RU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6699" y="835408"/>
            <a:ext cx="8610600" cy="2538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kk-KZ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Скреч-анимацияланған </a:t>
            </a:r>
            <a:r>
              <a:rPr lang="kk-KZ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 tooltip="Ертегі"/>
              </a:rPr>
              <a:t>ертегілер</a:t>
            </a:r>
            <a:r>
              <a:rPr lang="kk-KZ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kk-KZ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 tooltip="Мультфильм"/>
              </a:rPr>
              <a:t>мультфильмдер</a:t>
            </a:r>
            <a:r>
              <a:rPr lang="kk-KZ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kk-KZ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 tooltip="Ойын"/>
              </a:rPr>
              <a:t>ойындар</a:t>
            </a:r>
            <a:r>
              <a:rPr lang="kk-KZ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мен </a:t>
            </a:r>
            <a:r>
              <a:rPr lang="kk-KZ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 tooltip="Модель"/>
              </a:rPr>
              <a:t>модельдерді</a:t>
            </a:r>
            <a:r>
              <a:rPr lang="kk-KZ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құрастыруға  арналған  жаңа программалау ортасы.</a:t>
            </a:r>
            <a:endParaRPr lang="ru-RU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kk-KZ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Scratch терезесін  визуальды түрде  үш бөлікке бөлуге  болады:</a:t>
            </a:r>
            <a:endParaRPr lang="ru-RU" sz="28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https://upload.wikimedia.org/wikipedia/kk/thumb/2/28/%D2%AE%D1%88_%D0%B1%D3%A9%D0%BB%D1%96%D0%BA.png/120px-%D2%AE%D1%88_%D0%B1%D3%A9%D0%BB%D1%96%D0%BA.png">
            <a:hlinkClick r:id="rId7"/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1950" y="3333906"/>
            <a:ext cx="4717298" cy="30197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508457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97" y="-12491"/>
            <a:ext cx="9144793" cy="688298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137465" y="381000"/>
            <a:ext cx="3834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42494" y="54621"/>
            <a:ext cx="9126794" cy="2923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lang="kk-KZ" altLang="ru-RU" sz="4400" b="1" dirty="0" smtClean="0">
                <a:solidFill>
                  <a:srgbClr val="002060"/>
                </a:solidFill>
              </a:rPr>
              <a:t>Видеоролик</a:t>
            </a:r>
            <a:endParaRPr kumimoji="0" lang="ru-RU" altLang="ru-RU" sz="6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k-KZ" alt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kk-KZ" altLang="ru-RU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k-KZ" alt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k-KZ" alt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kk-KZ" altLang="ru-RU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scratch программалау ортасындағы блоктар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29903" y="880991"/>
            <a:ext cx="8382000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09600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7" y="-12491"/>
            <a:ext cx="9144793" cy="688298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457200" y="29497"/>
            <a:ext cx="9829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«Жариялау» әдісі</a:t>
            </a:r>
            <a:endParaRPr lang="ru-RU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https://ds05.infourok.ru/uploads/ex/0f04/0002456b-fee88e3f/hello_html_3bfafbba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21420"/>
            <a:ext cx="2895600" cy="17837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900735" y="994815"/>
            <a:ext cx="179786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kk-KZ" altLang="ru-RU" sz="4400" b="1" dirty="0" smtClean="0">
                <a:solidFill>
                  <a:srgbClr val="C00000"/>
                </a:solidFill>
              </a:rPr>
              <a:t>1- топ</a:t>
            </a:r>
            <a:endParaRPr lang="ru-RU" altLang="ru-RU" sz="4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330368" y="3120479"/>
            <a:ext cx="179786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kk-KZ" altLang="ru-RU" sz="4400" b="1" dirty="0">
                <a:solidFill>
                  <a:srgbClr val="C00000"/>
                </a:solidFill>
              </a:rPr>
              <a:t>3</a:t>
            </a:r>
            <a:r>
              <a:rPr lang="kk-KZ" altLang="ru-RU" sz="4400" b="1" dirty="0" smtClean="0">
                <a:solidFill>
                  <a:srgbClr val="C00000"/>
                </a:solidFill>
              </a:rPr>
              <a:t>- топ</a:t>
            </a:r>
            <a:endParaRPr lang="ru-RU" altLang="ru-RU" sz="4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841005" y="1068064"/>
            <a:ext cx="179786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kk-KZ" altLang="ru-RU" sz="4400" b="1" dirty="0">
                <a:solidFill>
                  <a:srgbClr val="C00000"/>
                </a:solidFill>
              </a:rPr>
              <a:t>2</a:t>
            </a:r>
            <a:r>
              <a:rPr lang="kk-KZ" altLang="ru-RU" sz="4400" b="1" dirty="0" smtClean="0">
                <a:solidFill>
                  <a:srgbClr val="C00000"/>
                </a:solidFill>
              </a:rPr>
              <a:t>- топ</a:t>
            </a:r>
            <a:endParaRPr lang="ru-RU" altLang="ru-RU" sz="4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 descr="https://www.gamefromscratch.com/image.axd?picture=image8%5B1%5D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6633" y="1764256"/>
            <a:ext cx="2720568" cy="1740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http://joedean.github.io/coderdojo-scratch/presentations/images/halloween/head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82"/>
          <a:stretch/>
        </p:blipFill>
        <p:spPr bwMode="auto">
          <a:xfrm>
            <a:off x="2698599" y="3796287"/>
            <a:ext cx="3055491" cy="18765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533400" y="5636566"/>
            <a:ext cx="5082568" cy="136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kk-KZ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Дескриптор</a:t>
            </a:r>
            <a:endParaRPr lang="ru-RU" sz="20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kk-KZ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-Тірек сөздерді аударады</a:t>
            </a:r>
          </a:p>
          <a:p>
            <a:r>
              <a:rPr lang="kk-KZ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-Қолдану аймағын жариялайды</a:t>
            </a:r>
          </a:p>
          <a:p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xmlns="" val="584660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4981"/>
            <a:ext cx="9144793" cy="68829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2054" y="1061324"/>
            <a:ext cx="2016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err="1" smtClean="0">
                <a:solidFill>
                  <a:srgbClr val="C00000"/>
                </a:solidFill>
              </a:rPr>
              <a:t>сызықтық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22731" y="1071546"/>
            <a:ext cx="25876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err="1" smtClean="0">
                <a:solidFill>
                  <a:srgbClr val="C00000"/>
                </a:solidFill>
              </a:rPr>
              <a:t>тармақталған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72264" y="1071546"/>
            <a:ext cx="1545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err="1" smtClean="0">
                <a:solidFill>
                  <a:srgbClr val="C00000"/>
                </a:solidFill>
              </a:rPr>
              <a:t>циклдік</a:t>
            </a:r>
            <a:endParaRPr lang="ru-RU" sz="2800" b="1" dirty="0">
              <a:solidFill>
                <a:srgbClr val="C00000"/>
              </a:solidFill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05965033"/>
              </p:ext>
            </p:extLst>
          </p:nvPr>
        </p:nvGraphicFramePr>
        <p:xfrm>
          <a:off x="215912" y="1713485"/>
          <a:ext cx="8712968" cy="432333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984488"/>
                <a:gridCol w="2823550"/>
                <a:gridCol w="2904930"/>
              </a:tblGrid>
              <a:tr h="43233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«- </a:t>
                      </a:r>
                      <a:r>
                        <a:rPr lang="ru-RU" sz="2000" b="1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Бұнда</a:t>
                      </a:r>
                      <a:r>
                        <a:rPr lang="ru-RU" sz="2000" b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b="1" baseline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кім</a:t>
                      </a:r>
                      <a:r>
                        <a:rPr lang="ru-RU" sz="20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 – бар </a:t>
                      </a:r>
                      <a:r>
                        <a:rPr lang="ru-RU" sz="2000" b="1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деп</a:t>
                      </a:r>
                      <a:r>
                        <a:rPr lang="ru-RU" sz="20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қасқыр</a:t>
                      </a:r>
                      <a:r>
                        <a:rPr lang="ru-RU" sz="20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сұрайды</a:t>
                      </a:r>
                      <a:r>
                        <a:rPr lang="ru-RU" sz="20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24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="1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Басында</a:t>
                      </a:r>
                      <a:r>
                        <a:rPr lang="ru-RU" sz="20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қызыл</a:t>
                      </a:r>
                      <a:r>
                        <a:rPr lang="ru-RU" sz="20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телпек</a:t>
                      </a:r>
                      <a:r>
                        <a:rPr lang="ru-RU" sz="20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қорқады</a:t>
                      </a:r>
                      <a:r>
                        <a:rPr lang="ru-RU" sz="20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да </a:t>
                      </a:r>
                      <a:r>
                        <a:rPr lang="ru-RU" sz="2000" b="1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кейін</a:t>
                      </a:r>
                      <a:r>
                        <a:rPr lang="ru-RU" sz="20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апамның</a:t>
                      </a:r>
                      <a:r>
                        <a:rPr lang="ru-RU" sz="2000" b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b="1" baseline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тамағы</a:t>
                      </a:r>
                      <a:r>
                        <a:rPr lang="ru-RU" sz="2000" b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b="1" baseline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суықтап</a:t>
                      </a:r>
                      <a:r>
                        <a:rPr lang="ru-RU" sz="2000" b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b="1" baseline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қалған</a:t>
                      </a:r>
                      <a:r>
                        <a:rPr lang="ru-RU" sz="2000" b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b="1" baseline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шығар</a:t>
                      </a:r>
                      <a:r>
                        <a:rPr lang="ru-RU" sz="20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келген</a:t>
                      </a:r>
                      <a:r>
                        <a:rPr lang="ru-RU" sz="20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сол</a:t>
                      </a:r>
                      <a:r>
                        <a:rPr lang="ru-RU" sz="20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болса</a:t>
                      </a:r>
                      <a:r>
                        <a:rPr lang="ru-RU" sz="20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керек</a:t>
                      </a:r>
                      <a:r>
                        <a:rPr lang="ru-RU" sz="20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деп</a:t>
                      </a:r>
                      <a:r>
                        <a:rPr lang="ru-RU" sz="20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ойлайды</a:t>
                      </a:r>
                      <a:r>
                        <a:rPr lang="ru-RU" sz="20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</a:t>
                      </a:r>
                      <a:r>
                        <a:rPr lang="ru-RU" sz="20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мен </a:t>
                      </a:r>
                      <a:r>
                        <a:rPr lang="ru-RU" sz="2000" b="1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сіздің</a:t>
                      </a:r>
                      <a:r>
                        <a:rPr lang="ru-RU" sz="20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немереңіз</a:t>
                      </a:r>
                      <a:r>
                        <a:rPr lang="ru-RU" sz="20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болам</a:t>
                      </a:r>
                      <a:r>
                        <a:rPr lang="ru-RU" sz="20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деп</a:t>
                      </a:r>
                      <a:r>
                        <a:rPr lang="ru-RU" sz="20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жауап</a:t>
                      </a:r>
                      <a:r>
                        <a:rPr lang="ru-RU" sz="20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береді</a:t>
                      </a:r>
                      <a:r>
                        <a:rPr lang="ru-RU" sz="20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 </a:t>
                      </a:r>
                      <a:r>
                        <a:rPr lang="ru-RU" sz="2000" b="1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Саған</a:t>
                      </a:r>
                      <a:r>
                        <a:rPr lang="ru-RU" sz="20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май мен </a:t>
                      </a:r>
                      <a:r>
                        <a:rPr lang="ru-RU" sz="2000" b="1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нан</a:t>
                      </a:r>
                      <a:r>
                        <a:rPr lang="ru-RU" sz="20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алып</a:t>
                      </a:r>
                      <a:r>
                        <a:rPr lang="ru-RU" sz="20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келдім</a:t>
                      </a:r>
                      <a:r>
                        <a:rPr lang="ru-RU" sz="20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! </a:t>
                      </a:r>
                      <a:endParaRPr lang="ru-RU" sz="24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RU" sz="2400" b="1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Аңсарда</a:t>
                      </a:r>
                      <a:r>
                        <a:rPr lang="ru-RU" sz="2400" b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b="1" baseline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аю</a:t>
                      </a:r>
                      <a:r>
                        <a:rPr lang="ru-RU" sz="2400" b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бар. </a:t>
                      </a:r>
                      <a:r>
                        <a:rPr lang="ru-RU" sz="2400" b="1" baseline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Оңға</a:t>
                      </a:r>
                      <a:r>
                        <a:rPr lang="ru-RU" sz="2400" b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b="1" baseline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жүрсе</a:t>
                      </a:r>
                      <a:r>
                        <a:rPr lang="ru-RU" sz="2400" b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b="1" baseline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өлең</a:t>
                      </a:r>
                      <a:r>
                        <a:rPr lang="ru-RU" sz="2400" b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b="1" baseline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айтады</a:t>
                      </a:r>
                      <a:r>
                        <a:rPr lang="ru-RU" sz="2400" b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2400" b="1" baseline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солға</a:t>
                      </a:r>
                      <a:r>
                        <a:rPr lang="ru-RU" sz="2400" b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b="1" baseline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жүрсе</a:t>
                      </a:r>
                      <a:r>
                        <a:rPr lang="ru-RU" sz="2400" b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b="1" baseline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ертегі</a:t>
                      </a:r>
                      <a:r>
                        <a:rPr lang="ru-RU" sz="2400" b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b="1" baseline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айтады</a:t>
                      </a:r>
                      <a:r>
                        <a:rPr lang="ru-RU" sz="2400" b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24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="1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Шал:Кәмпит</a:t>
                      </a:r>
                      <a:r>
                        <a:rPr lang="ru-RU" sz="20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жейсің</a:t>
                      </a:r>
                      <a:r>
                        <a:rPr lang="ru-RU" sz="20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</a:t>
                      </a:r>
                      <a:r>
                        <a:rPr lang="ru-RU" sz="20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k-KZ" sz="20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Кемпір: жоқ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Шал: </a:t>
                      </a:r>
                      <a:r>
                        <a:rPr lang="ru-RU" sz="2000" b="1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Сағыз</a:t>
                      </a:r>
                      <a:r>
                        <a:rPr lang="ru-RU" sz="20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ше</a:t>
                      </a:r>
                      <a:r>
                        <a:rPr lang="ru-RU" sz="20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k-KZ" sz="20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Кемпір: жоқ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Шал: </a:t>
                      </a:r>
                      <a:r>
                        <a:rPr lang="ru-RU" sz="2000" b="1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нан</a:t>
                      </a:r>
                      <a:r>
                        <a:rPr lang="ru-RU" sz="20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ше</a:t>
                      </a:r>
                      <a:r>
                        <a:rPr lang="ru-RU" sz="20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k-KZ" sz="20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Кемпір: жоқ</a:t>
                      </a:r>
                      <a:endParaRPr lang="ru-RU" sz="2000" b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Шал: </a:t>
                      </a:r>
                      <a:r>
                        <a:rPr lang="ru-RU" sz="2000" b="1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онда</a:t>
                      </a:r>
                      <a:r>
                        <a:rPr lang="ru-RU" sz="20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не </a:t>
                      </a:r>
                      <a:r>
                        <a:rPr lang="ru-RU" sz="2000" b="1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жейсің</a:t>
                      </a:r>
                      <a:r>
                        <a:rPr lang="ru-RU" sz="20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k-KZ" sz="20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Кемпір:балық</a:t>
                      </a:r>
                      <a:endParaRPr lang="ru-RU" sz="2000" b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Шал:</a:t>
                      </a:r>
                      <a:r>
                        <a:rPr lang="ru-RU" sz="2000" b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оны </a:t>
                      </a:r>
                      <a:r>
                        <a:rPr lang="ru-RU" sz="2000" b="1" baseline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қайдан</a:t>
                      </a:r>
                      <a:r>
                        <a:rPr lang="ru-RU" sz="2000" b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b="1" baseline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алам</a:t>
                      </a:r>
                      <a:r>
                        <a:rPr lang="ru-RU" sz="2000" b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ru-RU" sz="2000" b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-457200" y="29497"/>
            <a:ext cx="9829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Алгоитм түрлері</a:t>
            </a:r>
            <a:endParaRPr lang="ru-RU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3922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</TotalTime>
  <Words>278</Words>
  <Application>Microsoft Office PowerPoint</Application>
  <PresentationFormat>Экран (4:3)</PresentationFormat>
  <Paragraphs>87</Paragraphs>
  <Slides>15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Пользователь Windows</cp:lastModifiedBy>
  <cp:revision>68</cp:revision>
  <cp:lastPrinted>2017-11-29T15:47:19Z</cp:lastPrinted>
  <dcterms:modified xsi:type="dcterms:W3CDTF">2019-04-09T02:37:52Z</dcterms:modified>
</cp:coreProperties>
</file>