
<file path=[Content_Types].xml><?xml version="1.0" encoding="utf-8"?>
<Types xmlns="http://schemas.openxmlformats.org/package/2006/content-types">
  <Default Extension="png" ContentType="image/png"/>
  <Default Extension="emf" ContentType="image/x-emf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21"/>
  </p:notesMasterIdLst>
  <p:sldIdLst>
    <p:sldId id="266" r:id="rId2"/>
    <p:sldId id="268" r:id="rId3"/>
    <p:sldId id="269" r:id="rId4"/>
    <p:sldId id="270" r:id="rId5"/>
    <p:sldId id="271" r:id="rId6"/>
    <p:sldId id="272" r:id="rId7"/>
    <p:sldId id="273" r:id="rId8"/>
    <p:sldId id="274" r:id="rId9"/>
    <p:sldId id="260" r:id="rId10"/>
    <p:sldId id="261" r:id="rId11"/>
    <p:sldId id="264" r:id="rId12"/>
    <p:sldId id="276" r:id="rId13"/>
    <p:sldId id="277" r:id="rId14"/>
    <p:sldId id="275" r:id="rId15"/>
    <p:sldId id="279" r:id="rId16"/>
    <p:sldId id="265" r:id="rId17"/>
    <p:sldId id="263" r:id="rId18"/>
    <p:sldId id="278" r:id="rId19"/>
    <p:sldId id="262" r:id="rId20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Средний стиль 2 -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546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notesMaster" Target="notesMasters/notesMaster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CE4CAFA-FB73-4816-8E46-80DCB7AEDD1C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320EB608-E8F4-48B6-8B0D-F92B8DA85BE9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73007474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EB608-E8F4-48B6-8B0D-F92B8DA85BE9}" type="slidenum">
              <a:rPr lang="ru-RU" smtClean="0"/>
              <a:t>14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109219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Образ слайда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Заметки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ru-RU" dirty="0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320EB608-E8F4-48B6-8B0D-F92B8DA85BE9}" type="slidenum">
              <a:rPr lang="ru-RU" smtClean="0"/>
              <a:t>15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651109219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18.10.2016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3.emf"/><Relationship Id="rId5" Type="http://schemas.openxmlformats.org/officeDocument/2006/relationships/image" Target="../media/image12.png"/><Relationship Id="rId4" Type="http://schemas.openxmlformats.org/officeDocument/2006/relationships/image" Target="../media/image2.emf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.emf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png"/><Relationship Id="rId4" Type="http://schemas.openxmlformats.org/officeDocument/2006/relationships/image" Target="../media/image4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9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1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r="1248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716505" cy="158110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Заголовок 2"/>
          <p:cNvSpPr>
            <a:spLocks noGrp="1"/>
          </p:cNvSpPr>
          <p:nvPr>
            <p:ph type="title"/>
          </p:nvPr>
        </p:nvSpPr>
        <p:spPr>
          <a:xfrm>
            <a:off x="467544" y="2204864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k-KZ" b="1" i="1" dirty="0" smtClean="0">
                <a:solidFill>
                  <a:srgbClr val="FF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«Молекулалар қозғалысы» </a:t>
            </a:r>
            <a:r>
              <a:rPr lang="kk-KZ" b="1" i="1" dirty="0" smtClean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тренингі</a:t>
            </a:r>
            <a:endParaRPr lang="ru-RU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" name="Picture 3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881738" y="3645024"/>
            <a:ext cx="3328987" cy="1878013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451332986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r="12482"/>
          <a:stretch/>
        </p:blipFill>
        <p:spPr bwMode="auto">
          <a:xfrm>
            <a:off x="-5114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539552" y="907185"/>
            <a:ext cx="8229600" cy="1143000"/>
          </a:xfrm>
        </p:spPr>
        <p:txBody>
          <a:bodyPr>
            <a:normAutofit/>
          </a:bodyPr>
          <a:lstStyle/>
          <a:p>
            <a:r>
              <a:rPr lang="kk-KZ" sz="4000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Оқыту мақсаттары:</a:t>
            </a:r>
            <a:endParaRPr lang="ru-RU" sz="4000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716505" cy="158110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2274838"/>
            <a:ext cx="8208912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График арқылы балқу, қайнау, булану, кристалдану, конденсация құбылыстарын ажырата алады.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Wingdings" panose="05000000000000000000" pitchFamily="2" charset="2"/>
              <a:buChar char="ü"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Балқу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, қайнау, булану, кристалдану, конденсация құбылыстарын тәжірибе жүзінде дәлелдей отырып, энергияның бір түрден екінші түрге айналу заңын түсіндіреді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51421108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r="1248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  Жетістік </a:t>
            </a:r>
            <a:r>
              <a:rPr lang="kk-KZ" sz="4000" b="1" i="1" dirty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критерийлері:</a:t>
            </a:r>
            <a:endParaRPr lang="ru-RU" sz="4000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716505" cy="1581106"/>
          </a:xfrm>
          <a:prstGeom prst="rect">
            <a:avLst/>
          </a:prstGeom>
          <a:noFill/>
          <a:ln>
            <a:noFill/>
          </a:ln>
        </p:spPr>
      </p:pic>
      <p:sp>
        <p:nvSpPr>
          <p:cNvPr id="3" name="Прямоугольник 2"/>
          <p:cNvSpPr/>
          <p:nvPr/>
        </p:nvSpPr>
        <p:spPr>
          <a:xfrm>
            <a:off x="251520" y="2136339"/>
            <a:ext cx="8136904" cy="310854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Сыни  ойлау. 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28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Тәжірибелік дағдылар. 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Балқу мен қайнау арасындағы айырмашылықты өз суреттері негізінде көрсете алатын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болады.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Тәжірибеден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алынған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нәтижені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энергияның сақталу заңы негізінде түсіндіріп бере </a:t>
            </a: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алады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marL="457200" lvl="0" indent="-457200">
              <a:buFont typeface="Wingdings" panose="05000000000000000000" pitchFamily="2" charset="2"/>
              <a:buChar char="Ø"/>
            </a:pPr>
            <a:r>
              <a:rPr lang="kk-KZ" sz="2800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Тәжірибе </a:t>
            </a:r>
            <a:r>
              <a:rPr lang="kk-KZ" sz="28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негізінде есептеулер жүргізе алады</a:t>
            </a:r>
            <a:endParaRPr lang="ru-RU" sz="28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7377961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r="12482"/>
          <a:stretch/>
        </p:blipFill>
        <p:spPr bwMode="auto">
          <a:xfrm>
            <a:off x="-8384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716505" cy="158110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1844824"/>
            <a:ext cx="63184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just"/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топ.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Қайнау процесінің графигін зерттеу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 топ.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Балқу процесінің графигін зерттеу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pPr algn="just"/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ІІІ топ.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Қатаю процесінің графигін зерттеу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18332064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r="12482"/>
          <a:stretch/>
        </p:blipFill>
        <p:spPr bwMode="auto">
          <a:xfrm>
            <a:off x="-8384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716505" cy="1581106"/>
          </a:xfrm>
          <a:prstGeom prst="rect">
            <a:avLst/>
          </a:prstGeom>
          <a:noFill/>
          <a:ln>
            <a:noFill/>
          </a:ln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Прямоугольник 4"/>
          <p:cNvSpPr/>
          <p:nvPr/>
        </p:nvSpPr>
        <p:spPr>
          <a:xfrm>
            <a:off x="1331640" y="1844824"/>
            <a:ext cx="6318448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 топ.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Чипсыдың меншікті жану жылуын анықтау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 топ.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Шоколадтың балқу жылуын анықтау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ІІІ топ.</a:t>
            </a:r>
            <a:r>
              <a:rPr lang="kk-KZ" sz="3200" dirty="0">
                <a:latin typeface="Times New Roman" panose="02020603050405020304" pitchFamily="18" charset="0"/>
                <a:cs typeface="Times New Roman" panose="02020603050405020304" pitchFamily="18" charset="0"/>
              </a:rPr>
              <a:t> Сүттің меншікті жылусыйымдылығын анықтау </a:t>
            </a:r>
            <a:endParaRPr lang="ru-RU" sz="3200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14828589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r="1248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716505" cy="1581106"/>
          </a:xfrm>
          <a:prstGeom prst="rect">
            <a:avLst/>
          </a:prstGeom>
          <a:noFill/>
          <a:ln>
            <a:noFill/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4" name="Заголовок 3"/>
              <p:cNvSpPr>
                <a:spLocks noGrp="1"/>
              </p:cNvSpPr>
              <p:nvPr>
                <p:ph type="title"/>
              </p:nvPr>
            </p:nvSpPr>
            <p:spPr>
              <a:xfrm>
                <a:off x="467544" y="4509120"/>
                <a:ext cx="8229600" cy="576064"/>
              </a:xfrm>
            </p:spPr>
            <p:txBody>
              <a:bodyPr>
                <a:normAutofit fontScale="90000"/>
              </a:bodyPr>
              <a:lstStyle/>
              <a:p>
                <a:pPr algn="l"/>
                <a:r>
                  <a:rPr lang="ru-RU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r>
                  <a:rPr lang="ru-RU" sz="27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Спиртт</a:t>
                </a:r>
                <a:r>
                  <a:rPr lang="kk-KZ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ің тығыздығы                   790 кг/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en-US" sz="27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kk-KZ" sz="2700" b="0" i="1" smtClean="0"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kk-KZ" sz="2700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r>
                  <a:rPr lang="ru-RU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/>
                </a:r>
                <a:br>
                  <a:rPr lang="ru-RU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</a:br>
                <a:r>
                  <a:rPr lang="ru-RU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</a:t>
                </a:r>
                <a:r>
                  <a:rPr lang="ru-RU" sz="27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С</a:t>
                </a:r>
                <a:r>
                  <a:rPr lang="ru-RU" sz="27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үттің</a:t>
                </a:r>
                <a:r>
                  <a:rPr lang="ru-RU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</a:t>
                </a:r>
                <a:r>
                  <a:rPr lang="ru-RU" sz="2700" dirty="0" err="1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тығыздығы</a:t>
                </a:r>
                <a:r>
                  <a:rPr lang="ru-RU" sz="2700" dirty="0" smtClean="0">
                    <a:latin typeface="Times New Roman" panose="02020603050405020304" pitchFamily="18" charset="0"/>
                    <a:cs typeface="Times New Roman" panose="02020603050405020304" pitchFamily="18" charset="0"/>
                  </a:rPr>
                  <a:t>                         1027 кг/</a:t>
                </a:r>
                <a14:m>
                  <m:oMath xmlns:m="http://schemas.openxmlformats.org/officeDocument/2006/math">
                    <m:sSup>
                      <m:sSupPr>
                        <m:ctrlPr>
                          <a:rPr lang="ru-RU" sz="2700" i="1" smtClean="0">
                            <a:latin typeface="Cambria Math"/>
                          </a:rPr>
                        </m:ctrlPr>
                      </m:sSupPr>
                      <m:e>
                        <m:r>
                          <a:rPr lang="kk-KZ" sz="2700" b="0" i="1" smtClean="0">
                            <a:latin typeface="Cambria Math"/>
                          </a:rPr>
                          <m:t>м</m:t>
                        </m:r>
                      </m:e>
                      <m:sup>
                        <m:r>
                          <a:rPr lang="kk-KZ" sz="2700" b="0" i="1" smtClean="0">
                            <a:latin typeface="Cambria Math"/>
                          </a:rPr>
                          <m:t>3</m:t>
                        </m:r>
                      </m:sup>
                    </m:sSup>
                  </m:oMath>
                </a14:m>
                <a:endParaRPr lang="ru-RU" sz="2400" dirty="0">
                  <a:latin typeface="Times New Roman" panose="02020603050405020304" pitchFamily="18" charset="0"/>
                  <a:cs typeface="Times New Roman" panose="02020603050405020304" pitchFamily="18" charset="0"/>
                </a:endParaRPr>
              </a:p>
            </p:txBody>
          </p:sp>
        </mc:Choice>
        <mc:Fallback>
          <p:sp>
            <p:nvSpPr>
              <p:cNvPr id="4" name="Заголовок 3"/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type="title"/>
              </p:nvPr>
            </p:nvSpPr>
            <p:spPr>
              <a:xfrm>
                <a:off x="467544" y="4509120"/>
                <a:ext cx="8229600" cy="576064"/>
              </a:xfrm>
              <a:blipFill rotWithShape="1">
                <a:blip r:embed="rId5"/>
                <a:stretch>
                  <a:fillRect t="-30851" b="-45745"/>
                </a:stretch>
              </a:blipFill>
            </p:spPr>
            <p:txBody>
              <a:bodyPr/>
              <a:lstStyle/>
              <a:p>
                <a:r>
                  <a:rPr lang="ru-RU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217" name="Picture 1"/>
          <p:cNvPicPr>
            <a:picLocks noChangeAspect="1" noChangeArrowheads="1"/>
          </p:cNvPicPr>
          <p:nvPr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55576" y="1844825"/>
            <a:ext cx="7056784" cy="295232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9137432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r="1248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716505" cy="1581106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3600" b="1" i="1" u="sng" dirty="0" smtClean="0">
                <a:latin typeface="Times New Roman" panose="02020603050405020304" pitchFamily="18" charset="0"/>
                <a:cs typeface="Times New Roman" panose="02020603050405020304" pitchFamily="18" charset="0"/>
              </a:rPr>
              <a:t>Кластер құру</a:t>
            </a:r>
            <a:endParaRPr lang="ru-RU" sz="3600" b="1" i="1" u="sng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5" name="Овал 4"/>
          <p:cNvSpPr/>
          <p:nvPr/>
        </p:nvSpPr>
        <p:spPr>
          <a:xfrm>
            <a:off x="3203848" y="2420888"/>
            <a:ext cx="2736304" cy="2304256"/>
          </a:xfrm>
          <a:prstGeom prst="ellipse">
            <a:avLst/>
          </a:prstGeom>
        </p:spPr>
        <p:style>
          <a:lnRef idx="2">
            <a:schemeClr val="accent6"/>
          </a:lnRef>
          <a:fillRef idx="1">
            <a:schemeClr val="lt1"/>
          </a:fillRef>
          <a:effectRef idx="0">
            <a:schemeClr val="accent6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kk-KZ" b="1" i="1" dirty="0" smtClean="0"/>
              <a:t>Сүттің, шоколадтың, чипсыдың химиялық құрамы, пайдасы, зияны</a:t>
            </a:r>
            <a:endParaRPr lang="ru-RU" b="1" i="1" dirty="0"/>
          </a:p>
        </p:txBody>
      </p:sp>
      <p:cxnSp>
        <p:nvCxnSpPr>
          <p:cNvPr id="7" name="Прямая со стрелкой 6"/>
          <p:cNvCxnSpPr>
            <a:stCxn id="5" idx="7"/>
          </p:cNvCxnSpPr>
          <p:nvPr/>
        </p:nvCxnSpPr>
        <p:spPr>
          <a:xfrm flipV="1">
            <a:off x="5539430" y="1916832"/>
            <a:ext cx="1048794" cy="8415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Прямая со стрелкой 9"/>
          <p:cNvCxnSpPr>
            <a:stCxn id="5" idx="6"/>
          </p:cNvCxnSpPr>
          <p:nvPr/>
        </p:nvCxnSpPr>
        <p:spPr>
          <a:xfrm>
            <a:off x="5940152" y="3573016"/>
            <a:ext cx="1224136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Прямая со стрелкой 11"/>
          <p:cNvCxnSpPr>
            <a:stCxn id="5" idx="5"/>
          </p:cNvCxnSpPr>
          <p:nvPr/>
        </p:nvCxnSpPr>
        <p:spPr>
          <a:xfrm>
            <a:off x="5539430" y="4387694"/>
            <a:ext cx="904778" cy="9855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Прямая со стрелкой 13"/>
          <p:cNvCxnSpPr>
            <a:stCxn id="5" idx="0"/>
          </p:cNvCxnSpPr>
          <p:nvPr/>
        </p:nvCxnSpPr>
        <p:spPr>
          <a:xfrm flipV="1">
            <a:off x="4572000" y="1196752"/>
            <a:ext cx="0" cy="122413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Прямая со стрелкой 15"/>
          <p:cNvCxnSpPr>
            <a:stCxn id="5" idx="1"/>
          </p:cNvCxnSpPr>
          <p:nvPr/>
        </p:nvCxnSpPr>
        <p:spPr>
          <a:xfrm flipH="1" flipV="1">
            <a:off x="2771800" y="1916832"/>
            <a:ext cx="832770" cy="841506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Прямая со стрелкой 17"/>
          <p:cNvCxnSpPr>
            <a:stCxn id="5" idx="2"/>
          </p:cNvCxnSpPr>
          <p:nvPr/>
        </p:nvCxnSpPr>
        <p:spPr>
          <a:xfrm flipH="1">
            <a:off x="2267744" y="3573016"/>
            <a:ext cx="936104" cy="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Прямая со стрелкой 19"/>
          <p:cNvCxnSpPr>
            <a:stCxn id="5" idx="3"/>
          </p:cNvCxnSpPr>
          <p:nvPr/>
        </p:nvCxnSpPr>
        <p:spPr>
          <a:xfrm flipH="1">
            <a:off x="2915816" y="4387694"/>
            <a:ext cx="688754" cy="985522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Прямая со стрелкой 21"/>
          <p:cNvCxnSpPr>
            <a:stCxn id="5" idx="4"/>
          </p:cNvCxnSpPr>
          <p:nvPr/>
        </p:nvCxnSpPr>
        <p:spPr>
          <a:xfrm>
            <a:off x="4572000" y="4725144"/>
            <a:ext cx="0" cy="1080120"/>
          </a:xfrm>
          <a:prstGeom prst="straightConnector1">
            <a:avLst/>
          </a:prstGeom>
          <a:ln>
            <a:tailEnd type="arrow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18543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r="1248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graphicFrame>
        <p:nvGraphicFramePr>
          <p:cNvPr id="3" name="Таблица 2"/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962346024"/>
              </p:ext>
            </p:extLst>
          </p:nvPr>
        </p:nvGraphicFramePr>
        <p:xfrm>
          <a:off x="-36511" y="44625"/>
          <a:ext cx="9180511" cy="5827109"/>
        </p:xfrm>
        <a:graphic>
          <a:graphicData uri="http://schemas.openxmlformats.org/drawingml/2006/table">
            <a:tbl>
              <a:tblPr firstRow="1" firstCol="1" bandRow="1"/>
              <a:tblGrid>
                <a:gridCol w="4824535"/>
                <a:gridCol w="4355976"/>
              </a:tblGrid>
              <a:tr h="2880319">
                <a:tc>
                  <a:txBody>
                    <a:bodyPr/>
                    <a:lstStyle/>
                    <a:p>
                      <a:pPr algn="ctr">
                        <a:lnSpc>
                          <a:spcPct val="115000"/>
                        </a:lnSpc>
                        <a:spcBef>
                          <a:spcPts val="1000"/>
                        </a:spcBef>
                        <a:spcAft>
                          <a:spcPts val="0"/>
                        </a:spcAft>
                      </a:pPr>
                      <a:endParaRPr lang="kk-KZ" sz="2800" dirty="0">
                        <a:effectLst/>
                        <a:latin typeface="Times New Roman"/>
                        <a:ea typeface="Times New Roman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The diagram on the left shows the uptake of heat by 1 kg of water, as it passes from ice at </a:t>
                      </a:r>
                      <a:endParaRPr lang="ru-RU" sz="2400" dirty="0">
                        <a:effectLst/>
                        <a:latin typeface="Times New Roman" panose="02020603050405020304" pitchFamily="18" charset="0"/>
                        <a:ea typeface="Calibri"/>
                        <a:cs typeface="Times New Roman" panose="02020603050405020304" pitchFamily="18" charset="0"/>
                      </a:endParaRPr>
                    </a:p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dirty="0">
                          <a:effectLst/>
                          <a:latin typeface="Times New Roman" panose="02020603050405020304" pitchFamily="18" charset="0"/>
                          <a:ea typeface="Calibri"/>
                          <a:cs typeface="Times New Roman" panose="02020603050405020304" pitchFamily="18" charset="0"/>
                        </a:rPr>
                        <a:t>-50 ºC to steam at temperatures above 100 ºC, affects the temperature of the sample</a:t>
                      </a:r>
                      <a:r>
                        <a:rPr lang="en-US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.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</a:tr>
              <a:tr h="589358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A</a:t>
                      </a:r>
                      <a:r>
                        <a:rPr lang="en-US" sz="2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: Rise in temperature as ice absorbs heat.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9358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B</a:t>
                      </a:r>
                      <a:r>
                        <a:rPr lang="en-US" sz="2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: Absorption of  heat of fusion.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9358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C</a:t>
                      </a:r>
                      <a:r>
                        <a:rPr lang="en-US" sz="2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: Rise in temperature as liquid water absorbs heat.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9358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D</a:t>
                      </a:r>
                      <a:r>
                        <a:rPr lang="en-US" sz="240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: Water boils and absorbs  heat of vaporization.</a:t>
                      </a:r>
                      <a:endParaRPr lang="ru-RU" sz="24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  <a:tr h="589358">
                <a:tc gridSpan="2">
                  <a:txBody>
                    <a:bodyPr/>
                    <a:lstStyle/>
                    <a:p>
                      <a:pPr algn="l">
                        <a:spcAft>
                          <a:spcPts val="0"/>
                        </a:spcAft>
                      </a:pPr>
                      <a:r>
                        <a:rPr lang="en-US" sz="2400" dirty="0">
                          <a:solidFill>
                            <a:srgbClr val="FF0000"/>
                          </a:solidFill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E</a:t>
                      </a:r>
                      <a:r>
                        <a:rPr lang="en-US" sz="2400" dirty="0">
                          <a:effectLst/>
                          <a:latin typeface="Times New Roman"/>
                          <a:ea typeface="Calibri"/>
                          <a:cs typeface="Times New Roman"/>
                        </a:rPr>
                        <a:t>: Steam absorbs heat and thus increases its temperature.</a:t>
                      </a:r>
                      <a:endParaRPr lang="ru-RU" sz="24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68580" marR="68580" marT="0" marB="0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</a:tcPr>
                </a:tc>
                <a:tc hMerge="1">
                  <a:txBody>
                    <a:bodyPr/>
                    <a:lstStyle/>
                    <a:p>
                      <a:endParaRPr lang="ru-RU"/>
                    </a:p>
                  </a:txBody>
                  <a:tcPr/>
                </a:tc>
              </a:tr>
            </a:tbl>
          </a:graphicData>
        </a:graphic>
      </p:graphicFrame>
      <p:pic>
        <p:nvPicPr>
          <p:cNvPr id="2049" name="Рисунок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462" t="21085" r="37231" b="27109"/>
          <a:stretch>
            <a:fillRect/>
          </a:stretch>
        </p:blipFill>
        <p:spPr bwMode="auto">
          <a:xfrm>
            <a:off x="107504" y="71531"/>
            <a:ext cx="4506361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9625861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r="1248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77614" y="404664"/>
            <a:ext cx="8229600" cy="1143000"/>
          </a:xfrm>
        </p:spPr>
        <p:txBody>
          <a:bodyPr>
            <a:noAutofit/>
          </a:bodyPr>
          <a:lstStyle/>
          <a:p>
            <a:r>
              <a:rPr lang="en-US" sz="28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Calculate the amount of heat required to completely convert 50 g of ice at -10 ºC to steam at 120 ºC. </a:t>
            </a:r>
            <a:r>
              <a:rPr lang="ru-RU" sz="28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en-US" sz="28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Heat is taken up in five stages: </a:t>
            </a:r>
            <a:r>
              <a:rPr lang="ru-RU" sz="28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ru-RU" sz="2800" b="1" i="1" dirty="0">
                <a:solidFill>
                  <a:schemeClr val="bg2">
                    <a:lumMod val="2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endParaRPr lang="ru-RU" sz="2800" b="1" i="1" dirty="0">
              <a:solidFill>
                <a:schemeClr val="bg2">
                  <a:lumMod val="2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4097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089" y="1628801"/>
            <a:ext cx="4047851" cy="252028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sp>
        <p:nvSpPr>
          <p:cNvPr id="3" name="Прямоугольник 2"/>
          <p:cNvSpPr/>
          <p:nvPr/>
        </p:nvSpPr>
        <p:spPr>
          <a:xfrm>
            <a:off x="4355976" y="1659064"/>
            <a:ext cx="4572000" cy="1938992"/>
          </a:xfrm>
          <a:prstGeom prst="rect">
            <a:avLst/>
          </a:prstGeom>
        </p:spPr>
        <p:txBody>
          <a:bodyPr>
            <a:spAutoFit/>
          </a:bodyPr>
          <a:lstStyle/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1. The heating of the ice 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2. The melting of the ice, 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3. The heating of the water, 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4. The vaporization of the water 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en-US" sz="2400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5. The heating of the steam. </a:t>
            </a:r>
            <a:endParaRPr lang="ru-RU" sz="2400" b="1" i="1" dirty="0"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23951150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r="1248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4" name="Заголовок 3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10242" name="Picture 2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245692"/>
            <a:ext cx="8098456" cy="5631579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25393079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r="1248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kk-KZ" sz="4000" b="1" i="1" dirty="0" smtClean="0">
                <a:solidFill>
                  <a:schemeClr val="accent5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Кері байланыс </a:t>
            </a:r>
            <a:endParaRPr lang="ru-RU" sz="4000" b="1" i="1" dirty="0">
              <a:solidFill>
                <a:schemeClr val="accent5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179512" y="1700808"/>
            <a:ext cx="8496944" cy="304698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kk-KZ" sz="32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Бүгінгі </a:t>
            </a:r>
            <a:r>
              <a:rPr lang="kk-KZ" sz="3200" b="1" i="1" dirty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 сізге қызықты болған </a:t>
            </a:r>
            <a:r>
              <a:rPr lang="kk-KZ" sz="32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нәрсе</a:t>
            </a:r>
          </a:p>
          <a:p>
            <a:endParaRPr lang="kk-KZ" sz="3200" b="1" i="1" dirty="0">
              <a:solidFill>
                <a:schemeClr val="accent6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 </a:t>
            </a:r>
            <a:r>
              <a:rPr lang="kk-KZ" sz="3200" b="1" i="1" dirty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 сізге қиынға соққан </a:t>
            </a:r>
            <a:r>
              <a:rPr lang="kk-KZ" sz="3200" b="1" i="1" dirty="0" smtClean="0">
                <a:solidFill>
                  <a:schemeClr val="accent1">
                    <a:lumMod val="75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     тапсырма</a:t>
            </a:r>
            <a:endParaRPr lang="ru-RU" sz="3200" b="1" i="1" dirty="0">
              <a:solidFill>
                <a:schemeClr val="accent1">
                  <a:lumMod val="75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endParaRPr lang="kk-KZ" sz="3200" b="1" i="1" dirty="0" smtClean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  <a:p>
            <a:r>
              <a:rPr lang="kk-KZ" sz="3200" b="1" i="1" dirty="0" smtClean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Бүгінгі </a:t>
            </a:r>
            <a:r>
              <a:rPr lang="kk-KZ" sz="3200" b="1" i="1" dirty="0">
                <a:solidFill>
                  <a:srgbClr val="C00000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сабақта қызықсыз болған нәрсе</a:t>
            </a:r>
            <a:endParaRPr lang="ru-RU" sz="3200" b="1" i="1" dirty="0">
              <a:solidFill>
                <a:srgbClr val="C00000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7544" y="116483"/>
            <a:ext cx="1712913" cy="158432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144996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r="1248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2"/>
            <a:ext cx="1152128" cy="10801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205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3874" y="1412776"/>
            <a:ext cx="7049060" cy="3794294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  <p:pic>
        <p:nvPicPr>
          <p:cNvPr id="2053" name="Picture 5"/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353348" y="5608507"/>
            <a:ext cx="1539171" cy="1183977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328069565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r="1248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2"/>
            <a:ext cx="1152128" cy="10801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6596" y="681278"/>
            <a:ext cx="8229600" cy="720080"/>
          </a:xfrm>
        </p:spPr>
        <p:txBody>
          <a:bodyPr>
            <a:normAutofit/>
          </a:bodyPr>
          <a:lstStyle/>
          <a:p>
            <a:endParaRPr lang="ru-RU" sz="3600" b="1" i="1" dirty="0">
              <a:solidFill>
                <a:schemeClr val="accent3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3" name="AutoShape 2" descr="Картинки по запросу дождь мультик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pic>
        <p:nvPicPr>
          <p:cNvPr id="6151" name="Picture 7" descr="Картинки по запросу дождь мультик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95736" y="1052736"/>
            <a:ext cx="4708773" cy="419489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6644340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r="1248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2"/>
            <a:ext cx="1152128" cy="10801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3074" name="Picture 2" descr="C:\Users\doskeeva_a\Desktop\лязат5.jpg"/>
          <p:cNvPicPr>
            <a:picLocks noChangeAspect="1" noChangeArrowheads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4667"/>
          <a:stretch/>
        </p:blipFill>
        <p:spPr bwMode="auto">
          <a:xfrm>
            <a:off x="2483768" y="1662544"/>
            <a:ext cx="4304491" cy="363082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36204893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r="1248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2"/>
            <a:ext cx="1152128" cy="10801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484784"/>
            <a:ext cx="4876800" cy="36576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111108541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r="1248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2"/>
            <a:ext cx="1152128" cy="10801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5121" name="Picture 1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1194939"/>
            <a:ext cx="4696916" cy="406283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4424344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r="1248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2"/>
            <a:ext cx="1152128" cy="10801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979712" y="1340768"/>
            <a:ext cx="5373540" cy="400866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64645609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r="1248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5" y="116632"/>
            <a:ext cx="1152128" cy="1080120"/>
          </a:xfrm>
          <a:prstGeom prst="rect">
            <a:avLst/>
          </a:prstGeom>
          <a:noFill/>
          <a:ln>
            <a:noFill/>
          </a:ln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 rotWithShape="1"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91" t="32425" r="4727" b="20060"/>
          <a:stretch/>
        </p:blipFill>
        <p:spPr bwMode="auto">
          <a:xfrm>
            <a:off x="1763688" y="1844824"/>
            <a:ext cx="5256583" cy="3528392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300919878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27" name="Picture 3"/>
          <p:cNvPicPr>
            <a:picLocks noGrp="1" noChangeAspect="1" noChangeArrowheads="1"/>
          </p:cNvPicPr>
          <p:nvPr>
            <p:ph idx="1"/>
          </p:nvPr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2653" r="12482"/>
          <a:stretch/>
        </p:blipFill>
        <p:spPr bwMode="auto"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51520" y="2636912"/>
            <a:ext cx="8229600" cy="1143000"/>
          </a:xfrm>
        </p:spPr>
        <p:txBody>
          <a:bodyPr>
            <a:normAutofit fontScale="90000"/>
          </a:bodyPr>
          <a:lstStyle/>
          <a:p>
            <a:r>
              <a:rPr lang="kk-KZ" sz="49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Сабақтың тақырыбы: </a:t>
            </a:r>
            <a:br>
              <a:rPr lang="kk-KZ" sz="4900" b="1" i="1" dirty="0" smtClean="0">
                <a:solidFill>
                  <a:schemeClr val="accent6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/>
            </a:r>
            <a:br>
              <a:rPr lang="kk-KZ" b="1" i="1" dirty="0">
                <a:latin typeface="Times New Roman" panose="02020603050405020304" pitchFamily="18" charset="0"/>
                <a:cs typeface="Times New Roman" panose="02020603050405020304" pitchFamily="18" charset="0"/>
              </a:rPr>
            </a:br>
            <a:r>
              <a:rPr lang="kk-KZ" b="1" i="1" dirty="0" smtClean="0">
                <a:solidFill>
                  <a:schemeClr val="tx2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Графикалық  және эксперименттік есептер шығару </a:t>
            </a:r>
            <a:endParaRPr lang="ru-RU" b="1" i="1" dirty="0">
              <a:solidFill>
                <a:schemeClr val="tx2">
                  <a:lumMod val="50000"/>
                </a:schemeClr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pic>
        <p:nvPicPr>
          <p:cNvPr id="8" name="Рисунок 7"/>
          <p:cNvPicPr/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7504" y="116632"/>
            <a:ext cx="1716505" cy="1581106"/>
          </a:xfrm>
          <a:prstGeom prst="rect">
            <a:avLst/>
          </a:prstGeom>
          <a:noFill/>
          <a:ln>
            <a:noFill/>
          </a:ln>
        </p:spPr>
      </p:pic>
      <p:sp>
        <p:nvSpPr>
          <p:cNvPr id="5" name="Прямоугольник 4"/>
          <p:cNvSpPr/>
          <p:nvPr/>
        </p:nvSpPr>
        <p:spPr>
          <a:xfrm>
            <a:off x="3347864" y="404664"/>
            <a:ext cx="2592288" cy="46166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2400" b="1" dirty="0">
                <a:solidFill>
                  <a:schemeClr val="accent3">
                    <a:lumMod val="50000"/>
                  </a:schemeClr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18. 10. 2016 </a:t>
            </a:r>
          </a:p>
        </p:txBody>
      </p:sp>
    </p:spTree>
    <p:extLst>
      <p:ext uri="{BB962C8B-B14F-4D97-AF65-F5344CB8AC3E}">
        <p14:creationId xmlns:p14="http://schemas.microsoft.com/office/powerpoint/2010/main" val="194312889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158</TotalTime>
  <Words>284</Words>
  <Application>Microsoft Office PowerPoint</Application>
  <PresentationFormat>Экран (4:3)</PresentationFormat>
  <Paragraphs>42</Paragraphs>
  <Slides>19</Slides>
  <Notes>2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19</vt:i4>
      </vt:variant>
    </vt:vector>
  </HeadingPairs>
  <TitlesOfParts>
    <vt:vector size="20" baseType="lpstr">
      <vt:lpstr>Тема Office</vt:lpstr>
      <vt:lpstr>«Молекулалар қозғалысы» тренингі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Сабақтың тақырыбы:   Графикалық  және эксперименттік есептер шығару </vt:lpstr>
      <vt:lpstr>Оқыту мақсаттары:</vt:lpstr>
      <vt:lpstr>        Жетістік критерийлері:</vt:lpstr>
      <vt:lpstr>Презентация PowerPoint</vt:lpstr>
      <vt:lpstr>Презентация PowerPoint</vt:lpstr>
      <vt:lpstr>     Спирттің тығыздығы                   790 кг/м^3      Сүттің тығыздығы                         1027 кг/м^3</vt:lpstr>
      <vt:lpstr>Кластер құру</vt:lpstr>
      <vt:lpstr>Презентация PowerPoint</vt:lpstr>
      <vt:lpstr>Calculate the amount of heat required to completely convert 50 g of ice at -10 ºC to steam at 120 ºC.  Heat is taken up in five stages:  </vt:lpstr>
      <vt:lpstr>Презентация PowerPoint</vt:lpstr>
      <vt:lpstr>Кері байланыс 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Сабақтың тақырыбы:   Графикалық  және эксперименттік есептер шығару </dc:title>
  <dc:creator>User008</dc:creator>
  <cp:lastModifiedBy>Akgul Doskeeva</cp:lastModifiedBy>
  <cp:revision>21</cp:revision>
  <dcterms:created xsi:type="dcterms:W3CDTF">2016-10-17T06:53:16Z</dcterms:created>
  <dcterms:modified xsi:type="dcterms:W3CDTF">2016-10-18T07:37:29Z</dcterms:modified>
</cp:coreProperties>
</file>