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2" r:id="rId1"/>
  </p:sldMasterIdLst>
  <p:notesMasterIdLst>
    <p:notesMasterId r:id="rId58"/>
  </p:notesMasterIdLst>
  <p:sldIdLst>
    <p:sldId id="318" r:id="rId2"/>
    <p:sldId id="256" r:id="rId3"/>
    <p:sldId id="257" r:id="rId4"/>
    <p:sldId id="260" r:id="rId5"/>
    <p:sldId id="262" r:id="rId6"/>
    <p:sldId id="258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  <p:sldId id="285" r:id="rId30"/>
    <p:sldId id="286" r:id="rId31"/>
    <p:sldId id="294" r:id="rId32"/>
    <p:sldId id="287" r:id="rId33"/>
    <p:sldId id="289" r:id="rId34"/>
    <p:sldId id="288" r:id="rId35"/>
    <p:sldId id="290" r:id="rId36"/>
    <p:sldId id="292" r:id="rId37"/>
    <p:sldId id="291" r:id="rId38"/>
    <p:sldId id="293" r:id="rId39"/>
    <p:sldId id="295" r:id="rId40"/>
    <p:sldId id="296" r:id="rId41"/>
    <p:sldId id="297" r:id="rId42"/>
    <p:sldId id="298" r:id="rId43"/>
    <p:sldId id="299" r:id="rId44"/>
    <p:sldId id="300" r:id="rId45"/>
    <p:sldId id="319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1" r:id="rId56"/>
    <p:sldId id="317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B7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43" autoAdjust="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66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851ED2-7607-48B2-884C-A19065948735}" type="datetimeFigureOut">
              <a:rPr lang="ru-RU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4E9C1B-76B1-40BD-BE37-1555E50F4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4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B4E9C1B-76B1-40BD-BE37-1555E50F433A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559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86E2EC-9D6A-43C7-AA0D-10F80578DD98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74FD9-A2D5-4F34-892D-23B77D0B33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218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0E5F2D-1C36-42BF-BCC0-24FB64F371B6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6213C7-6EED-46A5-8376-3C994AECE2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75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DC2FF8-6185-405A-81CF-1E584E609761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C1BF9-6A38-4CCE-A345-610073B092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7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8B84E4-361F-444A-BCE5-A811238883E5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2F4E0F-BB0C-4D17-9906-29DF0566B2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97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FCB685-4A0C-49D4-89EF-C0726BE2461B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4AE309-7345-445E-8257-B7C4FE7A8E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3740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67591-31D6-4A6D-92DD-DFC4828484A4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D0E588-0E6C-4060-B243-D1795F0D07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CCB587-85F9-4B3E-9072-A10C4FE9BEAD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902819-2F60-44A9-A5EC-8D2E171078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52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969D3C-E638-4188-AB40-1C3A1A14E725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BC798A-A844-470D-ADCE-4B67829822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560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7F893C-95EC-4C42-819F-04E4B3B5A200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5EA92-F609-465B-B8A7-8BBD7ADD53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34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61B1694-22F4-462A-A245-6CCB75732840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A534135-3080-4EAC-9C11-316DB3F555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07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0B7C58-BEE2-443B-898A-C395C195708A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9B5907-5530-4A1B-BA02-9866E0E2D0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39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FE277FF-E6D1-448A-8E27-D8466C7C7E9A}" type="datetimeFigureOut">
              <a:rPr lang="ru-RU" smtClean="0"/>
              <a:pPr>
                <a:defRPr/>
              </a:pPr>
              <a:t>18.02.2018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B5871BD-71D6-473A-862A-0F9E3A9678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97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18" Type="http://schemas.openxmlformats.org/officeDocument/2006/relationships/slide" Target="slide20.xml"/><Relationship Id="rId26" Type="http://schemas.openxmlformats.org/officeDocument/2006/relationships/slide" Target="slide28.xml"/><Relationship Id="rId3" Type="http://schemas.openxmlformats.org/officeDocument/2006/relationships/slide" Target="slide5.xml"/><Relationship Id="rId21" Type="http://schemas.openxmlformats.org/officeDocument/2006/relationships/slide" Target="slide23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17" Type="http://schemas.openxmlformats.org/officeDocument/2006/relationships/slide" Target="slide19.xml"/><Relationship Id="rId25" Type="http://schemas.openxmlformats.org/officeDocument/2006/relationships/slide" Target="slide27.xml"/><Relationship Id="rId2" Type="http://schemas.openxmlformats.org/officeDocument/2006/relationships/image" Target="../media/image2.jpeg"/><Relationship Id="rId16" Type="http://schemas.openxmlformats.org/officeDocument/2006/relationships/slide" Target="slide18.xml"/><Relationship Id="rId20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24" Type="http://schemas.openxmlformats.org/officeDocument/2006/relationships/slide" Target="slide26.xml"/><Relationship Id="rId5" Type="http://schemas.openxmlformats.org/officeDocument/2006/relationships/slide" Target="slide7.xml"/><Relationship Id="rId15" Type="http://schemas.openxmlformats.org/officeDocument/2006/relationships/slide" Target="slide17.xml"/><Relationship Id="rId23" Type="http://schemas.openxmlformats.org/officeDocument/2006/relationships/slide" Target="slide25.xml"/><Relationship Id="rId28" Type="http://schemas.openxmlformats.org/officeDocument/2006/relationships/slide" Target="slide4.xml"/><Relationship Id="rId10" Type="http://schemas.openxmlformats.org/officeDocument/2006/relationships/slide" Target="slide12.xml"/><Relationship Id="rId19" Type="http://schemas.openxmlformats.org/officeDocument/2006/relationships/slide" Target="slide21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6.xml"/><Relationship Id="rId22" Type="http://schemas.openxmlformats.org/officeDocument/2006/relationships/slide" Target="slide24.xml"/><Relationship Id="rId27" Type="http://schemas.openxmlformats.org/officeDocument/2006/relationships/slide" Target="slide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40.xml"/><Relationship Id="rId18" Type="http://schemas.openxmlformats.org/officeDocument/2006/relationships/slide" Target="slide46.xml"/><Relationship Id="rId26" Type="http://schemas.openxmlformats.org/officeDocument/2006/relationships/slide" Target="slide54.xml"/><Relationship Id="rId3" Type="http://schemas.openxmlformats.org/officeDocument/2006/relationships/slide" Target="slide30.xml"/><Relationship Id="rId21" Type="http://schemas.openxmlformats.org/officeDocument/2006/relationships/slide" Target="slide49.xml"/><Relationship Id="rId7" Type="http://schemas.openxmlformats.org/officeDocument/2006/relationships/slide" Target="slide34.xml"/><Relationship Id="rId12" Type="http://schemas.openxmlformats.org/officeDocument/2006/relationships/slide" Target="slide39.xml"/><Relationship Id="rId17" Type="http://schemas.openxmlformats.org/officeDocument/2006/relationships/slide" Target="slide44.xml"/><Relationship Id="rId25" Type="http://schemas.openxmlformats.org/officeDocument/2006/relationships/slide" Target="slide53.xml"/><Relationship Id="rId2" Type="http://schemas.openxmlformats.org/officeDocument/2006/relationships/image" Target="../media/image2.jpeg"/><Relationship Id="rId16" Type="http://schemas.openxmlformats.org/officeDocument/2006/relationships/slide" Target="slide43.xml"/><Relationship Id="rId20" Type="http://schemas.openxmlformats.org/officeDocument/2006/relationships/slide" Target="slide4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3.xml"/><Relationship Id="rId11" Type="http://schemas.openxmlformats.org/officeDocument/2006/relationships/slide" Target="slide38.xml"/><Relationship Id="rId24" Type="http://schemas.openxmlformats.org/officeDocument/2006/relationships/slide" Target="slide52.xml"/><Relationship Id="rId5" Type="http://schemas.openxmlformats.org/officeDocument/2006/relationships/slide" Target="slide32.xml"/><Relationship Id="rId15" Type="http://schemas.openxmlformats.org/officeDocument/2006/relationships/slide" Target="slide42.xml"/><Relationship Id="rId23" Type="http://schemas.openxmlformats.org/officeDocument/2006/relationships/slide" Target="slide51.xml"/><Relationship Id="rId28" Type="http://schemas.openxmlformats.org/officeDocument/2006/relationships/slide" Target="slide5.xml"/><Relationship Id="rId10" Type="http://schemas.openxmlformats.org/officeDocument/2006/relationships/slide" Target="slide37.xml"/><Relationship Id="rId19" Type="http://schemas.openxmlformats.org/officeDocument/2006/relationships/slide" Target="slide47.xml"/><Relationship Id="rId4" Type="http://schemas.openxmlformats.org/officeDocument/2006/relationships/slide" Target="slide31.xml"/><Relationship Id="rId9" Type="http://schemas.openxmlformats.org/officeDocument/2006/relationships/slide" Target="slide36.xml"/><Relationship Id="rId14" Type="http://schemas.openxmlformats.org/officeDocument/2006/relationships/slide" Target="slide41.xml"/><Relationship Id="rId22" Type="http://schemas.openxmlformats.org/officeDocument/2006/relationships/slide" Target="slide50.xml"/><Relationship Id="rId27" Type="http://schemas.openxmlformats.org/officeDocument/2006/relationships/slide" Target="slide5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endParaRPr lang="ru-RU"/>
          </a:p>
        </p:txBody>
      </p:sp>
      <p:pic>
        <p:nvPicPr>
          <p:cNvPr id="4" name="Picture 2" descr="C:\Documents and Settings\1\Мои документы\ТА\clocks_011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71462"/>
            <a:ext cx="9144000" cy="7315200"/>
          </a:xfrm>
          <a:prstGeom prst="rect">
            <a:avLst/>
          </a:prstGeom>
          <a:noFill/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55876" y="5401330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Calibri" pitchFamily="34" charset="0"/>
              </a:rPr>
              <a:t>Let’s play</a:t>
            </a:r>
            <a:endParaRPr lang="ru-RU" sz="2800" dirty="0">
              <a:latin typeface="Calibri" pitchFamily="34" charset="0"/>
            </a:endParaRPr>
          </a:p>
        </p:txBody>
      </p:sp>
    </p:spTree>
  </p:cSld>
  <p:clrMapOvr>
    <a:masterClrMapping/>
  </p:clrMapOvr>
  <p:transition spd="slow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BB73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the largest </a:t>
            </a:r>
            <a:r>
              <a:rPr lang="en-US" sz="4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island </a:t>
            </a: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of the British Isles?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8352" y="857250"/>
            <a:ext cx="26213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229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229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229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</a:t>
            </a:r>
            <a:r>
              <a:rPr lang="en-US" sz="4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is between </a:t>
            </a: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Britain and the continent of Europe?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8352" y="857250"/>
            <a:ext cx="26213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332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332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332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42900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is the name of the river London is situated on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ru-RU" sz="4000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1164" y="1285875"/>
            <a:ext cx="26213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434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434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434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42900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longest river in Britain?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1164" y="1285875"/>
            <a:ext cx="26213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536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537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536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42900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highest mountain peak in Britain?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1164" y="1285875"/>
            <a:ext cx="26213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639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639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639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traditional Christmas </a:t>
            </a:r>
            <a:r>
              <a:rPr lang="en-US" sz="4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food </a:t>
            </a: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 Britain?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8938" y="1143000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741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741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741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</a:rPr>
              <a:t>A PIG IN A POKE</a:t>
            </a:r>
            <a:endParaRPr lang="ru-RU" sz="7200" dirty="0">
              <a:latin typeface="+mn-lt"/>
            </a:endParaRPr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8443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8445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8444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928938" y="1143000"/>
            <a:ext cx="3429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5786" y="3149742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charset="0"/>
              </a:rPr>
              <a:t>Who is the author of Harry Potter?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is favorite drink in England?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8938" y="1143000"/>
            <a:ext cx="3429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946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946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946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national instrument </a:t>
            </a:r>
            <a:r>
              <a:rPr lang="en-US" sz="4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in Scotland?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8938" y="1143000"/>
            <a:ext cx="3429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048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049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048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does poetic name of Britain “Albion” mean?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8938" y="1143000"/>
            <a:ext cx="3429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151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151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151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1026" name="Picture 2" descr="C:\Documents and Settings\1\Мои документы\ТА\clocks_011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71462"/>
            <a:ext cx="9144000" cy="7315200"/>
          </a:xfrm>
          <a:prstGeom prst="rect">
            <a:avLst/>
          </a:prstGeom>
          <a:noFill/>
        </p:spPr>
      </p:pic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2857500" y="642938"/>
            <a:ext cx="3573463" cy="4572000"/>
            <a:chOff x="2857488" y="642918"/>
            <a:chExt cx="3573715" cy="4572032"/>
          </a:xfrm>
        </p:grpSpPr>
        <p:grpSp>
          <p:nvGrpSpPr>
            <p:cNvPr id="3081" name="Группа 16"/>
            <p:cNvGrpSpPr>
              <a:grpSpLocks/>
            </p:cNvGrpSpPr>
            <p:nvPr/>
          </p:nvGrpSpPr>
          <p:grpSpPr bwMode="auto">
            <a:xfrm>
              <a:off x="2857488" y="1641235"/>
              <a:ext cx="3573715" cy="3573715"/>
              <a:chOff x="2857488" y="1643051"/>
              <a:chExt cx="3573715" cy="3573715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2857488" y="1714489"/>
                <a:ext cx="3500462" cy="350046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48000">
                    <a:schemeClr val="accent3">
                      <a:lumMod val="75000"/>
                      <a:alpha val="90000"/>
                    </a:schemeClr>
                  </a:gs>
                  <a:gs pos="73000">
                    <a:schemeClr val="tx2">
                      <a:lumMod val="40000"/>
                      <a:lumOff val="6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" name="Дуга 5"/>
              <p:cNvSpPr/>
              <p:nvPr/>
            </p:nvSpPr>
            <p:spPr>
              <a:xfrm>
                <a:off x="3629067" y="1714717"/>
                <a:ext cx="1800352" cy="3502049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7" name="Дуга 6"/>
              <p:cNvSpPr/>
              <p:nvPr/>
            </p:nvSpPr>
            <p:spPr>
              <a:xfrm flipH="1">
                <a:off x="4000569" y="1714717"/>
                <a:ext cx="1643179" cy="3502049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8" name="Дуга 7"/>
              <p:cNvSpPr/>
              <p:nvPr/>
            </p:nvSpPr>
            <p:spPr>
              <a:xfrm flipH="1">
                <a:off x="4286339" y="1857593"/>
                <a:ext cx="1928949" cy="3214709"/>
              </a:xfrm>
              <a:prstGeom prst="arc">
                <a:avLst>
                  <a:gd name="adj1" fmla="val 7099357"/>
                  <a:gd name="adj2" fmla="val 15084136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" name="Дуга 8"/>
              <p:cNvSpPr/>
              <p:nvPr/>
            </p:nvSpPr>
            <p:spPr>
              <a:xfrm>
                <a:off x="3000373" y="1929030"/>
                <a:ext cx="1786064" cy="3214710"/>
              </a:xfrm>
              <a:prstGeom prst="arc">
                <a:avLst>
                  <a:gd name="adj1" fmla="val 7099357"/>
                  <a:gd name="adj2" fmla="val 15401728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Дуга 10"/>
              <p:cNvSpPr/>
              <p:nvPr/>
            </p:nvSpPr>
            <p:spPr>
              <a:xfrm rot="16200000">
                <a:off x="3529911" y="1956700"/>
                <a:ext cx="2157427" cy="3502272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Дуга 11"/>
              <p:cNvSpPr/>
              <p:nvPr/>
            </p:nvSpPr>
            <p:spPr>
              <a:xfrm rot="16200000">
                <a:off x="3709304" y="2434541"/>
                <a:ext cx="1941527" cy="3502272"/>
              </a:xfrm>
              <a:prstGeom prst="arc">
                <a:avLst>
                  <a:gd name="adj1" fmla="val 9161105"/>
                  <a:gd name="adj2" fmla="val 13455196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3" name="Дуга 12"/>
              <p:cNvSpPr/>
              <p:nvPr/>
            </p:nvSpPr>
            <p:spPr>
              <a:xfrm rot="16200000">
                <a:off x="4037120" y="1463778"/>
                <a:ext cx="1143008" cy="3502272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Дуга 13"/>
              <p:cNvSpPr/>
              <p:nvPr/>
            </p:nvSpPr>
            <p:spPr>
              <a:xfrm rot="16200000">
                <a:off x="4037120" y="463646"/>
                <a:ext cx="1143008" cy="3502272"/>
              </a:xfrm>
              <a:prstGeom prst="arc">
                <a:avLst>
                  <a:gd name="adj1" fmla="val 6055329"/>
                  <a:gd name="adj2" fmla="val 15507949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5" name="Дуга 14"/>
            <p:cNvSpPr/>
            <p:nvPr/>
          </p:nvSpPr>
          <p:spPr>
            <a:xfrm rot="16200000">
              <a:off x="4001407" y="-429558"/>
              <a:ext cx="1357321" cy="3502272"/>
            </a:xfrm>
            <a:prstGeom prst="arc">
              <a:avLst>
                <a:gd name="adj1" fmla="val 7818595"/>
                <a:gd name="adj2" fmla="val 14278244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07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900">
                <a:solidFill>
                  <a:srgbClr val="00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JEOPARDY</a:t>
            </a:r>
            <a:endParaRPr lang="en-US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42875" y="3143250"/>
            <a:ext cx="9144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Bradley Hand ITC" pitchFamily="66" charset="0"/>
              </a:rPr>
              <a:t>UNITED KIGDOM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22" name="Прямоугольник 21">
            <a:hlinkClick r:id="rId3" action="ppaction://hlinksldjump"/>
          </p:cNvPr>
          <p:cNvSpPr/>
          <p:nvPr/>
        </p:nvSpPr>
        <p:spPr>
          <a:xfrm>
            <a:off x="6357938" y="5715000"/>
            <a:ext cx="2428875" cy="857250"/>
          </a:xfrm>
          <a:prstGeom prst="rect">
            <a:avLst/>
          </a:prstGeom>
          <a:solidFill>
            <a:schemeClr val="accent3">
              <a:lumMod val="75000"/>
              <a:alpha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Arial Black" pitchFamily="34" charset="0"/>
              </a:rPr>
              <a:t>Start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BB73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Who wrote “Romeo and Juliet”?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 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253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253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253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Which famous English writer’s name is Charles?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 PEOPLE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356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356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356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193899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Who is the creator of the characters of Doctor Watson and Sherlock Holmes?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 PEOPLE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458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458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458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Famous pop band from Liverpool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 PEOPLE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560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561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560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Who wrote the book called “Gulliver’s Travels”?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 PEOPLE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663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663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663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071810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is Big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 OF INTEREST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765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765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765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London home of the Queen?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 OF INTEREST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868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868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868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</a:rPr>
              <a:t>Auction</a:t>
            </a:r>
            <a:endParaRPr lang="ru-RU" sz="7200" dirty="0">
              <a:latin typeface="+mn-lt"/>
            </a:endParaRPr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29707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29709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29708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857375" y="1143000"/>
            <a:ext cx="56435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 OF INTEREST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5786" y="3149742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charset="0"/>
              </a:rPr>
              <a:t>What is Baker Street famous for?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5464" y="2719213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hometown of William Shakespeare?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 OF INTEREST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072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073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072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0718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are the names of famous universities in the UK?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0250" y="1285875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PLACES OF INTEREST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175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175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175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1\Мои документы\ТА\space_026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776"/>
          </a:xfrm>
          <a:prstGeom prst="rect">
            <a:avLst/>
          </a:prstGeom>
          <a:noFill/>
        </p:spPr>
      </p:pic>
      <p:grpSp>
        <p:nvGrpSpPr>
          <p:cNvPr id="2" name="Группа 15"/>
          <p:cNvGrpSpPr>
            <a:grpSpLocks/>
          </p:cNvGrpSpPr>
          <p:nvPr/>
        </p:nvGrpSpPr>
        <p:grpSpPr bwMode="auto">
          <a:xfrm rot="-1800000">
            <a:off x="-737794" y="-312578"/>
            <a:ext cx="3207388" cy="1714500"/>
            <a:chOff x="733878" y="642918"/>
            <a:chExt cx="8553032" cy="4572032"/>
          </a:xfrm>
        </p:grpSpPr>
        <p:grpSp>
          <p:nvGrpSpPr>
            <p:cNvPr id="4132" name="Группа 2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13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6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" name="Дуга 6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" name="Дуга 7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" name="Дуга 8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0" name="Дуга 9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 rot="16200000">
                  <a:off x="4034828" y="451231"/>
                  <a:ext cx="1138773" cy="3496734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5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133" name="TextBox 14"/>
            <p:cNvSpPr txBox="1">
              <a:spLocks noChangeArrowheads="1"/>
            </p:cNvSpPr>
            <p:nvPr/>
          </p:nvSpPr>
          <p:spPr bwMode="auto">
            <a:xfrm>
              <a:off x="733878" y="3143248"/>
              <a:ext cx="8553032" cy="1969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Calibri" pitchFamily="34" charset="0"/>
                </a:rPr>
                <a:t>United kingdom</a:t>
              </a:r>
              <a:endParaRPr lang="ru-RU" sz="24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571625" y="2286000"/>
            <a:ext cx="62150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9600" b="1">
                <a:solidFill>
                  <a:schemeClr val="bg1"/>
                </a:solidFill>
                <a:latin typeface="Berlin Sans FB Demi" pitchFamily="34" charset="0"/>
              </a:rPr>
              <a:t>ROUND 1</a:t>
            </a:r>
            <a:endParaRPr lang="ru-RU" sz="9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14375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information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86000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EOGRAPHY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 Black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29063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TRADITIONS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72125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 PEOPLE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15188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PLACES OF INTEREST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9" name="Прямоугольник 28">
            <a:hlinkClick r:id="rId3" action="ppaction://hlinksldjump"/>
          </p:cNvPr>
          <p:cNvSpPr/>
          <p:nvPr/>
        </p:nvSpPr>
        <p:spPr>
          <a:xfrm>
            <a:off x="928688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0" name="Прямоугольник 29">
            <a:hlinkClick r:id="rId4" action="ppaction://hlinksldjump"/>
          </p:cNvPr>
          <p:cNvSpPr/>
          <p:nvPr/>
        </p:nvSpPr>
        <p:spPr>
          <a:xfrm>
            <a:off x="928688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>
            <a:hlinkClick r:id="rId5" action="ppaction://hlinksldjump"/>
          </p:cNvPr>
          <p:cNvSpPr/>
          <p:nvPr/>
        </p:nvSpPr>
        <p:spPr>
          <a:xfrm>
            <a:off x="928688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2" name="Прямоугольник 31">
            <a:hlinkClick r:id="rId6" action="ppaction://hlinksldjump"/>
          </p:cNvPr>
          <p:cNvSpPr/>
          <p:nvPr/>
        </p:nvSpPr>
        <p:spPr>
          <a:xfrm>
            <a:off x="928688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>
            <a:hlinkClick r:id="rId7" action="ppaction://hlinksldjump"/>
          </p:cNvPr>
          <p:cNvSpPr/>
          <p:nvPr/>
        </p:nvSpPr>
        <p:spPr>
          <a:xfrm>
            <a:off x="928688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4" name="Прямоугольник 33">
            <a:hlinkClick r:id="rId8" action="ppaction://hlinksldjump"/>
          </p:cNvPr>
          <p:cNvSpPr/>
          <p:nvPr/>
        </p:nvSpPr>
        <p:spPr>
          <a:xfrm>
            <a:off x="2500313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5" name="Прямоугольник 34">
            <a:hlinkClick r:id="rId9" action="ppaction://hlinksldjump"/>
          </p:cNvPr>
          <p:cNvSpPr/>
          <p:nvPr/>
        </p:nvSpPr>
        <p:spPr>
          <a:xfrm>
            <a:off x="2500313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>
            <a:hlinkClick r:id="rId10" action="ppaction://hlinksldjump"/>
          </p:cNvPr>
          <p:cNvSpPr/>
          <p:nvPr/>
        </p:nvSpPr>
        <p:spPr>
          <a:xfrm>
            <a:off x="2500313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>
            <a:hlinkClick r:id="rId11" action="ppaction://hlinksldjump"/>
          </p:cNvPr>
          <p:cNvSpPr/>
          <p:nvPr/>
        </p:nvSpPr>
        <p:spPr>
          <a:xfrm>
            <a:off x="2500313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8" name="Прямоугольник 37">
            <a:hlinkClick r:id="rId12" action="ppaction://hlinksldjump"/>
          </p:cNvPr>
          <p:cNvSpPr/>
          <p:nvPr/>
        </p:nvSpPr>
        <p:spPr>
          <a:xfrm>
            <a:off x="2500313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9" name="Прямоугольник 38">
            <a:hlinkClick r:id="rId13" action="ppaction://hlinksldjump"/>
          </p:cNvPr>
          <p:cNvSpPr/>
          <p:nvPr/>
        </p:nvSpPr>
        <p:spPr>
          <a:xfrm>
            <a:off x="4143375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0" name="Прямоугольник 39">
            <a:hlinkClick r:id="rId14" action="ppaction://hlinksldjump"/>
          </p:cNvPr>
          <p:cNvSpPr/>
          <p:nvPr/>
        </p:nvSpPr>
        <p:spPr>
          <a:xfrm>
            <a:off x="4143375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1" name="Прямоугольник 40">
            <a:hlinkClick r:id="rId15" action="ppaction://hlinksldjump"/>
          </p:cNvPr>
          <p:cNvSpPr/>
          <p:nvPr/>
        </p:nvSpPr>
        <p:spPr>
          <a:xfrm>
            <a:off x="4143375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2" name="Прямоугольник 41">
            <a:hlinkClick r:id="rId16" action="ppaction://hlinksldjump"/>
          </p:cNvPr>
          <p:cNvSpPr/>
          <p:nvPr/>
        </p:nvSpPr>
        <p:spPr>
          <a:xfrm>
            <a:off x="4143375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3" name="Прямоугольник 42">
            <a:hlinkClick r:id="rId17" action="ppaction://hlinksldjump"/>
          </p:cNvPr>
          <p:cNvSpPr/>
          <p:nvPr/>
        </p:nvSpPr>
        <p:spPr>
          <a:xfrm>
            <a:off x="4143375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4" name="Прямоугольник 43">
            <a:hlinkClick r:id="rId18" action="ppaction://hlinksldjump"/>
          </p:cNvPr>
          <p:cNvSpPr/>
          <p:nvPr/>
        </p:nvSpPr>
        <p:spPr>
          <a:xfrm>
            <a:off x="5857875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5" name="Прямоугольник 44">
            <a:hlinkClick r:id="rId19" action="ppaction://hlinksldjump"/>
          </p:cNvPr>
          <p:cNvSpPr/>
          <p:nvPr/>
        </p:nvSpPr>
        <p:spPr>
          <a:xfrm>
            <a:off x="5857875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>
            <a:hlinkClick r:id="rId20" action="ppaction://hlinksldjump"/>
          </p:cNvPr>
          <p:cNvSpPr/>
          <p:nvPr/>
        </p:nvSpPr>
        <p:spPr>
          <a:xfrm>
            <a:off x="5857875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>
            <a:hlinkClick r:id="rId21" action="ppaction://hlinksldjump"/>
          </p:cNvPr>
          <p:cNvSpPr/>
          <p:nvPr/>
        </p:nvSpPr>
        <p:spPr>
          <a:xfrm>
            <a:off x="5857875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>
            <a:hlinkClick r:id="rId22" action="ppaction://hlinksldjump"/>
          </p:cNvPr>
          <p:cNvSpPr/>
          <p:nvPr/>
        </p:nvSpPr>
        <p:spPr>
          <a:xfrm>
            <a:off x="5857875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>
            <a:hlinkClick r:id="rId23" action="ppaction://hlinksldjump"/>
          </p:cNvPr>
          <p:cNvSpPr/>
          <p:nvPr/>
        </p:nvSpPr>
        <p:spPr>
          <a:xfrm>
            <a:off x="7429500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>
            <a:hlinkClick r:id="rId24" action="ppaction://hlinksldjump"/>
          </p:cNvPr>
          <p:cNvSpPr/>
          <p:nvPr/>
        </p:nvSpPr>
        <p:spPr>
          <a:xfrm>
            <a:off x="7429500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>
            <a:hlinkClick r:id="rId25" action="ppaction://hlinksldjump"/>
          </p:cNvPr>
          <p:cNvSpPr/>
          <p:nvPr/>
        </p:nvSpPr>
        <p:spPr>
          <a:xfrm>
            <a:off x="7429500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2" name="Прямоугольник 51">
            <a:hlinkClick r:id="rId26" action="ppaction://hlinksldjump"/>
          </p:cNvPr>
          <p:cNvSpPr/>
          <p:nvPr/>
        </p:nvSpPr>
        <p:spPr>
          <a:xfrm>
            <a:off x="7429500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3" name="Прямоугольник 52">
            <a:hlinkClick r:id="rId27" action="ppaction://hlinksldjump"/>
          </p:cNvPr>
          <p:cNvSpPr/>
          <p:nvPr/>
        </p:nvSpPr>
        <p:spPr>
          <a:xfrm>
            <a:off x="7429500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6" name="Стрелка вправо 55">
            <a:hlinkClick r:id="rId28" action="ppaction://hlinksldjump"/>
          </p:cNvPr>
          <p:cNvSpPr/>
          <p:nvPr/>
        </p:nvSpPr>
        <p:spPr>
          <a:xfrm>
            <a:off x="8215313" y="214313"/>
            <a:ext cx="714375" cy="571500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87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94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97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1647540"/>
            <a:ext cx="5585246" cy="10156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is the most popular English sport?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8561" y="256238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Sport and transport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277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277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277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301752" y="2933636"/>
            <a:ext cx="6430488" cy="3165411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Tx/>
              <a:buSzTx/>
              <a:buNone/>
              <a:defRPr/>
            </a:pPr>
            <a:r>
              <a:rPr lang="en-US" sz="3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</a:t>
            </a:r>
            <a:r>
              <a:rPr 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most </a:t>
            </a:r>
            <a:endParaRPr lang="ru-RU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  <a:defRPr/>
            </a:pPr>
            <a:r>
              <a:rPr lang="en-US" sz="3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popular </a:t>
            </a:r>
            <a:r>
              <a:rPr 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sport?</a:t>
            </a:r>
            <a:endParaRPr lang="ru-RU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lang="en-US" sz="3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rugby</a:t>
            </a:r>
            <a:endParaRPr lang="en-US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football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snowboarding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30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ricket</a:t>
            </a:r>
            <a:endParaRPr lang="ru-RU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233" y="2663203"/>
            <a:ext cx="4478101" cy="32690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63393" y="6092481"/>
            <a:ext cx="139166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football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8224" y="365014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Sport and transport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380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380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380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41490" y="1796001"/>
            <a:ext cx="7654624" cy="376899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What is the most famous airport in the UK?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Heathrow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Gatwick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Luton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Glasgow airport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896" y="2179377"/>
            <a:ext cx="518457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580112" y="6179209"/>
            <a:ext cx="15456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  <a:latin typeface="Georgia"/>
              </a:rPr>
              <a:t>Heathrow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8561" y="435912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Sport and transport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482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482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482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5313" y="1759887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color is traditional London taxi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en-US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</a:t>
            </a:r>
          </a:p>
          <a:p>
            <a:r>
              <a:rPr lang="ru-RU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en-US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yellow</a:t>
            </a:r>
          </a:p>
          <a:p>
            <a:r>
              <a:rPr lang="ru-RU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en-US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black</a:t>
            </a:r>
            <a:endParaRPr lang="ru-RU" alt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en-US" altLang="ru-RU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different</a:t>
            </a:r>
            <a:endParaRPr lang="ru-RU" alt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46" y="2420887"/>
            <a:ext cx="4454104" cy="295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96136" y="5604043"/>
            <a:ext cx="9957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ru-RU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black</a:t>
            </a:r>
            <a:endParaRPr lang="ru-RU" altLang="ru-RU" sz="3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</a:rPr>
              <a:t>A PIG IN A POKE</a:t>
            </a:r>
            <a:endParaRPr lang="ru-RU" sz="7200" dirty="0">
              <a:latin typeface="+mn-lt"/>
            </a:endParaRPr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5851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5853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5852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039067" y="278899"/>
            <a:ext cx="564356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Sport and transport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85786" y="2857496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Arial" charset="0"/>
              </a:rPr>
              <a:t>What </a:t>
            </a:r>
            <a:r>
              <a:rPr lang="en-US" sz="4000" dirty="0" smtClean="0">
                <a:latin typeface="Arial" charset="0"/>
              </a:rPr>
              <a:t>is the nickname of British flag?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9482" y="1686372"/>
            <a:ext cx="8001056" cy="563231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call kind of sport where play with a ball on horses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horse-riding    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polo	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cricket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quash</a:t>
            </a: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571500" indent="-5715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8971" y="365014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Sport and transport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687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687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687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3212976"/>
            <a:ext cx="4204940" cy="3153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9482" y="2003560"/>
            <a:ext cx="8001056" cy="378565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Who has the real power in the UK?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*Queen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*Lords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*Prime Minister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*King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2833" y="450961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Education and Politics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789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789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789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163939" y="4268209"/>
            <a:ext cx="478999" cy="360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6576" y="450961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and Politics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892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892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892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755575" y="1004889"/>
            <a:ext cx="7446507" cy="152095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What chambers does the British Parliament consist of?</a:t>
            </a:r>
            <a:br>
              <a:rPr lang="en-US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234" y="2806896"/>
            <a:ext cx="7467600" cy="3321003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indent="0">
              <a:buFont typeface="Calibri" panose="020F0502020204030204" pitchFamily="34" charset="0"/>
              <a:buNone/>
            </a:pPr>
            <a:r>
              <a:rPr lang="en-US" sz="2700" b="1" spc="-50" dirty="0">
                <a:latin typeface="+mj-lt"/>
                <a:ea typeface="+mj-ea"/>
                <a:cs typeface="+mj-cs"/>
              </a:rPr>
              <a:t>a) the Senate and the House of Representatives</a:t>
            </a:r>
          </a:p>
          <a:p>
            <a:pPr marL="36576" indent="0">
              <a:buFont typeface="Calibri" panose="020F0502020204030204" pitchFamily="34" charset="0"/>
              <a:buNone/>
            </a:pPr>
            <a:r>
              <a:rPr lang="en-US" sz="2700" b="1" spc="-50" dirty="0">
                <a:latin typeface="+mj-lt"/>
                <a:ea typeface="+mj-ea"/>
                <a:cs typeface="+mj-cs"/>
              </a:rPr>
              <a:t>b) the House of Lords and the House of Commons</a:t>
            </a:r>
          </a:p>
          <a:p>
            <a:pPr marL="36576" indent="0">
              <a:buFont typeface="Calibri" panose="020F0502020204030204" pitchFamily="34" charset="0"/>
              <a:buNone/>
            </a:pPr>
            <a:r>
              <a:rPr lang="en-US" sz="2700" b="1" spc="-50" dirty="0">
                <a:latin typeface="+mj-lt"/>
                <a:ea typeface="+mj-ea"/>
                <a:cs typeface="+mj-cs"/>
              </a:rPr>
              <a:t>c) the Cabinet of Ministers and the Shadow Cabinet</a:t>
            </a:r>
          </a:p>
          <a:p>
            <a:pPr marL="36576" indent="0">
              <a:buFont typeface="Calibri" panose="020F0502020204030204" pitchFamily="34" charset="0"/>
              <a:buNone/>
            </a:pPr>
            <a:r>
              <a:rPr lang="en-US" sz="2700" b="1" spc="-50" dirty="0">
                <a:latin typeface="+mj-lt"/>
                <a:ea typeface="+mj-ea"/>
                <a:cs typeface="+mj-cs"/>
              </a:rPr>
              <a:t>d) the House of Lords and the House of Representatives</a:t>
            </a:r>
          </a:p>
          <a:p>
            <a:endParaRPr lang="ru-RU" sz="2700" b="1" spc="-5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63939" y="3429000"/>
            <a:ext cx="457295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9482" y="149411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/>
            <a:r>
              <a:rPr lang="en-US" sz="4000" b="1" dirty="0"/>
              <a:t>What is the highest mark in British schools?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1706" y="365014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and Politics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3994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3994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3994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657149" y="1826663"/>
            <a:ext cx="7467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99592" y="1600200"/>
            <a:ext cx="7025208" cy="452596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3000" b="1" dirty="0">
                <a:solidFill>
                  <a:schemeClr val="tx1"/>
                </a:solidFill>
              </a:rPr>
              <a:t>a) A  </a:t>
            </a:r>
          </a:p>
          <a:p>
            <a:r>
              <a:rPr lang="en-US" sz="3000" b="1" dirty="0">
                <a:solidFill>
                  <a:schemeClr val="tx1"/>
                </a:solidFill>
              </a:rPr>
              <a:t>b) </a:t>
            </a:r>
            <a:r>
              <a:rPr lang="en-US" sz="3000" b="1" dirty="0" smtClean="0">
                <a:solidFill>
                  <a:schemeClr val="tx1"/>
                </a:solidFill>
              </a:rPr>
              <a:t>100 </a:t>
            </a:r>
            <a:endParaRPr lang="en-US" sz="3000" b="1" dirty="0">
              <a:solidFill>
                <a:schemeClr val="tx1"/>
              </a:solidFill>
            </a:endParaRPr>
          </a:p>
          <a:p>
            <a:r>
              <a:rPr lang="en-US" sz="3000" b="1" dirty="0">
                <a:solidFill>
                  <a:schemeClr val="tx1"/>
                </a:solidFill>
              </a:rPr>
              <a:t>c) </a:t>
            </a:r>
            <a:r>
              <a:rPr lang="en-US" sz="3000" b="1" dirty="0" smtClean="0">
                <a:solidFill>
                  <a:schemeClr val="tx1"/>
                </a:solidFill>
              </a:rPr>
              <a:t>5  </a:t>
            </a:r>
            <a:endParaRPr lang="en-US" sz="3000" b="1" dirty="0">
              <a:solidFill>
                <a:schemeClr val="tx1"/>
              </a:solidFill>
            </a:endParaRPr>
          </a:p>
          <a:p>
            <a:r>
              <a:rPr lang="en-US" sz="3000" b="1" dirty="0">
                <a:solidFill>
                  <a:schemeClr val="tx1"/>
                </a:solidFill>
              </a:rPr>
              <a:t>d) F</a:t>
            </a:r>
            <a:endParaRPr lang="ru-RU" sz="3000" b="1" dirty="0">
              <a:solidFill>
                <a:schemeClr val="tx1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250663" y="3501008"/>
            <a:ext cx="576921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058" y="1630122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/>
              <a:t>Where does the British Premier live and work</a:t>
            </a:r>
            <a:r>
              <a:rPr lang="en-US" sz="4000" b="1" dirty="0" smtClean="0"/>
              <a:t>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83813" y="490002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and Politics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096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097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096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27584" y="1600200"/>
            <a:ext cx="7097216" cy="4525963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3000" dirty="0" smtClean="0"/>
              <a:t>a) </a:t>
            </a:r>
            <a:r>
              <a:rPr lang="en-US" sz="3000" dirty="0"/>
              <a:t>in Fleet Street</a:t>
            </a:r>
          </a:p>
          <a:p>
            <a:r>
              <a:rPr lang="en-US" sz="3000" dirty="0" smtClean="0"/>
              <a:t>b) in the Houses of Parliament</a:t>
            </a:r>
          </a:p>
          <a:p>
            <a:r>
              <a:rPr lang="en-US" sz="3000" dirty="0" smtClean="0"/>
              <a:t>c) in Buckingham Palace </a:t>
            </a:r>
          </a:p>
          <a:p>
            <a:r>
              <a:rPr lang="en-US" sz="3000" dirty="0" smtClean="0"/>
              <a:t>d) </a:t>
            </a:r>
            <a:r>
              <a:rPr lang="en-US" sz="3000" dirty="0"/>
              <a:t>at 10 Downing Street </a:t>
            </a:r>
          </a:p>
          <a:p>
            <a:endParaRPr lang="ru-RU" sz="3000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28564" y="5229200"/>
            <a:ext cx="643036" cy="4143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5" y="2002391"/>
            <a:ext cx="7427391" cy="363176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is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secondary school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?</a:t>
            </a:r>
            <a:endParaRPr lang="ru-RU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*Высшая школа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*Начальная школа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*Средняя школа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*Вторая школа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249" y="490002"/>
            <a:ext cx="58578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and Politics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199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199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199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48058" y="4356590"/>
            <a:ext cx="667558" cy="2965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1\Мои документы\ТА\space_026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776"/>
          </a:xfrm>
          <a:prstGeom prst="rect">
            <a:avLst/>
          </a:prstGeom>
          <a:noFill/>
        </p:spPr>
      </p:pic>
      <p:grpSp>
        <p:nvGrpSpPr>
          <p:cNvPr id="2" name="Группа 15"/>
          <p:cNvGrpSpPr>
            <a:grpSpLocks/>
          </p:cNvGrpSpPr>
          <p:nvPr/>
        </p:nvGrpSpPr>
        <p:grpSpPr bwMode="auto">
          <a:xfrm rot="-1800000">
            <a:off x="-710274" y="-319952"/>
            <a:ext cx="3177891" cy="1714500"/>
            <a:chOff x="812534" y="642918"/>
            <a:chExt cx="8474374" cy="4572032"/>
          </a:xfrm>
        </p:grpSpPr>
        <p:grpSp>
          <p:nvGrpSpPr>
            <p:cNvPr id="5156" name="Группа 2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15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6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7" name="Дуга 6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8" name="Дуга 7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9" name="Дуга 8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0" name="Дуга 9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 rot="16200000">
                  <a:off x="4034828" y="451231"/>
                  <a:ext cx="1138773" cy="3496734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5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157" name="TextBox 14"/>
            <p:cNvSpPr txBox="1">
              <a:spLocks noChangeArrowheads="1"/>
            </p:cNvSpPr>
            <p:nvPr/>
          </p:nvSpPr>
          <p:spPr bwMode="auto">
            <a:xfrm>
              <a:off x="812534" y="3143248"/>
              <a:ext cx="8474374" cy="1969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571625" y="2286000"/>
            <a:ext cx="62150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9600" b="1">
                <a:solidFill>
                  <a:schemeClr val="bg1"/>
                </a:solidFill>
                <a:latin typeface="Berlin Sans FB Demi" pitchFamily="34" charset="0"/>
              </a:rPr>
              <a:t>ROUND 2</a:t>
            </a:r>
            <a:endParaRPr lang="ru-RU" sz="9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4" name="Прямоугольник 23">
            <a:hlinkClick r:id="" action="ppaction://hlinkshowjump?jump=nextslide"/>
          </p:cNvPr>
          <p:cNvSpPr/>
          <p:nvPr/>
        </p:nvSpPr>
        <p:spPr>
          <a:xfrm>
            <a:off x="714375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 and transport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5" name="Прямоугольник 24">
            <a:hlinkClick r:id="" action="ppaction://hlinkshowjump?jump=nextslide"/>
          </p:cNvPr>
          <p:cNvSpPr/>
          <p:nvPr/>
        </p:nvSpPr>
        <p:spPr>
          <a:xfrm>
            <a:off x="2286000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Education and</a:t>
            </a:r>
          </a:p>
          <a:p>
            <a:pPr algn="ctr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Politics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6" name="Прямоугольник 25">
            <a:hlinkClick r:id="" action="ppaction://hlinkshowjump?jump=nextslide"/>
          </p:cNvPr>
          <p:cNvSpPr/>
          <p:nvPr/>
        </p:nvSpPr>
        <p:spPr>
          <a:xfrm>
            <a:off x="3929063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 26">
            <a:hlinkClick r:id="" action="ppaction://hlinkshowjump?jump=nextslide"/>
          </p:cNvPr>
          <p:cNvSpPr/>
          <p:nvPr/>
        </p:nvSpPr>
        <p:spPr>
          <a:xfrm>
            <a:off x="5572125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INTERSTING FACTS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Прямоугольник 27">
            <a:hlinkClick r:id="" action="ppaction://hlinkshowjump?jump=nextslide"/>
          </p:cNvPr>
          <p:cNvSpPr/>
          <p:nvPr/>
        </p:nvSpPr>
        <p:spPr>
          <a:xfrm>
            <a:off x="7215188" y="1143000"/>
            <a:ext cx="1428750" cy="1000125"/>
          </a:xfrm>
          <a:prstGeom prst="rect">
            <a:avLst/>
          </a:prstGeom>
          <a:solidFill>
            <a:schemeClr val="accent3">
              <a:lumMod val="60000"/>
              <a:lumOff val="40000"/>
              <a:alpha val="81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his name?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9" name="Прямоугольник 28">
            <a:hlinkClick r:id="rId3" action="ppaction://hlinksldjump"/>
          </p:cNvPr>
          <p:cNvSpPr/>
          <p:nvPr/>
        </p:nvSpPr>
        <p:spPr>
          <a:xfrm>
            <a:off x="928688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0" name="Прямоугольник 29">
            <a:hlinkClick r:id="rId4" action="ppaction://hlinksldjump"/>
          </p:cNvPr>
          <p:cNvSpPr/>
          <p:nvPr/>
        </p:nvSpPr>
        <p:spPr>
          <a:xfrm>
            <a:off x="928688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>
            <a:hlinkClick r:id="rId5" action="ppaction://hlinksldjump"/>
          </p:cNvPr>
          <p:cNvSpPr/>
          <p:nvPr/>
        </p:nvSpPr>
        <p:spPr>
          <a:xfrm>
            <a:off x="928688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2" name="Прямоугольник 31">
            <a:hlinkClick r:id="rId6" action="ppaction://hlinksldjump"/>
          </p:cNvPr>
          <p:cNvSpPr/>
          <p:nvPr/>
        </p:nvSpPr>
        <p:spPr>
          <a:xfrm>
            <a:off x="928688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>
            <a:hlinkClick r:id="rId7" action="ppaction://hlinksldjump"/>
          </p:cNvPr>
          <p:cNvSpPr/>
          <p:nvPr/>
        </p:nvSpPr>
        <p:spPr>
          <a:xfrm>
            <a:off x="928688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4" name="Прямоугольник 33">
            <a:hlinkClick r:id="rId8" action="ppaction://hlinksldjump"/>
          </p:cNvPr>
          <p:cNvSpPr/>
          <p:nvPr/>
        </p:nvSpPr>
        <p:spPr>
          <a:xfrm>
            <a:off x="2500313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5" name="Прямоугольник 34">
            <a:hlinkClick r:id="rId9" action="ppaction://hlinksldjump"/>
          </p:cNvPr>
          <p:cNvSpPr/>
          <p:nvPr/>
        </p:nvSpPr>
        <p:spPr>
          <a:xfrm>
            <a:off x="2500313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6" name="Прямоугольник 35">
            <a:hlinkClick r:id="rId10" action="ppaction://hlinksldjump"/>
          </p:cNvPr>
          <p:cNvSpPr/>
          <p:nvPr/>
        </p:nvSpPr>
        <p:spPr>
          <a:xfrm>
            <a:off x="2500313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>
            <a:hlinkClick r:id="rId11" action="ppaction://hlinksldjump"/>
          </p:cNvPr>
          <p:cNvSpPr/>
          <p:nvPr/>
        </p:nvSpPr>
        <p:spPr>
          <a:xfrm>
            <a:off x="2500313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8" name="Прямоугольник 37">
            <a:hlinkClick r:id="rId12" action="ppaction://hlinksldjump"/>
          </p:cNvPr>
          <p:cNvSpPr/>
          <p:nvPr/>
        </p:nvSpPr>
        <p:spPr>
          <a:xfrm>
            <a:off x="2500313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9" name="Прямоугольник 38">
            <a:hlinkClick r:id="rId13" action="ppaction://hlinksldjump"/>
          </p:cNvPr>
          <p:cNvSpPr/>
          <p:nvPr/>
        </p:nvSpPr>
        <p:spPr>
          <a:xfrm>
            <a:off x="4143375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0" name="Прямоугольник 39">
            <a:hlinkClick r:id="rId14" action="ppaction://hlinksldjump"/>
          </p:cNvPr>
          <p:cNvSpPr/>
          <p:nvPr/>
        </p:nvSpPr>
        <p:spPr>
          <a:xfrm>
            <a:off x="4143375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1" name="Прямоугольник 40">
            <a:hlinkClick r:id="rId15" action="ppaction://hlinksldjump"/>
          </p:cNvPr>
          <p:cNvSpPr/>
          <p:nvPr/>
        </p:nvSpPr>
        <p:spPr>
          <a:xfrm>
            <a:off x="4143375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2" name="Прямоугольник 41">
            <a:hlinkClick r:id="rId16" action="ppaction://hlinksldjump"/>
          </p:cNvPr>
          <p:cNvSpPr/>
          <p:nvPr/>
        </p:nvSpPr>
        <p:spPr>
          <a:xfrm>
            <a:off x="4143375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3" name="Прямоугольник 42">
            <a:hlinkClick r:id="rId17" action="ppaction://hlinksldjump"/>
          </p:cNvPr>
          <p:cNvSpPr/>
          <p:nvPr/>
        </p:nvSpPr>
        <p:spPr>
          <a:xfrm>
            <a:off x="4143375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4" name="Прямоугольник 43">
            <a:hlinkClick r:id="rId18" action="ppaction://hlinksldjump"/>
          </p:cNvPr>
          <p:cNvSpPr/>
          <p:nvPr/>
        </p:nvSpPr>
        <p:spPr>
          <a:xfrm>
            <a:off x="5857875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5" name="Прямоугольник 44">
            <a:hlinkClick r:id="rId19" action="ppaction://hlinksldjump"/>
          </p:cNvPr>
          <p:cNvSpPr/>
          <p:nvPr/>
        </p:nvSpPr>
        <p:spPr>
          <a:xfrm>
            <a:off x="5857875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6" name="Прямоугольник 45">
            <a:hlinkClick r:id="rId20" action="ppaction://hlinksldjump"/>
          </p:cNvPr>
          <p:cNvSpPr/>
          <p:nvPr/>
        </p:nvSpPr>
        <p:spPr>
          <a:xfrm>
            <a:off x="5857875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7" name="Прямоугольник 46">
            <a:hlinkClick r:id="rId21" action="ppaction://hlinksldjump"/>
          </p:cNvPr>
          <p:cNvSpPr/>
          <p:nvPr/>
        </p:nvSpPr>
        <p:spPr>
          <a:xfrm>
            <a:off x="5857875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8" name="Прямоугольник 47">
            <a:hlinkClick r:id="rId22" action="ppaction://hlinksldjump"/>
          </p:cNvPr>
          <p:cNvSpPr/>
          <p:nvPr/>
        </p:nvSpPr>
        <p:spPr>
          <a:xfrm>
            <a:off x="5857875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49" name="Прямоугольник 48">
            <a:hlinkClick r:id="rId23" action="ppaction://hlinksldjump"/>
          </p:cNvPr>
          <p:cNvSpPr/>
          <p:nvPr/>
        </p:nvSpPr>
        <p:spPr>
          <a:xfrm>
            <a:off x="7429500" y="235743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1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0" name="Прямоугольник 49">
            <a:hlinkClick r:id="rId24" action="ppaction://hlinksldjump"/>
          </p:cNvPr>
          <p:cNvSpPr/>
          <p:nvPr/>
        </p:nvSpPr>
        <p:spPr>
          <a:xfrm>
            <a:off x="7429500" y="3214688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2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1" name="Прямоугольник 50">
            <a:hlinkClick r:id="rId25" action="ppaction://hlinksldjump"/>
          </p:cNvPr>
          <p:cNvSpPr/>
          <p:nvPr/>
        </p:nvSpPr>
        <p:spPr>
          <a:xfrm>
            <a:off x="7429500" y="4000500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3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2" name="Прямоугольник 51">
            <a:hlinkClick r:id="rId26" action="ppaction://hlinksldjump"/>
          </p:cNvPr>
          <p:cNvSpPr/>
          <p:nvPr/>
        </p:nvSpPr>
        <p:spPr>
          <a:xfrm>
            <a:off x="7429500" y="4786313"/>
            <a:ext cx="1000125" cy="700087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4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3" name="Прямоугольник 52">
            <a:hlinkClick r:id="rId27" action="ppaction://hlinksldjump"/>
          </p:cNvPr>
          <p:cNvSpPr/>
          <p:nvPr/>
        </p:nvSpPr>
        <p:spPr>
          <a:xfrm>
            <a:off x="7429500" y="5572125"/>
            <a:ext cx="1000125" cy="700088"/>
          </a:xfrm>
          <a:prstGeom prst="rect">
            <a:avLst/>
          </a:prstGeom>
          <a:solidFill>
            <a:schemeClr val="accent3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5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4" name="Стрелка вправо 53">
            <a:hlinkClick r:id="rId28" action="ppaction://hlinksldjump"/>
          </p:cNvPr>
          <p:cNvSpPr/>
          <p:nvPr/>
        </p:nvSpPr>
        <p:spPr>
          <a:xfrm>
            <a:off x="8215313" y="214313"/>
            <a:ext cx="714375" cy="571500"/>
          </a:xfrm>
          <a:prstGeom prst="rightArrow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3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82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86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87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91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94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97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98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1424" y="384435"/>
            <a:ext cx="5857875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301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301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301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70551" y="1852879"/>
            <a:ext cx="7467600" cy="1143000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/>
              <a:t>When is Halloween celebrated in the UK?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36912"/>
            <a:ext cx="4176464" cy="31354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" name="Объект 2"/>
          <p:cNvSpPr txBox="1">
            <a:spLocks/>
          </p:cNvSpPr>
          <p:nvPr/>
        </p:nvSpPr>
        <p:spPr>
          <a:xfrm>
            <a:off x="457200" y="1294318"/>
            <a:ext cx="7467600" cy="447807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a) on 31st October  </a:t>
            </a:r>
            <a:endParaRPr kumimoji="0" lang="ru-RU" sz="30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b) on 31st November 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c) on 31st September </a:t>
            </a:r>
            <a:endParaRPr kumimoji="0" lang="ru-RU" sz="30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d) on 31st January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9860" y="5895094"/>
            <a:ext cx="302679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>
                <a:solidFill>
                  <a:prstClr val="black"/>
                </a:solidFill>
                <a:latin typeface="Arial"/>
              </a:rPr>
              <a:t>on 31st October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2646" y="256238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404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404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404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2426" y="1470981"/>
            <a:ext cx="82952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traditional Christmas song called in Britain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1707313"/>
            <a:ext cx="7467600" cy="3665903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6576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lang="en-US" sz="2900" dirty="0">
                <a:solidFill>
                  <a:sysClr val="windowText" lastClr="000000"/>
                </a:solidFill>
                <a:latin typeface="Georgia"/>
              </a:rPr>
              <a:t>a) “Anthem” </a:t>
            </a:r>
            <a:endParaRPr lang="ru-RU" sz="2900" dirty="0">
              <a:solidFill>
                <a:sysClr val="windowText" lastClr="000000"/>
              </a:solidFill>
              <a:latin typeface="Georgia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lang="en-US" sz="2900" dirty="0">
                <a:solidFill>
                  <a:sysClr val="windowText" lastClr="000000"/>
                </a:solidFill>
                <a:latin typeface="Georgia"/>
              </a:rPr>
              <a:t>b) “Auld Lang </a:t>
            </a:r>
            <a:r>
              <a:rPr lang="en-US" sz="2900" dirty="0" err="1">
                <a:solidFill>
                  <a:sysClr val="windowText" lastClr="000000"/>
                </a:solidFill>
                <a:latin typeface="Georgia"/>
              </a:rPr>
              <a:t>Syne</a:t>
            </a:r>
            <a:r>
              <a:rPr lang="en-US" sz="2900" dirty="0">
                <a:solidFill>
                  <a:sysClr val="windowText" lastClr="000000"/>
                </a:solidFill>
                <a:latin typeface="Georgia"/>
              </a:rPr>
              <a:t>”  </a:t>
            </a:r>
            <a:endParaRPr lang="ru-RU" sz="2900" dirty="0">
              <a:solidFill>
                <a:sysClr val="windowText" lastClr="000000"/>
              </a:solidFill>
              <a:latin typeface="Georgia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lang="en-US" sz="2900" dirty="0">
                <a:solidFill>
                  <a:sysClr val="windowText" lastClr="000000"/>
                </a:solidFill>
                <a:latin typeface="Georgia"/>
              </a:rPr>
              <a:t>c) “Imagine”  </a:t>
            </a:r>
            <a:endParaRPr lang="ru-RU" sz="2900" dirty="0">
              <a:solidFill>
                <a:sysClr val="windowText" lastClr="000000"/>
              </a:solidFill>
              <a:latin typeface="Georgia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r>
              <a:rPr lang="en-US" sz="2900" dirty="0">
                <a:solidFill>
                  <a:sysClr val="windowText" lastClr="000000"/>
                </a:solidFill>
                <a:latin typeface="Georgia"/>
              </a:rPr>
              <a:t>d) “Jingle Bells”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EA0B0"/>
              </a:buClr>
              <a:buSzPct val="80000"/>
              <a:buFont typeface="Wingdings 2"/>
              <a:buChar char=""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715" y="2851354"/>
            <a:ext cx="4304928" cy="231803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64088" y="5425404"/>
            <a:ext cx="2064989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900" dirty="0">
                <a:solidFill>
                  <a:sysClr val="windowText" lastClr="000000"/>
                </a:solidFill>
                <a:latin typeface="Georgia"/>
              </a:rPr>
              <a:t>Jingle Bells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1424" y="279197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506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506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506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8058" y="1703176"/>
            <a:ext cx="75112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Rabbit is the symbol of….</a:t>
            </a:r>
            <a:endParaRPr lang="ru-RU" sz="40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*New year</a:t>
            </a:r>
          </a:p>
          <a:p>
            <a:r>
              <a:rPr lang="en-US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*Halloween</a:t>
            </a:r>
          </a:p>
          <a:p>
            <a:r>
              <a:rPr lang="en-US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*Easter</a:t>
            </a:r>
          </a:p>
          <a:p>
            <a:r>
              <a:rPr lang="en-US" sz="4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*Thanksgiving Day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2483676"/>
            <a:ext cx="3882008" cy="30825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995782" y="5753963"/>
            <a:ext cx="14664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30259" y="305852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608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609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608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8121" y="1634411"/>
            <a:ext cx="78189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kumimoji="0" lang="en-US" sz="4400" b="1" i="1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What is the favorite  topic to discuss </a:t>
            </a:r>
            <a:r>
              <a:rPr lang="en-US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 Great Britain?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 bwMode="auto">
          <a:xfrm>
            <a:off x="1002588" y="2459436"/>
            <a:ext cx="7210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politics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ru-RU" b="1" dirty="0" smtClean="0">
                <a:latin typeface="Calibri"/>
              </a:rPr>
              <a:t>holidays</a:t>
            </a:r>
            <a:endParaRPr kumimoji="0" lang="en-US" altLang="ru-RU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weather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money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196" y="3179003"/>
            <a:ext cx="2520280" cy="25605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027" y="5718736"/>
            <a:ext cx="2231329" cy="853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711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711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711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643182"/>
            <a:ext cx="8001056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PIG IN A POKE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7127" y="857250"/>
            <a:ext cx="39971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HOLIDAYS</a:t>
            </a:r>
            <a:endParaRPr lang="ru-RU" sz="4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defRPr/>
            </a:pPr>
            <a:r>
              <a:rPr lang="en-US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1275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1277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276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radley Hand ITC" pitchFamily="66" charset="0"/>
                  <a:ea typeface="+mn-ea"/>
                  <a:cs typeface="+mn-cs"/>
                </a:rPr>
                <a:t>United Kingdom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2714620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What is the name of “IRON LADY”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16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0594" y="365014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Interesting facts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813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813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813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301752" y="2203700"/>
            <a:ext cx="7582616" cy="3895347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700" dirty="0">
                <a:solidFill>
                  <a:sysClr val="windowText" lastClr="000000"/>
                </a:solidFill>
                <a:latin typeface="Georgia"/>
              </a:rPr>
              <a:t>Which birds, according to legend, protect the Tower of  London?</a:t>
            </a:r>
            <a:endParaRPr lang="ru-RU" sz="2700" dirty="0">
              <a:solidFill>
                <a:sysClr val="windowText" lastClr="000000"/>
              </a:solidFill>
              <a:latin typeface="Georgia"/>
            </a:endParaRPr>
          </a:p>
          <a:p>
            <a:pPr lvl="2"/>
            <a:endParaRPr lang="en-US" sz="2700" dirty="0">
              <a:solidFill>
                <a:sysClr val="windowText" lastClr="000000"/>
              </a:solidFill>
              <a:latin typeface="Georgia"/>
            </a:endParaRPr>
          </a:p>
          <a:p>
            <a:pPr lvl="2"/>
            <a:r>
              <a:rPr lang="en-US" sz="2700" dirty="0">
                <a:solidFill>
                  <a:sysClr val="windowText" lastClr="000000"/>
                </a:solidFill>
                <a:latin typeface="Georgia"/>
              </a:rPr>
              <a:t>pigeons   </a:t>
            </a:r>
          </a:p>
          <a:p>
            <a:pPr lvl="2"/>
            <a:r>
              <a:rPr lang="en-US" sz="2700" dirty="0">
                <a:solidFill>
                  <a:sysClr val="windowText" lastClr="000000"/>
                </a:solidFill>
                <a:latin typeface="Georgia"/>
              </a:rPr>
              <a:t>ravens  </a:t>
            </a:r>
          </a:p>
          <a:p>
            <a:pPr lvl="2"/>
            <a:r>
              <a:rPr lang="en-US" sz="2700" dirty="0">
                <a:solidFill>
                  <a:sysClr val="windowText" lastClr="000000"/>
                </a:solidFill>
                <a:latin typeface="Georgia"/>
              </a:rPr>
              <a:t>parrots  </a:t>
            </a:r>
          </a:p>
          <a:p>
            <a:pPr lvl="2"/>
            <a:r>
              <a:rPr lang="en-US" sz="2700" dirty="0">
                <a:solidFill>
                  <a:sysClr val="windowText" lastClr="000000"/>
                </a:solidFill>
                <a:latin typeface="Georgia"/>
              </a:rPr>
              <a:t>swans</a:t>
            </a:r>
            <a:endParaRPr lang="ru-RU" sz="2700" dirty="0">
              <a:solidFill>
                <a:sysClr val="windowText" lastClr="000000"/>
              </a:solidFill>
              <a:latin typeface="Georgia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7904" y="2708920"/>
            <a:ext cx="4248472" cy="318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64088" y="6045602"/>
            <a:ext cx="11929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dirty="0">
                <a:solidFill>
                  <a:sysClr val="windowText" lastClr="000000"/>
                </a:solidFill>
                <a:latin typeface="Georgia"/>
              </a:rPr>
              <a:t>ravens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79985" y="203963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Interesting facts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4916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4916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4916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301752" y="1527048"/>
            <a:ext cx="7582616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What is the name of the famous London’s red bus?</a:t>
            </a:r>
            <a:endParaRPr kumimoji="0" lang="ru-RU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lvl="2"/>
            <a:r>
              <a:rPr lang="en-US" sz="2400" dirty="0"/>
              <a:t>Double-decker  </a:t>
            </a:r>
          </a:p>
          <a:p>
            <a:pPr lvl="2"/>
            <a:r>
              <a:rPr lang="en-US" sz="2400" dirty="0"/>
              <a:t>Union Jack  </a:t>
            </a:r>
          </a:p>
          <a:p>
            <a:pPr lvl="2"/>
            <a:r>
              <a:rPr lang="en-US" sz="2400" dirty="0"/>
              <a:t>London Eye  </a:t>
            </a:r>
          </a:p>
          <a:p>
            <a:pPr lvl="2"/>
            <a:r>
              <a:rPr lang="en-US" sz="2400" dirty="0"/>
              <a:t>Black cab</a:t>
            </a:r>
            <a:endParaRPr lang="ru-RU" sz="2400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856" y="2564904"/>
            <a:ext cx="511492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323" y="6043501"/>
            <a:ext cx="2651990" cy="640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49445" y="203963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Interesting facts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018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018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018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301752" y="1527048"/>
            <a:ext cx="7654624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What kind of tea do the British like?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with sugar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			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with milk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with lemon 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without sugar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AutoShape 2" descr="https://t3.ftcdn.net/jpg/01/04/92/92/500_F_104929227_Hvo4Xft3youxVhhfS9a6vZNByQ1huHC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563" y="2182371"/>
            <a:ext cx="4462015" cy="33428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78382" y="578208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ysClr val="windowText" lastClr="000000"/>
                </a:solidFill>
                <a:latin typeface="Georgia"/>
              </a:rPr>
              <a:t>with milk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61633" y="305852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Interesting facts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120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121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120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301752" y="1527048"/>
            <a:ext cx="7654624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What is situated on the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	</a:t>
            </a:r>
            <a:r>
              <a:rPr lang="ru-RU" dirty="0">
                <a:solidFill>
                  <a:sysClr val="windowText" lastClr="000000"/>
                </a:solidFill>
                <a:latin typeface="Georgia"/>
              </a:rPr>
              <a:t> </a:t>
            </a:r>
            <a:r>
              <a:rPr lang="ru-RU" dirty="0" smtClean="0">
                <a:solidFill>
                  <a:sysClr val="windowText" lastClr="000000"/>
                </a:solidFill>
                <a:latin typeface="Georgia"/>
              </a:rPr>
              <a:t>  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Trafalgar Square?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Nelson’s column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St.Paul’s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Cathedral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Buckingham Palace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Big Ben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1086103"/>
            <a:ext cx="3566681" cy="4859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157390" y="6090904"/>
            <a:ext cx="3416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22960" lvl="2" indent="-228600" defTabSz="914400">
              <a:spcBef>
                <a:spcPct val="20000"/>
              </a:spcBef>
              <a:buClr>
                <a:srgbClr val="8CADAE"/>
              </a:buClr>
              <a:buSzPct val="75000"/>
              <a:buFont typeface="Wingdings 2"/>
              <a:buChar char="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eorgia"/>
              </a:rPr>
              <a:t>Nelson’s column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2924944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is the United Kingdom of Great Britain situated?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8237" y="857250"/>
            <a:ext cx="40720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information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717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717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717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2624" y="335937"/>
            <a:ext cx="5857875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Interesting facts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2232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2234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2233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Содержимое 2"/>
          <p:cNvSpPr txBox="1">
            <a:spLocks/>
          </p:cNvSpPr>
          <p:nvPr/>
        </p:nvSpPr>
        <p:spPr>
          <a:xfrm>
            <a:off x="301752" y="1527048"/>
            <a:ext cx="7654624" cy="4572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Loch-Ness monster is from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D16349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Wales 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Ireland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England </a:t>
            </a:r>
          </a:p>
          <a:p>
            <a:pPr marL="82296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CADAE"/>
              </a:buClr>
              <a:buSzPct val="75000"/>
              <a:buFont typeface="Wingdings 2"/>
              <a:buChar char="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Scotland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1875832"/>
            <a:ext cx="4104456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991529" y="6023810"/>
            <a:ext cx="2201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22960" lvl="2" indent="-228600" defTabSz="914400">
              <a:spcBef>
                <a:spcPct val="20000"/>
              </a:spcBef>
              <a:buClr>
                <a:srgbClr val="8CADAE"/>
              </a:buClr>
              <a:buSzPct val="75000"/>
              <a:buFont typeface="Wingdings 2"/>
              <a:buChar char=""/>
              <a:defRPr/>
            </a:pPr>
            <a:r>
              <a:rPr lang="en-US" sz="2400" dirty="0">
                <a:solidFill>
                  <a:sysClr val="windowText" lastClr="000000"/>
                </a:solidFill>
                <a:latin typeface="Georgia"/>
              </a:rPr>
              <a:t>Scotland</a:t>
            </a:r>
            <a:endParaRPr lang="ru-RU" sz="2400" dirty="0">
              <a:solidFill>
                <a:sysClr val="windowText" lastClr="000000"/>
              </a:solidFill>
              <a:latin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58561" y="928618"/>
            <a:ext cx="58578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his name?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3256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3258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3257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7127" y="2691235"/>
            <a:ext cx="4141137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149" y="669131"/>
            <a:ext cx="58578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his name?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428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428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428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3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2532620"/>
            <a:ext cx="4432176" cy="2786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5916" y="435424"/>
            <a:ext cx="58578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his name?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530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530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530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8" y="1850425"/>
            <a:ext cx="5204062" cy="3164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867" y="2122326"/>
            <a:ext cx="3804234" cy="8614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1706" y="628646"/>
            <a:ext cx="58578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his name?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632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633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632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6313" y="1511754"/>
            <a:ext cx="4584589" cy="4438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2684129"/>
            <a:ext cx="45720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57355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57357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57356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983972" y="329017"/>
            <a:ext cx="58578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his name?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143" y="2091665"/>
            <a:ext cx="3121423" cy="37659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661325"/>
            <a:ext cx="3188484" cy="2554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1026" name="Picture 2" descr="C:\Documents and Settings\1\Мои документы\ТА\clocks_011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-71462"/>
            <a:ext cx="9144000" cy="7315200"/>
          </a:xfrm>
          <a:prstGeom prst="rect">
            <a:avLst/>
          </a:prstGeom>
          <a:noFill/>
        </p:spPr>
      </p:pic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2857500" y="642938"/>
            <a:ext cx="3573463" cy="4572000"/>
            <a:chOff x="2857488" y="642918"/>
            <a:chExt cx="3573715" cy="4572032"/>
          </a:xfrm>
        </p:grpSpPr>
        <p:grpSp>
          <p:nvGrpSpPr>
            <p:cNvPr id="63498" name="Группа 16"/>
            <p:cNvGrpSpPr>
              <a:grpSpLocks/>
            </p:cNvGrpSpPr>
            <p:nvPr/>
          </p:nvGrpSpPr>
          <p:grpSpPr bwMode="auto">
            <a:xfrm>
              <a:off x="2857488" y="1641235"/>
              <a:ext cx="3573715" cy="3573715"/>
              <a:chOff x="2857488" y="1643051"/>
              <a:chExt cx="3573715" cy="3573715"/>
            </a:xfrm>
          </p:grpSpPr>
          <p:sp>
            <p:nvSpPr>
              <p:cNvPr id="5" name="Овал 4"/>
              <p:cNvSpPr/>
              <p:nvPr/>
            </p:nvSpPr>
            <p:spPr>
              <a:xfrm>
                <a:off x="2857488" y="1714489"/>
                <a:ext cx="3500462" cy="350046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48000">
                    <a:schemeClr val="accent3">
                      <a:lumMod val="75000"/>
                      <a:alpha val="90000"/>
                    </a:schemeClr>
                  </a:gs>
                  <a:gs pos="73000">
                    <a:schemeClr val="tx2">
                      <a:lumMod val="40000"/>
                      <a:lumOff val="60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" name="Дуга 5"/>
              <p:cNvSpPr/>
              <p:nvPr/>
            </p:nvSpPr>
            <p:spPr>
              <a:xfrm>
                <a:off x="3629067" y="1714717"/>
                <a:ext cx="1800352" cy="3502049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7" name="Дуга 6"/>
              <p:cNvSpPr/>
              <p:nvPr/>
            </p:nvSpPr>
            <p:spPr>
              <a:xfrm flipH="1">
                <a:off x="4000569" y="1714717"/>
                <a:ext cx="1643179" cy="3502049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8" name="Дуга 7"/>
              <p:cNvSpPr/>
              <p:nvPr/>
            </p:nvSpPr>
            <p:spPr>
              <a:xfrm flipH="1">
                <a:off x="4286339" y="1857593"/>
                <a:ext cx="1928949" cy="3214709"/>
              </a:xfrm>
              <a:prstGeom prst="arc">
                <a:avLst>
                  <a:gd name="adj1" fmla="val 7099357"/>
                  <a:gd name="adj2" fmla="val 15084136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" name="Дуга 8"/>
              <p:cNvSpPr/>
              <p:nvPr/>
            </p:nvSpPr>
            <p:spPr>
              <a:xfrm>
                <a:off x="3000373" y="1929030"/>
                <a:ext cx="1786064" cy="3214710"/>
              </a:xfrm>
              <a:prstGeom prst="arc">
                <a:avLst>
                  <a:gd name="adj1" fmla="val 7099357"/>
                  <a:gd name="adj2" fmla="val 15401728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1" name="Дуга 10"/>
              <p:cNvSpPr/>
              <p:nvPr/>
            </p:nvSpPr>
            <p:spPr>
              <a:xfrm rot="16200000">
                <a:off x="3529911" y="1956700"/>
                <a:ext cx="2157427" cy="3502272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2" name="Дуга 11"/>
              <p:cNvSpPr/>
              <p:nvPr/>
            </p:nvSpPr>
            <p:spPr>
              <a:xfrm rot="16200000">
                <a:off x="3709304" y="2434541"/>
                <a:ext cx="1941527" cy="3502272"/>
              </a:xfrm>
              <a:prstGeom prst="arc">
                <a:avLst>
                  <a:gd name="adj1" fmla="val 9161105"/>
                  <a:gd name="adj2" fmla="val 13455196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3" name="Дуга 12"/>
              <p:cNvSpPr/>
              <p:nvPr/>
            </p:nvSpPr>
            <p:spPr>
              <a:xfrm rot="16200000">
                <a:off x="4037120" y="1463778"/>
                <a:ext cx="1143008" cy="3502272"/>
              </a:xfrm>
              <a:prstGeom prst="arc">
                <a:avLst>
                  <a:gd name="adj1" fmla="val 5502553"/>
                  <a:gd name="adj2" fmla="val 16170917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14" name="Дуга 13"/>
              <p:cNvSpPr/>
              <p:nvPr/>
            </p:nvSpPr>
            <p:spPr>
              <a:xfrm rot="16200000">
                <a:off x="4037120" y="463646"/>
                <a:ext cx="1143008" cy="3502272"/>
              </a:xfrm>
              <a:prstGeom prst="arc">
                <a:avLst>
                  <a:gd name="adj1" fmla="val 6055329"/>
                  <a:gd name="adj2" fmla="val 15507949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5" name="Дуга 14"/>
            <p:cNvSpPr/>
            <p:nvPr/>
          </p:nvSpPr>
          <p:spPr>
            <a:xfrm rot="16200000">
              <a:off x="4001407" y="-429558"/>
              <a:ext cx="1357321" cy="3502272"/>
            </a:xfrm>
            <a:prstGeom prst="arc">
              <a:avLst>
                <a:gd name="adj1" fmla="val 7818595"/>
                <a:gd name="adj2" fmla="val 14278244"/>
              </a:avLst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6349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900">
                <a:solidFill>
                  <a:srgbClr val="00000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JEOPARDY</a:t>
            </a:r>
            <a:endParaRPr lang="en-US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42875" y="3143250"/>
            <a:ext cx="9144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Bradley Hand ITC" pitchFamily="66" charset="0"/>
              </a:rPr>
              <a:t>United Kingdom</a:t>
            </a:r>
            <a:endParaRPr lang="ru-RU" sz="4800" b="1" dirty="0">
              <a:solidFill>
                <a:schemeClr val="bg1"/>
              </a:solidFill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14313" y="285750"/>
            <a:ext cx="9144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Bradley Hand ITC" pitchFamily="66" charset="0"/>
              </a:rPr>
              <a:t>THANK YOU FOR the game!!!</a:t>
            </a:r>
            <a:endParaRPr lang="ru-RU" sz="4800" b="1">
              <a:solidFill>
                <a:schemeClr val="bg1"/>
              </a:solidFill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143000" y="5287963"/>
            <a:ext cx="707231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600">
                <a:solidFill>
                  <a:schemeClr val="bg1"/>
                </a:solidFill>
                <a:latin typeface="Arial Rounded MT Bold" pitchFamily="34" charset="0"/>
              </a:rPr>
              <a:t>GOOD BYE</a:t>
            </a:r>
            <a:endParaRPr lang="ru-RU" sz="96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advClick="0" advTm="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BB73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BB73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/>
      <p:bldP spid="20" grpId="0" build="allAtOnce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is the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of England?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3851" y="952426"/>
            <a:ext cx="40720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information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8200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8202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8201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928934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 is the symbol of Scotland?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8237" y="857250"/>
            <a:ext cx="40720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information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9224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9226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9225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2976" y="2996952"/>
            <a:ext cx="8001056" cy="70788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What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is </a:t>
            </a:r>
            <a:r>
              <a:rPr lang="en-US" sz="40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the symbol of Wales? </a:t>
            </a:r>
            <a:endParaRPr lang="ru-RU" sz="4000" dirty="0">
              <a:solidFill>
                <a:srgbClr val="333333"/>
              </a:solidFill>
              <a:latin typeface="Helvetica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8237" y="857250"/>
            <a:ext cx="40720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information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0248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0250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0249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643182"/>
            <a:ext cx="8001056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dirty="0">
                <a:latin typeface="+mn-lt"/>
              </a:rPr>
              <a:t>A PIG IN A POKE</a:t>
            </a:r>
            <a:endParaRPr lang="ru-RU" sz="7200" dirty="0"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8237" y="857250"/>
            <a:ext cx="407207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information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4"/>
          <p:cNvGrpSpPr>
            <a:grpSpLocks/>
          </p:cNvGrpSpPr>
          <p:nvPr/>
        </p:nvGrpSpPr>
        <p:grpSpPr bwMode="auto">
          <a:xfrm rot="-1800000">
            <a:off x="-801688" y="-257175"/>
            <a:ext cx="3429001" cy="1714500"/>
            <a:chOff x="142908" y="642918"/>
            <a:chExt cx="9144000" cy="4572032"/>
          </a:xfrm>
        </p:grpSpPr>
        <p:grpSp>
          <p:nvGrpSpPr>
            <p:cNvPr id="11275" name="Группа 5"/>
            <p:cNvGrpSpPr>
              <a:grpSpLocks/>
            </p:cNvGrpSpPr>
            <p:nvPr/>
          </p:nvGrpSpPr>
          <p:grpSpPr bwMode="auto">
            <a:xfrm>
              <a:off x="2857488" y="642918"/>
              <a:ext cx="3573715" cy="4572032"/>
              <a:chOff x="2857488" y="642918"/>
              <a:chExt cx="3573715" cy="4572032"/>
            </a:xfrm>
          </p:grpSpPr>
          <p:grpSp>
            <p:nvGrpSpPr>
              <p:cNvPr id="11277" name="Группа 16"/>
              <p:cNvGrpSpPr>
                <a:grpSpLocks/>
              </p:cNvGrpSpPr>
              <p:nvPr/>
            </p:nvGrpSpPr>
            <p:grpSpPr bwMode="auto">
              <a:xfrm>
                <a:off x="2857488" y="1641235"/>
                <a:ext cx="3573715" cy="3573715"/>
                <a:chOff x="2857488" y="1643051"/>
                <a:chExt cx="3573715" cy="3573715"/>
              </a:xfrm>
            </p:grpSpPr>
            <p:sp>
              <p:nvSpPr>
                <p:cNvPr id="10" name="Овал 4"/>
                <p:cNvSpPr/>
                <p:nvPr/>
              </p:nvSpPr>
              <p:spPr>
                <a:xfrm>
                  <a:off x="2857488" y="1714489"/>
                  <a:ext cx="3500462" cy="35004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48000">
                      <a:schemeClr val="accent3">
                        <a:lumMod val="75000"/>
                        <a:alpha val="90000"/>
                      </a:schemeClr>
                    </a:gs>
                    <a:gs pos="73000">
                      <a:schemeClr val="tx2">
                        <a:lumMod val="40000"/>
                        <a:lumOff val="60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1" name="Дуга 10"/>
                <p:cNvSpPr/>
                <p:nvPr/>
              </p:nvSpPr>
              <p:spPr>
                <a:xfrm>
                  <a:off x="3626879" y="1699273"/>
                  <a:ext cx="1799164" cy="3496757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2" name="Дуга 11"/>
                <p:cNvSpPr/>
                <p:nvPr/>
              </p:nvSpPr>
              <p:spPr>
                <a:xfrm flipH="1">
                  <a:off x="3996358" y="1696614"/>
                  <a:ext cx="1642532" cy="3500992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3" name="Дуга 12"/>
                <p:cNvSpPr/>
                <p:nvPr/>
              </p:nvSpPr>
              <p:spPr>
                <a:xfrm flipH="1">
                  <a:off x="4284829" y="1844564"/>
                  <a:ext cx="1926167" cy="3213123"/>
                </a:xfrm>
                <a:prstGeom prst="arc">
                  <a:avLst>
                    <a:gd name="adj1" fmla="val 7099357"/>
                    <a:gd name="adj2" fmla="val 1508413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4" name="Дуга 13"/>
                <p:cNvSpPr/>
                <p:nvPr/>
              </p:nvSpPr>
              <p:spPr>
                <a:xfrm>
                  <a:off x="2997289" y="1911754"/>
                  <a:ext cx="1786466" cy="3217355"/>
                </a:xfrm>
                <a:prstGeom prst="arc">
                  <a:avLst>
                    <a:gd name="adj1" fmla="val 7099357"/>
                    <a:gd name="adj2" fmla="val 15401728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5" name="Дуга 14"/>
                <p:cNvSpPr/>
                <p:nvPr/>
              </p:nvSpPr>
              <p:spPr>
                <a:xfrm rot="16200000">
                  <a:off x="3531990" y="1943016"/>
                  <a:ext cx="2154783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6" name="Дуга 15"/>
                <p:cNvSpPr/>
                <p:nvPr/>
              </p:nvSpPr>
              <p:spPr>
                <a:xfrm rot="16200000">
                  <a:off x="3709248" y="2415642"/>
                  <a:ext cx="1938880" cy="3500966"/>
                </a:xfrm>
                <a:prstGeom prst="arc">
                  <a:avLst>
                    <a:gd name="adj1" fmla="val 9161105"/>
                    <a:gd name="adj2" fmla="val 13455196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7" name="Дуга 16"/>
                <p:cNvSpPr/>
                <p:nvPr/>
              </p:nvSpPr>
              <p:spPr>
                <a:xfrm rot="16200000">
                  <a:off x="4032748" y="1443896"/>
                  <a:ext cx="1143008" cy="3500966"/>
                </a:xfrm>
                <a:prstGeom prst="arc">
                  <a:avLst>
                    <a:gd name="adj1" fmla="val 5502553"/>
                    <a:gd name="adj2" fmla="val 16170917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  <p:sp>
              <p:nvSpPr>
                <p:cNvPr id="18" name="Дуга 17"/>
                <p:cNvSpPr/>
                <p:nvPr/>
              </p:nvSpPr>
              <p:spPr>
                <a:xfrm rot="16200000">
                  <a:off x="4034831" y="451232"/>
                  <a:ext cx="1138773" cy="3496731"/>
                </a:xfrm>
                <a:prstGeom prst="arc">
                  <a:avLst>
                    <a:gd name="adj1" fmla="val 6055329"/>
                    <a:gd name="adj2" fmla="val 15507949"/>
                  </a:avLst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/>
                </a:p>
              </p:txBody>
            </p:sp>
          </p:grpSp>
          <p:sp>
            <p:nvSpPr>
              <p:cNvPr id="9" name="Дуга 4"/>
              <p:cNvSpPr/>
              <p:nvPr/>
            </p:nvSpPr>
            <p:spPr>
              <a:xfrm rot="16200000">
                <a:off x="3995426" y="-443448"/>
                <a:ext cx="1358911" cy="3496731"/>
              </a:xfrm>
              <a:prstGeom prst="arc">
                <a:avLst>
                  <a:gd name="adj1" fmla="val 7818595"/>
                  <a:gd name="adj2" fmla="val 14278244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sp>
          <p:nvSpPr>
            <p:cNvPr id="11276" name="TextBox 6"/>
            <p:cNvSpPr txBox="1">
              <a:spLocks noChangeArrowheads="1"/>
            </p:cNvSpPr>
            <p:nvPr/>
          </p:nvSpPr>
          <p:spPr bwMode="auto">
            <a:xfrm>
              <a:off x="142908" y="3143247"/>
              <a:ext cx="9144000" cy="19697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Bradley Hand ITC" pitchFamily="66" charset="0"/>
                </a:rPr>
                <a:t>United Kingdom</a:t>
              </a:r>
              <a:endParaRPr lang="ru-RU" sz="24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endParaRPr lang="ru-RU" dirty="0">
                <a:latin typeface="Calibri" pitchFamily="34" charset="0"/>
              </a:endParaRPr>
            </a:p>
          </p:txBody>
        </p:sp>
      </p:grpSp>
      <p:sp>
        <p:nvSpPr>
          <p:cNvPr id="19" name="Стрелка вправо 18">
            <a:hlinkClick r:id="rId2" action="ppaction://hlinksldjump"/>
          </p:cNvPr>
          <p:cNvSpPr/>
          <p:nvPr/>
        </p:nvSpPr>
        <p:spPr>
          <a:xfrm flipH="1">
            <a:off x="642938" y="5643563"/>
            <a:ext cx="1143000" cy="928687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Back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5786" y="2714620"/>
            <a:ext cx="8001056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48000">
                <a:schemeClr val="accent3">
                  <a:lumMod val="40000"/>
                  <a:lumOff val="60000"/>
                  <a:alpha val="80000"/>
                </a:schemeClr>
              </a:gs>
              <a:gs pos="73000">
                <a:schemeClr val="accent3">
                  <a:lumMod val="75000"/>
                </a:schemeClr>
              </a:gs>
              <a:gs pos="100000">
                <a:schemeClr val="accent3">
                  <a:lumMod val="60000"/>
                  <a:lumOff val="40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Who</a:t>
            </a:r>
            <a:r>
              <a:rPr lang="en-US" sz="4000" dirty="0">
                <a:latin typeface="Arial" charset="0"/>
              </a:rPr>
              <a:t>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are the most popular British writers? (name 5 of them)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 animBg="1"/>
    </p:bld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1028</Words>
  <Application>Microsoft Office PowerPoint</Application>
  <PresentationFormat>Экран (4:3)</PresentationFormat>
  <Paragraphs>443</Paragraphs>
  <Slides>56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9" baseType="lpstr">
      <vt:lpstr>Arial</vt:lpstr>
      <vt:lpstr>Arial Black</vt:lpstr>
      <vt:lpstr>Arial Rounded MT Bold</vt:lpstr>
      <vt:lpstr>Berlin Sans FB Demi</vt:lpstr>
      <vt:lpstr>Bradley Hand ITC</vt:lpstr>
      <vt:lpstr>Calibri</vt:lpstr>
      <vt:lpstr>Calibri Light</vt:lpstr>
      <vt:lpstr>Georgia</vt:lpstr>
      <vt:lpstr>Helvetica</vt:lpstr>
      <vt:lpstr>Times New Roman</vt:lpstr>
      <vt:lpstr>Verdana</vt:lpstr>
      <vt:lpstr>Wingdings 2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Rashida Saitova</cp:lastModifiedBy>
  <cp:revision>58</cp:revision>
  <cp:lastPrinted>2018-02-18T17:24:48Z</cp:lastPrinted>
  <dcterms:created xsi:type="dcterms:W3CDTF">2008-11-18T12:33:58Z</dcterms:created>
  <dcterms:modified xsi:type="dcterms:W3CDTF">2018-02-18T17:36:51Z</dcterms:modified>
</cp:coreProperties>
</file>