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2" r:id="rId1"/>
  </p:sldMasterIdLst>
  <p:notesMasterIdLst>
    <p:notesMasterId r:id="rId58"/>
  </p:notesMasterIdLst>
  <p:sldIdLst>
    <p:sldId id="318" r:id="rId2"/>
    <p:sldId id="256" r:id="rId3"/>
    <p:sldId id="257" r:id="rId4"/>
    <p:sldId id="260" r:id="rId5"/>
    <p:sldId id="262" r:id="rId6"/>
    <p:sldId id="258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3" r:id="rId29"/>
    <p:sldId id="285" r:id="rId30"/>
    <p:sldId id="286" r:id="rId31"/>
    <p:sldId id="294" r:id="rId32"/>
    <p:sldId id="287" r:id="rId33"/>
    <p:sldId id="289" r:id="rId34"/>
    <p:sldId id="288" r:id="rId35"/>
    <p:sldId id="290" r:id="rId36"/>
    <p:sldId id="292" r:id="rId37"/>
    <p:sldId id="291" r:id="rId38"/>
    <p:sldId id="293" r:id="rId39"/>
    <p:sldId id="295" r:id="rId40"/>
    <p:sldId id="296" r:id="rId41"/>
    <p:sldId id="297" r:id="rId42"/>
    <p:sldId id="298" r:id="rId43"/>
    <p:sldId id="299" r:id="rId44"/>
    <p:sldId id="300" r:id="rId45"/>
    <p:sldId id="319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1" r:id="rId56"/>
    <p:sldId id="317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B7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343" autoAdjust="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66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2851ED2-7607-48B2-884C-A19065948735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B4E9C1B-76B1-40BD-BE37-1555E50F43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4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4E9C1B-76B1-40BD-BE37-1555E50F433A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55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86E2EC-9D6A-43C7-AA0D-10F80578DD98}" type="datetimeFigureOut">
              <a:rPr lang="ru-RU" smtClean="0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74FD9-A2D5-4F34-892D-23B77D0B33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2181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0E5F2D-1C36-42BF-BCC0-24FB64F371B6}" type="datetimeFigureOut">
              <a:rPr lang="ru-RU" smtClean="0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6213C7-6EED-46A5-8376-3C994AECE2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75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DC2FF8-6185-405A-81CF-1E584E609761}" type="datetimeFigureOut">
              <a:rPr lang="ru-RU" smtClean="0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C1BF9-6A38-4CCE-A345-610073B092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47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8B84E4-361F-444A-BCE5-A811238883E5}" type="datetimeFigureOut">
              <a:rPr lang="ru-RU" smtClean="0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2F4E0F-BB0C-4D17-9906-29DF0566B2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9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FCB685-4A0C-49D4-89EF-C0726BE2461B}" type="datetimeFigureOut">
              <a:rPr lang="ru-RU" smtClean="0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AE309-7345-445E-8257-B7C4FE7A8E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740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067591-31D6-4A6D-92DD-DFC4828484A4}" type="datetimeFigureOut">
              <a:rPr lang="ru-RU" smtClean="0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0E588-0E6C-4060-B243-D1795F0D07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17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CCB587-85F9-4B3E-9072-A10C4FE9BEAD}" type="datetimeFigureOut">
              <a:rPr lang="ru-RU" smtClean="0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02819-2F60-44A9-A5EC-8D2E171078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52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69D3C-E638-4188-AB40-1C3A1A14E725}" type="datetimeFigureOut">
              <a:rPr lang="ru-RU" smtClean="0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C798A-A844-470D-ADCE-4B67829822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56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7F893C-95EC-4C42-819F-04E4B3B5A200}" type="datetimeFigureOut">
              <a:rPr lang="ru-RU" smtClean="0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D5EA92-F609-465B-B8A7-8BBD7ADD53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34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861B1694-22F4-462A-A245-6CCB75732840}" type="datetimeFigureOut">
              <a:rPr lang="ru-RU" smtClean="0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A534135-3080-4EAC-9C11-316DB3F555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075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0B7C58-BEE2-443B-898A-C395C195708A}" type="datetimeFigureOut">
              <a:rPr lang="ru-RU" smtClean="0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B5907-5530-4A1B-BA02-9866E0E2D0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39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FE277FF-E6D1-448A-8E27-D8466C7C7E9A}" type="datetimeFigureOut">
              <a:rPr lang="ru-RU" smtClean="0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5871BD-71D6-473A-862A-0F9E3A9678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97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slide" Target="slide20.xml"/><Relationship Id="rId26" Type="http://schemas.openxmlformats.org/officeDocument/2006/relationships/slide" Target="slide28.xml"/><Relationship Id="rId3" Type="http://schemas.openxmlformats.org/officeDocument/2006/relationships/slide" Target="slide5.xml"/><Relationship Id="rId21" Type="http://schemas.openxmlformats.org/officeDocument/2006/relationships/slide" Target="slide23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7.xml"/><Relationship Id="rId2" Type="http://schemas.openxmlformats.org/officeDocument/2006/relationships/image" Target="../media/image2.jpeg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24" Type="http://schemas.openxmlformats.org/officeDocument/2006/relationships/slide" Target="slide26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23" Type="http://schemas.openxmlformats.org/officeDocument/2006/relationships/slide" Target="slide25.xml"/><Relationship Id="rId28" Type="http://schemas.openxmlformats.org/officeDocument/2006/relationships/slide" Target="slide4.xml"/><Relationship Id="rId10" Type="http://schemas.openxmlformats.org/officeDocument/2006/relationships/slide" Target="slide12.xml"/><Relationship Id="rId19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Relationship Id="rId22" Type="http://schemas.openxmlformats.org/officeDocument/2006/relationships/slide" Target="slide24.xml"/><Relationship Id="rId27" Type="http://schemas.openxmlformats.org/officeDocument/2006/relationships/slide" Target="slide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40.xml"/><Relationship Id="rId18" Type="http://schemas.openxmlformats.org/officeDocument/2006/relationships/slide" Target="slide46.xml"/><Relationship Id="rId26" Type="http://schemas.openxmlformats.org/officeDocument/2006/relationships/slide" Target="slide54.xml"/><Relationship Id="rId3" Type="http://schemas.openxmlformats.org/officeDocument/2006/relationships/slide" Target="slide30.xml"/><Relationship Id="rId21" Type="http://schemas.openxmlformats.org/officeDocument/2006/relationships/slide" Target="slide49.xml"/><Relationship Id="rId7" Type="http://schemas.openxmlformats.org/officeDocument/2006/relationships/slide" Target="slide34.xml"/><Relationship Id="rId12" Type="http://schemas.openxmlformats.org/officeDocument/2006/relationships/slide" Target="slide39.xml"/><Relationship Id="rId17" Type="http://schemas.openxmlformats.org/officeDocument/2006/relationships/slide" Target="slide44.xml"/><Relationship Id="rId25" Type="http://schemas.openxmlformats.org/officeDocument/2006/relationships/slide" Target="slide53.xml"/><Relationship Id="rId2" Type="http://schemas.openxmlformats.org/officeDocument/2006/relationships/image" Target="../media/image2.jpeg"/><Relationship Id="rId16" Type="http://schemas.openxmlformats.org/officeDocument/2006/relationships/slide" Target="slide43.xml"/><Relationship Id="rId20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11" Type="http://schemas.openxmlformats.org/officeDocument/2006/relationships/slide" Target="slide38.xml"/><Relationship Id="rId24" Type="http://schemas.openxmlformats.org/officeDocument/2006/relationships/slide" Target="slide52.xml"/><Relationship Id="rId5" Type="http://schemas.openxmlformats.org/officeDocument/2006/relationships/slide" Target="slide32.xml"/><Relationship Id="rId15" Type="http://schemas.openxmlformats.org/officeDocument/2006/relationships/slide" Target="slide42.xml"/><Relationship Id="rId23" Type="http://schemas.openxmlformats.org/officeDocument/2006/relationships/slide" Target="slide51.xml"/><Relationship Id="rId28" Type="http://schemas.openxmlformats.org/officeDocument/2006/relationships/slide" Target="slide5.xml"/><Relationship Id="rId10" Type="http://schemas.openxmlformats.org/officeDocument/2006/relationships/slide" Target="slide37.xml"/><Relationship Id="rId19" Type="http://schemas.openxmlformats.org/officeDocument/2006/relationships/slide" Target="slide47.xml"/><Relationship Id="rId4" Type="http://schemas.openxmlformats.org/officeDocument/2006/relationships/slide" Target="slide31.xml"/><Relationship Id="rId9" Type="http://schemas.openxmlformats.org/officeDocument/2006/relationships/slide" Target="slide36.xml"/><Relationship Id="rId14" Type="http://schemas.openxmlformats.org/officeDocument/2006/relationships/slide" Target="slide41.xml"/><Relationship Id="rId22" Type="http://schemas.openxmlformats.org/officeDocument/2006/relationships/slide" Target="slide50.xml"/><Relationship Id="rId27" Type="http://schemas.openxmlformats.org/officeDocument/2006/relationships/slide" Target="slide5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ru-RU"/>
          </a:p>
        </p:txBody>
      </p:sp>
      <p:pic>
        <p:nvPicPr>
          <p:cNvPr id="4" name="Picture 2" descr="C:\Documents and Settings\1\Мои документы\ТА\clocks_01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-71462"/>
            <a:ext cx="9144000" cy="7315200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55876" y="5401330"/>
            <a:ext cx="22322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Let’s play</a:t>
            </a:r>
            <a:endParaRPr lang="ru-RU" sz="28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BB7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928934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What the largest </a:t>
            </a:r>
            <a:r>
              <a:rPr lang="en-US" sz="40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island </a:t>
            </a: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of the British Isles?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38352" y="857250"/>
            <a:ext cx="26213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12296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12298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2297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928934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What </a:t>
            </a:r>
            <a:r>
              <a:rPr lang="en-US" sz="40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is between </a:t>
            </a: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Britain and the continent of Europe?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38352" y="857250"/>
            <a:ext cx="26213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13320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13322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3321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429000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is the name of the river London is situated on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?</a:t>
            </a:r>
            <a:endParaRPr lang="ru-RU" sz="40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1164" y="1285875"/>
            <a:ext cx="26213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14344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14346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4345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429000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What is the longest river in Britain?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1164" y="1285875"/>
            <a:ext cx="26213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15368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15370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5369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429000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What is the highest mountain peak in Britain?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1164" y="1285875"/>
            <a:ext cx="26213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16392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16394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6393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071810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What is the traditional Christmas </a:t>
            </a:r>
            <a:r>
              <a:rPr lang="en-US" sz="40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food </a:t>
            </a: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in Britain?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8938" y="1143000"/>
            <a:ext cx="3429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17416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17418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7417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928934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latin typeface="+mn-lt"/>
              </a:rPr>
              <a:t>A PIG IN A POKE</a:t>
            </a:r>
            <a:endParaRPr lang="ru-RU" sz="7200" dirty="0">
              <a:latin typeface="+mn-lt"/>
            </a:endParaRPr>
          </a:p>
        </p:txBody>
      </p:sp>
      <p:grpSp>
        <p:nvGrpSpPr>
          <p:cNvPr id="3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18443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18445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8444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928938" y="1143000"/>
            <a:ext cx="3429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85786" y="3149742"/>
            <a:ext cx="8001056" cy="7078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Arial" charset="0"/>
              </a:rPr>
              <a:t>Who is the author of Harry Potter?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071810"/>
            <a:ext cx="8001056" cy="7078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is favorite drink in England?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8938" y="1143000"/>
            <a:ext cx="3429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19464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19466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9465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071810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What is the national instrument </a:t>
            </a:r>
            <a:r>
              <a:rPr lang="en-US" sz="40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in Scotland?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8938" y="1143000"/>
            <a:ext cx="3429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20488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20490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0489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071810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does poetic name of Britain “Albion” mean?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8938" y="1143000"/>
            <a:ext cx="3429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21512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21514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1513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1026" name="Picture 2" descr="C:\Documents and Settings\1\Мои документы\ТА\clocks_01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-71462"/>
            <a:ext cx="9144000" cy="7315200"/>
          </a:xfrm>
          <a:prstGeom prst="rect">
            <a:avLst/>
          </a:prstGeom>
          <a:noFill/>
        </p:spPr>
      </p:pic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2857500" y="642938"/>
            <a:ext cx="3573463" cy="4572000"/>
            <a:chOff x="2857488" y="642918"/>
            <a:chExt cx="3573715" cy="4572032"/>
          </a:xfrm>
        </p:grpSpPr>
        <p:grpSp>
          <p:nvGrpSpPr>
            <p:cNvPr id="3081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" name="Дуга 5"/>
              <p:cNvSpPr/>
              <p:nvPr/>
            </p:nvSpPr>
            <p:spPr>
              <a:xfrm>
                <a:off x="3629067" y="1714717"/>
                <a:ext cx="1800352" cy="3502049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" name="Дуга 6"/>
              <p:cNvSpPr/>
              <p:nvPr/>
            </p:nvSpPr>
            <p:spPr>
              <a:xfrm flipH="1">
                <a:off x="4000569" y="1714717"/>
                <a:ext cx="1643179" cy="3502049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" name="Дуга 7"/>
              <p:cNvSpPr/>
              <p:nvPr/>
            </p:nvSpPr>
            <p:spPr>
              <a:xfrm flipH="1">
                <a:off x="4286339" y="1857593"/>
                <a:ext cx="1928949" cy="321470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" name="Дуга 8"/>
              <p:cNvSpPr/>
              <p:nvPr/>
            </p:nvSpPr>
            <p:spPr>
              <a:xfrm>
                <a:off x="3000373" y="1929030"/>
                <a:ext cx="1786064" cy="3214710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 rot="16200000">
                <a:off x="3529911" y="1956700"/>
                <a:ext cx="2157427" cy="3502272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rot="16200000">
                <a:off x="3709304" y="2434541"/>
                <a:ext cx="1941527" cy="3502272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rot="16200000">
                <a:off x="4037120" y="1463778"/>
                <a:ext cx="1143008" cy="3502272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 rot="16200000">
                <a:off x="4037120" y="463646"/>
                <a:ext cx="1143008" cy="3502272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5" name="Дуга 14"/>
            <p:cNvSpPr/>
            <p:nvPr/>
          </p:nvSpPr>
          <p:spPr>
            <a:xfrm rot="16200000">
              <a:off x="4001407" y="-429558"/>
              <a:ext cx="1357321" cy="3502272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JEOPARDY</a:t>
            </a:r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42875" y="3143250"/>
            <a:ext cx="914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Bradley Hand ITC" pitchFamily="66" charset="0"/>
              </a:rPr>
              <a:t>UNITED KIGDOM</a:t>
            </a:r>
            <a:endParaRPr lang="ru-RU" sz="4800" b="1" dirty="0">
              <a:solidFill>
                <a:schemeClr val="bg1"/>
              </a:solidFill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6357938" y="5715000"/>
            <a:ext cx="2428875" cy="857250"/>
          </a:xfrm>
          <a:prstGeom prst="rect">
            <a:avLst/>
          </a:prstGeom>
          <a:solidFill>
            <a:schemeClr val="accent3">
              <a:lumMod val="75000"/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 Black" pitchFamily="34" charset="0"/>
              </a:rPr>
              <a:t>Start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BB7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071810"/>
            <a:ext cx="8001056" cy="7078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Who wrote “Romeo and Juliet”?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1285875"/>
            <a:ext cx="58578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FAMOUS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22536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22538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2537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071810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Which famous English writer’s name is Charles?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1285875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FAMOUS PEOPLE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23560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23562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3561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071810"/>
            <a:ext cx="8001056" cy="193899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Who is the creator of the characters of Doctor Watson and Sherlock Holmes?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1285875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FAMOUS PEOPLE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24584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24586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4585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071810"/>
            <a:ext cx="8001056" cy="7078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Famous pop band from Liverpool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1285875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FAMOUS PEOPLE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25608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25610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5609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071810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Who wrote the book called “Gulliver’s Travels”?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1285875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FAMOUS PEOPLE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26632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26634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6633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3071810"/>
            <a:ext cx="8001056" cy="7078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is Big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Ben?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1285875"/>
            <a:ext cx="58578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PLACES OF INTEREST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27656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27658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7657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3071810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What is the London home of the Queen?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1285875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PLACES OF INTEREST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28680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28682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8681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928934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latin typeface="+mn-lt"/>
              </a:rPr>
              <a:t>Auction</a:t>
            </a:r>
            <a:endParaRPr lang="ru-RU" sz="7200" dirty="0">
              <a:latin typeface="+mn-lt"/>
            </a:endParaRPr>
          </a:p>
        </p:txBody>
      </p:sp>
      <p:grpSp>
        <p:nvGrpSpPr>
          <p:cNvPr id="3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29707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29709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9708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857375" y="1143000"/>
            <a:ext cx="564356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PLACES OF INTEREST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786" y="3149742"/>
            <a:ext cx="8001056" cy="7078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Arial" charset="0"/>
              </a:rPr>
              <a:t>What is Baker Street famous for?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5464" y="2719213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What is the hometown of William Shakespeare?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1285875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PLACES OF INTEREST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30728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30730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30729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3071810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are the names of famous universities in the UK?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1285875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PLACES OF INTEREST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31752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31754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31753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1\Мои документы\ТА\space_026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776"/>
          </a:xfrm>
          <a:prstGeom prst="rect">
            <a:avLst/>
          </a:prstGeom>
          <a:noFill/>
        </p:spPr>
      </p:pic>
      <p:grpSp>
        <p:nvGrpSpPr>
          <p:cNvPr id="2" name="Группа 15"/>
          <p:cNvGrpSpPr>
            <a:grpSpLocks/>
          </p:cNvGrpSpPr>
          <p:nvPr/>
        </p:nvGrpSpPr>
        <p:grpSpPr bwMode="auto">
          <a:xfrm rot="-1800000">
            <a:off x="-737794" y="-312578"/>
            <a:ext cx="3207388" cy="1714500"/>
            <a:chOff x="733878" y="642918"/>
            <a:chExt cx="8553032" cy="4572032"/>
          </a:xfrm>
        </p:grpSpPr>
        <p:grpSp>
          <p:nvGrpSpPr>
            <p:cNvPr id="4132" name="Группа 2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4134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6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" name="Дуга 6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" name="Дуга 7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9" name="Дуга 8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" name="Дуга 9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 rot="16200000">
                  <a:off x="4034828" y="451231"/>
                  <a:ext cx="1138773" cy="3496734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5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4133" name="TextBox 14"/>
            <p:cNvSpPr txBox="1">
              <a:spLocks noChangeArrowheads="1"/>
            </p:cNvSpPr>
            <p:nvPr/>
          </p:nvSpPr>
          <p:spPr bwMode="auto">
            <a:xfrm>
              <a:off x="733878" y="3143248"/>
              <a:ext cx="8553032" cy="196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alibri" pitchFamily="34" charset="0"/>
                </a:rPr>
                <a:t>United kingdom</a:t>
              </a:r>
              <a:endParaRPr lang="ru-RU" sz="2400" b="1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71625" y="2286000"/>
            <a:ext cx="62150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Berlin Sans FB Demi" pitchFamily="34" charset="0"/>
              </a:rPr>
              <a:t>ROUND 1</a:t>
            </a:r>
            <a:endParaRPr lang="ru-RU" sz="9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4375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information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86000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EOGRAPHY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 Black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29063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572125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FAMOUS PEOPLE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15188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PLACES OF INTEREST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9" name="Прямоугольник 28">
            <a:hlinkClick r:id="rId3" action="ppaction://hlinksldjump"/>
          </p:cNvPr>
          <p:cNvSpPr/>
          <p:nvPr/>
        </p:nvSpPr>
        <p:spPr>
          <a:xfrm>
            <a:off x="928688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0" name="Прямоугольник 29">
            <a:hlinkClick r:id="rId4" action="ppaction://hlinksldjump"/>
          </p:cNvPr>
          <p:cNvSpPr/>
          <p:nvPr/>
        </p:nvSpPr>
        <p:spPr>
          <a:xfrm>
            <a:off x="928688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1" name="Прямоугольник 30">
            <a:hlinkClick r:id="rId5" action="ppaction://hlinksldjump"/>
          </p:cNvPr>
          <p:cNvSpPr/>
          <p:nvPr/>
        </p:nvSpPr>
        <p:spPr>
          <a:xfrm>
            <a:off x="928688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2" name="Прямоугольник 31">
            <a:hlinkClick r:id="rId6" action="ppaction://hlinksldjump"/>
          </p:cNvPr>
          <p:cNvSpPr/>
          <p:nvPr/>
        </p:nvSpPr>
        <p:spPr>
          <a:xfrm>
            <a:off x="928688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3" name="Прямоугольник 32">
            <a:hlinkClick r:id="rId7" action="ppaction://hlinksldjump"/>
          </p:cNvPr>
          <p:cNvSpPr/>
          <p:nvPr/>
        </p:nvSpPr>
        <p:spPr>
          <a:xfrm>
            <a:off x="928688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4" name="Прямоугольник 33">
            <a:hlinkClick r:id="rId8" action="ppaction://hlinksldjump"/>
          </p:cNvPr>
          <p:cNvSpPr/>
          <p:nvPr/>
        </p:nvSpPr>
        <p:spPr>
          <a:xfrm>
            <a:off x="2500313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5" name="Прямоугольник 34">
            <a:hlinkClick r:id="rId9" action="ppaction://hlinksldjump"/>
          </p:cNvPr>
          <p:cNvSpPr/>
          <p:nvPr/>
        </p:nvSpPr>
        <p:spPr>
          <a:xfrm>
            <a:off x="2500313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6" name="Прямоугольник 35">
            <a:hlinkClick r:id="rId10" action="ppaction://hlinksldjump"/>
          </p:cNvPr>
          <p:cNvSpPr/>
          <p:nvPr/>
        </p:nvSpPr>
        <p:spPr>
          <a:xfrm>
            <a:off x="2500313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7" name="Прямоугольник 36">
            <a:hlinkClick r:id="rId11" action="ppaction://hlinksldjump"/>
          </p:cNvPr>
          <p:cNvSpPr/>
          <p:nvPr/>
        </p:nvSpPr>
        <p:spPr>
          <a:xfrm>
            <a:off x="2500313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8" name="Прямоугольник 37">
            <a:hlinkClick r:id="rId12" action="ppaction://hlinksldjump"/>
          </p:cNvPr>
          <p:cNvSpPr/>
          <p:nvPr/>
        </p:nvSpPr>
        <p:spPr>
          <a:xfrm>
            <a:off x="2500313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9" name="Прямоугольник 38">
            <a:hlinkClick r:id="rId13" action="ppaction://hlinksldjump"/>
          </p:cNvPr>
          <p:cNvSpPr/>
          <p:nvPr/>
        </p:nvSpPr>
        <p:spPr>
          <a:xfrm>
            <a:off x="4143375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0" name="Прямоугольник 39">
            <a:hlinkClick r:id="rId14" action="ppaction://hlinksldjump"/>
          </p:cNvPr>
          <p:cNvSpPr/>
          <p:nvPr/>
        </p:nvSpPr>
        <p:spPr>
          <a:xfrm>
            <a:off x="4143375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1" name="Прямоугольник 40">
            <a:hlinkClick r:id="rId15" action="ppaction://hlinksldjump"/>
          </p:cNvPr>
          <p:cNvSpPr/>
          <p:nvPr/>
        </p:nvSpPr>
        <p:spPr>
          <a:xfrm>
            <a:off x="4143375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2" name="Прямоугольник 41">
            <a:hlinkClick r:id="rId16" action="ppaction://hlinksldjump"/>
          </p:cNvPr>
          <p:cNvSpPr/>
          <p:nvPr/>
        </p:nvSpPr>
        <p:spPr>
          <a:xfrm>
            <a:off x="4143375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3" name="Прямоугольник 42">
            <a:hlinkClick r:id="rId17" action="ppaction://hlinksldjump"/>
          </p:cNvPr>
          <p:cNvSpPr/>
          <p:nvPr/>
        </p:nvSpPr>
        <p:spPr>
          <a:xfrm>
            <a:off x="4143375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4" name="Прямоугольник 43">
            <a:hlinkClick r:id="rId18" action="ppaction://hlinksldjump"/>
          </p:cNvPr>
          <p:cNvSpPr/>
          <p:nvPr/>
        </p:nvSpPr>
        <p:spPr>
          <a:xfrm>
            <a:off x="5857875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5" name="Прямоугольник 44">
            <a:hlinkClick r:id="rId19" action="ppaction://hlinksldjump"/>
          </p:cNvPr>
          <p:cNvSpPr/>
          <p:nvPr/>
        </p:nvSpPr>
        <p:spPr>
          <a:xfrm>
            <a:off x="5857875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6" name="Прямоугольник 45">
            <a:hlinkClick r:id="rId20" action="ppaction://hlinksldjump"/>
          </p:cNvPr>
          <p:cNvSpPr/>
          <p:nvPr/>
        </p:nvSpPr>
        <p:spPr>
          <a:xfrm>
            <a:off x="5857875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7" name="Прямоугольник 46">
            <a:hlinkClick r:id="rId21" action="ppaction://hlinksldjump"/>
          </p:cNvPr>
          <p:cNvSpPr/>
          <p:nvPr/>
        </p:nvSpPr>
        <p:spPr>
          <a:xfrm>
            <a:off x="5857875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8" name="Прямоугольник 47">
            <a:hlinkClick r:id="rId22" action="ppaction://hlinksldjump"/>
          </p:cNvPr>
          <p:cNvSpPr/>
          <p:nvPr/>
        </p:nvSpPr>
        <p:spPr>
          <a:xfrm>
            <a:off x="5857875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9" name="Прямоугольник 48">
            <a:hlinkClick r:id="rId23" action="ppaction://hlinksldjump"/>
          </p:cNvPr>
          <p:cNvSpPr/>
          <p:nvPr/>
        </p:nvSpPr>
        <p:spPr>
          <a:xfrm>
            <a:off x="7429500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0" name="Прямоугольник 49">
            <a:hlinkClick r:id="rId24" action="ppaction://hlinksldjump"/>
          </p:cNvPr>
          <p:cNvSpPr/>
          <p:nvPr/>
        </p:nvSpPr>
        <p:spPr>
          <a:xfrm>
            <a:off x="7429500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1" name="Прямоугольник 50">
            <a:hlinkClick r:id="rId25" action="ppaction://hlinksldjump"/>
          </p:cNvPr>
          <p:cNvSpPr/>
          <p:nvPr/>
        </p:nvSpPr>
        <p:spPr>
          <a:xfrm>
            <a:off x="7429500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2" name="Прямоугольник 51">
            <a:hlinkClick r:id="rId26" action="ppaction://hlinksldjump"/>
          </p:cNvPr>
          <p:cNvSpPr/>
          <p:nvPr/>
        </p:nvSpPr>
        <p:spPr>
          <a:xfrm>
            <a:off x="7429500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3" name="Прямоугольник 52">
            <a:hlinkClick r:id="rId27" action="ppaction://hlinksldjump"/>
          </p:cNvPr>
          <p:cNvSpPr/>
          <p:nvPr/>
        </p:nvSpPr>
        <p:spPr>
          <a:xfrm>
            <a:off x="7429500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6" name="Стрелка вправо 55">
            <a:hlinkClick r:id="rId28" action="ppaction://hlinksldjump"/>
          </p:cNvPr>
          <p:cNvSpPr/>
          <p:nvPr/>
        </p:nvSpPr>
        <p:spPr>
          <a:xfrm>
            <a:off x="8215313" y="214313"/>
            <a:ext cx="714375" cy="5715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38" y="1647540"/>
            <a:ext cx="5585246" cy="10156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is the most popular English sport?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8561" y="256238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 and transport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32776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32778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32777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301752" y="2933636"/>
            <a:ext cx="6430488" cy="3165411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most </a:t>
            </a:r>
            <a:endParaRPr lang="ru-RU" sz="3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popular </a:t>
            </a:r>
            <a:r>
              <a:rPr lang="en-US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sport?</a:t>
            </a:r>
            <a:endParaRPr lang="ru-RU" sz="3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lang="en-US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rugby</a:t>
            </a:r>
            <a:endParaRPr lang="en-US" sz="3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lang="en-US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football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  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lang="en-US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snowboarding  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lang="en-US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3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ricket</a:t>
            </a:r>
            <a:endParaRPr lang="ru-RU" sz="3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233" y="2663203"/>
            <a:ext cx="4478101" cy="32690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63393" y="6092481"/>
            <a:ext cx="13916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football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38224" y="365014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 and transport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33800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33802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33801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41490" y="1796001"/>
            <a:ext cx="7654624" cy="37689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What is the most famous airport in the UK?</a:t>
            </a:r>
            <a:endParaRPr kumimoji="0" lang="ru-RU" sz="27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Heathrow  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Gatwick 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Luton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 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Glasgow airport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896" y="2179377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580112" y="6179209"/>
            <a:ext cx="1545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  <a:latin typeface="Georgia"/>
              </a:rPr>
              <a:t>Heathrow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8561" y="435912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 and transport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34824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34826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34825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5313" y="1759887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color is traditional London taxi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</a:t>
            </a:r>
          </a:p>
          <a:p>
            <a:r>
              <a:rPr lang="ru-RU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</a:p>
          <a:p>
            <a:r>
              <a:rPr lang="ru-RU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</a:t>
            </a:r>
            <a:endParaRPr lang="ru-RU" alt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endParaRPr lang="ru-RU" alt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246" y="2420887"/>
            <a:ext cx="4454104" cy="29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96136" y="5604043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ru-RU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</a:t>
            </a:r>
            <a:endParaRPr lang="ru-RU" altLang="ru-RU" sz="3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928934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latin typeface="+mn-lt"/>
              </a:rPr>
              <a:t>A PIG IN A POKE</a:t>
            </a:r>
            <a:endParaRPr lang="ru-RU" sz="7200" dirty="0">
              <a:latin typeface="+mn-lt"/>
            </a:endParaRPr>
          </a:p>
        </p:txBody>
      </p:sp>
      <p:grpSp>
        <p:nvGrpSpPr>
          <p:cNvPr id="3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35851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35853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35852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039067" y="278899"/>
            <a:ext cx="564356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 and transport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85786" y="2857496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Arial" charset="0"/>
              </a:rPr>
              <a:t>What </a:t>
            </a:r>
            <a:r>
              <a:rPr lang="en-US" sz="4000" dirty="0" smtClean="0">
                <a:latin typeface="Arial" charset="0"/>
              </a:rPr>
              <a:t>is the nickname of British flag?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9482" y="1686372"/>
            <a:ext cx="8001056" cy="563231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you call kind of sport where play with a ball on horses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horse-riding    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polo	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cricket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quash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8971" y="365014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 and transport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36872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36874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36873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3212976"/>
            <a:ext cx="4204940" cy="3153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9482" y="2003560"/>
            <a:ext cx="8001056" cy="378565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Who has the real power in the UK?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*Queen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*Lords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*Prime Minister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*King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72833" y="450961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Education and Politics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37896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37898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37897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163939" y="4268209"/>
            <a:ext cx="478999" cy="360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6576" y="450961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and Politics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38920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38922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38921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755575" y="1004889"/>
            <a:ext cx="7446507" cy="15209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What chambers does the British Parliament consist of?</a:t>
            </a:r>
            <a:b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621234" y="2806896"/>
            <a:ext cx="7467600" cy="332100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Calibri" panose="020F0502020204030204" pitchFamily="34" charset="0"/>
              <a:buNone/>
            </a:pPr>
            <a:r>
              <a:rPr lang="en-US" sz="2700" b="1" spc="-50" dirty="0">
                <a:latin typeface="+mj-lt"/>
                <a:ea typeface="+mj-ea"/>
                <a:cs typeface="+mj-cs"/>
              </a:rPr>
              <a:t>a) the Senate and the House of Representatives</a:t>
            </a:r>
          </a:p>
          <a:p>
            <a:pPr marL="36576" indent="0">
              <a:buFont typeface="Calibri" panose="020F0502020204030204" pitchFamily="34" charset="0"/>
              <a:buNone/>
            </a:pPr>
            <a:r>
              <a:rPr lang="en-US" sz="2700" b="1" spc="-50" dirty="0">
                <a:latin typeface="+mj-lt"/>
                <a:ea typeface="+mj-ea"/>
                <a:cs typeface="+mj-cs"/>
              </a:rPr>
              <a:t>b) the House of Lords and the House of Commons</a:t>
            </a:r>
          </a:p>
          <a:p>
            <a:pPr marL="36576" indent="0">
              <a:buFont typeface="Calibri" panose="020F0502020204030204" pitchFamily="34" charset="0"/>
              <a:buNone/>
            </a:pPr>
            <a:r>
              <a:rPr lang="en-US" sz="2700" b="1" spc="-50" dirty="0">
                <a:latin typeface="+mj-lt"/>
                <a:ea typeface="+mj-ea"/>
                <a:cs typeface="+mj-cs"/>
              </a:rPr>
              <a:t>c) the Cabinet of Ministers and the Shadow Cabinet</a:t>
            </a:r>
          </a:p>
          <a:p>
            <a:pPr marL="36576" indent="0">
              <a:buFont typeface="Calibri" panose="020F0502020204030204" pitchFamily="34" charset="0"/>
              <a:buNone/>
            </a:pPr>
            <a:r>
              <a:rPr lang="en-US" sz="2700" b="1" spc="-50" dirty="0">
                <a:latin typeface="+mj-lt"/>
                <a:ea typeface="+mj-ea"/>
                <a:cs typeface="+mj-cs"/>
              </a:rPr>
              <a:t>d) the House of Lords and the House of Representatives</a:t>
            </a:r>
          </a:p>
          <a:p>
            <a:endParaRPr lang="ru-RU" sz="2700" b="1" spc="-5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163939" y="3429000"/>
            <a:ext cx="45729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9482" y="1494110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/>
            <a:r>
              <a:rPr lang="en-US" sz="4000" b="1" dirty="0"/>
              <a:t>What is the highest mark in British schools?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21706" y="365014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and Politics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39944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39946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39945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57149" y="1826663"/>
            <a:ext cx="7467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/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899592" y="1600200"/>
            <a:ext cx="7025208" cy="452596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3000" b="1" dirty="0">
                <a:solidFill>
                  <a:schemeClr val="tx1"/>
                </a:solidFill>
              </a:rPr>
              <a:t>a) A  </a:t>
            </a:r>
          </a:p>
          <a:p>
            <a:r>
              <a:rPr lang="en-US" sz="3000" b="1" dirty="0">
                <a:solidFill>
                  <a:schemeClr val="tx1"/>
                </a:solidFill>
              </a:rPr>
              <a:t>b) </a:t>
            </a:r>
            <a:r>
              <a:rPr lang="en-US" sz="3000" b="1" dirty="0" smtClean="0">
                <a:solidFill>
                  <a:schemeClr val="tx1"/>
                </a:solidFill>
              </a:rPr>
              <a:t>100 </a:t>
            </a:r>
            <a:endParaRPr lang="en-US" sz="3000" b="1" dirty="0">
              <a:solidFill>
                <a:schemeClr val="tx1"/>
              </a:solidFill>
            </a:endParaRPr>
          </a:p>
          <a:p>
            <a:r>
              <a:rPr lang="en-US" sz="3000" b="1" dirty="0">
                <a:solidFill>
                  <a:schemeClr val="tx1"/>
                </a:solidFill>
              </a:rPr>
              <a:t>c) </a:t>
            </a:r>
            <a:r>
              <a:rPr lang="en-US" sz="3000" b="1" dirty="0" smtClean="0">
                <a:solidFill>
                  <a:schemeClr val="tx1"/>
                </a:solidFill>
              </a:rPr>
              <a:t>5  </a:t>
            </a:r>
            <a:endParaRPr lang="en-US" sz="3000" b="1" dirty="0">
              <a:solidFill>
                <a:schemeClr val="tx1"/>
              </a:solidFill>
            </a:endParaRPr>
          </a:p>
          <a:p>
            <a:r>
              <a:rPr lang="en-US" sz="3000" b="1" dirty="0">
                <a:solidFill>
                  <a:schemeClr val="tx1"/>
                </a:solidFill>
              </a:rPr>
              <a:t>d) F</a:t>
            </a:r>
            <a:endParaRPr lang="ru-RU" sz="3000" b="1" dirty="0">
              <a:solidFill>
                <a:schemeClr val="tx1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250663" y="3501008"/>
            <a:ext cx="576921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8058" y="1630122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/>
              <a:t>Where does the British Premier live and work</a:t>
            </a:r>
            <a:r>
              <a:rPr lang="en-US" sz="4000" b="1" dirty="0" smtClean="0"/>
              <a:t>?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3813" y="490002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and Politics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40968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40970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40969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827584" y="1600200"/>
            <a:ext cx="7097216" cy="452596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3000" dirty="0" smtClean="0"/>
              <a:t>a) </a:t>
            </a:r>
            <a:r>
              <a:rPr lang="en-US" sz="3000" dirty="0"/>
              <a:t>in Fleet Street</a:t>
            </a:r>
          </a:p>
          <a:p>
            <a:r>
              <a:rPr lang="en-US" sz="3000" dirty="0" smtClean="0"/>
              <a:t>b) in the Houses of Parliament</a:t>
            </a:r>
          </a:p>
          <a:p>
            <a:r>
              <a:rPr lang="en-US" sz="3000" dirty="0" smtClean="0"/>
              <a:t>c) in Buckingham Palace </a:t>
            </a:r>
          </a:p>
          <a:p>
            <a:r>
              <a:rPr lang="en-US" sz="3000" dirty="0" smtClean="0"/>
              <a:t>d) </a:t>
            </a:r>
            <a:r>
              <a:rPr lang="en-US" sz="3000" dirty="0"/>
              <a:t>at 10 Downing Street </a:t>
            </a:r>
          </a:p>
          <a:p>
            <a:endParaRPr lang="ru-RU" sz="3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328564" y="5229200"/>
            <a:ext cx="643036" cy="414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5" y="2002391"/>
            <a:ext cx="7427391" cy="36317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is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 school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?</a:t>
            </a:r>
            <a:endParaRPr lang="ru-RU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*Высшая школа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*Начальная школа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*Средняя школа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*Вторая школа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249" y="490002"/>
            <a:ext cx="5857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and Politics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41992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41994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41993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448058" y="4356590"/>
            <a:ext cx="667558" cy="2965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1\Мои документы\ТА\space_026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776"/>
          </a:xfrm>
          <a:prstGeom prst="rect">
            <a:avLst/>
          </a:prstGeom>
          <a:noFill/>
        </p:spPr>
      </p:pic>
      <p:grpSp>
        <p:nvGrpSpPr>
          <p:cNvPr id="2" name="Группа 15"/>
          <p:cNvGrpSpPr>
            <a:grpSpLocks/>
          </p:cNvGrpSpPr>
          <p:nvPr/>
        </p:nvGrpSpPr>
        <p:grpSpPr bwMode="auto">
          <a:xfrm rot="-1800000">
            <a:off x="-710274" y="-319952"/>
            <a:ext cx="3177891" cy="1714500"/>
            <a:chOff x="812534" y="642918"/>
            <a:chExt cx="8474374" cy="4572032"/>
          </a:xfrm>
        </p:grpSpPr>
        <p:grpSp>
          <p:nvGrpSpPr>
            <p:cNvPr id="5156" name="Группа 2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5158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6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" name="Дуга 6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" name="Дуга 7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9" name="Дуга 8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" name="Дуга 9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 rot="16200000">
                  <a:off x="4034828" y="451231"/>
                  <a:ext cx="1138773" cy="3496734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5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157" name="TextBox 14"/>
            <p:cNvSpPr txBox="1">
              <a:spLocks noChangeArrowheads="1"/>
            </p:cNvSpPr>
            <p:nvPr/>
          </p:nvSpPr>
          <p:spPr bwMode="auto">
            <a:xfrm>
              <a:off x="812534" y="3143248"/>
              <a:ext cx="8474374" cy="196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71625" y="2286000"/>
            <a:ext cx="62150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Berlin Sans FB Demi" pitchFamily="34" charset="0"/>
              </a:rPr>
              <a:t>ROUND 2</a:t>
            </a:r>
            <a:endParaRPr lang="ru-RU" sz="9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Прямоугольник 23">
            <a:hlinkClick r:id="" action="ppaction://hlinkshowjump?jump=nextslide"/>
          </p:cNvPr>
          <p:cNvSpPr/>
          <p:nvPr/>
        </p:nvSpPr>
        <p:spPr>
          <a:xfrm>
            <a:off x="714375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 and transport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5" name="Прямоугольник 24">
            <a:hlinkClick r:id="" action="ppaction://hlinkshowjump?jump=nextslide"/>
          </p:cNvPr>
          <p:cNvSpPr/>
          <p:nvPr/>
        </p:nvSpPr>
        <p:spPr>
          <a:xfrm>
            <a:off x="2286000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and</a:t>
            </a:r>
          </a:p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6" name="Прямоугольник 25">
            <a:hlinkClick r:id="" action="ppaction://hlinkshowjump?jump=nextslide"/>
          </p:cNvPr>
          <p:cNvSpPr/>
          <p:nvPr/>
        </p:nvSpPr>
        <p:spPr>
          <a:xfrm>
            <a:off x="3929063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HOLIDAYS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>
            <a:hlinkClick r:id="" action="ppaction://hlinkshowjump?jump=nextslide"/>
          </p:cNvPr>
          <p:cNvSpPr/>
          <p:nvPr/>
        </p:nvSpPr>
        <p:spPr>
          <a:xfrm>
            <a:off x="5572125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INTERSTING FACTS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>
            <a:hlinkClick r:id="" action="ppaction://hlinkshowjump?jump=nextslide"/>
          </p:cNvPr>
          <p:cNvSpPr/>
          <p:nvPr/>
        </p:nvSpPr>
        <p:spPr>
          <a:xfrm>
            <a:off x="7215188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his name?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9" name="Прямоугольник 28">
            <a:hlinkClick r:id="rId3" action="ppaction://hlinksldjump"/>
          </p:cNvPr>
          <p:cNvSpPr/>
          <p:nvPr/>
        </p:nvSpPr>
        <p:spPr>
          <a:xfrm>
            <a:off x="928688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0" name="Прямоугольник 29">
            <a:hlinkClick r:id="rId4" action="ppaction://hlinksldjump"/>
          </p:cNvPr>
          <p:cNvSpPr/>
          <p:nvPr/>
        </p:nvSpPr>
        <p:spPr>
          <a:xfrm>
            <a:off x="928688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1" name="Прямоугольник 30">
            <a:hlinkClick r:id="rId5" action="ppaction://hlinksldjump"/>
          </p:cNvPr>
          <p:cNvSpPr/>
          <p:nvPr/>
        </p:nvSpPr>
        <p:spPr>
          <a:xfrm>
            <a:off x="928688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2" name="Прямоугольник 31">
            <a:hlinkClick r:id="rId6" action="ppaction://hlinksldjump"/>
          </p:cNvPr>
          <p:cNvSpPr/>
          <p:nvPr/>
        </p:nvSpPr>
        <p:spPr>
          <a:xfrm>
            <a:off x="928688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3" name="Прямоугольник 32">
            <a:hlinkClick r:id="rId7" action="ppaction://hlinksldjump"/>
          </p:cNvPr>
          <p:cNvSpPr/>
          <p:nvPr/>
        </p:nvSpPr>
        <p:spPr>
          <a:xfrm>
            <a:off x="928688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4" name="Прямоугольник 33">
            <a:hlinkClick r:id="rId8" action="ppaction://hlinksldjump"/>
          </p:cNvPr>
          <p:cNvSpPr/>
          <p:nvPr/>
        </p:nvSpPr>
        <p:spPr>
          <a:xfrm>
            <a:off x="2500313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5" name="Прямоугольник 34">
            <a:hlinkClick r:id="rId9" action="ppaction://hlinksldjump"/>
          </p:cNvPr>
          <p:cNvSpPr/>
          <p:nvPr/>
        </p:nvSpPr>
        <p:spPr>
          <a:xfrm>
            <a:off x="2500313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6" name="Прямоугольник 35">
            <a:hlinkClick r:id="rId10" action="ppaction://hlinksldjump"/>
          </p:cNvPr>
          <p:cNvSpPr/>
          <p:nvPr/>
        </p:nvSpPr>
        <p:spPr>
          <a:xfrm>
            <a:off x="2500313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7" name="Прямоугольник 36">
            <a:hlinkClick r:id="rId11" action="ppaction://hlinksldjump"/>
          </p:cNvPr>
          <p:cNvSpPr/>
          <p:nvPr/>
        </p:nvSpPr>
        <p:spPr>
          <a:xfrm>
            <a:off x="2500313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8" name="Прямоугольник 37">
            <a:hlinkClick r:id="rId12" action="ppaction://hlinksldjump"/>
          </p:cNvPr>
          <p:cNvSpPr/>
          <p:nvPr/>
        </p:nvSpPr>
        <p:spPr>
          <a:xfrm>
            <a:off x="2500313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9" name="Прямоугольник 38">
            <a:hlinkClick r:id="rId13" action="ppaction://hlinksldjump"/>
          </p:cNvPr>
          <p:cNvSpPr/>
          <p:nvPr/>
        </p:nvSpPr>
        <p:spPr>
          <a:xfrm>
            <a:off x="4143375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0" name="Прямоугольник 39">
            <a:hlinkClick r:id="rId14" action="ppaction://hlinksldjump"/>
          </p:cNvPr>
          <p:cNvSpPr/>
          <p:nvPr/>
        </p:nvSpPr>
        <p:spPr>
          <a:xfrm>
            <a:off x="4143375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1" name="Прямоугольник 40">
            <a:hlinkClick r:id="rId15" action="ppaction://hlinksldjump"/>
          </p:cNvPr>
          <p:cNvSpPr/>
          <p:nvPr/>
        </p:nvSpPr>
        <p:spPr>
          <a:xfrm>
            <a:off x="4143375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2" name="Прямоугольник 41">
            <a:hlinkClick r:id="rId16" action="ppaction://hlinksldjump"/>
          </p:cNvPr>
          <p:cNvSpPr/>
          <p:nvPr/>
        </p:nvSpPr>
        <p:spPr>
          <a:xfrm>
            <a:off x="4143375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3" name="Прямоугольник 42">
            <a:hlinkClick r:id="rId17" action="ppaction://hlinksldjump"/>
          </p:cNvPr>
          <p:cNvSpPr/>
          <p:nvPr/>
        </p:nvSpPr>
        <p:spPr>
          <a:xfrm>
            <a:off x="4143375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4" name="Прямоугольник 43">
            <a:hlinkClick r:id="rId18" action="ppaction://hlinksldjump"/>
          </p:cNvPr>
          <p:cNvSpPr/>
          <p:nvPr/>
        </p:nvSpPr>
        <p:spPr>
          <a:xfrm>
            <a:off x="5857875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5" name="Прямоугольник 44">
            <a:hlinkClick r:id="rId19" action="ppaction://hlinksldjump"/>
          </p:cNvPr>
          <p:cNvSpPr/>
          <p:nvPr/>
        </p:nvSpPr>
        <p:spPr>
          <a:xfrm>
            <a:off x="5857875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6" name="Прямоугольник 45">
            <a:hlinkClick r:id="rId20" action="ppaction://hlinksldjump"/>
          </p:cNvPr>
          <p:cNvSpPr/>
          <p:nvPr/>
        </p:nvSpPr>
        <p:spPr>
          <a:xfrm>
            <a:off x="5857875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7" name="Прямоугольник 46">
            <a:hlinkClick r:id="rId21" action="ppaction://hlinksldjump"/>
          </p:cNvPr>
          <p:cNvSpPr/>
          <p:nvPr/>
        </p:nvSpPr>
        <p:spPr>
          <a:xfrm>
            <a:off x="5857875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8" name="Прямоугольник 47">
            <a:hlinkClick r:id="rId22" action="ppaction://hlinksldjump"/>
          </p:cNvPr>
          <p:cNvSpPr/>
          <p:nvPr/>
        </p:nvSpPr>
        <p:spPr>
          <a:xfrm>
            <a:off x="5857875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9" name="Прямоугольник 48">
            <a:hlinkClick r:id="rId23" action="ppaction://hlinksldjump"/>
          </p:cNvPr>
          <p:cNvSpPr/>
          <p:nvPr/>
        </p:nvSpPr>
        <p:spPr>
          <a:xfrm>
            <a:off x="7429500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0" name="Прямоугольник 49">
            <a:hlinkClick r:id="rId24" action="ppaction://hlinksldjump"/>
          </p:cNvPr>
          <p:cNvSpPr/>
          <p:nvPr/>
        </p:nvSpPr>
        <p:spPr>
          <a:xfrm>
            <a:off x="7429500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1" name="Прямоугольник 50">
            <a:hlinkClick r:id="rId25" action="ppaction://hlinksldjump"/>
          </p:cNvPr>
          <p:cNvSpPr/>
          <p:nvPr/>
        </p:nvSpPr>
        <p:spPr>
          <a:xfrm>
            <a:off x="7429500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2" name="Прямоугольник 51">
            <a:hlinkClick r:id="rId26" action="ppaction://hlinksldjump"/>
          </p:cNvPr>
          <p:cNvSpPr/>
          <p:nvPr/>
        </p:nvSpPr>
        <p:spPr>
          <a:xfrm>
            <a:off x="7429500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3" name="Прямоугольник 52">
            <a:hlinkClick r:id="rId27" action="ppaction://hlinksldjump"/>
          </p:cNvPr>
          <p:cNvSpPr/>
          <p:nvPr/>
        </p:nvSpPr>
        <p:spPr>
          <a:xfrm>
            <a:off x="7429500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4" name="Стрелка вправо 53">
            <a:hlinkClick r:id="rId28" action="ppaction://hlinksldjump"/>
          </p:cNvPr>
          <p:cNvSpPr/>
          <p:nvPr/>
        </p:nvSpPr>
        <p:spPr>
          <a:xfrm>
            <a:off x="8215313" y="214313"/>
            <a:ext cx="714375" cy="5715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01424" y="384435"/>
            <a:ext cx="585787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HOLIDAYS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43016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43018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43017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70551" y="1852879"/>
            <a:ext cx="7467600" cy="114300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/>
            </a:r>
            <a:br>
              <a:rPr lang="ru-RU" dirty="0" smtClean="0"/>
            </a:br>
            <a:r>
              <a:rPr lang="en-US" b="1" dirty="0" smtClean="0"/>
              <a:t>When is Halloween celebrated in the UK?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36912"/>
            <a:ext cx="4176464" cy="3135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2" name="Объект 2"/>
          <p:cNvSpPr txBox="1">
            <a:spLocks/>
          </p:cNvSpPr>
          <p:nvPr/>
        </p:nvSpPr>
        <p:spPr>
          <a:xfrm>
            <a:off x="457200" y="1294318"/>
            <a:ext cx="7467600" cy="447807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Font typeface="Wingdings 2"/>
              <a:buChar char=""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None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None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a) on 31st October  </a:t>
            </a:r>
            <a:endParaRPr kumimoji="0" lang="ru-RU" sz="30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b) on 31st November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c) on 31st September </a:t>
            </a:r>
            <a:endParaRPr kumimoji="0" lang="ru-RU" sz="30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d) on 31st January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Font typeface="Wingdings 2"/>
              <a:buChar char=""/>
              <a:tabLst/>
              <a:defRPr/>
            </a:pP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9860" y="5895094"/>
            <a:ext cx="30267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Arial"/>
              </a:rPr>
              <a:t>on 31st October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2646" y="256238"/>
            <a:ext cx="5857875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HOLIDAYS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44040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44042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44041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2426" y="1470981"/>
            <a:ext cx="8295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traditional Christmas song called in Britain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457200" y="1707313"/>
            <a:ext cx="7467600" cy="3665903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Font typeface="Wingdings 2"/>
              <a:buChar char=""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Font typeface="Wingdings 2"/>
              <a:buChar char=""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Font typeface="Wingdings 2"/>
              <a:buNone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Font typeface="Wingdings 2"/>
              <a:buChar char=""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Font typeface="Wingdings 2"/>
              <a:buChar char=""/>
              <a:tabLst/>
              <a:defRPr/>
            </a:pPr>
            <a:r>
              <a:rPr lang="en-US" sz="2900" dirty="0">
                <a:solidFill>
                  <a:sysClr val="windowText" lastClr="000000"/>
                </a:solidFill>
                <a:latin typeface="Georgia"/>
              </a:rPr>
              <a:t>a) “Anthem” </a:t>
            </a:r>
            <a:endParaRPr lang="ru-RU" sz="2900" dirty="0">
              <a:solidFill>
                <a:sysClr val="windowText" lastClr="000000"/>
              </a:solidFill>
              <a:latin typeface="Georgia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Font typeface="Wingdings 2"/>
              <a:buChar char=""/>
              <a:tabLst/>
              <a:defRPr/>
            </a:pPr>
            <a:r>
              <a:rPr lang="en-US" sz="2900" dirty="0">
                <a:solidFill>
                  <a:sysClr val="windowText" lastClr="000000"/>
                </a:solidFill>
                <a:latin typeface="Georgia"/>
              </a:rPr>
              <a:t>b) “Auld Lang </a:t>
            </a:r>
            <a:r>
              <a:rPr lang="en-US" sz="2900" dirty="0" err="1">
                <a:solidFill>
                  <a:sysClr val="windowText" lastClr="000000"/>
                </a:solidFill>
                <a:latin typeface="Georgia"/>
              </a:rPr>
              <a:t>Syne</a:t>
            </a:r>
            <a:r>
              <a:rPr lang="en-US" sz="2900" dirty="0">
                <a:solidFill>
                  <a:sysClr val="windowText" lastClr="000000"/>
                </a:solidFill>
                <a:latin typeface="Georgia"/>
              </a:rPr>
              <a:t>”  </a:t>
            </a:r>
            <a:endParaRPr lang="ru-RU" sz="2900" dirty="0">
              <a:solidFill>
                <a:sysClr val="windowText" lastClr="000000"/>
              </a:solidFill>
              <a:latin typeface="Georgia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Font typeface="Wingdings 2"/>
              <a:buChar char=""/>
              <a:tabLst/>
              <a:defRPr/>
            </a:pPr>
            <a:r>
              <a:rPr lang="en-US" sz="2900" dirty="0">
                <a:solidFill>
                  <a:sysClr val="windowText" lastClr="000000"/>
                </a:solidFill>
                <a:latin typeface="Georgia"/>
              </a:rPr>
              <a:t>c) “Imagine”  </a:t>
            </a:r>
            <a:endParaRPr lang="ru-RU" sz="2900" dirty="0">
              <a:solidFill>
                <a:sysClr val="windowText" lastClr="000000"/>
              </a:solidFill>
              <a:latin typeface="Georgia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Font typeface="Wingdings 2"/>
              <a:buChar char=""/>
              <a:tabLst/>
              <a:defRPr/>
            </a:pPr>
            <a:r>
              <a:rPr lang="en-US" sz="2900" dirty="0">
                <a:solidFill>
                  <a:sysClr val="windowText" lastClr="000000"/>
                </a:solidFill>
                <a:latin typeface="Georgia"/>
              </a:rPr>
              <a:t>d) “Jingle Bells”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buFont typeface="Wingdings 2"/>
              <a:buChar char=""/>
              <a:tabLst/>
              <a:defRPr/>
            </a:pP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715" y="2851354"/>
            <a:ext cx="4304928" cy="23180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64088" y="5425404"/>
            <a:ext cx="206498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0" dirty="0">
                <a:solidFill>
                  <a:sysClr val="windowText" lastClr="000000"/>
                </a:solidFill>
                <a:latin typeface="Georgia"/>
              </a:rPr>
              <a:t>Jingle Bells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01424" y="279197"/>
            <a:ext cx="5857875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HOLIDAYS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45064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45066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45065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8058" y="1703176"/>
            <a:ext cx="75112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Rabbit is the symbol of….</a:t>
            </a:r>
            <a:endParaRPr lang="ru-RU" sz="4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*New year</a:t>
            </a:r>
          </a:p>
          <a:p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*Halloween</a:t>
            </a:r>
          </a:p>
          <a:p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*Easter</a:t>
            </a:r>
          </a:p>
          <a:p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*Thanksgiving Day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483676"/>
            <a:ext cx="3882008" cy="30825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95782" y="5753963"/>
            <a:ext cx="14664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30259" y="305852"/>
            <a:ext cx="5857875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HOLIDAYS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46088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46090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46089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8121" y="1634411"/>
            <a:ext cx="78189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kumimoji="0" lang="en-US" sz="44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What is the favorite  topic to discuss 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in Great Britain?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 bwMode="auto">
          <a:xfrm>
            <a:off x="1002588" y="2459436"/>
            <a:ext cx="72104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ru-RU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politics</a:t>
            </a: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ru-RU" b="1" dirty="0" smtClean="0">
                <a:latin typeface="Calibri"/>
              </a:rPr>
              <a:t>holidays</a:t>
            </a:r>
            <a:endParaRPr kumimoji="0" lang="en-US" alt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weather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money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196" y="3179003"/>
            <a:ext cx="2520280" cy="25605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027" y="5718736"/>
            <a:ext cx="2231329" cy="85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47112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47114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47113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643182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PIG IN A POKE</a:t>
            </a: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7127" y="857250"/>
            <a:ext cx="39971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HOLIDAYS</a:t>
            </a:r>
            <a:endParaRPr lang="ru-RU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11275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11277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276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adley Hand ITC" pitchFamily="66" charset="0"/>
                  <a:ea typeface="+mn-ea"/>
                  <a:cs typeface="+mn-cs"/>
                </a:rPr>
                <a:t>United Kingdom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2714620"/>
            <a:ext cx="8001056" cy="7078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What is the name of “IRON LADY”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16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0594" y="365014"/>
            <a:ext cx="5857875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Interesting facts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48136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48138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48137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301752" y="2203700"/>
            <a:ext cx="7582616" cy="389534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ysClr val="windowText" lastClr="000000"/>
                </a:solidFill>
                <a:latin typeface="Georgia"/>
              </a:rPr>
              <a:t>Which birds, according to legend, protect the Tower of  London?</a:t>
            </a:r>
            <a:endParaRPr lang="ru-RU" sz="2700" dirty="0">
              <a:solidFill>
                <a:sysClr val="windowText" lastClr="000000"/>
              </a:solidFill>
              <a:latin typeface="Georgia"/>
            </a:endParaRPr>
          </a:p>
          <a:p>
            <a:pPr lvl="2"/>
            <a:endParaRPr lang="en-US" sz="2700" dirty="0">
              <a:solidFill>
                <a:sysClr val="windowText" lastClr="000000"/>
              </a:solidFill>
              <a:latin typeface="Georgia"/>
            </a:endParaRPr>
          </a:p>
          <a:p>
            <a:pPr lvl="2"/>
            <a:r>
              <a:rPr lang="en-US" sz="2700" dirty="0">
                <a:solidFill>
                  <a:sysClr val="windowText" lastClr="000000"/>
                </a:solidFill>
                <a:latin typeface="Georgia"/>
              </a:rPr>
              <a:t>pigeons   </a:t>
            </a:r>
          </a:p>
          <a:p>
            <a:pPr lvl="2"/>
            <a:r>
              <a:rPr lang="en-US" sz="2700" dirty="0">
                <a:solidFill>
                  <a:sysClr val="windowText" lastClr="000000"/>
                </a:solidFill>
                <a:latin typeface="Georgia"/>
              </a:rPr>
              <a:t>ravens  </a:t>
            </a:r>
          </a:p>
          <a:p>
            <a:pPr lvl="2"/>
            <a:r>
              <a:rPr lang="en-US" sz="2700" dirty="0">
                <a:solidFill>
                  <a:sysClr val="windowText" lastClr="000000"/>
                </a:solidFill>
                <a:latin typeface="Georgia"/>
              </a:rPr>
              <a:t>parrots  </a:t>
            </a:r>
          </a:p>
          <a:p>
            <a:pPr lvl="2"/>
            <a:r>
              <a:rPr lang="en-US" sz="2700" dirty="0">
                <a:solidFill>
                  <a:sysClr val="windowText" lastClr="000000"/>
                </a:solidFill>
                <a:latin typeface="Georgia"/>
              </a:rPr>
              <a:t>swans</a:t>
            </a:r>
            <a:endParaRPr lang="ru-RU" sz="2700" dirty="0">
              <a:solidFill>
                <a:sysClr val="windowText" lastClr="000000"/>
              </a:solidFill>
              <a:latin typeface="Georgia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7904" y="2708920"/>
            <a:ext cx="4248472" cy="318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64088" y="6045602"/>
            <a:ext cx="119295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ysClr val="windowText" lastClr="000000"/>
                </a:solidFill>
                <a:latin typeface="Georgia"/>
              </a:rPr>
              <a:t>ravens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79985" y="203963"/>
            <a:ext cx="5857875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Interesting facts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49160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49162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49161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301752" y="1527048"/>
            <a:ext cx="7582616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What is the name of the famous London’s red bus?</a:t>
            </a:r>
            <a:endParaRPr kumimoji="0" lang="ru-RU" sz="27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lvl="2"/>
            <a:r>
              <a:rPr lang="en-US" sz="2400" dirty="0"/>
              <a:t>Double-decker  </a:t>
            </a:r>
          </a:p>
          <a:p>
            <a:pPr lvl="2"/>
            <a:r>
              <a:rPr lang="en-US" sz="2400" dirty="0"/>
              <a:t>Union Jack  </a:t>
            </a:r>
          </a:p>
          <a:p>
            <a:pPr lvl="2"/>
            <a:r>
              <a:rPr lang="en-US" sz="2400" dirty="0"/>
              <a:t>London Eye  </a:t>
            </a:r>
          </a:p>
          <a:p>
            <a:pPr lvl="2"/>
            <a:r>
              <a:rPr lang="en-US" sz="2400" dirty="0"/>
              <a:t>Black cab</a:t>
            </a:r>
            <a:endParaRPr lang="ru-RU" sz="24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5856" y="2564904"/>
            <a:ext cx="511492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323" y="6043501"/>
            <a:ext cx="2651990" cy="640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49445" y="203963"/>
            <a:ext cx="5857875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Interesting facts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50184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50186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0185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301752" y="1527048"/>
            <a:ext cx="7654624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What kind of tea do the British like?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with sugar  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			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with milk  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with lemon   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without sugar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AutoShape 2" descr="https://t3.ftcdn.net/jpg/01/04/92/92/500_F_104929227_Hvo4Xft3youxVhhfS9a6vZNByQ1huHC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563" y="2182371"/>
            <a:ext cx="4462015" cy="33428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78382" y="5782082"/>
            <a:ext cx="1475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  <a:latin typeface="Georgia"/>
              </a:rPr>
              <a:t>with milk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1633" y="305852"/>
            <a:ext cx="5857875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Interesting facts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51208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51210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1209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301752" y="1527048"/>
            <a:ext cx="7654624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What is situated on the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	</a:t>
            </a:r>
            <a:r>
              <a:rPr lang="ru-RU" dirty="0">
                <a:solidFill>
                  <a:sysClr val="windowText" lastClr="000000"/>
                </a:solidFill>
                <a:latin typeface="Georgia"/>
              </a:rPr>
              <a:t> </a:t>
            </a:r>
            <a:r>
              <a:rPr lang="ru-RU" dirty="0" smtClean="0">
                <a:solidFill>
                  <a:sysClr val="windowText" lastClr="000000"/>
                </a:solidFill>
                <a:latin typeface="Georgia"/>
              </a:rPr>
              <a:t>  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Trafalgar Square?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Nelson’s column  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St.Paul’s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Cathedral  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Buckingham Palace  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Big Ben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1086103"/>
            <a:ext cx="3566681" cy="4859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157390" y="6090904"/>
            <a:ext cx="3416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0" lvl="2" indent="-228600" defTabSz="914400">
              <a:spcBef>
                <a:spcPct val="20000"/>
              </a:spcBef>
              <a:buClr>
                <a:srgbClr val="8CADAE"/>
              </a:buClr>
              <a:buSzPct val="75000"/>
              <a:buFont typeface="Wingdings 2"/>
              <a:buChar char=""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Georgia"/>
              </a:rPr>
              <a:t>Nelson’s column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650" y="2924944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is the United Kingdom of Great Britain situated?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58237" y="857250"/>
            <a:ext cx="40720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information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7176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7178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7177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2624" y="335937"/>
            <a:ext cx="5857875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Interesting facts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52232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52234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2233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301752" y="1527048"/>
            <a:ext cx="7654624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Loch-Ness monster is from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Wales  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Ireland 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England 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DAE"/>
              </a:buClr>
              <a:buSzPct val="75000"/>
              <a:buFont typeface="Wingdings 2"/>
              <a:buChar char="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Scotland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4" y="1875832"/>
            <a:ext cx="4104456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991529" y="6023810"/>
            <a:ext cx="2201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0" lvl="2" indent="-228600" defTabSz="914400">
              <a:spcBef>
                <a:spcPct val="20000"/>
              </a:spcBef>
              <a:buClr>
                <a:srgbClr val="8CADAE"/>
              </a:buClr>
              <a:buSzPct val="75000"/>
              <a:buFont typeface="Wingdings 2"/>
              <a:buChar char=""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Georgia"/>
              </a:rPr>
              <a:t>Scotland</a:t>
            </a:r>
            <a:endParaRPr lang="ru-RU" sz="2400" dirty="0">
              <a:solidFill>
                <a:sysClr val="windowText" lastClr="000000"/>
              </a:solidFill>
              <a:latin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8561" y="928618"/>
            <a:ext cx="585787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his name?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53256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53258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3257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7127" y="2691235"/>
            <a:ext cx="414113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149" y="669131"/>
            <a:ext cx="585787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his name?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54280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54282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4281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3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2532620"/>
            <a:ext cx="4432176" cy="2786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5916" y="435424"/>
            <a:ext cx="585787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his name?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55304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55306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5305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8" y="1850425"/>
            <a:ext cx="5204062" cy="3164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867" y="2122326"/>
            <a:ext cx="3804234" cy="8614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1706" y="628646"/>
            <a:ext cx="585787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his name?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56328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56330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6329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313" y="1511754"/>
            <a:ext cx="4584589" cy="4438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2684129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57355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57357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7356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983972" y="329017"/>
            <a:ext cx="585787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his name?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143" y="2091665"/>
            <a:ext cx="3121423" cy="37659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661325"/>
            <a:ext cx="3188484" cy="255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1026" name="Picture 2" descr="C:\Documents and Settings\1\Мои документы\ТА\clocks_01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-71462"/>
            <a:ext cx="9144000" cy="7315200"/>
          </a:xfrm>
          <a:prstGeom prst="rect">
            <a:avLst/>
          </a:prstGeom>
          <a:noFill/>
        </p:spPr>
      </p:pic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2857500" y="642938"/>
            <a:ext cx="3573463" cy="4572000"/>
            <a:chOff x="2857488" y="642918"/>
            <a:chExt cx="3573715" cy="4572032"/>
          </a:xfrm>
        </p:grpSpPr>
        <p:grpSp>
          <p:nvGrpSpPr>
            <p:cNvPr id="6349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" name="Дуга 5"/>
              <p:cNvSpPr/>
              <p:nvPr/>
            </p:nvSpPr>
            <p:spPr>
              <a:xfrm>
                <a:off x="3629067" y="1714717"/>
                <a:ext cx="1800352" cy="3502049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" name="Дуга 6"/>
              <p:cNvSpPr/>
              <p:nvPr/>
            </p:nvSpPr>
            <p:spPr>
              <a:xfrm flipH="1">
                <a:off x="4000569" y="1714717"/>
                <a:ext cx="1643179" cy="3502049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" name="Дуга 7"/>
              <p:cNvSpPr/>
              <p:nvPr/>
            </p:nvSpPr>
            <p:spPr>
              <a:xfrm flipH="1">
                <a:off x="4286339" y="1857593"/>
                <a:ext cx="1928949" cy="321470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" name="Дуга 8"/>
              <p:cNvSpPr/>
              <p:nvPr/>
            </p:nvSpPr>
            <p:spPr>
              <a:xfrm>
                <a:off x="3000373" y="1929030"/>
                <a:ext cx="1786064" cy="3214710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 rot="16200000">
                <a:off x="3529911" y="1956700"/>
                <a:ext cx="2157427" cy="3502272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rot="16200000">
                <a:off x="3709304" y="2434541"/>
                <a:ext cx="1941527" cy="3502272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rot="16200000">
                <a:off x="4037120" y="1463778"/>
                <a:ext cx="1143008" cy="3502272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 rot="16200000">
                <a:off x="4037120" y="463646"/>
                <a:ext cx="1143008" cy="3502272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5" name="Дуга 14"/>
            <p:cNvSpPr/>
            <p:nvPr/>
          </p:nvSpPr>
          <p:spPr>
            <a:xfrm rot="16200000">
              <a:off x="4001407" y="-429558"/>
              <a:ext cx="1357321" cy="3502272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6349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JEOPARDY</a:t>
            </a:r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42875" y="3143250"/>
            <a:ext cx="914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Bradley Hand ITC" pitchFamily="66" charset="0"/>
              </a:rPr>
              <a:t>United Kingdom</a:t>
            </a:r>
            <a:endParaRPr lang="ru-RU" sz="4800" b="1" dirty="0">
              <a:solidFill>
                <a:schemeClr val="bg1"/>
              </a:solidFill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4313" y="285750"/>
            <a:ext cx="914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Bradley Hand ITC" pitchFamily="66" charset="0"/>
              </a:rPr>
              <a:t>THANK YOU FOR the game!!!</a:t>
            </a:r>
            <a:endParaRPr lang="ru-RU" sz="4800" b="1">
              <a:solidFill>
                <a:schemeClr val="bg1"/>
              </a:solidFill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143000" y="5287963"/>
            <a:ext cx="70723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600">
                <a:solidFill>
                  <a:schemeClr val="bg1"/>
                </a:solidFill>
                <a:latin typeface="Arial Rounded MT Bold" pitchFamily="34" charset="0"/>
              </a:rPr>
              <a:t>GOOD BYE</a:t>
            </a:r>
            <a:endParaRPr lang="ru-RU" sz="96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1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BB7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1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1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BB7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1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0" grpId="0" build="allAtOnce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928934"/>
            <a:ext cx="8001056" cy="7078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is the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symbol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England?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93851" y="952426"/>
            <a:ext cx="40720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information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8200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8202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8201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928934"/>
            <a:ext cx="8001056" cy="7078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What is the symbol of Scotland?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58237" y="857250"/>
            <a:ext cx="40720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information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9224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9226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225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2976" y="2996952"/>
            <a:ext cx="8001056" cy="7078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What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40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is </a:t>
            </a:r>
            <a:r>
              <a:rPr lang="en-US" sz="40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the symbol of Wales? </a:t>
            </a:r>
            <a:endParaRPr lang="ru-RU" sz="4000" dirty="0">
              <a:solidFill>
                <a:srgbClr val="333333"/>
              </a:solidFill>
              <a:latin typeface="Helvetica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58237" y="857250"/>
            <a:ext cx="40720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information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10248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10250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0249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643182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latin typeface="+mn-lt"/>
              </a:rPr>
              <a:t>A PIG IN A POKE</a:t>
            </a:r>
            <a:endParaRPr lang="ru-RU" sz="72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58237" y="857250"/>
            <a:ext cx="40720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information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4"/>
          <p:cNvGrpSpPr>
            <a:grpSpLocks/>
          </p:cNvGrpSpPr>
          <p:nvPr/>
        </p:nvGrpSpPr>
        <p:grpSpPr bwMode="auto">
          <a:xfrm rot="-1800000">
            <a:off x="-801688" y="-257175"/>
            <a:ext cx="3429001" cy="1714500"/>
            <a:chOff x="142908" y="642918"/>
            <a:chExt cx="9144000" cy="4572032"/>
          </a:xfrm>
        </p:grpSpPr>
        <p:grpSp>
          <p:nvGrpSpPr>
            <p:cNvPr id="11275" name="Группа 5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11277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10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>
                  <a:off x="3626879" y="1699273"/>
                  <a:ext cx="1799164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flipH="1">
                  <a:off x="3996358" y="1696614"/>
                  <a:ext cx="1642532" cy="3500992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flipH="1">
                  <a:off x="4284829" y="1844564"/>
                  <a:ext cx="1926167" cy="3213123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>
                  <a:off x="2997289" y="1911754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Дуга 14"/>
                <p:cNvSpPr/>
                <p:nvPr/>
              </p:nvSpPr>
              <p:spPr>
                <a:xfrm rot="16200000">
                  <a:off x="3531990" y="1943016"/>
                  <a:ext cx="2154783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Дуга 15"/>
                <p:cNvSpPr/>
                <p:nvPr/>
              </p:nvSpPr>
              <p:spPr>
                <a:xfrm rot="16200000">
                  <a:off x="3709248" y="2415642"/>
                  <a:ext cx="1938880" cy="3500966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Дуга 16"/>
                <p:cNvSpPr/>
                <p:nvPr/>
              </p:nvSpPr>
              <p:spPr>
                <a:xfrm rot="16200000">
                  <a:off x="4032748" y="1443896"/>
                  <a:ext cx="1143008" cy="3500966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Дуга 17"/>
                <p:cNvSpPr/>
                <p:nvPr/>
              </p:nvSpPr>
              <p:spPr>
                <a:xfrm rot="16200000">
                  <a:off x="4034831" y="451232"/>
                  <a:ext cx="1138773" cy="3496731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" name="Дуга 4"/>
              <p:cNvSpPr/>
              <p:nvPr/>
            </p:nvSpPr>
            <p:spPr>
              <a:xfrm rot="16200000">
                <a:off x="3995426" y="-443448"/>
                <a:ext cx="1358911" cy="3496731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1276" name="TextBox 6"/>
            <p:cNvSpPr txBox="1">
              <a:spLocks noChangeArrowheads="1"/>
            </p:cNvSpPr>
            <p:nvPr/>
          </p:nvSpPr>
          <p:spPr bwMode="auto">
            <a:xfrm>
              <a:off x="142908" y="3143247"/>
              <a:ext cx="9144000" cy="19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Bradley Hand ITC" pitchFamily="66" charset="0"/>
                </a:rPr>
                <a:t>United Kingdom</a:t>
              </a:r>
              <a:endParaRPr lang="ru-RU" sz="24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2714620"/>
            <a:ext cx="8001056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Who</a:t>
            </a:r>
            <a:r>
              <a:rPr lang="en-US" sz="4000" dirty="0">
                <a:latin typeface="Arial" charset="0"/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are the most popular British writers? (name 5 of them)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</TotalTime>
  <Words>1028</Words>
  <Application>Microsoft Office PowerPoint</Application>
  <PresentationFormat>Экран (4:3)</PresentationFormat>
  <Paragraphs>443</Paragraphs>
  <Slides>56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9" baseType="lpstr">
      <vt:lpstr>Arial</vt:lpstr>
      <vt:lpstr>Arial Black</vt:lpstr>
      <vt:lpstr>Arial Rounded MT Bold</vt:lpstr>
      <vt:lpstr>Berlin Sans FB Demi</vt:lpstr>
      <vt:lpstr>Bradley Hand ITC</vt:lpstr>
      <vt:lpstr>Calibri</vt:lpstr>
      <vt:lpstr>Calibri Light</vt:lpstr>
      <vt:lpstr>Georgia</vt:lpstr>
      <vt:lpstr>Helvetica</vt:lpstr>
      <vt:lpstr>Times New Roman</vt:lpstr>
      <vt:lpstr>Verdana</vt:lpstr>
      <vt:lpstr>Wingdings 2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Rashida Saitova</cp:lastModifiedBy>
  <cp:revision>58</cp:revision>
  <cp:lastPrinted>2018-02-18T17:24:48Z</cp:lastPrinted>
  <dcterms:created xsi:type="dcterms:W3CDTF">2008-11-18T12:33:58Z</dcterms:created>
  <dcterms:modified xsi:type="dcterms:W3CDTF">2018-02-18T17:36:51Z</dcterms:modified>
</cp:coreProperties>
</file>