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3" r:id="rId3"/>
    <p:sldId id="263" r:id="rId4"/>
    <p:sldId id="274" r:id="rId5"/>
    <p:sldId id="268" r:id="rId6"/>
    <p:sldId id="258" r:id="rId7"/>
    <p:sldId id="266" r:id="rId8"/>
    <p:sldId id="275" r:id="rId9"/>
    <p:sldId id="276" r:id="rId10"/>
    <p:sldId id="259" r:id="rId11"/>
    <p:sldId id="260" r:id="rId12"/>
    <p:sldId id="277" r:id="rId13"/>
    <p:sldId id="262" r:id="rId14"/>
    <p:sldId id="284" r:id="rId15"/>
    <p:sldId id="285" r:id="rId16"/>
    <p:sldId id="286" r:id="rId17"/>
    <p:sldId id="288" r:id="rId18"/>
    <p:sldId id="264" r:id="rId19"/>
    <p:sldId id="269" r:id="rId20"/>
    <p:sldId id="270" r:id="rId21"/>
    <p:sldId id="271" r:id="rId22"/>
    <p:sldId id="272" r:id="rId23"/>
    <p:sldId id="26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29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56B96-6618-474B-A8CE-F45F56B54B3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4282C-2A1C-4079-A880-C7AFA6044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4000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ownloads\Video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hool-box.ru/images/stories/shablony_prezentaziy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252" y="-65315"/>
            <a:ext cx="9016740" cy="674494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3096344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“№137 НОМ” КММ Бастауыш сынып мұғалімі  Мубаракова Кундыз Сериковна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92080" y="4077072"/>
            <a:ext cx="3394720" cy="2049091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1”А” сынып </a:t>
            </a:r>
          </a:p>
          <a:p>
            <a:pPr>
              <a:buNone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Ашық сабағы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4.infourok.ru/uploads/ex/063b/0007322a-a897151e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115616" y="2132856"/>
            <a:ext cx="3312368" cy="2185400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dirty="0" smtClean="0"/>
          </a:p>
          <a:p>
            <a:endParaRPr lang="kk-KZ" dirty="0" smtClean="0"/>
          </a:p>
          <a:p>
            <a:r>
              <a:rPr lang="kk-KZ" dirty="0" smtClean="0"/>
              <a:t> </a:t>
            </a:r>
            <a:r>
              <a:rPr lang="kk-KZ" dirty="0" smtClean="0">
                <a:solidFill>
                  <a:schemeClr val="tx1"/>
                </a:solidFill>
              </a:rPr>
              <a:t>2.2 Оқылған мәтіннің       мазмұнын түсіну.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788024" y="2060848"/>
            <a:ext cx="3240360" cy="2016224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771800" y="4221088"/>
            <a:ext cx="3744416" cy="1969376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03648" y="256490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2.9 Дыбыс пен әріпті тану және ажырату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48064" y="249289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1.2 Сөздерді, дыбыстарды орфоэпиялық нормаларға сәйкес дұрыс айту.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4581128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1.6 Тыңдаушының назарын аудару.</a:t>
            </a:r>
          </a:p>
          <a:p>
            <a:r>
              <a:rPr lang="kk-KZ" dirty="0" smtClean="0"/>
              <a:t>1.11 Пунктуациялық нормаларды сақтау.</a:t>
            </a:r>
            <a:endParaRPr lang="ru-RU" dirty="0"/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etod-kopilka.ru/images/doc/63/64659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1"/>
          </a:xfrm>
          <a:prstGeom prst="rect">
            <a:avLst/>
          </a:prstGeom>
          <a:noFill/>
        </p:spPr>
      </p:pic>
      <p:pic>
        <p:nvPicPr>
          <p:cNvPr id="11266" name="Picture 2" descr="https://img2.goodfon.com/original/1440x900/6/62/snova-v-shkolu-fotoram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2616" y="-243408"/>
            <a:ext cx="10116616" cy="7101408"/>
          </a:xfrm>
          <a:prstGeom prst="rect">
            <a:avLst/>
          </a:prstGeom>
          <a:noFill/>
        </p:spPr>
      </p:pic>
      <p:pic>
        <p:nvPicPr>
          <p:cNvPr id="17416" name="Picture 8" descr="https://ds04.infourok.ru/uploads/ex/063b/0007322a-a897151e/img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-243407"/>
            <a:ext cx="5328592" cy="43924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powerpointhintergrund.com/uploads/2017/05/flower-pop-flower-ppt-backgrounds-300x225-flower-pop-flower---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404664"/>
            <a:ext cx="496855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Топқа бөлу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2339752" y="1772816"/>
            <a:ext cx="4536504" cy="13681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851920" y="2780928"/>
            <a:ext cx="1368152" cy="1872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4941168"/>
            <a:ext cx="45365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Сөз тобы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1772816"/>
            <a:ext cx="15927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Буын </a:t>
            </a:r>
          </a:p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тобы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772816"/>
            <a:ext cx="14667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Әріп </a:t>
            </a:r>
          </a:p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тобы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2.infourok.ru/uploads/ex/11d9/00025bc8-11a91cc9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hotofacefun_com_15137500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27497" cy="3068959"/>
          </a:xfrm>
          <a:prstGeom prst="rect">
            <a:avLst/>
          </a:prstGeom>
          <a:noFill/>
        </p:spPr>
      </p:pic>
      <p:pic>
        <p:nvPicPr>
          <p:cNvPr id="3" name="Picture 2" descr="photofacefun_com_15137501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0"/>
            <a:ext cx="3464231" cy="2996952"/>
          </a:xfrm>
          <a:prstGeom prst="rect">
            <a:avLst/>
          </a:prstGeom>
          <a:noFill/>
        </p:spPr>
      </p:pic>
      <p:pic>
        <p:nvPicPr>
          <p:cNvPr id="4" name="Picture 2" descr="photofacefun_com_15137505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501008"/>
            <a:ext cx="3384376" cy="300230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3140968"/>
            <a:ext cx="252028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И дыбысына байланысты жұмбақтарды шешу.</a:t>
            </a:r>
          </a:p>
          <a:p>
            <a:r>
              <a:rPr lang="kk-KZ" dirty="0" smtClean="0"/>
              <a:t>Шешуі инелік қандай дыбыстан басталып тұрғанын табу.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372200" y="3212976"/>
            <a:ext cx="259228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Екінші тапсырма И дыбысына байланысты сөздер  ойлап айту.  Сөздерді буынға бөлу.</a:t>
            </a:r>
          </a:p>
          <a:p>
            <a:r>
              <a:rPr lang="kk-KZ" dirty="0" smtClean="0"/>
              <a:t>Дыбыстық талдау жасау.</a:t>
            </a:r>
            <a:endParaRPr lang="ru-RU" dirty="0"/>
          </a:p>
        </p:txBody>
      </p:sp>
      <p:pic>
        <p:nvPicPr>
          <p:cNvPr id="11268" name="Picture 4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5445224"/>
            <a:ext cx="952500" cy="962025"/>
          </a:xfrm>
          <a:prstGeom prst="rect">
            <a:avLst/>
          </a:prstGeom>
          <a:noFill/>
        </p:spPr>
      </p:pic>
      <p:pic>
        <p:nvPicPr>
          <p:cNvPr id="11270" name="Picture 6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4725144"/>
            <a:ext cx="952500" cy="962025"/>
          </a:xfrm>
          <a:prstGeom prst="rect">
            <a:avLst/>
          </a:prstGeom>
          <a:noFill/>
        </p:spPr>
      </p:pic>
      <p:pic>
        <p:nvPicPr>
          <p:cNvPr id="11272" name="Picture 8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13176"/>
            <a:ext cx="952500" cy="962025"/>
          </a:xfrm>
          <a:prstGeom prst="rect">
            <a:avLst/>
          </a:prstGeom>
          <a:noFill/>
        </p:spPr>
      </p:pic>
      <p:pic>
        <p:nvPicPr>
          <p:cNvPr id="11274" name="Picture 10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5895975"/>
            <a:ext cx="952500" cy="962025"/>
          </a:xfrm>
          <a:prstGeom prst="rect">
            <a:avLst/>
          </a:prstGeom>
          <a:noFill/>
        </p:spPr>
      </p:pic>
      <p:pic>
        <p:nvPicPr>
          <p:cNvPr id="11276" name="Picture 12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733256"/>
            <a:ext cx="952500" cy="962025"/>
          </a:xfrm>
          <a:prstGeom prst="rect">
            <a:avLst/>
          </a:prstGeom>
          <a:noFill/>
        </p:spPr>
      </p:pic>
      <p:pic>
        <p:nvPicPr>
          <p:cNvPr id="11278" name="Picture 14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0"/>
            <a:ext cx="952500" cy="962025"/>
          </a:xfrm>
          <a:prstGeom prst="rect">
            <a:avLst/>
          </a:prstGeom>
          <a:noFill/>
        </p:spPr>
      </p:pic>
      <p:pic>
        <p:nvPicPr>
          <p:cNvPr id="11280" name="Picture 16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48680"/>
            <a:ext cx="952500" cy="962025"/>
          </a:xfrm>
          <a:prstGeom prst="rect">
            <a:avLst/>
          </a:prstGeom>
          <a:noFill/>
        </p:spPr>
      </p:pic>
      <p:pic>
        <p:nvPicPr>
          <p:cNvPr id="11282" name="Picture 18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980728"/>
            <a:ext cx="952500" cy="962025"/>
          </a:xfrm>
          <a:prstGeom prst="rect">
            <a:avLst/>
          </a:prstGeom>
          <a:noFill/>
        </p:spPr>
      </p:pic>
      <p:pic>
        <p:nvPicPr>
          <p:cNvPr id="11284" name="Picture 20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484784"/>
            <a:ext cx="952500" cy="962025"/>
          </a:xfrm>
          <a:prstGeom prst="rect">
            <a:avLst/>
          </a:prstGeom>
          <a:noFill/>
        </p:spPr>
      </p:pic>
      <p:pic>
        <p:nvPicPr>
          <p:cNvPr id="11286" name="Picture 22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060848"/>
            <a:ext cx="952500" cy="962025"/>
          </a:xfrm>
          <a:prstGeom prst="rect">
            <a:avLst/>
          </a:prstGeom>
          <a:noFill/>
        </p:spPr>
      </p:pic>
      <p:pic>
        <p:nvPicPr>
          <p:cNvPr id="11288" name="Picture 24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908720"/>
            <a:ext cx="952500" cy="962025"/>
          </a:xfrm>
          <a:prstGeom prst="rect">
            <a:avLst/>
          </a:prstGeom>
          <a:noFill/>
        </p:spPr>
      </p:pic>
      <p:pic>
        <p:nvPicPr>
          <p:cNvPr id="11290" name="Picture 26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0"/>
            <a:ext cx="899723" cy="908720"/>
          </a:xfrm>
          <a:prstGeom prst="rect">
            <a:avLst/>
          </a:prstGeom>
          <a:noFill/>
        </p:spPr>
      </p:pic>
      <p:pic>
        <p:nvPicPr>
          <p:cNvPr id="11292" name="Picture 28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492896"/>
            <a:ext cx="952500" cy="962025"/>
          </a:xfrm>
          <a:prstGeom prst="rect">
            <a:avLst/>
          </a:prstGeom>
          <a:noFill/>
        </p:spPr>
      </p:pic>
      <p:pic>
        <p:nvPicPr>
          <p:cNvPr id="11294" name="Picture 30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2492896"/>
            <a:ext cx="952500" cy="962025"/>
          </a:xfrm>
          <a:prstGeom prst="rect">
            <a:avLst/>
          </a:prstGeom>
          <a:noFill/>
        </p:spPr>
      </p:pic>
      <p:pic>
        <p:nvPicPr>
          <p:cNvPr id="11296" name="Picture 32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556792"/>
            <a:ext cx="952500" cy="962025"/>
          </a:xfrm>
          <a:prstGeom prst="rect">
            <a:avLst/>
          </a:prstGeom>
          <a:noFill/>
        </p:spPr>
      </p:pic>
      <p:pic>
        <p:nvPicPr>
          <p:cNvPr id="11298" name="Picture 34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725144"/>
            <a:ext cx="952500" cy="962025"/>
          </a:xfrm>
          <a:prstGeom prst="rect">
            <a:avLst/>
          </a:prstGeom>
          <a:noFill/>
        </p:spPr>
      </p:pic>
      <p:pic>
        <p:nvPicPr>
          <p:cNvPr id="11300" name="Picture 36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941168"/>
            <a:ext cx="952500" cy="962025"/>
          </a:xfrm>
          <a:prstGeom prst="rect">
            <a:avLst/>
          </a:prstGeom>
          <a:noFill/>
        </p:spPr>
      </p:pic>
      <p:pic>
        <p:nvPicPr>
          <p:cNvPr id="11302" name="Picture 38" descr="http://animo2.ucoz.ru/_ph/85/2/815880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5661248"/>
            <a:ext cx="952500" cy="9620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hotofacefun_com_15137637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24128" cy="2996952"/>
          </a:xfrm>
          <a:prstGeom prst="rect">
            <a:avLst/>
          </a:prstGeom>
          <a:noFill/>
        </p:spPr>
      </p:pic>
      <p:pic>
        <p:nvPicPr>
          <p:cNvPr id="3" name="Picture 2" descr="photofacefun_com_15137502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2936"/>
            <a:ext cx="4107123" cy="3168352"/>
          </a:xfrm>
          <a:prstGeom prst="rect">
            <a:avLst/>
          </a:prstGeom>
          <a:noFill/>
        </p:spPr>
      </p:pic>
      <p:pic>
        <p:nvPicPr>
          <p:cNvPr id="4" name="Picture 2" descr="photofacefun_com_15137502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80928"/>
            <a:ext cx="4320480" cy="36724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5805264"/>
            <a:ext cx="403244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 дыбысына байланысты шағын видео ролик көреді. И дыбысы жуан және жіңішке болу себебін тусінеді.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332656"/>
            <a:ext cx="302433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 дыбысының қолды  құшақ ашуына байланысты дауысты дыбыс екеніне көз жеткізеді.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6093296"/>
            <a:ext cx="367240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 соңында сабақты тусінгенін немесе түсінбегенін анықтау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animashki.kak2z.org/pic/13/zvezdia-38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356992"/>
            <a:ext cx="495300" cy="438151"/>
          </a:xfrm>
          <a:prstGeom prst="rect">
            <a:avLst/>
          </a:prstGeom>
          <a:noFill/>
        </p:spPr>
      </p:pic>
      <p:pic>
        <p:nvPicPr>
          <p:cNvPr id="10246" name="Picture 6" descr="http://animaciatop.ru/pictures/lineiki/razdeliteli-366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5796136" y="1484784"/>
            <a:ext cx="2714625" cy="14222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k-KZ" dirty="0" smtClean="0"/>
              <a:t>Сергіту сәті</a:t>
            </a:r>
            <a:endParaRPr lang="ru-RU" dirty="0"/>
          </a:p>
        </p:txBody>
      </p:sp>
      <p:pic>
        <p:nvPicPr>
          <p:cNvPr id="4" name="Video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7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5149616373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848762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5157192"/>
            <a:ext cx="734481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Кітаппен жұмыс.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Балалар И дыбысына байланысты сөздерді оқиды.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Екінші тапсырма: жаңылтпашты жатқа айтады.</a:t>
            </a: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ds02.infourok.ru/uploads/ex/0fd7/0000d326-b09dfcff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4" name="TextBox 3"/>
          <p:cNvSpPr txBox="1"/>
          <p:nvPr/>
        </p:nvSpPr>
        <p:spPr>
          <a:xfrm>
            <a:off x="323528" y="1064059"/>
            <a:ext cx="8352928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“ШАТАСҚАН  ӘРІПТЕР” ойыны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04664"/>
            <a:ext cx="842493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1508" name="Picture 4" descr="https://ds02.infourok.ru/uploads/ex/0021/00025d98-da5dd0f0/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20997487">
            <a:off x="2629145" y="2882472"/>
            <a:ext cx="5797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https://avatanplus.com/files/resources/original/580209f285941157c7f6db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3429000"/>
            <a:ext cx="18288000" cy="10287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5085184"/>
            <a:ext cx="446449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Ит</a:t>
            </a:r>
          </a:p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Собака</a:t>
            </a:r>
          </a:p>
          <a:p>
            <a:pPr algn="ctr"/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Dog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204" name="Picture 12" descr="http://media.jrn.com/images/flash26treesp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32656"/>
            <a:ext cx="6048672" cy="432680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www.playcast.ru/uploads/2015/03/27/128561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2895601"/>
            <a:ext cx="9753600" cy="9753601"/>
          </a:xfrm>
          <a:prstGeom prst="rect">
            <a:avLst/>
          </a:prstGeom>
          <a:noFill/>
        </p:spPr>
      </p:pic>
      <p:pic>
        <p:nvPicPr>
          <p:cNvPr id="4" name="Содержимое 3" descr="Безымянный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692696"/>
            <a:ext cx="4464496" cy="4824536"/>
          </a:xfrm>
        </p:spPr>
      </p:pic>
      <p:pic>
        <p:nvPicPr>
          <p:cNvPr id="13316" name="Picture 4" descr="http://animaciatop.ru/pictures/lineiki/razdeliteli-28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5733256"/>
            <a:ext cx="4896544" cy="576064"/>
          </a:xfrm>
          <a:prstGeom prst="rect">
            <a:avLst/>
          </a:prstGeom>
          <a:noFill/>
        </p:spPr>
      </p:pic>
      <p:pic>
        <p:nvPicPr>
          <p:cNvPr id="13318" name="Picture 6" descr="http://animaciatop.ru/pictures/lineiki/razdeliteli-28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321132" y="2913420"/>
            <a:ext cx="5976664" cy="527104"/>
          </a:xfrm>
          <a:prstGeom prst="rect">
            <a:avLst/>
          </a:prstGeom>
          <a:noFill/>
        </p:spPr>
      </p:pic>
      <p:pic>
        <p:nvPicPr>
          <p:cNvPr id="13320" name="Picture 8" descr="http://animaciatop.ru/pictures/lineiki/razdeliteli-28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88640"/>
            <a:ext cx="5256584" cy="594024"/>
          </a:xfrm>
          <a:prstGeom prst="rect">
            <a:avLst/>
          </a:prstGeom>
          <a:noFill/>
        </p:spPr>
      </p:pic>
      <p:pic>
        <p:nvPicPr>
          <p:cNvPr id="9" name="Picture 6" descr="http://animaciatop.ru/pictures/lineiki/razdeliteli-28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079468" y="3057436"/>
            <a:ext cx="5688632" cy="5271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31640" y="623731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 жетекшісі: Мубаракова К.С.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fotonata.ucoz.ru/_ph/49/2/65956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</p:spPr>
      </p:pic>
      <p:pic>
        <p:nvPicPr>
          <p:cNvPr id="6148" name="Picture 4" descr="http://fotonata.ucoz.ru/_ph/49/2/65956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0"/>
            <a:ext cx="4427984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31640" y="530120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dirty="0" smtClean="0"/>
          </a:p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5013176"/>
            <a:ext cx="4608512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60000" endA="900" endPos="60000" dist="29997" dir="5400000" sy="-100000" algn="bl" rotWithShape="0"/>
                </a:effectLst>
              </a:rPr>
              <a:t>От</a:t>
            </a:r>
          </a:p>
          <a:p>
            <a:pPr algn="ctr"/>
            <a:r>
              <a:rPr lang="kk-KZ" sz="32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60000" endA="900" endPos="60000" dist="29997" dir="5400000" sy="-100000" algn="bl" rotWithShape="0"/>
                </a:effectLst>
              </a:rPr>
              <a:t>Огонь</a:t>
            </a:r>
          </a:p>
          <a:p>
            <a:pPr algn="ctr"/>
            <a:r>
              <a:rPr lang="en-US" sz="32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60000" endA="900" endPos="60000" dist="29997" dir="5400000" sy="-100000" algn="bl" rotWithShape="0"/>
                </a:effectLst>
              </a:rPr>
              <a:t>Fire</a:t>
            </a:r>
            <a:endParaRPr lang="kk-KZ" sz="32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  <a:reflection blurRad="6350" stA="60000" endA="900" endPos="60000" dist="29997" dir="5400000" sy="-100000" algn="bl" rotWithShape="0"/>
              </a:effectLst>
            </a:endParaRPr>
          </a:p>
        </p:txBody>
      </p:sp>
      <p:pic>
        <p:nvPicPr>
          <p:cNvPr id="3076" name="Picture 4" descr="https://im0-tub-kz.yandex.net/i?id=2be0dab6149695561a51c2e17083881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32656"/>
            <a:ext cx="5112568" cy="42930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evelina.ru/images/uploads/2012/07/medium_6595740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39752" y="5229200"/>
            <a:ext cx="5040560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Үй</a:t>
            </a:r>
          </a:p>
          <a:p>
            <a:pPr algn="ctr"/>
            <a:r>
              <a:rPr lang="kk-KZ" sz="24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Дом</a:t>
            </a:r>
          </a:p>
          <a:p>
            <a:pPr algn="ctr"/>
            <a:r>
              <a:rPr lang="en-US" sz="24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House</a:t>
            </a:r>
          </a:p>
        </p:txBody>
      </p:sp>
      <p:pic>
        <p:nvPicPr>
          <p:cNvPr id="2050" name="Picture 2" descr="http://xn-----klcfl0acjadfifjeqd4pj.xn--p1ai/netcat_files/multifile/2552/preview__FilesZ500_res_wizualizacje_Z18_Z18_view1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32657"/>
            <a:ext cx="5976664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playcast.ru/uploads/2016/02/17/1736125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5013176"/>
            <a:ext cx="5112568" cy="1368152"/>
          </a:xfrm>
          <a:ln w="38100">
            <a:solidFill>
              <a:srgbClr val="7030A0"/>
            </a:solidFill>
            <a:prstDash val="lgDashDot"/>
          </a:ln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32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Бала</a:t>
            </a:r>
            <a:br>
              <a:rPr lang="kk-KZ" sz="32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2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Ребенок</a:t>
            </a:r>
            <a:br>
              <a:rPr lang="kk-KZ" sz="32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Child    </a:t>
            </a:r>
            <a:endParaRPr lang="ru-RU" sz="3200" b="1" cap="all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mama-likes.ru/wp-content/uploads/2017/08/29656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064896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ds04.infourok.ru/uploads/ex/063b/0007322a-a897151e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nachalo4ka.ru/wp-content/uploads/2014/08/uchitel-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73008" cy="76054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31840" y="980728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chemeClr val="bg1"/>
                </a:solidFill>
              </a:rPr>
              <a:t>Сабақтың тақырыбы: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1844824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“И и” дыбысы және әрпімен танысу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gb.edusite.ru/f5020/images/smileys/animated-smileys-school-0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941168"/>
            <a:ext cx="1872977" cy="1440160"/>
          </a:xfrm>
          <a:prstGeom prst="rect">
            <a:avLst/>
          </a:prstGeom>
          <a:noFill/>
        </p:spPr>
      </p:pic>
      <p:pic>
        <p:nvPicPr>
          <p:cNvPr id="13316" name="Picture 4" descr="http://www.gifki.org/data/media/53/kniga-animatsionnaya-kartinka-00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5589240"/>
            <a:ext cx="1512168" cy="17659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19/1229894/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937104" cy="77048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548680"/>
            <a:ext cx="7272808" cy="5328592"/>
          </a:xfrm>
        </p:spPr>
        <p:txBody>
          <a:bodyPr>
            <a:normAutofit fontScale="90000"/>
          </a:bodyPr>
          <a:lstStyle/>
          <a:p>
            <a:pPr algn="l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Сабақтың мақсаттары: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Барлығы:  Жаңа білімді меңгереді.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Көбі:  Тақырыпты түсініп, тыңдап, жетекші сұрақтар арқылы талқылайды.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Кейбірі: Алған білімді өмірде қолдана алады.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Жетістік критерийлері: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 Айтылған сөздер мен сөйлемдердің көпшілігін дұрыс қайталай алады.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Нақты сөйлеу арқылы, мәселені түсінгенін көрсете алады.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Құндылықтарды дарыту: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Оқушыларды бір-біріне деген құрмет көрсетуіне тәрбиелеу.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Пәнаралық байланыс: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Өнер, ана тілі сабағы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АКТ қолдану дағдылары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Аудиожазба , таныстырылым.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Тілдік құзыреттілік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Мен және табиғат. И дыбысы мен әрпі.</a:t>
            </a:r>
            <a:r>
              <a:rPr lang="ru-RU" sz="4900" dirty="0" smtClean="0"/>
              <a:t/>
            </a:r>
            <a:br>
              <a:rPr lang="ru-RU" sz="49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5301208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img0.liveinternet.ru/images/attach/c/1/62/297/62297929_1280860450_12416269_fondetoilever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756576" cy="7776864"/>
          </a:xfrm>
          <a:prstGeom prst="rect">
            <a:avLst/>
          </a:prstGeom>
          <a:noFill/>
        </p:spPr>
      </p:pic>
      <p:pic>
        <p:nvPicPr>
          <p:cNvPr id="2" name="Picture 2" descr="https://ds04.infourok.ru/uploads/ex/07c4/000055e3-24f7b381/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76672"/>
            <a:ext cx="6912768" cy="5733256"/>
          </a:xfrm>
          <a:prstGeom prst="rect">
            <a:avLst/>
          </a:prstGeom>
          <a:noFill/>
        </p:spPr>
      </p:pic>
      <p:pic>
        <p:nvPicPr>
          <p:cNvPr id="16386" name="Picture 2" descr="http://smailiki.ucoz.net/_ph/34/2/34540288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692696"/>
            <a:ext cx="2880320" cy="1512168"/>
          </a:xfrm>
          <a:prstGeom prst="rect">
            <a:avLst/>
          </a:prstGeom>
          <a:noFill/>
        </p:spPr>
      </p:pic>
      <p:pic>
        <p:nvPicPr>
          <p:cNvPr id="16388" name="Picture 4" descr="http://shetlibrary.gov.kz/uploads/source/1/Font%20kitap%20kory/22705066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869160"/>
            <a:ext cx="2482205" cy="142223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ds04.infourok.ru/uploads/ex/063b/0007322a-a897151e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://liubavyshka.ru/_ph/55/2/67761487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-531440"/>
            <a:ext cx="2308473" cy="14287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5736" y="3501008"/>
            <a:ext cx="424847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3861048"/>
            <a:ext cx="3744416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338" name="Picture 2" descr="http://allday1.com/imagedb/28/f/b4d8ad776ab17f5ced2e43f5ddf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32656" y="-819472"/>
            <a:ext cx="12745416" cy="7992888"/>
          </a:xfrm>
          <a:prstGeom prst="rect">
            <a:avLst/>
          </a:prstGeom>
          <a:noFill/>
        </p:spPr>
      </p:pic>
      <p:pic>
        <p:nvPicPr>
          <p:cNvPr id="23554" name="Picture 2" descr="https://ds04.infourok.ru/uploads/ex/063b/0007322a-a897151e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548681"/>
            <a:ext cx="6264696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ДЫБЫСТЫ ЕСТИМІЗ ЖӘНЕ АЙТАМЫЗ!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692696"/>
            <a:ext cx="8208912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Дыбысты естиміз және айтамыз!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ӘРІПТІ КӨРЕМІЗ ЖӘНЕ ЖАЗАМЫЗ!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404664"/>
            <a:ext cx="626469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Әріпті көреміз және жазамыз!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4000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188</Words>
  <Application>Microsoft Office PowerPoint</Application>
  <PresentationFormat>Экран (4:3)</PresentationFormat>
  <Paragraphs>45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“№137 НОМ” КММ Бастауыш сынып мұғалімі  Мубаракова Кундыз Сериковна</vt:lpstr>
      <vt:lpstr>Слайд 2</vt:lpstr>
      <vt:lpstr>Слайд 3</vt:lpstr>
      <vt:lpstr> Сабақтың мақсаттары: Барлығы:  Жаңа білімді меңгереді. Көбі:  Тақырыпты түсініп, тыңдап, жетекші сұрақтар арқылы талқылайды. Кейбірі: Алған білімді өмірде қолдана алады. Жетістік критерийлері:  Айтылған сөздер мен сөйлемдердің көпшілігін дұрыс қайталай алады.  Нақты сөйлеу арқылы, мәселені түсінгенін көрсете алады.  Құндылықтарды дарыту: Оқушыларды бір-біріне деген құрмет көрсетуіне тәрбиелеу.  Пәнаралық байланыс: Өнер, ана тілі сабағы АКТ қолдану дағдылары Аудиожазба , таныстырылым. Тілдік құзыреттілік Мен және табиғат. И дыбысы мен әрпі.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Сергіту сәті</vt:lpstr>
      <vt:lpstr>Слайд 17</vt:lpstr>
      <vt:lpstr>Слайд 18</vt:lpstr>
      <vt:lpstr>Слайд 19</vt:lpstr>
      <vt:lpstr>Слайд 20</vt:lpstr>
      <vt:lpstr>Слайд 21</vt:lpstr>
      <vt:lpstr>Бала Ребенок Child    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48</cp:revision>
  <dcterms:created xsi:type="dcterms:W3CDTF">2017-12-02T11:22:20Z</dcterms:created>
  <dcterms:modified xsi:type="dcterms:W3CDTF">2018-01-12T06:26:54Z</dcterms:modified>
</cp:coreProperties>
</file>