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Default Extension="jpg" ContentType="image/jpeg"/>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2" r:id="rId3"/>
    <p:sldId id="257" r:id="rId4"/>
    <p:sldId id="258" r:id="rId5"/>
    <p:sldId id="259" r:id="rId6"/>
    <p:sldId id="260" r:id="rId7"/>
    <p:sldId id="261" r:id="rId8"/>
    <p:sldId id="263" r:id="rId9"/>
    <p:sldId id="262" r:id="rId10"/>
    <p:sldId id="264" r:id="rId11"/>
    <p:sldId id="265" r:id="rId12"/>
    <p:sldId id="266" r:id="rId13"/>
    <p:sldId id="267" r:id="rId14"/>
    <p:sldId id="268"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image" Target="../media/image41.JPE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42CB93-F60E-4D18-B2FD-FA547E0562B2}" type="doc">
      <dgm:prSet loTypeId="urn:microsoft.com/office/officeart/2005/8/layout/venn1" loCatId="relationship" qsTypeId="urn:microsoft.com/office/officeart/2005/8/quickstyle/3d1" qsCatId="3D" csTypeId="urn:microsoft.com/office/officeart/2005/8/colors/colorful1#1" csCatId="colorful" phldr="1"/>
      <dgm:spPr/>
      <dgm:t>
        <a:bodyPr/>
        <a:lstStyle/>
        <a:p>
          <a:endParaRPr lang="ru-RU"/>
        </a:p>
      </dgm:t>
    </dgm:pt>
    <dgm:pt modelId="{AAE6FE5E-87ED-4E9E-846D-6999635250AA}">
      <dgm:prSet/>
      <dgm:spPr/>
      <dgm:t>
        <a:bodyPr/>
        <a:lstStyle/>
        <a:p>
          <a:pPr rtl="0"/>
          <a:r>
            <a:rPr lang="ru-RU" dirty="0" smtClean="0">
              <a:latin typeface="Times New Roman" panose="02020603050405020304" pitchFamily="18" charset="0"/>
              <a:cs typeface="Times New Roman" panose="02020603050405020304" pitchFamily="18" charset="0"/>
            </a:rPr>
            <a:t>Су </a:t>
          </a:r>
          <a:r>
            <a:rPr lang="ru-RU" dirty="0" err="1" smtClean="0">
              <a:latin typeface="Times New Roman" panose="02020603050405020304" pitchFamily="18" charset="0"/>
              <a:cs typeface="Times New Roman" panose="02020603050405020304" pitchFamily="18" charset="0"/>
            </a:rPr>
            <a:t>тасқыны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нөсерлі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жаңбырдың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қар</a:t>
          </a:r>
          <a:r>
            <a:rPr lang="ru-RU" dirty="0" smtClean="0">
              <a:latin typeface="Times New Roman" panose="02020603050405020304" pitchFamily="18" charset="0"/>
              <a:cs typeface="Times New Roman" panose="02020603050405020304" pitchFamily="18" charset="0"/>
            </a:rPr>
            <a:t> мен </a:t>
          </a:r>
          <a:r>
            <a:rPr lang="ru-RU" dirty="0" err="1" smtClean="0">
              <a:latin typeface="Times New Roman" panose="02020603050405020304" pitchFamily="18" charset="0"/>
              <a:cs typeface="Times New Roman" panose="02020603050405020304" pitchFamily="18" charset="0"/>
            </a:rPr>
            <a:t>мұздардың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күннің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ысып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кетуіне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шұғыл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еруінің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әсерінен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болады</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06F7F55E-2684-4D01-937A-61654D8DB7A4}" type="parTrans" cxnId="{3B10D82B-6FAE-48CF-864B-B4BFE99CED6B}">
      <dgm:prSet/>
      <dgm:spPr/>
      <dgm:t>
        <a:bodyPr/>
        <a:lstStyle/>
        <a:p>
          <a:endParaRPr lang="ru-RU"/>
        </a:p>
      </dgm:t>
    </dgm:pt>
    <dgm:pt modelId="{2182D6B4-634F-48F9-888D-D6666F834D46}" type="sibTrans" cxnId="{3B10D82B-6FAE-48CF-864B-B4BFE99CED6B}">
      <dgm:prSet/>
      <dgm:spPr/>
      <dgm:t>
        <a:bodyPr/>
        <a:lstStyle/>
        <a:p>
          <a:endParaRPr lang="ru-RU"/>
        </a:p>
      </dgm:t>
    </dgm:pt>
    <dgm:pt modelId="{68F8D998-A02B-49D7-AFF1-28F01355110A}">
      <dgm:prSet/>
      <dgm:spPr/>
      <dgm:t>
        <a:bodyPr/>
        <a:lstStyle/>
        <a:p>
          <a:pPr rtl="0"/>
          <a:r>
            <a:rPr lang="ru-RU" dirty="0" smtClean="0">
              <a:latin typeface="Times New Roman" panose="02020603050405020304" pitchFamily="18" charset="0"/>
              <a:cs typeface="Times New Roman" panose="02020603050405020304" pitchFamily="18" charset="0"/>
            </a:rPr>
            <a:t>2002 </a:t>
          </a:r>
          <a:r>
            <a:rPr lang="ru-RU" dirty="0" err="1" smtClean="0">
              <a:latin typeface="Times New Roman" panose="02020603050405020304" pitchFamily="18" charset="0"/>
              <a:cs typeface="Times New Roman" panose="02020603050405020304" pitchFamily="18" charset="0"/>
            </a:rPr>
            <a:t>жылы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ғаламдық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күннің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жылынуы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нөсер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жаңбыр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Еуропалық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елдерін</a:t>
          </a:r>
          <a:r>
            <a:rPr lang="ru-RU" dirty="0" smtClean="0">
              <a:latin typeface="Times New Roman" panose="02020603050405020304" pitchFamily="18" charset="0"/>
              <a:cs typeface="Times New Roman" panose="02020603050405020304" pitchFamily="18" charset="0"/>
            </a:rPr>
            <a:t> су </a:t>
          </a:r>
          <a:r>
            <a:rPr lang="ru-RU" dirty="0" err="1" smtClean="0">
              <a:latin typeface="Times New Roman" panose="02020603050405020304" pitchFamily="18" charset="0"/>
              <a:cs typeface="Times New Roman" panose="02020603050405020304" pitchFamily="18" charset="0"/>
            </a:rPr>
            <a:t>алып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кетуіне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әкеліп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соқты</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0E1427E5-67A8-49EF-B4B3-D78A38A6A979}" type="parTrans" cxnId="{C7BE5B77-AD41-4775-AFDD-0B1E41F1D270}">
      <dgm:prSet/>
      <dgm:spPr/>
      <dgm:t>
        <a:bodyPr/>
        <a:lstStyle/>
        <a:p>
          <a:endParaRPr lang="ru-RU"/>
        </a:p>
      </dgm:t>
    </dgm:pt>
    <dgm:pt modelId="{47BA6B09-4749-44B6-9594-D5F486574D3B}" type="sibTrans" cxnId="{C7BE5B77-AD41-4775-AFDD-0B1E41F1D270}">
      <dgm:prSet/>
      <dgm:spPr/>
      <dgm:t>
        <a:bodyPr/>
        <a:lstStyle/>
        <a:p>
          <a:endParaRPr lang="ru-RU"/>
        </a:p>
      </dgm:t>
    </dgm:pt>
    <dgm:pt modelId="{D363D740-C9B8-4918-A747-111471C645DE}">
      <dgm:prSet/>
      <dgm:spPr/>
      <dgm:t>
        <a:bodyPr/>
        <a:lstStyle/>
        <a:p>
          <a:pPr rtl="0"/>
          <a:r>
            <a:rPr lang="ru-RU" dirty="0" smtClean="0">
              <a:latin typeface="Times New Roman" panose="02020603050405020304" pitchFamily="18" charset="0"/>
              <a:cs typeface="Times New Roman" panose="02020603050405020304" pitchFamily="18" charset="0"/>
            </a:rPr>
            <a:t>Су </a:t>
          </a:r>
          <a:r>
            <a:rPr lang="ru-RU" dirty="0" err="1" smtClean="0">
              <a:latin typeface="Times New Roman" panose="02020603050405020304" pitchFamily="18" charset="0"/>
              <a:cs typeface="Times New Roman" panose="02020603050405020304" pitchFamily="18" charset="0"/>
            </a:rPr>
            <a:t>тасқын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таулы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аймақтарында</a:t>
          </a:r>
          <a:r>
            <a:rPr lang="ru-RU" dirty="0" smtClean="0">
              <a:latin typeface="Times New Roman" panose="02020603050405020304" pitchFamily="18" charset="0"/>
              <a:cs typeface="Times New Roman" panose="02020603050405020304" pitchFamily="18" charset="0"/>
            </a:rPr>
            <a:t> да </a:t>
          </a:r>
          <a:r>
            <a:rPr lang="ru-RU" dirty="0" err="1" smtClean="0">
              <a:latin typeface="Times New Roman" panose="02020603050405020304" pitchFamily="18" charset="0"/>
              <a:cs typeface="Times New Roman" panose="02020603050405020304" pitchFamily="18" charset="0"/>
            </a:rPr>
            <a:t>көп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тұрады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Таудан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құлаған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лайлы-тасты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тасқынның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жылдамдығы</a:t>
          </a:r>
          <a:r>
            <a:rPr lang="ru-RU" dirty="0" smtClean="0">
              <a:latin typeface="Times New Roman" panose="02020603050405020304" pitchFamily="18" charset="0"/>
              <a:cs typeface="Times New Roman" panose="02020603050405020304" pitchFamily="18" charset="0"/>
            </a:rPr>
            <a:t> 5-10 м\с </a:t>
          </a:r>
          <a:r>
            <a:rPr lang="ru-RU" dirty="0" err="1" smtClean="0">
              <a:latin typeface="Times New Roman" panose="02020603050405020304" pitchFamily="18" charset="0"/>
              <a:cs typeface="Times New Roman" panose="02020603050405020304" pitchFamily="18" charset="0"/>
            </a:rPr>
            <a:t>дейін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жетіп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екпіндеп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аққан</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тасқыны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салмағы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бірнеше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тонналық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тастарды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домалатып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әкетеді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C478D0C6-0825-44B6-BA60-AFDD96C78FCF}" type="parTrans" cxnId="{E0C402D9-B26F-4154-A5A3-1CEA99ADA488}">
      <dgm:prSet/>
      <dgm:spPr/>
      <dgm:t>
        <a:bodyPr/>
        <a:lstStyle/>
        <a:p>
          <a:endParaRPr lang="ru-RU"/>
        </a:p>
      </dgm:t>
    </dgm:pt>
    <dgm:pt modelId="{52647CDC-D719-48CD-9FE5-8E36CF620922}" type="sibTrans" cxnId="{E0C402D9-B26F-4154-A5A3-1CEA99ADA488}">
      <dgm:prSet/>
      <dgm:spPr/>
      <dgm:t>
        <a:bodyPr/>
        <a:lstStyle/>
        <a:p>
          <a:endParaRPr lang="ru-RU"/>
        </a:p>
      </dgm:t>
    </dgm:pt>
    <dgm:pt modelId="{0BECF582-7217-4A38-92AA-2E7D9C1F8517}" type="pres">
      <dgm:prSet presAssocID="{4242CB93-F60E-4D18-B2FD-FA547E0562B2}" presName="compositeShape" presStyleCnt="0">
        <dgm:presLayoutVars>
          <dgm:chMax val="7"/>
          <dgm:dir/>
          <dgm:resizeHandles val="exact"/>
        </dgm:presLayoutVars>
      </dgm:prSet>
      <dgm:spPr/>
      <dgm:t>
        <a:bodyPr/>
        <a:lstStyle/>
        <a:p>
          <a:endParaRPr lang="ru-RU"/>
        </a:p>
      </dgm:t>
    </dgm:pt>
    <dgm:pt modelId="{F79FD2E2-79B2-4919-8B7B-4BD73E0ED271}" type="pres">
      <dgm:prSet presAssocID="{AAE6FE5E-87ED-4E9E-846D-6999635250AA}" presName="circ1" presStyleLbl="vennNode1" presStyleIdx="0" presStyleCnt="3"/>
      <dgm:spPr/>
      <dgm:t>
        <a:bodyPr/>
        <a:lstStyle/>
        <a:p>
          <a:endParaRPr lang="ru-RU"/>
        </a:p>
      </dgm:t>
    </dgm:pt>
    <dgm:pt modelId="{6FDCAEDD-2ADF-4F26-8400-EAF3E11C8729}" type="pres">
      <dgm:prSet presAssocID="{AAE6FE5E-87ED-4E9E-846D-6999635250AA}" presName="circ1Tx" presStyleLbl="revTx" presStyleIdx="0" presStyleCnt="0">
        <dgm:presLayoutVars>
          <dgm:chMax val="0"/>
          <dgm:chPref val="0"/>
          <dgm:bulletEnabled val="1"/>
        </dgm:presLayoutVars>
      </dgm:prSet>
      <dgm:spPr/>
      <dgm:t>
        <a:bodyPr/>
        <a:lstStyle/>
        <a:p>
          <a:endParaRPr lang="ru-RU"/>
        </a:p>
      </dgm:t>
    </dgm:pt>
    <dgm:pt modelId="{1687B8C7-C70D-4D9A-B36F-9EBB1EF7CB0B}" type="pres">
      <dgm:prSet presAssocID="{68F8D998-A02B-49D7-AFF1-28F01355110A}" presName="circ2" presStyleLbl="vennNode1" presStyleIdx="1" presStyleCnt="3"/>
      <dgm:spPr/>
      <dgm:t>
        <a:bodyPr/>
        <a:lstStyle/>
        <a:p>
          <a:endParaRPr lang="ru-RU"/>
        </a:p>
      </dgm:t>
    </dgm:pt>
    <dgm:pt modelId="{2BFADDA2-5C5B-4C13-A1FD-C4E26206B502}" type="pres">
      <dgm:prSet presAssocID="{68F8D998-A02B-49D7-AFF1-28F01355110A}" presName="circ2Tx" presStyleLbl="revTx" presStyleIdx="0" presStyleCnt="0">
        <dgm:presLayoutVars>
          <dgm:chMax val="0"/>
          <dgm:chPref val="0"/>
          <dgm:bulletEnabled val="1"/>
        </dgm:presLayoutVars>
      </dgm:prSet>
      <dgm:spPr/>
      <dgm:t>
        <a:bodyPr/>
        <a:lstStyle/>
        <a:p>
          <a:endParaRPr lang="ru-RU"/>
        </a:p>
      </dgm:t>
    </dgm:pt>
    <dgm:pt modelId="{AFC52D8D-466D-4A8C-86FC-3824C3E2157F}" type="pres">
      <dgm:prSet presAssocID="{D363D740-C9B8-4918-A747-111471C645DE}" presName="circ3" presStyleLbl="vennNode1" presStyleIdx="2" presStyleCnt="3"/>
      <dgm:spPr/>
      <dgm:t>
        <a:bodyPr/>
        <a:lstStyle/>
        <a:p>
          <a:endParaRPr lang="ru-RU"/>
        </a:p>
      </dgm:t>
    </dgm:pt>
    <dgm:pt modelId="{6FACE5D3-4F71-48F2-AAEA-31EA24AC3346}" type="pres">
      <dgm:prSet presAssocID="{D363D740-C9B8-4918-A747-111471C645DE}" presName="circ3Tx" presStyleLbl="revTx" presStyleIdx="0" presStyleCnt="0">
        <dgm:presLayoutVars>
          <dgm:chMax val="0"/>
          <dgm:chPref val="0"/>
          <dgm:bulletEnabled val="1"/>
        </dgm:presLayoutVars>
      </dgm:prSet>
      <dgm:spPr/>
      <dgm:t>
        <a:bodyPr/>
        <a:lstStyle/>
        <a:p>
          <a:endParaRPr lang="ru-RU"/>
        </a:p>
      </dgm:t>
    </dgm:pt>
  </dgm:ptLst>
  <dgm:cxnLst>
    <dgm:cxn modelId="{C7BE5B77-AD41-4775-AFDD-0B1E41F1D270}" srcId="{4242CB93-F60E-4D18-B2FD-FA547E0562B2}" destId="{68F8D998-A02B-49D7-AFF1-28F01355110A}" srcOrd="1" destOrd="0" parTransId="{0E1427E5-67A8-49EF-B4B3-D78A38A6A979}" sibTransId="{47BA6B09-4749-44B6-9594-D5F486574D3B}"/>
    <dgm:cxn modelId="{F01DF853-36A9-4D01-B70B-B8C3F7009B85}" type="presOf" srcId="{68F8D998-A02B-49D7-AFF1-28F01355110A}" destId="{2BFADDA2-5C5B-4C13-A1FD-C4E26206B502}" srcOrd="1" destOrd="0" presId="urn:microsoft.com/office/officeart/2005/8/layout/venn1"/>
    <dgm:cxn modelId="{A4EB733D-BD31-45EA-B6D8-3524BAE26835}" type="presOf" srcId="{AAE6FE5E-87ED-4E9E-846D-6999635250AA}" destId="{6FDCAEDD-2ADF-4F26-8400-EAF3E11C8729}" srcOrd="1" destOrd="0" presId="urn:microsoft.com/office/officeart/2005/8/layout/venn1"/>
    <dgm:cxn modelId="{4D335192-54AB-4ADE-8179-C2B860D1FE8C}" type="presOf" srcId="{68F8D998-A02B-49D7-AFF1-28F01355110A}" destId="{1687B8C7-C70D-4D9A-B36F-9EBB1EF7CB0B}" srcOrd="0" destOrd="0" presId="urn:microsoft.com/office/officeart/2005/8/layout/venn1"/>
    <dgm:cxn modelId="{E0C402D9-B26F-4154-A5A3-1CEA99ADA488}" srcId="{4242CB93-F60E-4D18-B2FD-FA547E0562B2}" destId="{D363D740-C9B8-4918-A747-111471C645DE}" srcOrd="2" destOrd="0" parTransId="{C478D0C6-0825-44B6-BA60-AFDD96C78FCF}" sibTransId="{52647CDC-D719-48CD-9FE5-8E36CF620922}"/>
    <dgm:cxn modelId="{DDBFED39-6858-42F8-ACF0-FAC87E9296DC}" type="presOf" srcId="{4242CB93-F60E-4D18-B2FD-FA547E0562B2}" destId="{0BECF582-7217-4A38-92AA-2E7D9C1F8517}" srcOrd="0" destOrd="0" presId="urn:microsoft.com/office/officeart/2005/8/layout/venn1"/>
    <dgm:cxn modelId="{3B10D82B-6FAE-48CF-864B-B4BFE99CED6B}" srcId="{4242CB93-F60E-4D18-B2FD-FA547E0562B2}" destId="{AAE6FE5E-87ED-4E9E-846D-6999635250AA}" srcOrd="0" destOrd="0" parTransId="{06F7F55E-2684-4D01-937A-61654D8DB7A4}" sibTransId="{2182D6B4-634F-48F9-888D-D6666F834D46}"/>
    <dgm:cxn modelId="{B1106D21-AF8E-4561-B05E-964101109BA2}" type="presOf" srcId="{AAE6FE5E-87ED-4E9E-846D-6999635250AA}" destId="{F79FD2E2-79B2-4919-8B7B-4BD73E0ED271}" srcOrd="0" destOrd="0" presId="urn:microsoft.com/office/officeart/2005/8/layout/venn1"/>
    <dgm:cxn modelId="{3665DB64-8C4A-4FA5-B2D9-ABB81DD0E705}" type="presOf" srcId="{D363D740-C9B8-4918-A747-111471C645DE}" destId="{6FACE5D3-4F71-48F2-AAEA-31EA24AC3346}" srcOrd="1" destOrd="0" presId="urn:microsoft.com/office/officeart/2005/8/layout/venn1"/>
    <dgm:cxn modelId="{D75E89CD-730D-4848-89E2-5CCD942D4210}" type="presOf" srcId="{D363D740-C9B8-4918-A747-111471C645DE}" destId="{AFC52D8D-466D-4A8C-86FC-3824C3E2157F}" srcOrd="0" destOrd="0" presId="urn:microsoft.com/office/officeart/2005/8/layout/venn1"/>
    <dgm:cxn modelId="{D53F3CF7-2FBB-4D27-875D-2711B9C2ED3C}" type="presParOf" srcId="{0BECF582-7217-4A38-92AA-2E7D9C1F8517}" destId="{F79FD2E2-79B2-4919-8B7B-4BD73E0ED271}" srcOrd="0" destOrd="0" presId="urn:microsoft.com/office/officeart/2005/8/layout/venn1"/>
    <dgm:cxn modelId="{52799D74-4193-475A-A3C3-D249A84C4160}" type="presParOf" srcId="{0BECF582-7217-4A38-92AA-2E7D9C1F8517}" destId="{6FDCAEDD-2ADF-4F26-8400-EAF3E11C8729}" srcOrd="1" destOrd="0" presId="urn:microsoft.com/office/officeart/2005/8/layout/venn1"/>
    <dgm:cxn modelId="{50C17666-6FC4-4615-96D2-DFBA718B0A9E}" type="presParOf" srcId="{0BECF582-7217-4A38-92AA-2E7D9C1F8517}" destId="{1687B8C7-C70D-4D9A-B36F-9EBB1EF7CB0B}" srcOrd="2" destOrd="0" presId="urn:microsoft.com/office/officeart/2005/8/layout/venn1"/>
    <dgm:cxn modelId="{89831825-C79C-4484-BC36-DF679E2BD13F}" type="presParOf" srcId="{0BECF582-7217-4A38-92AA-2E7D9C1F8517}" destId="{2BFADDA2-5C5B-4C13-A1FD-C4E26206B502}" srcOrd="3" destOrd="0" presId="urn:microsoft.com/office/officeart/2005/8/layout/venn1"/>
    <dgm:cxn modelId="{9D1826D0-E8F8-4259-AC64-A55B228BB43D}" type="presParOf" srcId="{0BECF582-7217-4A38-92AA-2E7D9C1F8517}" destId="{AFC52D8D-466D-4A8C-86FC-3824C3E2157F}" srcOrd="4" destOrd="0" presId="urn:microsoft.com/office/officeart/2005/8/layout/venn1"/>
    <dgm:cxn modelId="{170E12D3-BBF5-4100-A7EC-E2E6CE8259B8}" type="presParOf" srcId="{0BECF582-7217-4A38-92AA-2E7D9C1F8517}" destId="{6FACE5D3-4F71-48F2-AAEA-31EA24AC3346}" srcOrd="5" destOrd="0" presId="urn:microsoft.com/office/officeart/2005/8/layout/venn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92E52D-C2D2-4F3C-B14E-9909573668A9}" type="doc">
      <dgm:prSet loTypeId="urn:microsoft.com/office/officeart/2008/layout/PictureStrips" loCatId="list" qsTypeId="urn:microsoft.com/office/officeart/2005/8/quickstyle/simple3" qsCatId="simple" csTypeId="urn:microsoft.com/office/officeart/2005/8/colors/colorful1#2" csCatId="colorful" phldr="1"/>
      <dgm:spPr/>
      <dgm:t>
        <a:bodyPr/>
        <a:lstStyle/>
        <a:p>
          <a:endParaRPr lang="ru-RU"/>
        </a:p>
      </dgm:t>
    </dgm:pt>
    <dgm:pt modelId="{7D0A0FA5-5FBE-4C3A-AC62-B1EBD32D1422}">
      <dgm:prSet/>
      <dgm:spPr/>
      <dgm:t>
        <a:bodyPr/>
        <a:lstStyle/>
        <a:p>
          <a:pPr rtl="0"/>
          <a:r>
            <a:rPr lang="kk-KZ" dirty="0" smtClean="0">
              <a:latin typeface="Times New Roman" panose="02020603050405020304" pitchFamily="18" charset="0"/>
              <a:cs typeface="Times New Roman" panose="02020603050405020304" pitchFamily="18" charset="0"/>
            </a:rPr>
            <a:t>Бұл  құбылыс  та  біздің  елімізде,  жерімізде  жиі  болып  тұрады.   Тек  соңғы   бес  жылдың  ішінде,   Атырау   облысының  өзінде  ғана   бірнеше  су  тасқыны  болды.   Бұл  өзгерістердің   барлығы    тек  абиғат  күштерімен  ғана  болып  жататын   құбылыстар.   Әсіресе,   Каспий  теңізінің   тасуынан     Құрманғазы,  Исатай  аудандары   көп  зиян   шегуде.  Мал,  қора,   қыстақтар,  үйлер  суға  кетуде. </a:t>
          </a:r>
          <a:endParaRPr lang="ru-RU" dirty="0">
            <a:latin typeface="Times New Roman" panose="02020603050405020304" pitchFamily="18" charset="0"/>
            <a:cs typeface="Times New Roman" panose="02020603050405020304" pitchFamily="18" charset="0"/>
          </a:endParaRPr>
        </a:p>
      </dgm:t>
    </dgm:pt>
    <dgm:pt modelId="{D6DE6829-7921-49F7-BA0A-4E8AC6AA1F49}" type="parTrans" cxnId="{25F00D67-3B51-4659-8E57-00145D03F922}">
      <dgm:prSet/>
      <dgm:spPr/>
      <dgm:t>
        <a:bodyPr/>
        <a:lstStyle/>
        <a:p>
          <a:endParaRPr lang="ru-RU"/>
        </a:p>
      </dgm:t>
    </dgm:pt>
    <dgm:pt modelId="{749CC79A-E638-4A7A-9D63-72488A2AB770}" type="sibTrans" cxnId="{25F00D67-3B51-4659-8E57-00145D03F922}">
      <dgm:prSet/>
      <dgm:spPr/>
      <dgm:t>
        <a:bodyPr/>
        <a:lstStyle/>
        <a:p>
          <a:endParaRPr lang="ru-RU"/>
        </a:p>
      </dgm:t>
    </dgm:pt>
    <dgm:pt modelId="{E4BAB22F-7F53-49EC-BD52-310706581CD5}">
      <dgm:prSet/>
      <dgm:spPr/>
      <dgm:t>
        <a:bodyPr/>
        <a:lstStyle/>
        <a:p>
          <a:pPr rtl="0"/>
          <a:r>
            <a:rPr lang="kk-KZ" dirty="0" smtClean="0">
              <a:latin typeface="Times New Roman" panose="02020603050405020304" pitchFamily="18" charset="0"/>
              <a:cs typeface="Times New Roman" panose="02020603050405020304" pitchFamily="18" charset="0"/>
            </a:rPr>
            <a:t>Жайық,   Ойыл,  Ембі  өзедерінің   суының  көтерілуінен  Қызыл-қоға,  Жылой,  Махамбет  аудандары   көп зиян   шегіп  отыр.  Каспий    теңізі  мен  Жайық   өзендері   Атырау     қаласына   қауіп   төндіруде.  Бұған  қарсы  облыс  басшылары   тиісті   шаралар    қолданып  (жағаны  бекіту,  елді  мекендерді  қауіпсіз   орындарға  көшіруді),  күрес  жүргізуде.   Осындай  жағдай  2003-2004 жж. Шардара  су  қоймасында,   Сырдария  өзенінің   батысында  болып,  үлкен  материалдық  шығын  әкелді.     </a:t>
          </a:r>
          <a:endParaRPr lang="ru-RU" dirty="0">
            <a:latin typeface="Times New Roman" panose="02020603050405020304" pitchFamily="18" charset="0"/>
            <a:cs typeface="Times New Roman" panose="02020603050405020304" pitchFamily="18" charset="0"/>
          </a:endParaRPr>
        </a:p>
      </dgm:t>
    </dgm:pt>
    <dgm:pt modelId="{E4BF7A94-46A7-4006-BA86-065D04030666}" type="parTrans" cxnId="{A66EADEE-D911-45C5-9479-F32868C480C4}">
      <dgm:prSet/>
      <dgm:spPr/>
      <dgm:t>
        <a:bodyPr/>
        <a:lstStyle/>
        <a:p>
          <a:endParaRPr lang="ru-RU"/>
        </a:p>
      </dgm:t>
    </dgm:pt>
    <dgm:pt modelId="{39E26C60-4119-415E-98F5-D8A53FE98E48}" type="sibTrans" cxnId="{A66EADEE-D911-45C5-9479-F32868C480C4}">
      <dgm:prSet/>
      <dgm:spPr/>
      <dgm:t>
        <a:bodyPr/>
        <a:lstStyle/>
        <a:p>
          <a:endParaRPr lang="ru-RU"/>
        </a:p>
      </dgm:t>
    </dgm:pt>
    <dgm:pt modelId="{1316116F-EE15-4EB9-B794-2AED5D620660}" type="pres">
      <dgm:prSet presAssocID="{2592E52D-C2D2-4F3C-B14E-9909573668A9}" presName="Name0" presStyleCnt="0">
        <dgm:presLayoutVars>
          <dgm:dir/>
          <dgm:resizeHandles val="exact"/>
        </dgm:presLayoutVars>
      </dgm:prSet>
      <dgm:spPr/>
      <dgm:t>
        <a:bodyPr/>
        <a:lstStyle/>
        <a:p>
          <a:endParaRPr lang="ru-RU"/>
        </a:p>
      </dgm:t>
    </dgm:pt>
    <dgm:pt modelId="{499A8CC5-9791-4ED8-9ECD-E7944BE646B6}" type="pres">
      <dgm:prSet presAssocID="{7D0A0FA5-5FBE-4C3A-AC62-B1EBD32D1422}" presName="composite" presStyleCnt="0"/>
      <dgm:spPr/>
    </dgm:pt>
    <dgm:pt modelId="{C37ECE0A-731C-42B7-8F62-BCB822ACAD60}" type="pres">
      <dgm:prSet presAssocID="{7D0A0FA5-5FBE-4C3A-AC62-B1EBD32D1422}" presName="rect1" presStyleLbl="trAlignAcc1" presStyleIdx="0" presStyleCnt="2">
        <dgm:presLayoutVars>
          <dgm:bulletEnabled val="1"/>
        </dgm:presLayoutVars>
      </dgm:prSet>
      <dgm:spPr/>
      <dgm:t>
        <a:bodyPr/>
        <a:lstStyle/>
        <a:p>
          <a:endParaRPr lang="ru-RU"/>
        </a:p>
      </dgm:t>
    </dgm:pt>
    <dgm:pt modelId="{AD9657BC-4FCA-4706-9B6A-135005FEE7F5}" type="pres">
      <dgm:prSet presAssocID="{7D0A0FA5-5FBE-4C3A-AC62-B1EBD32D1422}" presName="rect2" presStyleLbl="fgImgPlace1" presStyleIdx="0" presStyleCnt="2" custLinFactNeighborY="-4024"/>
      <dgm:spPr>
        <a:blipFill>
          <a:blip xmlns:r="http://schemas.openxmlformats.org/officeDocument/2006/relationships" r:embed="rId1">
            <a:extLst>
              <a:ext uri="{28A0092B-C50C-407E-A947-70E740481C1C}">
                <a14:useLocalDpi xmlns:a14="http://schemas.microsoft.com/office/drawing/2010/main" xmlns="" val="0"/>
              </a:ext>
            </a:extLst>
          </a:blip>
          <a:srcRect/>
          <a:stretch>
            <a:fillRect l="-72000" r="-72000"/>
          </a:stretch>
        </a:blipFill>
      </dgm:spPr>
    </dgm:pt>
    <dgm:pt modelId="{4DCA5F53-FF52-4933-BEA0-E365B3A20EC3}" type="pres">
      <dgm:prSet presAssocID="{749CC79A-E638-4A7A-9D63-72488A2AB770}" presName="sibTrans" presStyleCnt="0"/>
      <dgm:spPr/>
    </dgm:pt>
    <dgm:pt modelId="{50F6DE18-C512-4147-B335-B894535ED1F3}" type="pres">
      <dgm:prSet presAssocID="{E4BAB22F-7F53-49EC-BD52-310706581CD5}" presName="composite" presStyleCnt="0"/>
      <dgm:spPr/>
    </dgm:pt>
    <dgm:pt modelId="{0040EDC1-CA80-4EBA-BA24-E6FA653BC870}" type="pres">
      <dgm:prSet presAssocID="{E4BAB22F-7F53-49EC-BD52-310706581CD5}" presName="rect1" presStyleLbl="trAlignAcc1" presStyleIdx="1" presStyleCnt="2">
        <dgm:presLayoutVars>
          <dgm:bulletEnabled val="1"/>
        </dgm:presLayoutVars>
      </dgm:prSet>
      <dgm:spPr/>
      <dgm:t>
        <a:bodyPr/>
        <a:lstStyle/>
        <a:p>
          <a:endParaRPr lang="ru-RU"/>
        </a:p>
      </dgm:t>
    </dgm:pt>
    <dgm:pt modelId="{041A09A8-660F-4D6B-87A6-D666BF5F8603}" type="pres">
      <dgm:prSet presAssocID="{E4BAB22F-7F53-49EC-BD52-310706581CD5}"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xmlns="" val="0"/>
              </a:ext>
            </a:extLst>
          </a:blip>
          <a:srcRect/>
          <a:stretch>
            <a:fillRect l="-83000" r="-83000"/>
          </a:stretch>
        </a:blipFill>
      </dgm:spPr>
    </dgm:pt>
  </dgm:ptLst>
  <dgm:cxnLst>
    <dgm:cxn modelId="{03013A51-8141-4493-B36F-DCA8FAF93D30}" type="presOf" srcId="{2592E52D-C2D2-4F3C-B14E-9909573668A9}" destId="{1316116F-EE15-4EB9-B794-2AED5D620660}" srcOrd="0" destOrd="0" presId="urn:microsoft.com/office/officeart/2008/layout/PictureStrips"/>
    <dgm:cxn modelId="{1005C70C-EF1F-40B8-BAED-208F7550E755}" type="presOf" srcId="{E4BAB22F-7F53-49EC-BD52-310706581CD5}" destId="{0040EDC1-CA80-4EBA-BA24-E6FA653BC870}" srcOrd="0" destOrd="0" presId="urn:microsoft.com/office/officeart/2008/layout/PictureStrips"/>
    <dgm:cxn modelId="{25F00D67-3B51-4659-8E57-00145D03F922}" srcId="{2592E52D-C2D2-4F3C-B14E-9909573668A9}" destId="{7D0A0FA5-5FBE-4C3A-AC62-B1EBD32D1422}" srcOrd="0" destOrd="0" parTransId="{D6DE6829-7921-49F7-BA0A-4E8AC6AA1F49}" sibTransId="{749CC79A-E638-4A7A-9D63-72488A2AB770}"/>
    <dgm:cxn modelId="{CFB27068-2683-45B5-B9EA-73502EFE6FF3}" type="presOf" srcId="{7D0A0FA5-5FBE-4C3A-AC62-B1EBD32D1422}" destId="{C37ECE0A-731C-42B7-8F62-BCB822ACAD60}" srcOrd="0" destOrd="0" presId="urn:microsoft.com/office/officeart/2008/layout/PictureStrips"/>
    <dgm:cxn modelId="{A66EADEE-D911-45C5-9479-F32868C480C4}" srcId="{2592E52D-C2D2-4F3C-B14E-9909573668A9}" destId="{E4BAB22F-7F53-49EC-BD52-310706581CD5}" srcOrd="1" destOrd="0" parTransId="{E4BF7A94-46A7-4006-BA86-065D04030666}" sibTransId="{39E26C60-4119-415E-98F5-D8A53FE98E48}"/>
    <dgm:cxn modelId="{C0F759A6-FC1F-49EB-887C-7D29D39C7F07}" type="presParOf" srcId="{1316116F-EE15-4EB9-B794-2AED5D620660}" destId="{499A8CC5-9791-4ED8-9ECD-E7944BE646B6}" srcOrd="0" destOrd="0" presId="urn:microsoft.com/office/officeart/2008/layout/PictureStrips"/>
    <dgm:cxn modelId="{BCCD3746-E2F2-40BC-9ED3-4957DD66CA5A}" type="presParOf" srcId="{499A8CC5-9791-4ED8-9ECD-E7944BE646B6}" destId="{C37ECE0A-731C-42B7-8F62-BCB822ACAD60}" srcOrd="0" destOrd="0" presId="urn:microsoft.com/office/officeart/2008/layout/PictureStrips"/>
    <dgm:cxn modelId="{8C0BB93A-BF04-4B9B-B26C-EB8AF8E9D5A6}" type="presParOf" srcId="{499A8CC5-9791-4ED8-9ECD-E7944BE646B6}" destId="{AD9657BC-4FCA-4706-9B6A-135005FEE7F5}" srcOrd="1" destOrd="0" presId="urn:microsoft.com/office/officeart/2008/layout/PictureStrips"/>
    <dgm:cxn modelId="{ADCCF8F4-466F-46B1-BD14-A1957708021B}" type="presParOf" srcId="{1316116F-EE15-4EB9-B794-2AED5D620660}" destId="{4DCA5F53-FF52-4933-BEA0-E365B3A20EC3}" srcOrd="1" destOrd="0" presId="urn:microsoft.com/office/officeart/2008/layout/PictureStrips"/>
    <dgm:cxn modelId="{16C71554-3D22-41FD-88EE-084B2B21DCFB}" type="presParOf" srcId="{1316116F-EE15-4EB9-B794-2AED5D620660}" destId="{50F6DE18-C512-4147-B335-B894535ED1F3}" srcOrd="2" destOrd="0" presId="urn:microsoft.com/office/officeart/2008/layout/PictureStrips"/>
    <dgm:cxn modelId="{97D05EAB-C813-4656-84EF-19314417F89F}" type="presParOf" srcId="{50F6DE18-C512-4147-B335-B894535ED1F3}" destId="{0040EDC1-CA80-4EBA-BA24-E6FA653BC870}" srcOrd="0" destOrd="0" presId="urn:microsoft.com/office/officeart/2008/layout/PictureStrips"/>
    <dgm:cxn modelId="{0B28E333-E43A-4004-B2F4-5A09466D40F2}" type="presParOf" srcId="{50F6DE18-C512-4147-B335-B894535ED1F3}" destId="{041A09A8-660F-4D6B-87A6-D666BF5F8603}" srcOrd="1" destOrd="0" presId="urn:microsoft.com/office/officeart/2008/layout/PictureStrip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EDAB77-6314-452D-BECA-35611E295C5F}" type="doc">
      <dgm:prSet loTypeId="urn:microsoft.com/office/officeart/2005/8/layout/vList2" loCatId="list" qsTypeId="urn:microsoft.com/office/officeart/2005/8/quickstyle/simple3" qsCatId="simple" csTypeId="urn:microsoft.com/office/officeart/2005/8/colors/colorful5" csCatId="colorful"/>
      <dgm:spPr/>
      <dgm:t>
        <a:bodyPr/>
        <a:lstStyle/>
        <a:p>
          <a:endParaRPr lang="ru-RU"/>
        </a:p>
      </dgm:t>
    </dgm:pt>
    <dgm:pt modelId="{20165674-A0A6-4F61-9C55-4696DD82A600}">
      <dgm:prSet/>
      <dgm:spPr/>
      <dgm:t>
        <a:bodyPr/>
        <a:lstStyle/>
        <a:p>
          <a:pPr rtl="0"/>
          <a:r>
            <a:rPr lang="kk-KZ" b="1" smtClean="0"/>
            <a:t>Су  басу -</a:t>
          </a:r>
          <a:r>
            <a:rPr lang="kk-KZ" smtClean="0"/>
            <a:t>  өзен,  көл  немесе  теңіз  суының  деңгейінің  көтеріліп,  жердің  белгілі  бір  бөлігінің   су  астында  қалуы.   Ол  елді  мекендердің   су  астына  қалуына,  адам  мен    малдың    өлім-жітіміне  алып  келеді. </a:t>
          </a:r>
          <a:endParaRPr lang="ru-RU"/>
        </a:p>
      </dgm:t>
    </dgm:pt>
    <dgm:pt modelId="{54D33F80-6EF7-4CA6-80E2-E61E4527DB97}" type="parTrans" cxnId="{892096B0-19BC-4BA7-BBCA-CDF77933E585}">
      <dgm:prSet/>
      <dgm:spPr/>
      <dgm:t>
        <a:bodyPr/>
        <a:lstStyle/>
        <a:p>
          <a:endParaRPr lang="ru-RU"/>
        </a:p>
      </dgm:t>
    </dgm:pt>
    <dgm:pt modelId="{98D61868-FFCE-4994-9B7C-910F8B15254C}" type="sibTrans" cxnId="{892096B0-19BC-4BA7-BBCA-CDF77933E585}">
      <dgm:prSet/>
      <dgm:spPr/>
      <dgm:t>
        <a:bodyPr/>
        <a:lstStyle/>
        <a:p>
          <a:endParaRPr lang="ru-RU"/>
        </a:p>
      </dgm:t>
    </dgm:pt>
    <dgm:pt modelId="{E958027C-A2AD-4227-BAD3-04ABB41D4867}">
      <dgm:prSet/>
      <dgm:spPr/>
      <dgm:t>
        <a:bodyPr/>
        <a:lstStyle/>
        <a:p>
          <a:pPr rtl="0"/>
          <a:r>
            <a:rPr lang="kk-KZ" smtClean="0"/>
            <a:t>Көптеген  су   басудың   негізгі  себептеріне  нөсер  жаңбыр  жаууы,  қардың,  мұздақтардың    үздіксіз  еруі  жатады. </a:t>
          </a:r>
          <a:endParaRPr lang="ru-RU"/>
        </a:p>
      </dgm:t>
    </dgm:pt>
    <dgm:pt modelId="{3725693A-7207-46A2-901B-D0E53701F1CB}" type="parTrans" cxnId="{7CD12BA6-31BE-4B69-AD34-3A18D36A496C}">
      <dgm:prSet/>
      <dgm:spPr/>
      <dgm:t>
        <a:bodyPr/>
        <a:lstStyle/>
        <a:p>
          <a:endParaRPr lang="ru-RU"/>
        </a:p>
      </dgm:t>
    </dgm:pt>
    <dgm:pt modelId="{564D1421-3BB2-48D6-A898-D8F9D35C335F}" type="sibTrans" cxnId="{7CD12BA6-31BE-4B69-AD34-3A18D36A496C}">
      <dgm:prSet/>
      <dgm:spPr/>
      <dgm:t>
        <a:bodyPr/>
        <a:lstStyle/>
        <a:p>
          <a:endParaRPr lang="ru-RU"/>
        </a:p>
      </dgm:t>
    </dgm:pt>
    <dgm:pt modelId="{C1D30DEE-2CEF-4033-937F-3CEE565256B5}">
      <dgm:prSet/>
      <dgm:spPr/>
      <dgm:t>
        <a:bodyPr/>
        <a:lstStyle/>
        <a:p>
          <a:pPr rtl="0"/>
          <a:r>
            <a:rPr lang="kk-KZ" smtClean="0"/>
            <a:t>Сырғымалар,  бөгеттерден,  тоғандардан  кенет  бұзылуынан   пайда  болатын  су  басу  өте  қауіпті   болады. </a:t>
          </a:r>
          <a:endParaRPr lang="ru-RU"/>
        </a:p>
      </dgm:t>
    </dgm:pt>
    <dgm:pt modelId="{E785C48B-35B9-46D2-B19D-9C3A4F7535C6}" type="parTrans" cxnId="{0E9E1199-44EB-41BF-9622-438BF276BA30}">
      <dgm:prSet/>
      <dgm:spPr/>
      <dgm:t>
        <a:bodyPr/>
        <a:lstStyle/>
        <a:p>
          <a:endParaRPr lang="ru-RU"/>
        </a:p>
      </dgm:t>
    </dgm:pt>
    <dgm:pt modelId="{A1E41A45-0E1A-4F48-B6D9-5BB1F6E10857}" type="sibTrans" cxnId="{0E9E1199-44EB-41BF-9622-438BF276BA30}">
      <dgm:prSet/>
      <dgm:spPr/>
      <dgm:t>
        <a:bodyPr/>
        <a:lstStyle/>
        <a:p>
          <a:endParaRPr lang="ru-RU"/>
        </a:p>
      </dgm:t>
    </dgm:pt>
    <dgm:pt modelId="{A84FCEE5-6090-4786-B050-EE91DC0EF001}" type="pres">
      <dgm:prSet presAssocID="{0BEDAB77-6314-452D-BECA-35611E295C5F}" presName="linear" presStyleCnt="0">
        <dgm:presLayoutVars>
          <dgm:animLvl val="lvl"/>
          <dgm:resizeHandles val="exact"/>
        </dgm:presLayoutVars>
      </dgm:prSet>
      <dgm:spPr/>
      <dgm:t>
        <a:bodyPr/>
        <a:lstStyle/>
        <a:p>
          <a:endParaRPr lang="ru-RU"/>
        </a:p>
      </dgm:t>
    </dgm:pt>
    <dgm:pt modelId="{3A6F837E-D46F-4D83-8507-8D07297E8A54}" type="pres">
      <dgm:prSet presAssocID="{20165674-A0A6-4F61-9C55-4696DD82A600}" presName="parentText" presStyleLbl="node1" presStyleIdx="0" presStyleCnt="3">
        <dgm:presLayoutVars>
          <dgm:chMax val="0"/>
          <dgm:bulletEnabled val="1"/>
        </dgm:presLayoutVars>
      </dgm:prSet>
      <dgm:spPr/>
      <dgm:t>
        <a:bodyPr/>
        <a:lstStyle/>
        <a:p>
          <a:endParaRPr lang="ru-RU"/>
        </a:p>
      </dgm:t>
    </dgm:pt>
    <dgm:pt modelId="{FACCAEC3-CCCB-480C-BCF0-687865D7602B}" type="pres">
      <dgm:prSet presAssocID="{98D61868-FFCE-4994-9B7C-910F8B15254C}" presName="spacer" presStyleCnt="0"/>
      <dgm:spPr/>
    </dgm:pt>
    <dgm:pt modelId="{A8B46813-BED6-4290-A8B5-02C7543A7559}" type="pres">
      <dgm:prSet presAssocID="{E958027C-A2AD-4227-BAD3-04ABB41D4867}" presName="parentText" presStyleLbl="node1" presStyleIdx="1" presStyleCnt="3">
        <dgm:presLayoutVars>
          <dgm:chMax val="0"/>
          <dgm:bulletEnabled val="1"/>
        </dgm:presLayoutVars>
      </dgm:prSet>
      <dgm:spPr/>
      <dgm:t>
        <a:bodyPr/>
        <a:lstStyle/>
        <a:p>
          <a:endParaRPr lang="ru-RU"/>
        </a:p>
      </dgm:t>
    </dgm:pt>
    <dgm:pt modelId="{F41B8223-1DD7-4E47-A02D-55E14E65C27C}" type="pres">
      <dgm:prSet presAssocID="{564D1421-3BB2-48D6-A898-D8F9D35C335F}" presName="spacer" presStyleCnt="0"/>
      <dgm:spPr/>
    </dgm:pt>
    <dgm:pt modelId="{9264B0DA-C97C-4522-9B77-E716B58D139F}" type="pres">
      <dgm:prSet presAssocID="{C1D30DEE-2CEF-4033-937F-3CEE565256B5}" presName="parentText" presStyleLbl="node1" presStyleIdx="2" presStyleCnt="3">
        <dgm:presLayoutVars>
          <dgm:chMax val="0"/>
          <dgm:bulletEnabled val="1"/>
        </dgm:presLayoutVars>
      </dgm:prSet>
      <dgm:spPr/>
      <dgm:t>
        <a:bodyPr/>
        <a:lstStyle/>
        <a:p>
          <a:endParaRPr lang="ru-RU"/>
        </a:p>
      </dgm:t>
    </dgm:pt>
  </dgm:ptLst>
  <dgm:cxnLst>
    <dgm:cxn modelId="{E38723EA-5A0F-4B15-969C-7169C5C0BFB6}" type="presOf" srcId="{E958027C-A2AD-4227-BAD3-04ABB41D4867}" destId="{A8B46813-BED6-4290-A8B5-02C7543A7559}" srcOrd="0" destOrd="0" presId="urn:microsoft.com/office/officeart/2005/8/layout/vList2"/>
    <dgm:cxn modelId="{0E9E1199-44EB-41BF-9622-438BF276BA30}" srcId="{0BEDAB77-6314-452D-BECA-35611E295C5F}" destId="{C1D30DEE-2CEF-4033-937F-3CEE565256B5}" srcOrd="2" destOrd="0" parTransId="{E785C48B-35B9-46D2-B19D-9C3A4F7535C6}" sibTransId="{A1E41A45-0E1A-4F48-B6D9-5BB1F6E10857}"/>
    <dgm:cxn modelId="{7CD12BA6-31BE-4B69-AD34-3A18D36A496C}" srcId="{0BEDAB77-6314-452D-BECA-35611E295C5F}" destId="{E958027C-A2AD-4227-BAD3-04ABB41D4867}" srcOrd="1" destOrd="0" parTransId="{3725693A-7207-46A2-901B-D0E53701F1CB}" sibTransId="{564D1421-3BB2-48D6-A898-D8F9D35C335F}"/>
    <dgm:cxn modelId="{E5716C79-88A7-4B2B-9F1E-8B6F875282B9}" type="presOf" srcId="{0BEDAB77-6314-452D-BECA-35611E295C5F}" destId="{A84FCEE5-6090-4786-B050-EE91DC0EF001}" srcOrd="0" destOrd="0" presId="urn:microsoft.com/office/officeart/2005/8/layout/vList2"/>
    <dgm:cxn modelId="{C72DA512-70A9-4650-9654-6A96D2A87AFB}" type="presOf" srcId="{20165674-A0A6-4F61-9C55-4696DD82A600}" destId="{3A6F837E-D46F-4D83-8507-8D07297E8A54}" srcOrd="0" destOrd="0" presId="urn:microsoft.com/office/officeart/2005/8/layout/vList2"/>
    <dgm:cxn modelId="{892096B0-19BC-4BA7-BBCA-CDF77933E585}" srcId="{0BEDAB77-6314-452D-BECA-35611E295C5F}" destId="{20165674-A0A6-4F61-9C55-4696DD82A600}" srcOrd="0" destOrd="0" parTransId="{54D33F80-6EF7-4CA6-80E2-E61E4527DB97}" sibTransId="{98D61868-FFCE-4994-9B7C-910F8B15254C}"/>
    <dgm:cxn modelId="{A30E9652-708C-45A0-8711-7C6E547B9AF1}" type="presOf" srcId="{C1D30DEE-2CEF-4033-937F-3CEE565256B5}" destId="{9264B0DA-C97C-4522-9B77-E716B58D139F}" srcOrd="0" destOrd="0" presId="urn:microsoft.com/office/officeart/2005/8/layout/vList2"/>
    <dgm:cxn modelId="{F83D61BC-44A5-4A82-935F-891FE9FB6805}" type="presParOf" srcId="{A84FCEE5-6090-4786-B050-EE91DC0EF001}" destId="{3A6F837E-D46F-4D83-8507-8D07297E8A54}" srcOrd="0" destOrd="0" presId="urn:microsoft.com/office/officeart/2005/8/layout/vList2"/>
    <dgm:cxn modelId="{04618831-CAC7-475E-B4AD-3AF20676313A}" type="presParOf" srcId="{A84FCEE5-6090-4786-B050-EE91DC0EF001}" destId="{FACCAEC3-CCCB-480C-BCF0-687865D7602B}" srcOrd="1" destOrd="0" presId="urn:microsoft.com/office/officeart/2005/8/layout/vList2"/>
    <dgm:cxn modelId="{F97254A7-E847-424E-9886-6B204000D160}" type="presParOf" srcId="{A84FCEE5-6090-4786-B050-EE91DC0EF001}" destId="{A8B46813-BED6-4290-A8B5-02C7543A7559}" srcOrd="2" destOrd="0" presId="urn:microsoft.com/office/officeart/2005/8/layout/vList2"/>
    <dgm:cxn modelId="{E3AAE175-930A-4C81-B0A6-65C3401D6732}" type="presParOf" srcId="{A84FCEE5-6090-4786-B050-EE91DC0EF001}" destId="{F41B8223-1DD7-4E47-A02D-55E14E65C27C}" srcOrd="3" destOrd="0" presId="urn:microsoft.com/office/officeart/2005/8/layout/vList2"/>
    <dgm:cxn modelId="{48A5EEAC-F854-4A6B-BB66-D7DEABB68AF2}" type="presParOf" srcId="{A84FCEE5-6090-4786-B050-EE91DC0EF001}" destId="{9264B0DA-C97C-4522-9B77-E716B58D139F}"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0F05E-2BCB-405B-B49B-69B2BC1E3775}" type="doc">
      <dgm:prSet loTypeId="urn:microsoft.com/office/officeart/2005/8/layout/hProcess9" loCatId="process" qsTypeId="urn:microsoft.com/office/officeart/2005/8/quickstyle/simple3" qsCatId="simple" csTypeId="urn:microsoft.com/office/officeart/2005/8/colors/colorful5" csCatId="colorful"/>
      <dgm:spPr/>
      <dgm:t>
        <a:bodyPr/>
        <a:lstStyle/>
        <a:p>
          <a:endParaRPr lang="ru-RU"/>
        </a:p>
      </dgm:t>
    </dgm:pt>
    <dgm:pt modelId="{249A3C55-D192-4326-9D46-AB06D1E18301}">
      <dgm:prSet/>
      <dgm:spPr/>
      <dgm:t>
        <a:bodyPr/>
        <a:lstStyle/>
        <a:p>
          <a:pPr rtl="0"/>
          <a:r>
            <a:rPr lang="ru-RU" smtClean="0">
              <a:latin typeface="Times New Roman" panose="02020603050405020304" pitchFamily="18" charset="0"/>
              <a:cs typeface="Times New Roman" panose="02020603050405020304" pitchFamily="18" charset="0"/>
            </a:rPr>
            <a:t>Сел – тау өзеннің өз арналарынан кенеттен көтеріліп, деңгейінің күрт өзгеруі және тау жыныстары бұзылуынан болатын қуатты ағын.</a:t>
          </a:r>
          <a:endParaRPr lang="ru-RU">
            <a:latin typeface="Times New Roman" panose="02020603050405020304" pitchFamily="18" charset="0"/>
            <a:cs typeface="Times New Roman" panose="02020603050405020304" pitchFamily="18" charset="0"/>
          </a:endParaRPr>
        </a:p>
      </dgm:t>
    </dgm:pt>
    <dgm:pt modelId="{86D761D6-0D99-4E3B-993B-C72E70FFC629}" type="parTrans" cxnId="{B3876851-8A13-45DA-BE38-C274EFD1937D}">
      <dgm:prSet/>
      <dgm:spPr/>
      <dgm:t>
        <a:bodyPr/>
        <a:lstStyle/>
        <a:p>
          <a:endParaRPr lang="ru-RU"/>
        </a:p>
      </dgm:t>
    </dgm:pt>
    <dgm:pt modelId="{D43B0214-3AB6-4712-AAEE-20E7A374F383}" type="sibTrans" cxnId="{B3876851-8A13-45DA-BE38-C274EFD1937D}">
      <dgm:prSet/>
      <dgm:spPr/>
      <dgm:t>
        <a:bodyPr/>
        <a:lstStyle/>
        <a:p>
          <a:endParaRPr lang="ru-RU"/>
        </a:p>
      </dgm:t>
    </dgm:pt>
    <dgm:pt modelId="{2D9DE13F-16AF-4067-8AA6-8D2C69A86570}">
      <dgm:prSet/>
      <dgm:spPr/>
      <dgm:t>
        <a:bodyPr/>
        <a:lstStyle/>
        <a:p>
          <a:pPr rtl="0"/>
          <a:r>
            <a:rPr lang="ru-RU" dirty="0" smtClean="0">
              <a:latin typeface="Times New Roman" panose="02020603050405020304" pitchFamily="18" charset="0"/>
              <a:cs typeface="Times New Roman" panose="02020603050405020304" pitchFamily="18" charset="0"/>
            </a:rPr>
            <a:t>Сел </a:t>
          </a:r>
          <a:r>
            <a:rPr lang="ru-RU" dirty="0" err="1" smtClean="0">
              <a:latin typeface="Times New Roman" panose="02020603050405020304" pitchFamily="18" charset="0"/>
              <a:cs typeface="Times New Roman" panose="02020603050405020304" pitchFamily="18" charset="0"/>
            </a:rPr>
            <a:t>ұзақ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нөсердің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салдарынан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мұз</a:t>
          </a:r>
          <a:r>
            <a:rPr lang="ru-RU" dirty="0" smtClean="0">
              <a:latin typeface="Times New Roman" panose="02020603050405020304" pitchFamily="18" charset="0"/>
              <a:cs typeface="Times New Roman" panose="02020603050405020304" pitchFamily="18" charset="0"/>
            </a:rPr>
            <a:t> бен </a:t>
          </a:r>
          <a:r>
            <a:rPr lang="ru-RU" dirty="0" err="1" smtClean="0">
              <a:latin typeface="Times New Roman" panose="02020603050405020304" pitchFamily="18" charset="0"/>
              <a:cs typeface="Times New Roman" panose="02020603050405020304" pitchFamily="18" charset="0"/>
            </a:rPr>
            <a:t>қардың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жылдам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еруінен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моренді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мұзды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қзендердің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бұзылуынан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сілкінісінен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адамның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шаруашылық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қызметі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нәтижесінен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пайда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болады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Тасқындардың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басқа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түріне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қарағанда</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әдеттегідей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үздіксіз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емес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жекелеген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толқындар</a:t>
          </a:r>
          <a:r>
            <a:rPr lang="ru-RU" dirty="0" smtClean="0">
              <a:latin typeface="Times New Roman" panose="02020603050405020304" pitchFamily="18" charset="0"/>
              <a:cs typeface="Times New Roman" panose="02020603050405020304" pitchFamily="18" charset="0"/>
            </a:rPr>
            <a:t> мен 10 м/с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одан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жылдамдықпен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қозғалады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EA5F29C8-68B1-4C50-81A8-ED76B982AFD6}" type="parTrans" cxnId="{E45540D7-AD8C-40E7-B940-123BFDB2178E}">
      <dgm:prSet/>
      <dgm:spPr/>
      <dgm:t>
        <a:bodyPr/>
        <a:lstStyle/>
        <a:p>
          <a:endParaRPr lang="ru-RU"/>
        </a:p>
      </dgm:t>
    </dgm:pt>
    <dgm:pt modelId="{48B5B3A8-7676-44AC-AE4F-38CC2EC0D547}" type="sibTrans" cxnId="{E45540D7-AD8C-40E7-B940-123BFDB2178E}">
      <dgm:prSet/>
      <dgm:spPr/>
      <dgm:t>
        <a:bodyPr/>
        <a:lstStyle/>
        <a:p>
          <a:endParaRPr lang="ru-RU"/>
        </a:p>
      </dgm:t>
    </dgm:pt>
    <dgm:pt modelId="{1D2802BE-7A5D-482A-B4C4-7B10A1B00AD5}" type="pres">
      <dgm:prSet presAssocID="{8E20F05E-2BCB-405B-B49B-69B2BC1E3775}" presName="CompostProcess" presStyleCnt="0">
        <dgm:presLayoutVars>
          <dgm:dir/>
          <dgm:resizeHandles val="exact"/>
        </dgm:presLayoutVars>
      </dgm:prSet>
      <dgm:spPr/>
      <dgm:t>
        <a:bodyPr/>
        <a:lstStyle/>
        <a:p>
          <a:endParaRPr lang="ru-RU"/>
        </a:p>
      </dgm:t>
    </dgm:pt>
    <dgm:pt modelId="{D1CE5584-CE01-41C5-97B0-35BA84D1F0D9}" type="pres">
      <dgm:prSet presAssocID="{8E20F05E-2BCB-405B-B49B-69B2BC1E3775}" presName="arrow" presStyleLbl="bgShp" presStyleIdx="0" presStyleCnt="1"/>
      <dgm:spPr/>
    </dgm:pt>
    <dgm:pt modelId="{A6D72C27-4A31-42F4-B322-009E845787ED}" type="pres">
      <dgm:prSet presAssocID="{8E20F05E-2BCB-405B-B49B-69B2BC1E3775}" presName="linearProcess" presStyleCnt="0"/>
      <dgm:spPr/>
    </dgm:pt>
    <dgm:pt modelId="{6C9EAC1D-8545-463F-8ABB-0A29BC78F86B}" type="pres">
      <dgm:prSet presAssocID="{249A3C55-D192-4326-9D46-AB06D1E18301}" presName="textNode" presStyleLbl="node1" presStyleIdx="0" presStyleCnt="2">
        <dgm:presLayoutVars>
          <dgm:bulletEnabled val="1"/>
        </dgm:presLayoutVars>
      </dgm:prSet>
      <dgm:spPr/>
      <dgm:t>
        <a:bodyPr/>
        <a:lstStyle/>
        <a:p>
          <a:endParaRPr lang="ru-RU"/>
        </a:p>
      </dgm:t>
    </dgm:pt>
    <dgm:pt modelId="{309FD8DC-5697-480D-A57B-96CC0929628D}" type="pres">
      <dgm:prSet presAssocID="{D43B0214-3AB6-4712-AAEE-20E7A374F383}" presName="sibTrans" presStyleCnt="0"/>
      <dgm:spPr/>
    </dgm:pt>
    <dgm:pt modelId="{D8B0B718-E3EA-4982-ADC8-27A9DF7A7858}" type="pres">
      <dgm:prSet presAssocID="{2D9DE13F-16AF-4067-8AA6-8D2C69A86570}" presName="textNode" presStyleLbl="node1" presStyleIdx="1" presStyleCnt="2">
        <dgm:presLayoutVars>
          <dgm:bulletEnabled val="1"/>
        </dgm:presLayoutVars>
      </dgm:prSet>
      <dgm:spPr/>
      <dgm:t>
        <a:bodyPr/>
        <a:lstStyle/>
        <a:p>
          <a:endParaRPr lang="ru-RU"/>
        </a:p>
      </dgm:t>
    </dgm:pt>
  </dgm:ptLst>
  <dgm:cxnLst>
    <dgm:cxn modelId="{B3876851-8A13-45DA-BE38-C274EFD1937D}" srcId="{8E20F05E-2BCB-405B-B49B-69B2BC1E3775}" destId="{249A3C55-D192-4326-9D46-AB06D1E18301}" srcOrd="0" destOrd="0" parTransId="{86D761D6-0D99-4E3B-993B-C72E70FFC629}" sibTransId="{D43B0214-3AB6-4712-AAEE-20E7A374F383}"/>
    <dgm:cxn modelId="{4EA9E694-21FB-4C22-B488-146E3EAFCAF2}" type="presOf" srcId="{2D9DE13F-16AF-4067-8AA6-8D2C69A86570}" destId="{D8B0B718-E3EA-4982-ADC8-27A9DF7A7858}" srcOrd="0" destOrd="0" presId="urn:microsoft.com/office/officeart/2005/8/layout/hProcess9"/>
    <dgm:cxn modelId="{78F92337-B414-45FA-8AF0-9409C50CB971}" type="presOf" srcId="{249A3C55-D192-4326-9D46-AB06D1E18301}" destId="{6C9EAC1D-8545-463F-8ABB-0A29BC78F86B}" srcOrd="0" destOrd="0" presId="urn:microsoft.com/office/officeart/2005/8/layout/hProcess9"/>
    <dgm:cxn modelId="{154C3F88-244C-45CC-A842-5F0F1FC0A0E2}" type="presOf" srcId="{8E20F05E-2BCB-405B-B49B-69B2BC1E3775}" destId="{1D2802BE-7A5D-482A-B4C4-7B10A1B00AD5}" srcOrd="0" destOrd="0" presId="urn:microsoft.com/office/officeart/2005/8/layout/hProcess9"/>
    <dgm:cxn modelId="{E45540D7-AD8C-40E7-B940-123BFDB2178E}" srcId="{8E20F05E-2BCB-405B-B49B-69B2BC1E3775}" destId="{2D9DE13F-16AF-4067-8AA6-8D2C69A86570}" srcOrd="1" destOrd="0" parTransId="{EA5F29C8-68B1-4C50-81A8-ED76B982AFD6}" sibTransId="{48B5B3A8-7676-44AC-AE4F-38CC2EC0D547}"/>
    <dgm:cxn modelId="{F2FECF37-7915-4700-9855-86FBEC5124C8}" type="presParOf" srcId="{1D2802BE-7A5D-482A-B4C4-7B10A1B00AD5}" destId="{D1CE5584-CE01-41C5-97B0-35BA84D1F0D9}" srcOrd="0" destOrd="0" presId="urn:microsoft.com/office/officeart/2005/8/layout/hProcess9"/>
    <dgm:cxn modelId="{2823D960-91F7-4428-AB2E-62DD28AE4062}" type="presParOf" srcId="{1D2802BE-7A5D-482A-B4C4-7B10A1B00AD5}" destId="{A6D72C27-4A31-42F4-B322-009E845787ED}" srcOrd="1" destOrd="0" presId="urn:microsoft.com/office/officeart/2005/8/layout/hProcess9"/>
    <dgm:cxn modelId="{8ED5D60D-9620-49DE-9372-ACB27427BCA0}" type="presParOf" srcId="{A6D72C27-4A31-42F4-B322-009E845787ED}" destId="{6C9EAC1D-8545-463F-8ABB-0A29BC78F86B}" srcOrd="0" destOrd="0" presId="urn:microsoft.com/office/officeart/2005/8/layout/hProcess9"/>
    <dgm:cxn modelId="{A542B7F4-1B05-495F-BA60-A5EC9CE10EE6}" type="presParOf" srcId="{A6D72C27-4A31-42F4-B322-009E845787ED}" destId="{309FD8DC-5697-480D-A57B-96CC0929628D}" srcOrd="1" destOrd="0" presId="urn:microsoft.com/office/officeart/2005/8/layout/hProcess9"/>
    <dgm:cxn modelId="{B7FCC447-63A6-40D3-8E40-801D7A161C64}" type="presParOf" srcId="{A6D72C27-4A31-42F4-B322-009E845787ED}" destId="{D8B0B718-E3EA-4982-ADC8-27A9DF7A7858}"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296E86-752E-48EC-BAB1-6E59390441F1}" type="doc">
      <dgm:prSet loTypeId="urn:microsoft.com/office/officeart/2005/8/layout/vList2" loCatId="list" qsTypeId="urn:microsoft.com/office/officeart/2005/8/quickstyle/simple3" qsCatId="simple" csTypeId="urn:microsoft.com/office/officeart/2005/8/colors/colorful3" csCatId="colorful"/>
      <dgm:spPr/>
      <dgm:t>
        <a:bodyPr/>
        <a:lstStyle/>
        <a:p>
          <a:endParaRPr lang="ru-RU"/>
        </a:p>
      </dgm:t>
    </dgm:pt>
    <dgm:pt modelId="{C793DD91-93B1-4B5D-BFBC-C8B45740455C}">
      <dgm:prSet/>
      <dgm:spPr/>
      <dgm:t>
        <a:bodyPr/>
        <a:lstStyle/>
        <a:p>
          <a:pPr rtl="0"/>
          <a:r>
            <a:rPr lang="ru-RU" dirty="0" smtClean="0">
              <a:latin typeface="Times New Roman" panose="02020603050405020304" pitchFamily="18" charset="0"/>
              <a:cs typeface="Times New Roman" panose="02020603050405020304" pitchFamily="18" charset="0"/>
            </a:rPr>
            <a:t>Сел – </a:t>
          </a:r>
          <a:r>
            <a:rPr lang="ru-RU" dirty="0" err="1" smtClean="0">
              <a:latin typeface="Times New Roman" panose="02020603050405020304" pitchFamily="18" charset="0"/>
              <a:cs typeface="Times New Roman" panose="02020603050405020304" pitchFamily="18" charset="0"/>
            </a:rPr>
            <a:t>бұл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қысқа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мерзімді</a:t>
          </a:r>
          <a:r>
            <a:rPr lang="ru-RU" dirty="0" smtClean="0">
              <a:latin typeface="Times New Roman" panose="02020603050405020304" pitchFamily="18" charset="0"/>
              <a:cs typeface="Times New Roman" panose="02020603050405020304" pitchFamily="18" charset="0"/>
            </a:rPr>
            <a:t>, лай мен </a:t>
          </a:r>
          <a:r>
            <a:rPr lang="ru-RU" dirty="0" err="1" smtClean="0">
              <a:latin typeface="Times New Roman" panose="02020603050405020304" pitchFamily="18" charset="0"/>
              <a:cs typeface="Times New Roman" panose="02020603050405020304" pitchFamily="18" charset="0"/>
            </a:rPr>
            <a:t>тас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араласқан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таулы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жерлерде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болатын</a:t>
          </a:r>
          <a:r>
            <a:rPr lang="ru-RU" dirty="0" smtClean="0">
              <a:latin typeface="Times New Roman" panose="02020603050405020304" pitchFamily="18" charset="0"/>
              <a:cs typeface="Times New Roman" panose="02020603050405020304" pitchFamily="18" charset="0"/>
            </a:rPr>
            <a:t> су </a:t>
          </a:r>
          <a:r>
            <a:rPr lang="ru-RU" dirty="0" err="1" smtClean="0">
              <a:latin typeface="Times New Roman" panose="02020603050405020304" pitchFamily="18" charset="0"/>
              <a:cs typeface="Times New Roman" panose="02020603050405020304" pitchFamily="18" charset="0"/>
            </a:rPr>
            <a:t>тасқыны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Олар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еріген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қар</a:t>
          </a:r>
          <a:r>
            <a:rPr lang="ru-RU" dirty="0" smtClean="0">
              <a:latin typeface="Times New Roman" panose="02020603050405020304" pitchFamily="18" charset="0"/>
              <a:cs typeface="Times New Roman" panose="02020603050405020304" pitchFamily="18" charset="0"/>
            </a:rPr>
            <a:t> мен </a:t>
          </a:r>
          <a:r>
            <a:rPr lang="ru-RU" dirty="0" err="1" smtClean="0">
              <a:latin typeface="Times New Roman" panose="02020603050405020304" pitchFamily="18" charset="0"/>
              <a:cs typeface="Times New Roman" panose="02020603050405020304" pitchFamily="18" charset="0"/>
            </a:rPr>
            <a:t>мұздың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жауын-шашынның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салдарынан</a:t>
          </a:r>
          <a:r>
            <a:rPr lang="ru-RU" dirty="0" smtClean="0">
              <a:latin typeface="Times New Roman" panose="02020603050405020304" pitchFamily="18" charset="0"/>
              <a:cs typeface="Times New Roman" panose="02020603050405020304" pitchFamily="18" charset="0"/>
            </a:rPr>
            <a:t> тау </a:t>
          </a:r>
          <a:r>
            <a:rPr lang="ru-RU" dirty="0" err="1" smtClean="0">
              <a:latin typeface="Times New Roman" panose="02020603050405020304" pitchFamily="18" charset="0"/>
              <a:cs typeface="Times New Roman" panose="02020603050405020304" pitchFamily="18" charset="0"/>
            </a:rPr>
            <a:t>өзендерінің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тасуы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негізінде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болады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Қазақстанның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таулы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аймақтарындағы</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тасқындары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мезгілдерінде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мамыр-қыркүйек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болады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A5F1377E-6ADE-4EC3-AF0C-6604D4D7F5AA}" type="parTrans" cxnId="{4B2BAF1B-C79F-48D9-BB63-31869C3428CF}">
      <dgm:prSet/>
      <dgm:spPr/>
      <dgm:t>
        <a:bodyPr/>
        <a:lstStyle/>
        <a:p>
          <a:endParaRPr lang="ru-RU"/>
        </a:p>
      </dgm:t>
    </dgm:pt>
    <dgm:pt modelId="{F6545ACE-70AC-4D55-BCC1-90DB05F89EC8}" type="sibTrans" cxnId="{4B2BAF1B-C79F-48D9-BB63-31869C3428CF}">
      <dgm:prSet/>
      <dgm:spPr/>
      <dgm:t>
        <a:bodyPr/>
        <a:lstStyle/>
        <a:p>
          <a:endParaRPr lang="ru-RU"/>
        </a:p>
      </dgm:t>
    </dgm:pt>
    <dgm:pt modelId="{971B8BEA-7752-4E30-A030-C42BBF41CD6D}">
      <dgm:prSet/>
      <dgm:spPr/>
      <dgm:t>
        <a:bodyPr/>
        <a:lstStyle/>
        <a:p>
          <a:pPr rtl="0"/>
          <a:r>
            <a:rPr lang="ru-RU" dirty="0" smtClean="0">
              <a:latin typeface="Times New Roman" panose="02020603050405020304" pitchFamily="18" charset="0"/>
              <a:cs typeface="Times New Roman" panose="02020603050405020304" pitchFamily="18" charset="0"/>
            </a:rPr>
            <a:t>Сел </a:t>
          </a:r>
          <a:r>
            <a:rPr lang="ru-RU" dirty="0" err="1" smtClean="0">
              <a:latin typeface="Times New Roman" panose="02020603050405020304" pitchFamily="18" charset="0"/>
              <a:cs typeface="Times New Roman" panose="02020603050405020304" pitchFamily="18" charset="0"/>
            </a:rPr>
            <a:t>тасқынының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биіктігі</a:t>
          </a:r>
          <a:r>
            <a:rPr lang="ru-RU" dirty="0" smtClean="0">
              <a:latin typeface="Times New Roman" panose="02020603050405020304" pitchFamily="18" charset="0"/>
              <a:cs typeface="Times New Roman" panose="02020603050405020304" pitchFamily="18" charset="0"/>
            </a:rPr>
            <a:t> 10-20 </a:t>
          </a:r>
          <a:r>
            <a:rPr lang="ru-RU" dirty="0" err="1" smtClean="0">
              <a:latin typeface="Times New Roman" panose="02020603050405020304" pitchFamily="18" charset="0"/>
              <a:cs typeface="Times New Roman" panose="02020603050405020304" pitchFamily="18" charset="0"/>
            </a:rPr>
            <a:t>метрге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дейін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барады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жекелеген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жағдайларда</a:t>
          </a:r>
          <a:r>
            <a:rPr lang="ru-RU" dirty="0" smtClean="0">
              <a:latin typeface="Times New Roman" panose="02020603050405020304" pitchFamily="18" charset="0"/>
              <a:cs typeface="Times New Roman" panose="02020603050405020304" pitchFamily="18" charset="0"/>
            </a:rPr>
            <a:t> 40-50 </a:t>
          </a:r>
          <a:r>
            <a:rPr lang="ru-RU" dirty="0" err="1" smtClean="0">
              <a:latin typeface="Times New Roman" panose="02020603050405020304" pitchFamily="18" charset="0"/>
              <a:cs typeface="Times New Roman" panose="02020603050405020304" pitchFamily="18" charset="0"/>
            </a:rPr>
            <a:t>метрге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дейін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жетеді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жылдамдығы</a:t>
          </a:r>
          <a:r>
            <a:rPr lang="ru-RU" dirty="0" smtClean="0">
              <a:latin typeface="Times New Roman" panose="02020603050405020304" pitchFamily="18" charset="0"/>
              <a:cs typeface="Times New Roman" panose="02020603050405020304" pitchFamily="18" charset="0"/>
            </a:rPr>
            <a:t> тау </a:t>
          </a:r>
          <a:r>
            <a:rPr lang="ru-RU" dirty="0" err="1" smtClean="0">
              <a:latin typeface="Times New Roman" panose="02020603050405020304" pitchFamily="18" charset="0"/>
              <a:cs typeface="Times New Roman" panose="02020603050405020304" pitchFamily="18" charset="0"/>
            </a:rPr>
            <a:t>өзендерінің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жылдамдығына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жақын</a:t>
          </a:r>
          <a:r>
            <a:rPr lang="ru-RU" dirty="0" smtClean="0">
              <a:latin typeface="Times New Roman" panose="02020603050405020304" pitchFamily="18" charset="0"/>
              <a:cs typeface="Times New Roman" panose="02020603050405020304" pitchFamily="18" charset="0"/>
            </a:rPr>
            <a:t> (3-5 м/с </a:t>
          </a:r>
          <a:r>
            <a:rPr lang="ru-RU" dirty="0" err="1" smtClean="0">
              <a:latin typeface="Times New Roman" panose="02020603050405020304" pitchFamily="18" charset="0"/>
              <a:cs typeface="Times New Roman" panose="02020603050405020304" pitchFamily="18" charset="0"/>
            </a:rPr>
            <a:t>артық</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тасқынынан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аман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қалу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мүмкін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емес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сондықтан</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қаупінің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алдын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шараларына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үлкен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беріледі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80A64915-32CC-4FF4-9CF3-4085E79E4C9E}" type="parTrans" cxnId="{0E778A6A-907A-4F13-92C0-DD0A01FB30E5}">
      <dgm:prSet/>
      <dgm:spPr/>
      <dgm:t>
        <a:bodyPr/>
        <a:lstStyle/>
        <a:p>
          <a:endParaRPr lang="ru-RU"/>
        </a:p>
      </dgm:t>
    </dgm:pt>
    <dgm:pt modelId="{EE3C6BB7-BD22-4301-A4CA-F9F31D7531B9}" type="sibTrans" cxnId="{0E778A6A-907A-4F13-92C0-DD0A01FB30E5}">
      <dgm:prSet/>
      <dgm:spPr/>
      <dgm:t>
        <a:bodyPr/>
        <a:lstStyle/>
        <a:p>
          <a:endParaRPr lang="ru-RU"/>
        </a:p>
      </dgm:t>
    </dgm:pt>
    <dgm:pt modelId="{82914E8D-EA3D-4DD2-8F31-4BB6D828BC96}" type="pres">
      <dgm:prSet presAssocID="{3D296E86-752E-48EC-BAB1-6E59390441F1}" presName="linear" presStyleCnt="0">
        <dgm:presLayoutVars>
          <dgm:animLvl val="lvl"/>
          <dgm:resizeHandles val="exact"/>
        </dgm:presLayoutVars>
      </dgm:prSet>
      <dgm:spPr/>
      <dgm:t>
        <a:bodyPr/>
        <a:lstStyle/>
        <a:p>
          <a:endParaRPr lang="ru-RU"/>
        </a:p>
      </dgm:t>
    </dgm:pt>
    <dgm:pt modelId="{4FFC8F25-D109-4ABD-9E84-13257D960F52}" type="pres">
      <dgm:prSet presAssocID="{C793DD91-93B1-4B5D-BFBC-C8B45740455C}" presName="parentText" presStyleLbl="node1" presStyleIdx="0" presStyleCnt="2">
        <dgm:presLayoutVars>
          <dgm:chMax val="0"/>
          <dgm:bulletEnabled val="1"/>
        </dgm:presLayoutVars>
      </dgm:prSet>
      <dgm:spPr/>
      <dgm:t>
        <a:bodyPr/>
        <a:lstStyle/>
        <a:p>
          <a:endParaRPr lang="ru-RU"/>
        </a:p>
      </dgm:t>
    </dgm:pt>
    <dgm:pt modelId="{FFFFD18F-BD9F-4264-99F7-83676A748753}" type="pres">
      <dgm:prSet presAssocID="{F6545ACE-70AC-4D55-BCC1-90DB05F89EC8}" presName="spacer" presStyleCnt="0"/>
      <dgm:spPr/>
    </dgm:pt>
    <dgm:pt modelId="{AA5CD48B-5D36-4F71-87B0-E3A9450427E3}" type="pres">
      <dgm:prSet presAssocID="{971B8BEA-7752-4E30-A030-C42BBF41CD6D}" presName="parentText" presStyleLbl="node1" presStyleIdx="1" presStyleCnt="2">
        <dgm:presLayoutVars>
          <dgm:chMax val="0"/>
          <dgm:bulletEnabled val="1"/>
        </dgm:presLayoutVars>
      </dgm:prSet>
      <dgm:spPr/>
      <dgm:t>
        <a:bodyPr/>
        <a:lstStyle/>
        <a:p>
          <a:endParaRPr lang="ru-RU"/>
        </a:p>
      </dgm:t>
    </dgm:pt>
  </dgm:ptLst>
  <dgm:cxnLst>
    <dgm:cxn modelId="{0E778A6A-907A-4F13-92C0-DD0A01FB30E5}" srcId="{3D296E86-752E-48EC-BAB1-6E59390441F1}" destId="{971B8BEA-7752-4E30-A030-C42BBF41CD6D}" srcOrd="1" destOrd="0" parTransId="{80A64915-32CC-4FF4-9CF3-4085E79E4C9E}" sibTransId="{EE3C6BB7-BD22-4301-A4CA-F9F31D7531B9}"/>
    <dgm:cxn modelId="{070DC509-102A-4C87-B505-526F446A4618}" type="presOf" srcId="{C793DD91-93B1-4B5D-BFBC-C8B45740455C}" destId="{4FFC8F25-D109-4ABD-9E84-13257D960F52}" srcOrd="0" destOrd="0" presId="urn:microsoft.com/office/officeart/2005/8/layout/vList2"/>
    <dgm:cxn modelId="{4B2BAF1B-C79F-48D9-BB63-31869C3428CF}" srcId="{3D296E86-752E-48EC-BAB1-6E59390441F1}" destId="{C793DD91-93B1-4B5D-BFBC-C8B45740455C}" srcOrd="0" destOrd="0" parTransId="{A5F1377E-6ADE-4EC3-AF0C-6604D4D7F5AA}" sibTransId="{F6545ACE-70AC-4D55-BCC1-90DB05F89EC8}"/>
    <dgm:cxn modelId="{FF8817F1-D5C3-4004-9923-5DEF4FAC6C05}" type="presOf" srcId="{971B8BEA-7752-4E30-A030-C42BBF41CD6D}" destId="{AA5CD48B-5D36-4F71-87B0-E3A9450427E3}" srcOrd="0" destOrd="0" presId="urn:microsoft.com/office/officeart/2005/8/layout/vList2"/>
    <dgm:cxn modelId="{9915C02C-D02F-471C-B60D-AEF9C059F4CF}" type="presOf" srcId="{3D296E86-752E-48EC-BAB1-6E59390441F1}" destId="{82914E8D-EA3D-4DD2-8F31-4BB6D828BC96}" srcOrd="0" destOrd="0" presId="urn:microsoft.com/office/officeart/2005/8/layout/vList2"/>
    <dgm:cxn modelId="{AB7D6791-3EE5-444E-A0BE-64169F701112}" type="presParOf" srcId="{82914E8D-EA3D-4DD2-8F31-4BB6D828BC96}" destId="{4FFC8F25-D109-4ABD-9E84-13257D960F52}" srcOrd="0" destOrd="0" presId="urn:microsoft.com/office/officeart/2005/8/layout/vList2"/>
    <dgm:cxn modelId="{353D6ABC-F972-461B-9522-4517C661AE23}" type="presParOf" srcId="{82914E8D-EA3D-4DD2-8F31-4BB6D828BC96}" destId="{FFFFD18F-BD9F-4264-99F7-83676A748753}" srcOrd="1" destOrd="0" presId="urn:microsoft.com/office/officeart/2005/8/layout/vList2"/>
    <dgm:cxn modelId="{E8AE39FA-5894-454E-9B12-84932CEEB210}" type="presParOf" srcId="{82914E8D-EA3D-4DD2-8F31-4BB6D828BC96}" destId="{AA5CD48B-5D36-4F71-87B0-E3A9450427E3}"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3B7246-13D5-4F81-A781-CC0A7DF14755}" type="doc">
      <dgm:prSet loTypeId="urn:microsoft.com/office/officeart/2005/8/layout/process4" loCatId="list" qsTypeId="urn:microsoft.com/office/officeart/2005/8/quickstyle/simple3" qsCatId="simple" csTypeId="urn:microsoft.com/office/officeart/2005/8/colors/colorful5" csCatId="colorful"/>
      <dgm:spPr/>
      <dgm:t>
        <a:bodyPr/>
        <a:lstStyle/>
        <a:p>
          <a:endParaRPr lang="ru-RU"/>
        </a:p>
      </dgm:t>
    </dgm:pt>
    <dgm:pt modelId="{1E7E4533-048F-428B-BFB8-CE1B770C0708}">
      <dgm:prSet/>
      <dgm:spPr/>
      <dgm:t>
        <a:bodyPr/>
        <a:lstStyle/>
        <a:p>
          <a:pPr rtl="0"/>
          <a:r>
            <a:rPr lang="ru-RU" smtClean="0">
              <a:latin typeface="Times New Roman" panose="02020603050405020304" pitchFamily="18" charset="0"/>
              <a:cs typeface="Times New Roman" panose="02020603050405020304" pitchFamily="18" charset="0"/>
            </a:rPr>
            <a:t>Сел қаупі басым аймақта нөсер жаңбырдың жиі жаууы;</a:t>
          </a:r>
          <a:endParaRPr lang="ru-RU">
            <a:latin typeface="Times New Roman" panose="02020603050405020304" pitchFamily="18" charset="0"/>
            <a:cs typeface="Times New Roman" panose="02020603050405020304" pitchFamily="18" charset="0"/>
          </a:endParaRPr>
        </a:p>
      </dgm:t>
    </dgm:pt>
    <dgm:pt modelId="{84A1BF0C-EEB5-4FB9-A91A-0151C431E883}" type="parTrans" cxnId="{7152AEAE-5A96-4F3F-900E-40A73BF1B2AB}">
      <dgm:prSet/>
      <dgm:spPr/>
      <dgm:t>
        <a:bodyPr/>
        <a:lstStyle/>
        <a:p>
          <a:endParaRPr lang="ru-RU"/>
        </a:p>
      </dgm:t>
    </dgm:pt>
    <dgm:pt modelId="{AE683557-02A1-4201-9E6D-521FC185D958}" type="sibTrans" cxnId="{7152AEAE-5A96-4F3F-900E-40A73BF1B2AB}">
      <dgm:prSet/>
      <dgm:spPr/>
      <dgm:t>
        <a:bodyPr/>
        <a:lstStyle/>
        <a:p>
          <a:endParaRPr lang="ru-RU"/>
        </a:p>
      </dgm:t>
    </dgm:pt>
    <dgm:pt modelId="{0053AFF5-411F-4AD1-8908-5D8870B12F03}">
      <dgm:prSet/>
      <dgm:spPr/>
      <dgm:t>
        <a:bodyPr/>
        <a:lstStyle/>
        <a:p>
          <a:pPr rtl="0"/>
          <a:r>
            <a:rPr lang="ru-RU" dirty="0" err="1" smtClean="0">
              <a:latin typeface="Times New Roman" panose="02020603050405020304" pitchFamily="18" charset="0"/>
              <a:cs typeface="Times New Roman" panose="02020603050405020304" pitchFamily="18" charset="0"/>
            </a:rPr>
            <a:t>Ауа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температурасының</a:t>
          </a:r>
          <a:r>
            <a:rPr lang="ru-RU" dirty="0" smtClean="0">
              <a:latin typeface="Times New Roman" panose="02020603050405020304" pitchFamily="18" charset="0"/>
              <a:cs typeface="Times New Roman" panose="02020603050405020304" pitchFamily="18" charset="0"/>
            </a:rPr>
            <a:t> тез </a:t>
          </a:r>
          <a:r>
            <a:rPr lang="ru-RU" dirty="0" err="1" smtClean="0">
              <a:latin typeface="Times New Roman" panose="02020603050405020304" pitchFamily="18" charset="0"/>
              <a:cs typeface="Times New Roman" panose="02020603050405020304" pitchFamily="18" charset="0"/>
            </a:rPr>
            <a:t>әрі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ұзақ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уақыт</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жылы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болуының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салдарынан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таудағы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көлдердін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суға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толып</a:t>
          </a:r>
          <a:r>
            <a:rPr lang="ru-RU" dirty="0" smtClean="0">
              <a:latin typeface="Times New Roman" panose="02020603050405020304" pitchFamily="18" charset="0"/>
              <a:cs typeface="Times New Roman" panose="02020603050405020304" pitchFamily="18" charset="0"/>
            </a:rPr>
            <a:t>, сел </a:t>
          </a:r>
          <a:r>
            <a:rPr lang="ru-RU" dirty="0" err="1" smtClean="0">
              <a:latin typeface="Times New Roman" panose="02020603050405020304" pitchFamily="18" charset="0"/>
              <a:cs typeface="Times New Roman" panose="02020603050405020304" pitchFamily="18" charset="0"/>
            </a:rPr>
            <a:t>қаупі</a:t>
          </a:r>
          <a:r>
            <a:rPr lang="ru-RU" dirty="0" smtClean="0">
              <a:latin typeface="Times New Roman" panose="02020603050405020304" pitchFamily="18" charset="0"/>
              <a:cs typeface="Times New Roman" panose="02020603050405020304" pitchFamily="18" charset="0"/>
            </a:rPr>
            <a:t> бар </a:t>
          </a:r>
          <a:r>
            <a:rPr lang="ru-RU" dirty="0" err="1" smtClean="0">
              <a:latin typeface="Times New Roman" panose="02020603050405020304" pitchFamily="18" charset="0"/>
              <a:cs typeface="Times New Roman" panose="02020603050405020304" pitchFamily="18" charset="0"/>
            </a:rPr>
            <a:t>өзендердің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тасуы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8624E25B-319B-483B-A326-B3E000AA3819}" type="parTrans" cxnId="{1EFAE313-FC51-46CF-95C2-45CC96EF5F4D}">
      <dgm:prSet/>
      <dgm:spPr/>
      <dgm:t>
        <a:bodyPr/>
        <a:lstStyle/>
        <a:p>
          <a:endParaRPr lang="ru-RU"/>
        </a:p>
      </dgm:t>
    </dgm:pt>
    <dgm:pt modelId="{E5262EB2-4FC9-4CBA-B39D-85D28BC41B8F}" type="sibTrans" cxnId="{1EFAE313-FC51-46CF-95C2-45CC96EF5F4D}">
      <dgm:prSet/>
      <dgm:spPr/>
      <dgm:t>
        <a:bodyPr/>
        <a:lstStyle/>
        <a:p>
          <a:endParaRPr lang="ru-RU"/>
        </a:p>
      </dgm:t>
    </dgm:pt>
    <dgm:pt modelId="{54C9256B-45EF-465A-9F82-F96781BF9850}">
      <dgm:prSet/>
      <dgm:spPr/>
      <dgm:t>
        <a:bodyPr/>
        <a:lstStyle/>
        <a:p>
          <a:pPr rtl="0"/>
          <a:r>
            <a:rPr lang="ru-RU" smtClean="0">
              <a:latin typeface="Times New Roman" panose="02020603050405020304" pitchFamily="18" charset="0"/>
              <a:cs typeface="Times New Roman" panose="02020603050405020304" pitchFamily="18" charset="0"/>
            </a:rPr>
            <a:t>Көлдегі су деңгейінің тез төмендеуі немесе оның бетінде өзен дамбысын бұзатын қуыстың (воронка) пайда болуы.</a:t>
          </a:r>
          <a:endParaRPr lang="ru-RU">
            <a:latin typeface="Times New Roman" panose="02020603050405020304" pitchFamily="18" charset="0"/>
            <a:cs typeface="Times New Roman" panose="02020603050405020304" pitchFamily="18" charset="0"/>
          </a:endParaRPr>
        </a:p>
      </dgm:t>
    </dgm:pt>
    <dgm:pt modelId="{DEF850FB-A9DE-4FD4-8775-BA7ACB70173C}" type="parTrans" cxnId="{7C58703D-D643-430C-BC2F-8C60FCBF67AD}">
      <dgm:prSet/>
      <dgm:spPr/>
      <dgm:t>
        <a:bodyPr/>
        <a:lstStyle/>
        <a:p>
          <a:endParaRPr lang="ru-RU"/>
        </a:p>
      </dgm:t>
    </dgm:pt>
    <dgm:pt modelId="{C8CEDFA5-89A1-4B25-BFE0-6784384B7707}" type="sibTrans" cxnId="{7C58703D-D643-430C-BC2F-8C60FCBF67AD}">
      <dgm:prSet/>
      <dgm:spPr/>
      <dgm:t>
        <a:bodyPr/>
        <a:lstStyle/>
        <a:p>
          <a:endParaRPr lang="ru-RU"/>
        </a:p>
      </dgm:t>
    </dgm:pt>
    <dgm:pt modelId="{BF5C21C7-93DE-42C4-AE39-BA3B0703FFAA}">
      <dgm:prSet/>
      <dgm:spPr/>
      <dgm:t>
        <a:bodyPr/>
        <a:lstStyle/>
        <a:p>
          <a:pPr rtl="0"/>
          <a:r>
            <a:rPr lang="ru-RU" dirty="0" err="1" smtClean="0">
              <a:latin typeface="Times New Roman" panose="02020603050405020304" pitchFamily="18" charset="0"/>
              <a:cs typeface="Times New Roman" panose="02020603050405020304" pitchFamily="18" charset="0"/>
            </a:rPr>
            <a:t>Көл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дамбысын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бұзуға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әкеліп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соғатын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сілкінуі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8E6B603E-9ECB-47BB-9A77-4C1679BA6022}" type="parTrans" cxnId="{446AB818-9A6F-483B-A289-64D5E1519F0A}">
      <dgm:prSet/>
      <dgm:spPr/>
      <dgm:t>
        <a:bodyPr/>
        <a:lstStyle/>
        <a:p>
          <a:endParaRPr lang="ru-RU"/>
        </a:p>
      </dgm:t>
    </dgm:pt>
    <dgm:pt modelId="{B59A1FE6-58E3-49D6-902E-65BDB12BEF7B}" type="sibTrans" cxnId="{446AB818-9A6F-483B-A289-64D5E1519F0A}">
      <dgm:prSet/>
      <dgm:spPr/>
      <dgm:t>
        <a:bodyPr/>
        <a:lstStyle/>
        <a:p>
          <a:endParaRPr lang="ru-RU"/>
        </a:p>
      </dgm:t>
    </dgm:pt>
    <dgm:pt modelId="{0CE1AFF8-4509-46D8-97EA-D3EFD0F728DE}" type="pres">
      <dgm:prSet presAssocID="{403B7246-13D5-4F81-A781-CC0A7DF14755}" presName="Name0" presStyleCnt="0">
        <dgm:presLayoutVars>
          <dgm:dir/>
          <dgm:animLvl val="lvl"/>
          <dgm:resizeHandles val="exact"/>
        </dgm:presLayoutVars>
      </dgm:prSet>
      <dgm:spPr/>
      <dgm:t>
        <a:bodyPr/>
        <a:lstStyle/>
        <a:p>
          <a:endParaRPr lang="ru-RU"/>
        </a:p>
      </dgm:t>
    </dgm:pt>
    <dgm:pt modelId="{DBF495A6-B9CA-4058-A54D-5006A5C5BC3A}" type="pres">
      <dgm:prSet presAssocID="{BF5C21C7-93DE-42C4-AE39-BA3B0703FFAA}" presName="boxAndChildren" presStyleCnt="0"/>
      <dgm:spPr/>
    </dgm:pt>
    <dgm:pt modelId="{3F329A7F-E214-471C-8540-7DDDE3B0831E}" type="pres">
      <dgm:prSet presAssocID="{BF5C21C7-93DE-42C4-AE39-BA3B0703FFAA}" presName="parentTextBox" presStyleLbl="node1" presStyleIdx="0" presStyleCnt="4"/>
      <dgm:spPr/>
      <dgm:t>
        <a:bodyPr/>
        <a:lstStyle/>
        <a:p>
          <a:endParaRPr lang="ru-RU"/>
        </a:p>
      </dgm:t>
    </dgm:pt>
    <dgm:pt modelId="{6695034B-E908-46AA-A5A5-8F2FB1A0BC8C}" type="pres">
      <dgm:prSet presAssocID="{C8CEDFA5-89A1-4B25-BFE0-6784384B7707}" presName="sp" presStyleCnt="0"/>
      <dgm:spPr/>
    </dgm:pt>
    <dgm:pt modelId="{13FF1840-C80D-4957-8B36-4966D5711F0A}" type="pres">
      <dgm:prSet presAssocID="{54C9256B-45EF-465A-9F82-F96781BF9850}" presName="arrowAndChildren" presStyleCnt="0"/>
      <dgm:spPr/>
    </dgm:pt>
    <dgm:pt modelId="{A12D1821-0F7D-4E8A-9D7C-4828637E5C5B}" type="pres">
      <dgm:prSet presAssocID="{54C9256B-45EF-465A-9F82-F96781BF9850}" presName="parentTextArrow" presStyleLbl="node1" presStyleIdx="1" presStyleCnt="4"/>
      <dgm:spPr/>
      <dgm:t>
        <a:bodyPr/>
        <a:lstStyle/>
        <a:p>
          <a:endParaRPr lang="ru-RU"/>
        </a:p>
      </dgm:t>
    </dgm:pt>
    <dgm:pt modelId="{AF29F04E-93B4-4B25-9A77-1A44906AA200}" type="pres">
      <dgm:prSet presAssocID="{E5262EB2-4FC9-4CBA-B39D-85D28BC41B8F}" presName="sp" presStyleCnt="0"/>
      <dgm:spPr/>
    </dgm:pt>
    <dgm:pt modelId="{3B6C000F-A61C-4A70-B084-2C3E485F3117}" type="pres">
      <dgm:prSet presAssocID="{0053AFF5-411F-4AD1-8908-5D8870B12F03}" presName="arrowAndChildren" presStyleCnt="0"/>
      <dgm:spPr/>
    </dgm:pt>
    <dgm:pt modelId="{66DACB0C-19B0-4F41-88FB-E779D88321BD}" type="pres">
      <dgm:prSet presAssocID="{0053AFF5-411F-4AD1-8908-5D8870B12F03}" presName="parentTextArrow" presStyleLbl="node1" presStyleIdx="2" presStyleCnt="4"/>
      <dgm:spPr/>
      <dgm:t>
        <a:bodyPr/>
        <a:lstStyle/>
        <a:p>
          <a:endParaRPr lang="ru-RU"/>
        </a:p>
      </dgm:t>
    </dgm:pt>
    <dgm:pt modelId="{CF46470C-33A0-4AC8-96EC-B61A02A3D4F2}" type="pres">
      <dgm:prSet presAssocID="{AE683557-02A1-4201-9E6D-521FC185D958}" presName="sp" presStyleCnt="0"/>
      <dgm:spPr/>
    </dgm:pt>
    <dgm:pt modelId="{940C148E-12D4-4FD1-BDBC-CAB3D1BF4AD8}" type="pres">
      <dgm:prSet presAssocID="{1E7E4533-048F-428B-BFB8-CE1B770C0708}" presName="arrowAndChildren" presStyleCnt="0"/>
      <dgm:spPr/>
    </dgm:pt>
    <dgm:pt modelId="{47BF8F61-939C-490D-9535-A9E6248F76C3}" type="pres">
      <dgm:prSet presAssocID="{1E7E4533-048F-428B-BFB8-CE1B770C0708}" presName="parentTextArrow" presStyleLbl="node1" presStyleIdx="3" presStyleCnt="4"/>
      <dgm:spPr/>
      <dgm:t>
        <a:bodyPr/>
        <a:lstStyle/>
        <a:p>
          <a:endParaRPr lang="ru-RU"/>
        </a:p>
      </dgm:t>
    </dgm:pt>
  </dgm:ptLst>
  <dgm:cxnLst>
    <dgm:cxn modelId="{7152AEAE-5A96-4F3F-900E-40A73BF1B2AB}" srcId="{403B7246-13D5-4F81-A781-CC0A7DF14755}" destId="{1E7E4533-048F-428B-BFB8-CE1B770C0708}" srcOrd="0" destOrd="0" parTransId="{84A1BF0C-EEB5-4FB9-A91A-0151C431E883}" sibTransId="{AE683557-02A1-4201-9E6D-521FC185D958}"/>
    <dgm:cxn modelId="{D6726A65-370F-4B8C-A27B-5DCC11B45204}" type="presOf" srcId="{BF5C21C7-93DE-42C4-AE39-BA3B0703FFAA}" destId="{3F329A7F-E214-471C-8540-7DDDE3B0831E}" srcOrd="0" destOrd="0" presId="urn:microsoft.com/office/officeart/2005/8/layout/process4"/>
    <dgm:cxn modelId="{466A3E95-8A4D-439D-B687-73EA5DF6673C}" type="presOf" srcId="{54C9256B-45EF-465A-9F82-F96781BF9850}" destId="{A12D1821-0F7D-4E8A-9D7C-4828637E5C5B}" srcOrd="0" destOrd="0" presId="urn:microsoft.com/office/officeart/2005/8/layout/process4"/>
    <dgm:cxn modelId="{1109B23B-78ED-446E-B689-E2427C1D5A1E}" type="presOf" srcId="{0053AFF5-411F-4AD1-8908-5D8870B12F03}" destId="{66DACB0C-19B0-4F41-88FB-E779D88321BD}" srcOrd="0" destOrd="0" presId="urn:microsoft.com/office/officeart/2005/8/layout/process4"/>
    <dgm:cxn modelId="{7C58703D-D643-430C-BC2F-8C60FCBF67AD}" srcId="{403B7246-13D5-4F81-A781-CC0A7DF14755}" destId="{54C9256B-45EF-465A-9F82-F96781BF9850}" srcOrd="2" destOrd="0" parTransId="{DEF850FB-A9DE-4FD4-8775-BA7ACB70173C}" sibTransId="{C8CEDFA5-89A1-4B25-BFE0-6784384B7707}"/>
    <dgm:cxn modelId="{446AB818-9A6F-483B-A289-64D5E1519F0A}" srcId="{403B7246-13D5-4F81-A781-CC0A7DF14755}" destId="{BF5C21C7-93DE-42C4-AE39-BA3B0703FFAA}" srcOrd="3" destOrd="0" parTransId="{8E6B603E-9ECB-47BB-9A77-4C1679BA6022}" sibTransId="{B59A1FE6-58E3-49D6-902E-65BDB12BEF7B}"/>
    <dgm:cxn modelId="{1EFAE313-FC51-46CF-95C2-45CC96EF5F4D}" srcId="{403B7246-13D5-4F81-A781-CC0A7DF14755}" destId="{0053AFF5-411F-4AD1-8908-5D8870B12F03}" srcOrd="1" destOrd="0" parTransId="{8624E25B-319B-483B-A326-B3E000AA3819}" sibTransId="{E5262EB2-4FC9-4CBA-B39D-85D28BC41B8F}"/>
    <dgm:cxn modelId="{955B624B-5B88-47FF-8246-9CA5CFF57A6B}" type="presOf" srcId="{403B7246-13D5-4F81-A781-CC0A7DF14755}" destId="{0CE1AFF8-4509-46D8-97EA-D3EFD0F728DE}" srcOrd="0" destOrd="0" presId="urn:microsoft.com/office/officeart/2005/8/layout/process4"/>
    <dgm:cxn modelId="{F38FE95C-59C6-483F-9346-318D6557EB28}" type="presOf" srcId="{1E7E4533-048F-428B-BFB8-CE1B770C0708}" destId="{47BF8F61-939C-490D-9535-A9E6248F76C3}" srcOrd="0" destOrd="0" presId="urn:microsoft.com/office/officeart/2005/8/layout/process4"/>
    <dgm:cxn modelId="{E7591D91-9F2D-4420-91A9-B743E100EECD}" type="presParOf" srcId="{0CE1AFF8-4509-46D8-97EA-D3EFD0F728DE}" destId="{DBF495A6-B9CA-4058-A54D-5006A5C5BC3A}" srcOrd="0" destOrd="0" presId="urn:microsoft.com/office/officeart/2005/8/layout/process4"/>
    <dgm:cxn modelId="{11B0CAE6-3F03-4C45-97A3-FB7C44EB41F5}" type="presParOf" srcId="{DBF495A6-B9CA-4058-A54D-5006A5C5BC3A}" destId="{3F329A7F-E214-471C-8540-7DDDE3B0831E}" srcOrd="0" destOrd="0" presId="urn:microsoft.com/office/officeart/2005/8/layout/process4"/>
    <dgm:cxn modelId="{39AC0755-A8F0-460A-98C1-0C14F2559370}" type="presParOf" srcId="{0CE1AFF8-4509-46D8-97EA-D3EFD0F728DE}" destId="{6695034B-E908-46AA-A5A5-8F2FB1A0BC8C}" srcOrd="1" destOrd="0" presId="urn:microsoft.com/office/officeart/2005/8/layout/process4"/>
    <dgm:cxn modelId="{1B4601EF-E996-4A29-80C1-C3287DB092BC}" type="presParOf" srcId="{0CE1AFF8-4509-46D8-97EA-D3EFD0F728DE}" destId="{13FF1840-C80D-4957-8B36-4966D5711F0A}" srcOrd="2" destOrd="0" presId="urn:microsoft.com/office/officeart/2005/8/layout/process4"/>
    <dgm:cxn modelId="{86F94A41-EE8B-459D-BAE7-6D18EBD66A87}" type="presParOf" srcId="{13FF1840-C80D-4957-8B36-4966D5711F0A}" destId="{A12D1821-0F7D-4E8A-9D7C-4828637E5C5B}" srcOrd="0" destOrd="0" presId="urn:microsoft.com/office/officeart/2005/8/layout/process4"/>
    <dgm:cxn modelId="{6BC8CE09-734C-44CB-BF35-78ABD5D2C646}" type="presParOf" srcId="{0CE1AFF8-4509-46D8-97EA-D3EFD0F728DE}" destId="{AF29F04E-93B4-4B25-9A77-1A44906AA200}" srcOrd="3" destOrd="0" presId="urn:microsoft.com/office/officeart/2005/8/layout/process4"/>
    <dgm:cxn modelId="{3E1D13D3-6BFC-4051-9D6F-2FC619BE9BA7}" type="presParOf" srcId="{0CE1AFF8-4509-46D8-97EA-D3EFD0F728DE}" destId="{3B6C000F-A61C-4A70-B084-2C3E485F3117}" srcOrd="4" destOrd="0" presId="urn:microsoft.com/office/officeart/2005/8/layout/process4"/>
    <dgm:cxn modelId="{C11C1C46-40BE-4E4D-BE82-8E988C74AEBC}" type="presParOf" srcId="{3B6C000F-A61C-4A70-B084-2C3E485F3117}" destId="{66DACB0C-19B0-4F41-88FB-E779D88321BD}" srcOrd="0" destOrd="0" presId="urn:microsoft.com/office/officeart/2005/8/layout/process4"/>
    <dgm:cxn modelId="{4E664DE5-F3B7-497E-8AFE-E4CDAF949EFF}" type="presParOf" srcId="{0CE1AFF8-4509-46D8-97EA-D3EFD0F728DE}" destId="{CF46470C-33A0-4AC8-96EC-B61A02A3D4F2}" srcOrd="5" destOrd="0" presId="urn:microsoft.com/office/officeart/2005/8/layout/process4"/>
    <dgm:cxn modelId="{945C9D7C-2CE9-495F-B992-84BB888B80B6}" type="presParOf" srcId="{0CE1AFF8-4509-46D8-97EA-D3EFD0F728DE}" destId="{940C148E-12D4-4FD1-BDBC-CAB3D1BF4AD8}" srcOrd="6" destOrd="0" presId="urn:microsoft.com/office/officeart/2005/8/layout/process4"/>
    <dgm:cxn modelId="{D6D726AC-57F3-411C-AD6E-4B5268F9ADC7}" type="presParOf" srcId="{940C148E-12D4-4FD1-BDBC-CAB3D1BF4AD8}" destId="{47BF8F61-939C-490D-9535-A9E6248F76C3}"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C00A7F-D194-4EB8-AF84-C07AB3B903EC}" type="doc">
      <dgm:prSet loTypeId="urn:microsoft.com/office/officeart/2005/8/layout/process4" loCatId="list" qsTypeId="urn:microsoft.com/office/officeart/2005/8/quickstyle/simple3" qsCatId="simple" csTypeId="urn:microsoft.com/office/officeart/2005/8/colors/colorful1#3" csCatId="colorful"/>
      <dgm:spPr/>
      <dgm:t>
        <a:bodyPr/>
        <a:lstStyle/>
        <a:p>
          <a:endParaRPr lang="ru-RU"/>
        </a:p>
      </dgm:t>
    </dgm:pt>
    <dgm:pt modelId="{B58B9B88-3D0B-40DE-9059-850B83B27C1C}">
      <dgm:prSet/>
      <dgm:spPr/>
      <dgm:t>
        <a:bodyPr/>
        <a:lstStyle/>
        <a:p>
          <a:pPr rtl="0"/>
          <a:r>
            <a:rPr lang="ru-RU" smtClean="0">
              <a:latin typeface="Times New Roman" panose="02020603050405020304" pitchFamily="18" charset="0"/>
              <a:cs typeface="Times New Roman" panose="02020603050405020304" pitchFamily="18" charset="0"/>
            </a:rPr>
            <a:t>Теңіз-мұздақты кешендерде су жиналуын дәлелдейтін, сел қаупі бар арналарда судың тоқтап қалуы немесе бірден азаюы;</a:t>
          </a:r>
          <a:endParaRPr lang="ru-RU">
            <a:latin typeface="Times New Roman" panose="02020603050405020304" pitchFamily="18" charset="0"/>
            <a:cs typeface="Times New Roman" panose="02020603050405020304" pitchFamily="18" charset="0"/>
          </a:endParaRPr>
        </a:p>
      </dgm:t>
    </dgm:pt>
    <dgm:pt modelId="{B5165664-C4CC-4D06-8469-C878BC07107C}" type="parTrans" cxnId="{39466517-4294-4DB4-BED8-C64CE30ECCB5}">
      <dgm:prSet/>
      <dgm:spPr/>
      <dgm:t>
        <a:bodyPr/>
        <a:lstStyle/>
        <a:p>
          <a:endParaRPr lang="ru-RU"/>
        </a:p>
      </dgm:t>
    </dgm:pt>
    <dgm:pt modelId="{A5FEA425-07C5-4A3A-BFD2-83D114CF1F31}" type="sibTrans" cxnId="{39466517-4294-4DB4-BED8-C64CE30ECCB5}">
      <dgm:prSet/>
      <dgm:spPr/>
      <dgm:t>
        <a:bodyPr/>
        <a:lstStyle/>
        <a:p>
          <a:endParaRPr lang="ru-RU"/>
        </a:p>
      </dgm:t>
    </dgm:pt>
    <dgm:pt modelId="{31FEFEE9-8200-4A6C-A2FA-A7B8F50FA97E}">
      <dgm:prSet/>
      <dgm:spPr/>
      <dgm:t>
        <a:bodyPr/>
        <a:lstStyle/>
        <a:p>
          <a:pPr rtl="0"/>
          <a:r>
            <a:rPr lang="ru-RU" dirty="0" smtClean="0">
              <a:latin typeface="Times New Roman" panose="02020603050405020304" pitchFamily="18" charset="0"/>
              <a:cs typeface="Times New Roman" panose="02020603050405020304" pitchFamily="18" charset="0"/>
            </a:rPr>
            <a:t>Сел </a:t>
          </a:r>
          <a:r>
            <a:rPr lang="ru-RU" dirty="0" err="1" smtClean="0">
              <a:latin typeface="Times New Roman" panose="02020603050405020304" pitchFamily="18" charset="0"/>
              <a:cs typeface="Times New Roman" panose="02020603050405020304" pitchFamily="18" charset="0"/>
            </a:rPr>
            <a:t>қаупі</a:t>
          </a:r>
          <a:r>
            <a:rPr lang="ru-RU" dirty="0" smtClean="0">
              <a:latin typeface="Times New Roman" panose="02020603050405020304" pitchFamily="18" charset="0"/>
              <a:cs typeface="Times New Roman" panose="02020603050405020304" pitchFamily="18" charset="0"/>
            </a:rPr>
            <a:t> бар </a:t>
          </a:r>
          <a:r>
            <a:rPr lang="ru-RU" dirty="0" err="1" smtClean="0">
              <a:latin typeface="Times New Roman" panose="02020603050405020304" pitchFamily="18" charset="0"/>
              <a:cs typeface="Times New Roman" panose="02020603050405020304" pitchFamily="18" charset="0"/>
            </a:rPr>
            <a:t>арналардың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жоғарғы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жағында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селге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тән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дауыс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гуілдің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пайда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болуы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1F19FD05-AE67-46B7-8334-379D2DBE36E6}" type="parTrans" cxnId="{F1D8115C-8EF9-41D4-A102-04AB19F38D05}">
      <dgm:prSet/>
      <dgm:spPr/>
      <dgm:t>
        <a:bodyPr/>
        <a:lstStyle/>
        <a:p>
          <a:endParaRPr lang="ru-RU"/>
        </a:p>
      </dgm:t>
    </dgm:pt>
    <dgm:pt modelId="{9E7CBD30-5701-40D7-81DA-E927D1C11068}" type="sibTrans" cxnId="{F1D8115C-8EF9-41D4-A102-04AB19F38D05}">
      <dgm:prSet/>
      <dgm:spPr/>
      <dgm:t>
        <a:bodyPr/>
        <a:lstStyle/>
        <a:p>
          <a:endParaRPr lang="ru-RU"/>
        </a:p>
      </dgm:t>
    </dgm:pt>
    <dgm:pt modelId="{28AE7781-835C-4A36-B5E8-4931DDD6BA61}">
      <dgm:prSet/>
      <dgm:spPr/>
      <dgm:t>
        <a:bodyPr/>
        <a:lstStyle/>
        <a:p>
          <a:pPr rtl="0"/>
          <a:r>
            <a:rPr lang="ru-RU" smtClean="0">
              <a:latin typeface="Times New Roman" panose="02020603050405020304" pitchFamily="18" charset="0"/>
              <a:cs typeface="Times New Roman" panose="02020603050405020304" pitchFamily="18" charset="0"/>
            </a:rPr>
            <a:t>Селмен бірге төмен құлдилаған тастардың әсерінен жердің дірілдеуі;</a:t>
          </a:r>
          <a:endParaRPr lang="ru-RU">
            <a:latin typeface="Times New Roman" panose="02020603050405020304" pitchFamily="18" charset="0"/>
            <a:cs typeface="Times New Roman" panose="02020603050405020304" pitchFamily="18" charset="0"/>
          </a:endParaRPr>
        </a:p>
      </dgm:t>
    </dgm:pt>
    <dgm:pt modelId="{2CCFFB96-4628-4642-8B65-89D53F77CFF1}" type="parTrans" cxnId="{9FBCCA35-5A08-4944-B49D-5562AD0553F4}">
      <dgm:prSet/>
      <dgm:spPr/>
      <dgm:t>
        <a:bodyPr/>
        <a:lstStyle/>
        <a:p>
          <a:endParaRPr lang="ru-RU"/>
        </a:p>
      </dgm:t>
    </dgm:pt>
    <dgm:pt modelId="{9732FC57-DE96-4243-862A-A8146B0CAF5C}" type="sibTrans" cxnId="{9FBCCA35-5A08-4944-B49D-5562AD0553F4}">
      <dgm:prSet/>
      <dgm:spPr/>
      <dgm:t>
        <a:bodyPr/>
        <a:lstStyle/>
        <a:p>
          <a:endParaRPr lang="ru-RU"/>
        </a:p>
      </dgm:t>
    </dgm:pt>
    <dgm:pt modelId="{2A18882F-9ECD-45C7-B0D3-300827C86711}">
      <dgm:prSet/>
      <dgm:spPr/>
      <dgm:t>
        <a:bodyPr/>
        <a:lstStyle/>
        <a:p>
          <a:pPr rtl="0"/>
          <a:r>
            <a:rPr lang="ru-RU" smtClean="0">
              <a:latin typeface="Times New Roman" panose="02020603050405020304" pitchFamily="18" charset="0"/>
              <a:cs typeface="Times New Roman" panose="02020603050405020304" pitchFamily="18" charset="0"/>
            </a:rPr>
            <a:t>Селдің алғашқы толқынынан пайда болған лас шаңнан тұратын бұлт пайда болуы;</a:t>
          </a:r>
          <a:endParaRPr lang="ru-RU">
            <a:latin typeface="Times New Roman" panose="02020603050405020304" pitchFamily="18" charset="0"/>
            <a:cs typeface="Times New Roman" panose="02020603050405020304" pitchFamily="18" charset="0"/>
          </a:endParaRPr>
        </a:p>
      </dgm:t>
    </dgm:pt>
    <dgm:pt modelId="{3CC33027-4E6A-4F2D-AF52-2979B98992EC}" type="parTrans" cxnId="{80B1CE52-A3E5-4D52-960E-7F72074BB3F8}">
      <dgm:prSet/>
      <dgm:spPr/>
      <dgm:t>
        <a:bodyPr/>
        <a:lstStyle/>
        <a:p>
          <a:endParaRPr lang="ru-RU"/>
        </a:p>
      </dgm:t>
    </dgm:pt>
    <dgm:pt modelId="{2F33079B-FF2A-4716-A380-4C48B9A825F4}" type="sibTrans" cxnId="{80B1CE52-A3E5-4D52-960E-7F72074BB3F8}">
      <dgm:prSet/>
      <dgm:spPr/>
      <dgm:t>
        <a:bodyPr/>
        <a:lstStyle/>
        <a:p>
          <a:endParaRPr lang="ru-RU"/>
        </a:p>
      </dgm:t>
    </dgm:pt>
    <dgm:pt modelId="{48ADFFF1-0A5F-47A2-87DD-8FCF9040A90A}">
      <dgm:prSet/>
      <dgm:spPr/>
      <dgm:t>
        <a:bodyPr/>
        <a:lstStyle/>
        <a:p>
          <a:pPr rtl="0"/>
          <a:r>
            <a:rPr lang="ru-RU" dirty="0" smtClean="0">
              <a:latin typeface="Times New Roman" panose="02020603050405020304" pitchFamily="18" charset="0"/>
              <a:cs typeface="Times New Roman" panose="02020603050405020304" pitchFamily="18" charset="0"/>
            </a:rPr>
            <a:t>Сел </a:t>
          </a:r>
          <a:r>
            <a:rPr lang="ru-RU" dirty="0" err="1" smtClean="0">
              <a:latin typeface="Times New Roman" panose="02020603050405020304" pitchFamily="18" charset="0"/>
              <a:cs typeface="Times New Roman" panose="02020603050405020304" pitchFamily="18" charset="0"/>
            </a:rPr>
            <a:t>алдында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жауатын</a:t>
          </a:r>
          <a:r>
            <a:rPr lang="ru-RU" dirty="0" smtClean="0">
              <a:latin typeface="Times New Roman" panose="02020603050405020304" pitchFamily="18" charset="0"/>
              <a:cs typeface="Times New Roman" panose="02020603050405020304" pitchFamily="18" charset="0"/>
            </a:rPr>
            <a:t> таза </a:t>
          </a:r>
          <a:r>
            <a:rPr lang="ru-RU" dirty="0" err="1" smtClean="0">
              <a:latin typeface="Times New Roman" panose="02020603050405020304" pitchFamily="18" charset="0"/>
              <a:cs typeface="Times New Roman" panose="02020603050405020304" pitchFamily="18" charset="0"/>
            </a:rPr>
            <a:t>емес</a:t>
          </a:r>
          <a:r>
            <a:rPr lang="ru-RU" dirty="0" smtClean="0">
              <a:latin typeface="Times New Roman" panose="02020603050405020304" pitchFamily="18" charset="0"/>
              <a:cs typeface="Times New Roman" panose="02020603050405020304" pitchFamily="18" charset="0"/>
            </a:rPr>
            <a:t>, лай </a:t>
          </a:r>
          <a:r>
            <a:rPr lang="ru-RU" dirty="0" err="1" smtClean="0">
              <a:latin typeface="Times New Roman" panose="02020603050405020304" pitchFamily="18" charset="0"/>
              <a:cs typeface="Times New Roman" panose="02020603050405020304" pitchFamily="18" charset="0"/>
            </a:rPr>
            <a:t>жауын</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72ED7404-947B-4F4D-92EF-551A53855B62}" type="parTrans" cxnId="{490AD941-F096-4030-8429-6E58123DA016}">
      <dgm:prSet/>
      <dgm:spPr/>
      <dgm:t>
        <a:bodyPr/>
        <a:lstStyle/>
        <a:p>
          <a:endParaRPr lang="ru-RU"/>
        </a:p>
      </dgm:t>
    </dgm:pt>
    <dgm:pt modelId="{7C3B7113-40CE-4F67-8818-CC74AC23B582}" type="sibTrans" cxnId="{490AD941-F096-4030-8429-6E58123DA016}">
      <dgm:prSet/>
      <dgm:spPr/>
      <dgm:t>
        <a:bodyPr/>
        <a:lstStyle/>
        <a:p>
          <a:endParaRPr lang="ru-RU"/>
        </a:p>
      </dgm:t>
    </dgm:pt>
    <dgm:pt modelId="{7E66DC0D-F653-4847-844F-9515957C0566}" type="pres">
      <dgm:prSet presAssocID="{39C00A7F-D194-4EB8-AF84-C07AB3B903EC}" presName="Name0" presStyleCnt="0">
        <dgm:presLayoutVars>
          <dgm:dir/>
          <dgm:animLvl val="lvl"/>
          <dgm:resizeHandles val="exact"/>
        </dgm:presLayoutVars>
      </dgm:prSet>
      <dgm:spPr/>
      <dgm:t>
        <a:bodyPr/>
        <a:lstStyle/>
        <a:p>
          <a:endParaRPr lang="ru-RU"/>
        </a:p>
      </dgm:t>
    </dgm:pt>
    <dgm:pt modelId="{CE97AA72-9193-4834-BE49-321C93A381CE}" type="pres">
      <dgm:prSet presAssocID="{48ADFFF1-0A5F-47A2-87DD-8FCF9040A90A}" presName="boxAndChildren" presStyleCnt="0"/>
      <dgm:spPr/>
    </dgm:pt>
    <dgm:pt modelId="{2F75BCEB-EB1B-46A0-9133-E6EFDA7A6108}" type="pres">
      <dgm:prSet presAssocID="{48ADFFF1-0A5F-47A2-87DD-8FCF9040A90A}" presName="parentTextBox" presStyleLbl="node1" presStyleIdx="0" presStyleCnt="5"/>
      <dgm:spPr/>
      <dgm:t>
        <a:bodyPr/>
        <a:lstStyle/>
        <a:p>
          <a:endParaRPr lang="ru-RU"/>
        </a:p>
      </dgm:t>
    </dgm:pt>
    <dgm:pt modelId="{6F3C5B6C-08C0-49BE-B640-EA5E17144EA2}" type="pres">
      <dgm:prSet presAssocID="{2F33079B-FF2A-4716-A380-4C48B9A825F4}" presName="sp" presStyleCnt="0"/>
      <dgm:spPr/>
    </dgm:pt>
    <dgm:pt modelId="{3031DEA7-8D77-4C53-9149-02EB0ECFF9C9}" type="pres">
      <dgm:prSet presAssocID="{2A18882F-9ECD-45C7-B0D3-300827C86711}" presName="arrowAndChildren" presStyleCnt="0"/>
      <dgm:spPr/>
    </dgm:pt>
    <dgm:pt modelId="{9BB45627-F6C8-449D-A43D-6B2567ADB2E1}" type="pres">
      <dgm:prSet presAssocID="{2A18882F-9ECD-45C7-B0D3-300827C86711}" presName="parentTextArrow" presStyleLbl="node1" presStyleIdx="1" presStyleCnt="5"/>
      <dgm:spPr/>
      <dgm:t>
        <a:bodyPr/>
        <a:lstStyle/>
        <a:p>
          <a:endParaRPr lang="ru-RU"/>
        </a:p>
      </dgm:t>
    </dgm:pt>
    <dgm:pt modelId="{48164B97-0D1D-47CD-B8AA-4D6F246DFAA5}" type="pres">
      <dgm:prSet presAssocID="{9732FC57-DE96-4243-862A-A8146B0CAF5C}" presName="sp" presStyleCnt="0"/>
      <dgm:spPr/>
    </dgm:pt>
    <dgm:pt modelId="{814EFCED-D742-4D95-BEBC-F766BDB2103D}" type="pres">
      <dgm:prSet presAssocID="{28AE7781-835C-4A36-B5E8-4931DDD6BA61}" presName="arrowAndChildren" presStyleCnt="0"/>
      <dgm:spPr/>
    </dgm:pt>
    <dgm:pt modelId="{38999A9B-B7F8-45A5-8199-37A56401F3D8}" type="pres">
      <dgm:prSet presAssocID="{28AE7781-835C-4A36-B5E8-4931DDD6BA61}" presName="parentTextArrow" presStyleLbl="node1" presStyleIdx="2" presStyleCnt="5"/>
      <dgm:spPr/>
      <dgm:t>
        <a:bodyPr/>
        <a:lstStyle/>
        <a:p>
          <a:endParaRPr lang="ru-RU"/>
        </a:p>
      </dgm:t>
    </dgm:pt>
    <dgm:pt modelId="{BFB37727-DF48-42A3-BD01-D1AFD8BD4B3E}" type="pres">
      <dgm:prSet presAssocID="{9E7CBD30-5701-40D7-81DA-E927D1C11068}" presName="sp" presStyleCnt="0"/>
      <dgm:spPr/>
    </dgm:pt>
    <dgm:pt modelId="{382B0755-E179-4965-9988-4CAA61A55BB9}" type="pres">
      <dgm:prSet presAssocID="{31FEFEE9-8200-4A6C-A2FA-A7B8F50FA97E}" presName="arrowAndChildren" presStyleCnt="0"/>
      <dgm:spPr/>
    </dgm:pt>
    <dgm:pt modelId="{63744141-EBAD-44F4-A9DB-19FACB661C13}" type="pres">
      <dgm:prSet presAssocID="{31FEFEE9-8200-4A6C-A2FA-A7B8F50FA97E}" presName="parentTextArrow" presStyleLbl="node1" presStyleIdx="3" presStyleCnt="5"/>
      <dgm:spPr/>
      <dgm:t>
        <a:bodyPr/>
        <a:lstStyle/>
        <a:p>
          <a:endParaRPr lang="ru-RU"/>
        </a:p>
      </dgm:t>
    </dgm:pt>
    <dgm:pt modelId="{0327D8D8-E7BA-46D5-A2AB-78BBEFC0FBC5}" type="pres">
      <dgm:prSet presAssocID="{A5FEA425-07C5-4A3A-BFD2-83D114CF1F31}" presName="sp" presStyleCnt="0"/>
      <dgm:spPr/>
    </dgm:pt>
    <dgm:pt modelId="{B9B5A9CD-E442-45D0-A672-829BB9D2E81C}" type="pres">
      <dgm:prSet presAssocID="{B58B9B88-3D0B-40DE-9059-850B83B27C1C}" presName="arrowAndChildren" presStyleCnt="0"/>
      <dgm:spPr/>
    </dgm:pt>
    <dgm:pt modelId="{A3058404-CA50-412F-ACBE-7246A8C7CEE5}" type="pres">
      <dgm:prSet presAssocID="{B58B9B88-3D0B-40DE-9059-850B83B27C1C}" presName="parentTextArrow" presStyleLbl="node1" presStyleIdx="4" presStyleCnt="5"/>
      <dgm:spPr/>
      <dgm:t>
        <a:bodyPr/>
        <a:lstStyle/>
        <a:p>
          <a:endParaRPr lang="ru-RU"/>
        </a:p>
      </dgm:t>
    </dgm:pt>
  </dgm:ptLst>
  <dgm:cxnLst>
    <dgm:cxn modelId="{21DAEA4F-82E8-4010-8889-9B67F0195BC1}" type="presOf" srcId="{39C00A7F-D194-4EB8-AF84-C07AB3B903EC}" destId="{7E66DC0D-F653-4847-844F-9515957C0566}" srcOrd="0" destOrd="0" presId="urn:microsoft.com/office/officeart/2005/8/layout/process4"/>
    <dgm:cxn modelId="{2D2EB87A-B8F8-43BF-BBD5-B95417883F35}" type="presOf" srcId="{2A18882F-9ECD-45C7-B0D3-300827C86711}" destId="{9BB45627-F6C8-449D-A43D-6B2567ADB2E1}" srcOrd="0" destOrd="0" presId="urn:microsoft.com/office/officeart/2005/8/layout/process4"/>
    <dgm:cxn modelId="{66F833FC-0277-4D5B-8159-18D8540B1C18}" type="presOf" srcId="{B58B9B88-3D0B-40DE-9059-850B83B27C1C}" destId="{A3058404-CA50-412F-ACBE-7246A8C7CEE5}" srcOrd="0" destOrd="0" presId="urn:microsoft.com/office/officeart/2005/8/layout/process4"/>
    <dgm:cxn modelId="{B34BF264-32DD-46A4-8128-DE1811B022D2}" type="presOf" srcId="{28AE7781-835C-4A36-B5E8-4931DDD6BA61}" destId="{38999A9B-B7F8-45A5-8199-37A56401F3D8}" srcOrd="0" destOrd="0" presId="urn:microsoft.com/office/officeart/2005/8/layout/process4"/>
    <dgm:cxn modelId="{39466517-4294-4DB4-BED8-C64CE30ECCB5}" srcId="{39C00A7F-D194-4EB8-AF84-C07AB3B903EC}" destId="{B58B9B88-3D0B-40DE-9059-850B83B27C1C}" srcOrd="0" destOrd="0" parTransId="{B5165664-C4CC-4D06-8469-C878BC07107C}" sibTransId="{A5FEA425-07C5-4A3A-BFD2-83D114CF1F31}"/>
    <dgm:cxn modelId="{580C678C-576D-4F01-9BF3-38B1C93BE0E8}" type="presOf" srcId="{31FEFEE9-8200-4A6C-A2FA-A7B8F50FA97E}" destId="{63744141-EBAD-44F4-A9DB-19FACB661C13}" srcOrd="0" destOrd="0" presId="urn:microsoft.com/office/officeart/2005/8/layout/process4"/>
    <dgm:cxn modelId="{F1D8115C-8EF9-41D4-A102-04AB19F38D05}" srcId="{39C00A7F-D194-4EB8-AF84-C07AB3B903EC}" destId="{31FEFEE9-8200-4A6C-A2FA-A7B8F50FA97E}" srcOrd="1" destOrd="0" parTransId="{1F19FD05-AE67-46B7-8334-379D2DBE36E6}" sibTransId="{9E7CBD30-5701-40D7-81DA-E927D1C11068}"/>
    <dgm:cxn modelId="{490AD941-F096-4030-8429-6E58123DA016}" srcId="{39C00A7F-D194-4EB8-AF84-C07AB3B903EC}" destId="{48ADFFF1-0A5F-47A2-87DD-8FCF9040A90A}" srcOrd="4" destOrd="0" parTransId="{72ED7404-947B-4F4D-92EF-551A53855B62}" sibTransId="{7C3B7113-40CE-4F67-8818-CC74AC23B582}"/>
    <dgm:cxn modelId="{9FBCCA35-5A08-4944-B49D-5562AD0553F4}" srcId="{39C00A7F-D194-4EB8-AF84-C07AB3B903EC}" destId="{28AE7781-835C-4A36-B5E8-4931DDD6BA61}" srcOrd="2" destOrd="0" parTransId="{2CCFFB96-4628-4642-8B65-89D53F77CFF1}" sibTransId="{9732FC57-DE96-4243-862A-A8146B0CAF5C}"/>
    <dgm:cxn modelId="{E7E83B79-D5E7-4A36-BB35-CA6059404C3B}" type="presOf" srcId="{48ADFFF1-0A5F-47A2-87DD-8FCF9040A90A}" destId="{2F75BCEB-EB1B-46A0-9133-E6EFDA7A6108}" srcOrd="0" destOrd="0" presId="urn:microsoft.com/office/officeart/2005/8/layout/process4"/>
    <dgm:cxn modelId="{80B1CE52-A3E5-4D52-960E-7F72074BB3F8}" srcId="{39C00A7F-D194-4EB8-AF84-C07AB3B903EC}" destId="{2A18882F-9ECD-45C7-B0D3-300827C86711}" srcOrd="3" destOrd="0" parTransId="{3CC33027-4E6A-4F2D-AF52-2979B98992EC}" sibTransId="{2F33079B-FF2A-4716-A380-4C48B9A825F4}"/>
    <dgm:cxn modelId="{DC85772B-65C8-4319-854F-DE87683895A6}" type="presParOf" srcId="{7E66DC0D-F653-4847-844F-9515957C0566}" destId="{CE97AA72-9193-4834-BE49-321C93A381CE}" srcOrd="0" destOrd="0" presId="urn:microsoft.com/office/officeart/2005/8/layout/process4"/>
    <dgm:cxn modelId="{77EBD3D5-AC63-47E6-ADE2-E494F126DB4D}" type="presParOf" srcId="{CE97AA72-9193-4834-BE49-321C93A381CE}" destId="{2F75BCEB-EB1B-46A0-9133-E6EFDA7A6108}" srcOrd="0" destOrd="0" presId="urn:microsoft.com/office/officeart/2005/8/layout/process4"/>
    <dgm:cxn modelId="{BF7DAAB2-129C-4D6E-974C-224A6BCAEDEE}" type="presParOf" srcId="{7E66DC0D-F653-4847-844F-9515957C0566}" destId="{6F3C5B6C-08C0-49BE-B640-EA5E17144EA2}" srcOrd="1" destOrd="0" presId="urn:microsoft.com/office/officeart/2005/8/layout/process4"/>
    <dgm:cxn modelId="{BF8C6C8A-1420-4956-8840-CEB3B992D6AF}" type="presParOf" srcId="{7E66DC0D-F653-4847-844F-9515957C0566}" destId="{3031DEA7-8D77-4C53-9149-02EB0ECFF9C9}" srcOrd="2" destOrd="0" presId="urn:microsoft.com/office/officeart/2005/8/layout/process4"/>
    <dgm:cxn modelId="{2D074CCF-0DED-4921-A7B6-6FEA18F84D1E}" type="presParOf" srcId="{3031DEA7-8D77-4C53-9149-02EB0ECFF9C9}" destId="{9BB45627-F6C8-449D-A43D-6B2567ADB2E1}" srcOrd="0" destOrd="0" presId="urn:microsoft.com/office/officeart/2005/8/layout/process4"/>
    <dgm:cxn modelId="{A39ECE80-6B87-4F20-AB77-BFA14901F6A9}" type="presParOf" srcId="{7E66DC0D-F653-4847-844F-9515957C0566}" destId="{48164B97-0D1D-47CD-B8AA-4D6F246DFAA5}" srcOrd="3" destOrd="0" presId="urn:microsoft.com/office/officeart/2005/8/layout/process4"/>
    <dgm:cxn modelId="{0BF58BB7-8428-45E2-8076-2E347F163EA3}" type="presParOf" srcId="{7E66DC0D-F653-4847-844F-9515957C0566}" destId="{814EFCED-D742-4D95-BEBC-F766BDB2103D}" srcOrd="4" destOrd="0" presId="urn:microsoft.com/office/officeart/2005/8/layout/process4"/>
    <dgm:cxn modelId="{1B35AD94-6C03-4A6F-A67D-7CBA2A0AF04C}" type="presParOf" srcId="{814EFCED-D742-4D95-BEBC-F766BDB2103D}" destId="{38999A9B-B7F8-45A5-8199-37A56401F3D8}" srcOrd="0" destOrd="0" presId="urn:microsoft.com/office/officeart/2005/8/layout/process4"/>
    <dgm:cxn modelId="{A104FCE8-CED8-46A5-98D7-410270558EC1}" type="presParOf" srcId="{7E66DC0D-F653-4847-844F-9515957C0566}" destId="{BFB37727-DF48-42A3-BD01-D1AFD8BD4B3E}" srcOrd="5" destOrd="0" presId="urn:microsoft.com/office/officeart/2005/8/layout/process4"/>
    <dgm:cxn modelId="{807920A1-9E25-4CE0-B6FD-9CDBC9807A62}" type="presParOf" srcId="{7E66DC0D-F653-4847-844F-9515957C0566}" destId="{382B0755-E179-4965-9988-4CAA61A55BB9}" srcOrd="6" destOrd="0" presId="urn:microsoft.com/office/officeart/2005/8/layout/process4"/>
    <dgm:cxn modelId="{656E2087-CF88-4234-BA8A-BE1C1B48362F}" type="presParOf" srcId="{382B0755-E179-4965-9988-4CAA61A55BB9}" destId="{63744141-EBAD-44F4-A9DB-19FACB661C13}" srcOrd="0" destOrd="0" presId="urn:microsoft.com/office/officeart/2005/8/layout/process4"/>
    <dgm:cxn modelId="{0795382B-36E9-4C82-92F9-7A3062DDE652}" type="presParOf" srcId="{7E66DC0D-F653-4847-844F-9515957C0566}" destId="{0327D8D8-E7BA-46D5-A2AB-78BBEFC0FBC5}" srcOrd="7" destOrd="0" presId="urn:microsoft.com/office/officeart/2005/8/layout/process4"/>
    <dgm:cxn modelId="{8A471AAB-2B5C-45E9-A937-BF6F907C9F1B}" type="presParOf" srcId="{7E66DC0D-F653-4847-844F-9515957C0566}" destId="{B9B5A9CD-E442-45D0-A672-829BB9D2E81C}" srcOrd="8" destOrd="0" presId="urn:microsoft.com/office/officeart/2005/8/layout/process4"/>
    <dgm:cxn modelId="{4FDD62DE-9568-4441-8154-BDF433483A39}" type="presParOf" srcId="{B9B5A9CD-E442-45D0-A672-829BB9D2E81C}" destId="{A3058404-CA50-412F-ACBE-7246A8C7CEE5}"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FD2E2-79B2-4919-8B7B-4BD73E0ED271}">
      <dsp:nvSpPr>
        <dsp:cNvPr id="0" name=""/>
        <dsp:cNvSpPr/>
      </dsp:nvSpPr>
      <dsp:spPr>
        <a:xfrm>
          <a:off x="2406081" y="84267"/>
          <a:ext cx="4044820" cy="4044820"/>
        </a:xfrm>
        <a:prstGeom prst="ellipse">
          <a:avLst/>
        </a:prstGeom>
        <a:solidFill>
          <a:schemeClr val="accent2">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Су </a:t>
          </a:r>
          <a:r>
            <a:rPr lang="ru-RU" sz="1600" kern="1200" dirty="0" err="1" smtClean="0">
              <a:latin typeface="Times New Roman" panose="02020603050405020304" pitchFamily="18" charset="0"/>
              <a:cs typeface="Times New Roman" panose="02020603050405020304" pitchFamily="18" charset="0"/>
            </a:rPr>
            <a:t>тасқыны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нөсерлі</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жаңбырдың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қар</a:t>
          </a:r>
          <a:r>
            <a:rPr lang="ru-RU" sz="1600" kern="1200" dirty="0" smtClean="0">
              <a:latin typeface="Times New Roman" panose="02020603050405020304" pitchFamily="18" charset="0"/>
              <a:cs typeface="Times New Roman" panose="02020603050405020304" pitchFamily="18" charset="0"/>
            </a:rPr>
            <a:t> мен </a:t>
          </a:r>
          <a:r>
            <a:rPr lang="ru-RU" sz="1600" kern="1200" dirty="0" err="1" smtClean="0">
              <a:latin typeface="Times New Roman" panose="02020603050405020304" pitchFamily="18" charset="0"/>
              <a:cs typeface="Times New Roman" panose="02020603050405020304" pitchFamily="18" charset="0"/>
            </a:rPr>
            <a:t>мұздардың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күннің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ысып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кетуіне</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байланысты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шұғыл</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еруінің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әсерінен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болады</a:t>
          </a:r>
          <a:r>
            <a:rPr lang="ru-RU" sz="1600" kern="1200" dirty="0" smtClean="0">
              <a:latin typeface="Times New Roman" panose="02020603050405020304" pitchFamily="18" charset="0"/>
              <a:cs typeface="Times New Roman" panose="02020603050405020304" pitchFamily="18" charset="0"/>
            </a:rPr>
            <a:t>. </a:t>
          </a:r>
          <a:endParaRPr lang="ru-RU" sz="1600" kern="1200" dirty="0">
            <a:latin typeface="Times New Roman" panose="02020603050405020304" pitchFamily="18" charset="0"/>
            <a:cs typeface="Times New Roman" panose="02020603050405020304" pitchFamily="18" charset="0"/>
          </a:endParaRPr>
        </a:p>
      </dsp:txBody>
      <dsp:txXfrm>
        <a:off x="2945391" y="792110"/>
        <a:ext cx="2966201" cy="1820169"/>
      </dsp:txXfrm>
    </dsp:sp>
    <dsp:sp modelId="{1687B8C7-C70D-4D9A-B36F-9EBB1EF7CB0B}">
      <dsp:nvSpPr>
        <dsp:cNvPr id="0" name=""/>
        <dsp:cNvSpPr/>
      </dsp:nvSpPr>
      <dsp:spPr>
        <a:xfrm>
          <a:off x="3865587" y="2612280"/>
          <a:ext cx="4044820" cy="4044820"/>
        </a:xfrm>
        <a:prstGeom prst="ellipse">
          <a:avLst/>
        </a:prstGeom>
        <a:solidFill>
          <a:schemeClr val="accent3">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2002 </a:t>
          </a:r>
          <a:r>
            <a:rPr lang="ru-RU" sz="1600" kern="1200" dirty="0" err="1" smtClean="0">
              <a:latin typeface="Times New Roman" panose="02020603050405020304" pitchFamily="18" charset="0"/>
              <a:cs typeface="Times New Roman" panose="02020603050405020304" pitchFamily="18" charset="0"/>
            </a:rPr>
            <a:t>жылы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болған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ғаламдық</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күннің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жылынуы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және</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нөсер</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жаңбыр</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Еуропалық</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елдерін</a:t>
          </a:r>
          <a:r>
            <a:rPr lang="ru-RU" sz="1600" kern="1200" dirty="0" smtClean="0">
              <a:latin typeface="Times New Roman" panose="02020603050405020304" pitchFamily="18" charset="0"/>
              <a:cs typeface="Times New Roman" panose="02020603050405020304" pitchFamily="18" charset="0"/>
            </a:rPr>
            <a:t> су </a:t>
          </a:r>
          <a:r>
            <a:rPr lang="ru-RU" sz="1600" kern="1200" dirty="0" err="1" smtClean="0">
              <a:latin typeface="Times New Roman" panose="02020603050405020304" pitchFamily="18" charset="0"/>
              <a:cs typeface="Times New Roman" panose="02020603050405020304" pitchFamily="18" charset="0"/>
            </a:rPr>
            <a:t>алып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кетуіне</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әкеліп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соқты</a:t>
          </a:r>
          <a:r>
            <a:rPr lang="ru-RU" sz="1600" kern="1200" dirty="0" smtClean="0">
              <a:latin typeface="Times New Roman" panose="02020603050405020304" pitchFamily="18" charset="0"/>
              <a:cs typeface="Times New Roman" panose="02020603050405020304" pitchFamily="18" charset="0"/>
            </a:rPr>
            <a:t>. </a:t>
          </a:r>
          <a:endParaRPr lang="ru-RU" sz="1600" kern="1200" dirty="0">
            <a:latin typeface="Times New Roman" panose="02020603050405020304" pitchFamily="18" charset="0"/>
            <a:cs typeface="Times New Roman" panose="02020603050405020304" pitchFamily="18" charset="0"/>
          </a:endParaRPr>
        </a:p>
      </dsp:txBody>
      <dsp:txXfrm>
        <a:off x="5102628" y="3657192"/>
        <a:ext cx="2426892" cy="2224651"/>
      </dsp:txXfrm>
    </dsp:sp>
    <dsp:sp modelId="{AFC52D8D-466D-4A8C-86FC-3824C3E2157F}">
      <dsp:nvSpPr>
        <dsp:cNvPr id="0" name=""/>
        <dsp:cNvSpPr/>
      </dsp:nvSpPr>
      <dsp:spPr>
        <a:xfrm>
          <a:off x="946575" y="2612280"/>
          <a:ext cx="4044820" cy="4044820"/>
        </a:xfrm>
        <a:prstGeom prst="ellipse">
          <a:avLst/>
        </a:prstGeom>
        <a:solidFill>
          <a:schemeClr val="accent4">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Су </a:t>
          </a:r>
          <a:r>
            <a:rPr lang="ru-RU" sz="1600" kern="1200" dirty="0" err="1" smtClean="0">
              <a:latin typeface="Times New Roman" panose="02020603050405020304" pitchFamily="18" charset="0"/>
              <a:cs typeface="Times New Roman" panose="02020603050405020304" pitchFamily="18" charset="0"/>
            </a:rPr>
            <a:t>тасқын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таулы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аймақтарында</a:t>
          </a:r>
          <a:r>
            <a:rPr lang="ru-RU" sz="1600" kern="1200" dirty="0" smtClean="0">
              <a:latin typeface="Times New Roman" panose="02020603050405020304" pitchFamily="18" charset="0"/>
              <a:cs typeface="Times New Roman" panose="02020603050405020304" pitchFamily="18" charset="0"/>
            </a:rPr>
            <a:t> да </a:t>
          </a:r>
          <a:r>
            <a:rPr lang="ru-RU" sz="1600" kern="1200" dirty="0" err="1" smtClean="0">
              <a:latin typeface="Times New Roman" panose="02020603050405020304" pitchFamily="18" charset="0"/>
              <a:cs typeface="Times New Roman" panose="02020603050405020304" pitchFamily="18" charset="0"/>
            </a:rPr>
            <a:t>көп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болып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тұрады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Таудан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құлаған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лайлы-тасты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тасқынның</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жылдамдығы</a:t>
          </a:r>
          <a:r>
            <a:rPr lang="ru-RU" sz="1600" kern="1200" dirty="0" smtClean="0">
              <a:latin typeface="Times New Roman" panose="02020603050405020304" pitchFamily="18" charset="0"/>
              <a:cs typeface="Times New Roman" panose="02020603050405020304" pitchFamily="18" charset="0"/>
            </a:rPr>
            <a:t> 5-10 м\с </a:t>
          </a:r>
          <a:r>
            <a:rPr lang="ru-RU" sz="1600" kern="1200" dirty="0" err="1" smtClean="0">
              <a:latin typeface="Times New Roman" panose="02020603050405020304" pitchFamily="18" charset="0"/>
              <a:cs typeface="Times New Roman" panose="02020603050405020304" pitchFamily="18" charset="0"/>
            </a:rPr>
            <a:t>дейін</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жетіп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екпіндеп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аққан</a:t>
          </a:r>
          <a:r>
            <a:rPr lang="ru-RU" sz="1600" kern="1200" dirty="0" smtClean="0">
              <a:latin typeface="Times New Roman" panose="02020603050405020304" pitchFamily="18" charset="0"/>
              <a:cs typeface="Times New Roman" panose="02020603050405020304" pitchFamily="18" charset="0"/>
            </a:rPr>
            <a:t> сел </a:t>
          </a:r>
          <a:r>
            <a:rPr lang="ru-RU" sz="1600" kern="1200" dirty="0" err="1" smtClean="0">
              <a:latin typeface="Times New Roman" panose="02020603050405020304" pitchFamily="18" charset="0"/>
              <a:cs typeface="Times New Roman" panose="02020603050405020304" pitchFamily="18" charset="0"/>
            </a:rPr>
            <a:t>тасқыны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салмағы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бірнеше</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тонналық</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тастарды</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домалатып</a:t>
          </a:r>
          <a:r>
            <a:rPr lang="ru-RU" sz="1600" kern="1200" dirty="0" smtClean="0">
              <a:latin typeface="Times New Roman" panose="02020603050405020304" pitchFamily="18" charset="0"/>
              <a:cs typeface="Times New Roman" panose="02020603050405020304" pitchFamily="18" charset="0"/>
            </a:rPr>
            <a:t> </a:t>
          </a:r>
          <a:r>
            <a:rPr lang="ru-RU" sz="1600" kern="1200" dirty="0" err="1" smtClean="0">
              <a:latin typeface="Times New Roman" panose="02020603050405020304" pitchFamily="18" charset="0"/>
              <a:cs typeface="Times New Roman" panose="02020603050405020304" pitchFamily="18" charset="0"/>
            </a:rPr>
            <a:t>әкетеді</a:t>
          </a:r>
          <a:r>
            <a:rPr lang="ru-RU" sz="1600" kern="1200" dirty="0" smtClean="0">
              <a:latin typeface="Times New Roman" panose="02020603050405020304" pitchFamily="18" charset="0"/>
              <a:cs typeface="Times New Roman" panose="02020603050405020304" pitchFamily="18" charset="0"/>
            </a:rPr>
            <a:t>.</a:t>
          </a:r>
          <a:endParaRPr lang="ru-RU" sz="1600" kern="1200" dirty="0">
            <a:latin typeface="Times New Roman" panose="02020603050405020304" pitchFamily="18" charset="0"/>
            <a:cs typeface="Times New Roman" panose="02020603050405020304" pitchFamily="18" charset="0"/>
          </a:endParaRPr>
        </a:p>
      </dsp:txBody>
      <dsp:txXfrm>
        <a:off x="1327462" y="3657192"/>
        <a:ext cx="2426892" cy="22246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7ECE0A-731C-42B7-8F62-BCB822ACAD60}">
      <dsp:nvSpPr>
        <dsp:cNvPr id="0" name=""/>
        <dsp:cNvSpPr/>
      </dsp:nvSpPr>
      <dsp:spPr>
        <a:xfrm>
          <a:off x="325476" y="527737"/>
          <a:ext cx="7811427" cy="2441071"/>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53419" tIns="72390" rIns="72390" bIns="72390" numCol="1" spcCol="1270" anchor="ctr" anchorCtr="0">
          <a:noAutofit/>
        </a:bodyPr>
        <a:lstStyle/>
        <a:p>
          <a:pPr lvl="0" algn="l" defTabSz="844550" rtl="0">
            <a:lnSpc>
              <a:spcPct val="90000"/>
            </a:lnSpc>
            <a:spcBef>
              <a:spcPct val="0"/>
            </a:spcBef>
            <a:spcAft>
              <a:spcPct val="35000"/>
            </a:spcAft>
          </a:pPr>
          <a:r>
            <a:rPr lang="kk-KZ" sz="1900" kern="1200" dirty="0" smtClean="0">
              <a:latin typeface="Times New Roman" panose="02020603050405020304" pitchFamily="18" charset="0"/>
              <a:cs typeface="Times New Roman" panose="02020603050405020304" pitchFamily="18" charset="0"/>
            </a:rPr>
            <a:t>Бұл  құбылыс  та  біздің  елімізде,  жерімізде  жиі  болып  тұрады.   Тек  соңғы   бес  жылдың  ішінде,   Атырау   облысының  өзінде  ғана   бірнеше  су  тасқыны  болды.   Бұл  өзгерістердің   барлығы    тек  абиғат  күштерімен  ғана  болып  жататын   құбылыстар.   Әсіресе,   Каспий  теңізінің   тасуынан     Құрманғазы,  Исатай  аудандары   көп  зиян   шегуде.  Мал,  қора,   қыстақтар,  үйлер  суға  кетуде. </a:t>
          </a:r>
          <a:endParaRPr lang="ru-RU" sz="1900" kern="1200" dirty="0">
            <a:latin typeface="Times New Roman" panose="02020603050405020304" pitchFamily="18" charset="0"/>
            <a:cs typeface="Times New Roman" panose="02020603050405020304" pitchFamily="18" charset="0"/>
          </a:endParaRPr>
        </a:p>
      </dsp:txBody>
      <dsp:txXfrm>
        <a:off x="325476" y="527737"/>
        <a:ext cx="7811427" cy="2441071"/>
      </dsp:txXfrm>
    </dsp:sp>
    <dsp:sp modelId="{AD9657BC-4FCA-4706-9B6A-135005FEE7F5}">
      <dsp:nvSpPr>
        <dsp:cNvPr id="0" name=""/>
        <dsp:cNvSpPr/>
      </dsp:nvSpPr>
      <dsp:spPr>
        <a:xfrm>
          <a:off x="0" y="71997"/>
          <a:ext cx="1708749" cy="256312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72000" r="-72000"/>
          </a:stretch>
        </a:blipFill>
        <a:ln w="1270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0040EDC1-CA80-4EBA-BA24-E6FA653BC870}">
      <dsp:nvSpPr>
        <dsp:cNvPr id="0" name=""/>
        <dsp:cNvSpPr/>
      </dsp:nvSpPr>
      <dsp:spPr>
        <a:xfrm>
          <a:off x="325476" y="3981142"/>
          <a:ext cx="7811427" cy="2441071"/>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53419" tIns="72390" rIns="72390" bIns="72390" numCol="1" spcCol="1270" anchor="ctr" anchorCtr="0">
          <a:noAutofit/>
        </a:bodyPr>
        <a:lstStyle/>
        <a:p>
          <a:pPr lvl="0" algn="l" defTabSz="844550" rtl="0">
            <a:lnSpc>
              <a:spcPct val="90000"/>
            </a:lnSpc>
            <a:spcBef>
              <a:spcPct val="0"/>
            </a:spcBef>
            <a:spcAft>
              <a:spcPct val="35000"/>
            </a:spcAft>
          </a:pPr>
          <a:r>
            <a:rPr lang="kk-KZ" sz="1900" kern="1200" dirty="0" smtClean="0">
              <a:latin typeface="Times New Roman" panose="02020603050405020304" pitchFamily="18" charset="0"/>
              <a:cs typeface="Times New Roman" panose="02020603050405020304" pitchFamily="18" charset="0"/>
            </a:rPr>
            <a:t>Жайық,   Ойыл,  Ембі  өзедерінің   суының  көтерілуінен  Қызыл-қоға,  Жылой,  Махамбет  аудандары   көп зиян   шегіп  отыр.  Каспий    теңізі  мен  Жайық   өзендері   Атырау     қаласына   қауіп   төндіруде.  Бұған  қарсы  облыс  басшылары   тиісті   шаралар    қолданып  (жағаны  бекіту,  елді  мекендерді  қауіпсіз   орындарға  көшіруді),  күрес  жүргізуде.   Осындай  жағдай  2003-2004 жж. Шардара  су  қоймасында,   Сырдария  өзенінің   батысында  болып,  үлкен  материалдық  шығын  әкелді.     </a:t>
          </a:r>
          <a:endParaRPr lang="ru-RU" sz="1900" kern="1200" dirty="0">
            <a:latin typeface="Times New Roman" panose="02020603050405020304" pitchFamily="18" charset="0"/>
            <a:cs typeface="Times New Roman" panose="02020603050405020304" pitchFamily="18" charset="0"/>
          </a:endParaRPr>
        </a:p>
      </dsp:txBody>
      <dsp:txXfrm>
        <a:off x="325476" y="3981142"/>
        <a:ext cx="7811427" cy="2441071"/>
      </dsp:txXfrm>
    </dsp:sp>
    <dsp:sp modelId="{041A09A8-660F-4D6B-87A6-D666BF5F8603}">
      <dsp:nvSpPr>
        <dsp:cNvPr id="0" name=""/>
        <dsp:cNvSpPr/>
      </dsp:nvSpPr>
      <dsp:spPr>
        <a:xfrm>
          <a:off x="0" y="3628543"/>
          <a:ext cx="1708749" cy="2563124"/>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a:ln w="1270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6F837E-D46F-4D83-8507-8D07297E8A54}">
      <dsp:nvSpPr>
        <dsp:cNvPr id="0" name=""/>
        <dsp:cNvSpPr/>
      </dsp:nvSpPr>
      <dsp:spPr>
        <a:xfrm>
          <a:off x="0" y="321701"/>
          <a:ext cx="7897688" cy="1784250"/>
        </a:xfrm>
        <a:prstGeom prst="roundRec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kk-KZ" sz="2500" b="1" kern="1200" smtClean="0"/>
            <a:t>Су  басу -</a:t>
          </a:r>
          <a:r>
            <a:rPr lang="kk-KZ" sz="2500" kern="1200" smtClean="0"/>
            <a:t>  өзен,  көл  немесе  теңіз  суының  деңгейінің  көтеріліп,  жердің  белгілі  бір  бөлігінің   су  астында  қалуы.   Ол  елді  мекендердің   су  астына  қалуына,  адам  мен    малдың    өлім-жітіміне  алып  келеді. </a:t>
          </a:r>
          <a:endParaRPr lang="ru-RU" sz="2500" kern="1200"/>
        </a:p>
      </dsp:txBody>
      <dsp:txXfrm>
        <a:off x="87100" y="408801"/>
        <a:ext cx="7723488" cy="1610050"/>
      </dsp:txXfrm>
    </dsp:sp>
    <dsp:sp modelId="{A8B46813-BED6-4290-A8B5-02C7543A7559}">
      <dsp:nvSpPr>
        <dsp:cNvPr id="0" name=""/>
        <dsp:cNvSpPr/>
      </dsp:nvSpPr>
      <dsp:spPr>
        <a:xfrm>
          <a:off x="0" y="2177951"/>
          <a:ext cx="7897688" cy="1784250"/>
        </a:xfrm>
        <a:prstGeom prst="roundRect">
          <a:avLst/>
        </a:prstGeom>
        <a:solidFill>
          <a:schemeClr val="accent5">
            <a:hueOff val="-4966938"/>
            <a:satOff val="19906"/>
            <a:lumOff val="4314"/>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kk-KZ" sz="2500" kern="1200" smtClean="0"/>
            <a:t>Көптеген  су   басудың   негізгі  себептеріне  нөсер  жаңбыр  жаууы,  қардың,  мұздақтардың    үздіксіз  еруі  жатады. </a:t>
          </a:r>
          <a:endParaRPr lang="ru-RU" sz="2500" kern="1200"/>
        </a:p>
      </dsp:txBody>
      <dsp:txXfrm>
        <a:off x="87100" y="2265051"/>
        <a:ext cx="7723488" cy="1610050"/>
      </dsp:txXfrm>
    </dsp:sp>
    <dsp:sp modelId="{9264B0DA-C97C-4522-9B77-E716B58D139F}">
      <dsp:nvSpPr>
        <dsp:cNvPr id="0" name=""/>
        <dsp:cNvSpPr/>
      </dsp:nvSpPr>
      <dsp:spPr>
        <a:xfrm>
          <a:off x="0" y="4034201"/>
          <a:ext cx="7897688" cy="1784250"/>
        </a:xfrm>
        <a:prstGeom prst="roundRect">
          <a:avLst/>
        </a:prstGeom>
        <a:solidFill>
          <a:schemeClr val="accent5">
            <a:hueOff val="-9933876"/>
            <a:satOff val="39811"/>
            <a:lumOff val="8628"/>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kk-KZ" sz="2500" kern="1200" smtClean="0"/>
            <a:t>Сырғымалар,  бөгеттерден,  тоғандардан  кенет  бұзылуынан   пайда  болатын  су  басу  өте  қауіпті   болады. </a:t>
          </a:r>
          <a:endParaRPr lang="ru-RU" sz="2500" kern="1200"/>
        </a:p>
      </dsp:txBody>
      <dsp:txXfrm>
        <a:off x="87100" y="4121301"/>
        <a:ext cx="7723488" cy="1610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E5584-CE01-41C5-97B0-35BA84D1F0D9}">
      <dsp:nvSpPr>
        <dsp:cNvPr id="0" name=""/>
        <dsp:cNvSpPr/>
      </dsp:nvSpPr>
      <dsp:spPr>
        <a:xfrm>
          <a:off x="642671" y="0"/>
          <a:ext cx="7283609" cy="6453336"/>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6C9EAC1D-8545-463F-8ABB-0A29BC78F86B}">
      <dsp:nvSpPr>
        <dsp:cNvPr id="0" name=""/>
        <dsp:cNvSpPr/>
      </dsp:nvSpPr>
      <dsp:spPr>
        <a:xfrm>
          <a:off x="104" y="1936000"/>
          <a:ext cx="4179874" cy="2581334"/>
        </a:xfrm>
        <a:prstGeom prst="roundRec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Сел – тау өзеннің өз арналарынан кенеттен көтеріліп, деңгейінің күрт өзгеруі және тау жыныстары бұзылуынан болатын қуатты ағын.</a:t>
          </a:r>
          <a:endParaRPr lang="ru-RU" sz="1800" kern="1200">
            <a:latin typeface="Times New Roman" panose="02020603050405020304" pitchFamily="18" charset="0"/>
            <a:cs typeface="Times New Roman" panose="02020603050405020304" pitchFamily="18" charset="0"/>
          </a:endParaRPr>
        </a:p>
      </dsp:txBody>
      <dsp:txXfrm>
        <a:off x="126114" y="2062010"/>
        <a:ext cx="3927854" cy="2329314"/>
      </dsp:txXfrm>
    </dsp:sp>
    <dsp:sp modelId="{D8B0B718-E3EA-4982-ADC8-27A9DF7A7858}">
      <dsp:nvSpPr>
        <dsp:cNvPr id="0" name=""/>
        <dsp:cNvSpPr/>
      </dsp:nvSpPr>
      <dsp:spPr>
        <a:xfrm>
          <a:off x="4388972" y="1936000"/>
          <a:ext cx="4179874" cy="2581334"/>
        </a:xfrm>
        <a:prstGeom prst="roundRect">
          <a:avLst/>
        </a:prstGeom>
        <a:solidFill>
          <a:schemeClr val="accent5">
            <a:hueOff val="-9933876"/>
            <a:satOff val="39811"/>
            <a:lumOff val="8628"/>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Сел </a:t>
          </a:r>
          <a:r>
            <a:rPr lang="ru-RU" sz="1800" kern="1200" dirty="0" err="1" smtClean="0">
              <a:latin typeface="Times New Roman" panose="02020603050405020304" pitchFamily="18" charset="0"/>
              <a:cs typeface="Times New Roman" panose="02020603050405020304" pitchFamily="18" charset="0"/>
            </a:rPr>
            <a:t>ұзақ</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нөсердің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салдарынан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мұз</a:t>
          </a:r>
          <a:r>
            <a:rPr lang="ru-RU" sz="1800" kern="1200" dirty="0" smtClean="0">
              <a:latin typeface="Times New Roman" panose="02020603050405020304" pitchFamily="18" charset="0"/>
              <a:cs typeface="Times New Roman" panose="02020603050405020304" pitchFamily="18" charset="0"/>
            </a:rPr>
            <a:t> бен </a:t>
          </a:r>
          <a:r>
            <a:rPr lang="ru-RU" sz="1800" kern="1200" dirty="0" err="1" smtClean="0">
              <a:latin typeface="Times New Roman" panose="02020603050405020304" pitchFamily="18" charset="0"/>
              <a:cs typeface="Times New Roman" panose="02020603050405020304" pitchFamily="18" charset="0"/>
            </a:rPr>
            <a:t>қардың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жылдам</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еруінен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моренді</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мұзды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қзендердің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бұзылуынан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жер</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сілкінісінен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адамның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шаруашылық</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қызметі</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нәтижесінен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пайда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болады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Тасқындардың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басқа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түріне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қарағанда</a:t>
          </a:r>
          <a:r>
            <a:rPr lang="ru-RU" sz="1800" kern="1200" dirty="0" smtClean="0">
              <a:latin typeface="Times New Roman" panose="02020603050405020304" pitchFamily="18" charset="0"/>
              <a:cs typeface="Times New Roman" panose="02020603050405020304" pitchFamily="18" charset="0"/>
            </a:rPr>
            <a:t> сел </a:t>
          </a:r>
          <a:r>
            <a:rPr lang="ru-RU" sz="1800" kern="1200" dirty="0" err="1" smtClean="0">
              <a:latin typeface="Times New Roman" panose="02020603050405020304" pitchFamily="18" charset="0"/>
              <a:cs typeface="Times New Roman" panose="02020603050405020304" pitchFamily="18" charset="0"/>
            </a:rPr>
            <a:t>әдеттегідей</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үздіксіз</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емес</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жекелеген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толқындар</a:t>
          </a:r>
          <a:r>
            <a:rPr lang="ru-RU" sz="1800" kern="1200" dirty="0" smtClean="0">
              <a:latin typeface="Times New Roman" panose="02020603050405020304" pitchFamily="18" charset="0"/>
              <a:cs typeface="Times New Roman" panose="02020603050405020304" pitchFamily="18" charset="0"/>
            </a:rPr>
            <a:t> мен 10 м/с </a:t>
          </a:r>
          <a:r>
            <a:rPr lang="ru-RU" sz="1800" kern="1200" dirty="0" err="1" smtClean="0">
              <a:latin typeface="Times New Roman" panose="02020603050405020304" pitchFamily="18" charset="0"/>
              <a:cs typeface="Times New Roman" panose="02020603050405020304" pitchFamily="18" charset="0"/>
            </a:rPr>
            <a:t>және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одан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көп</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жылдамдықпен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қозғалады</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a:off x="4514982" y="2062010"/>
        <a:ext cx="3927854" cy="23293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C8F25-D109-4ABD-9E84-13257D960F52}">
      <dsp:nvSpPr>
        <dsp:cNvPr id="0" name=""/>
        <dsp:cNvSpPr/>
      </dsp:nvSpPr>
      <dsp:spPr>
        <a:xfrm>
          <a:off x="0" y="84748"/>
          <a:ext cx="8064896" cy="1221479"/>
        </a:xfrm>
        <a:prstGeom prst="roundRect">
          <a:avLst/>
        </a:prstGeom>
        <a:solidFill>
          <a:schemeClr val="accent3">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Сел – </a:t>
          </a:r>
          <a:r>
            <a:rPr lang="ru-RU" sz="1800" kern="1200" dirty="0" err="1" smtClean="0">
              <a:latin typeface="Times New Roman" panose="02020603050405020304" pitchFamily="18" charset="0"/>
              <a:cs typeface="Times New Roman" panose="02020603050405020304" pitchFamily="18" charset="0"/>
            </a:rPr>
            <a:t>бұл</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қысқа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мерзімді</a:t>
          </a:r>
          <a:r>
            <a:rPr lang="ru-RU" sz="1800" kern="1200" dirty="0" smtClean="0">
              <a:latin typeface="Times New Roman" panose="02020603050405020304" pitchFamily="18" charset="0"/>
              <a:cs typeface="Times New Roman" panose="02020603050405020304" pitchFamily="18" charset="0"/>
            </a:rPr>
            <a:t>, лай мен </a:t>
          </a:r>
          <a:r>
            <a:rPr lang="ru-RU" sz="1800" kern="1200" dirty="0" err="1" smtClean="0">
              <a:latin typeface="Times New Roman" panose="02020603050405020304" pitchFamily="18" charset="0"/>
              <a:cs typeface="Times New Roman" panose="02020603050405020304" pitchFamily="18" charset="0"/>
            </a:rPr>
            <a:t>тас</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араласқан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таулы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жерлерде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болатын</a:t>
          </a:r>
          <a:r>
            <a:rPr lang="ru-RU" sz="1800" kern="1200" dirty="0" smtClean="0">
              <a:latin typeface="Times New Roman" panose="02020603050405020304" pitchFamily="18" charset="0"/>
              <a:cs typeface="Times New Roman" panose="02020603050405020304" pitchFamily="18" charset="0"/>
            </a:rPr>
            <a:t> су </a:t>
          </a:r>
          <a:r>
            <a:rPr lang="ru-RU" sz="1800" kern="1200" dirty="0" err="1" smtClean="0">
              <a:latin typeface="Times New Roman" panose="02020603050405020304" pitchFamily="18" charset="0"/>
              <a:cs typeface="Times New Roman" panose="02020603050405020304" pitchFamily="18" charset="0"/>
            </a:rPr>
            <a:t>тасқыны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Олар</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еріген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қар</a:t>
          </a:r>
          <a:r>
            <a:rPr lang="ru-RU" sz="1800" kern="1200" dirty="0" smtClean="0">
              <a:latin typeface="Times New Roman" panose="02020603050405020304" pitchFamily="18" charset="0"/>
              <a:cs typeface="Times New Roman" panose="02020603050405020304" pitchFamily="18" charset="0"/>
            </a:rPr>
            <a:t> мен </a:t>
          </a:r>
          <a:r>
            <a:rPr lang="ru-RU" sz="1800" kern="1200" dirty="0" err="1" smtClean="0">
              <a:latin typeface="Times New Roman" panose="02020603050405020304" pitchFamily="18" charset="0"/>
              <a:cs typeface="Times New Roman" panose="02020603050405020304" pitchFamily="18" charset="0"/>
            </a:rPr>
            <a:t>мұздың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жауын-шашынның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салдарынан</a:t>
          </a:r>
          <a:r>
            <a:rPr lang="ru-RU" sz="1800" kern="1200" dirty="0" smtClean="0">
              <a:latin typeface="Times New Roman" panose="02020603050405020304" pitchFamily="18" charset="0"/>
              <a:cs typeface="Times New Roman" panose="02020603050405020304" pitchFamily="18" charset="0"/>
            </a:rPr>
            <a:t> тау </a:t>
          </a:r>
          <a:r>
            <a:rPr lang="ru-RU" sz="1800" kern="1200" dirty="0" err="1" smtClean="0">
              <a:latin typeface="Times New Roman" panose="02020603050405020304" pitchFamily="18" charset="0"/>
              <a:cs typeface="Times New Roman" panose="02020603050405020304" pitchFamily="18" charset="0"/>
            </a:rPr>
            <a:t>өзендерінің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тасуы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негізінде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болады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Қазақстанның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таулы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аймақтарындағы</a:t>
          </a:r>
          <a:r>
            <a:rPr lang="ru-RU" sz="1800" kern="1200" dirty="0" smtClean="0">
              <a:latin typeface="Times New Roman" panose="02020603050405020304" pitchFamily="18" charset="0"/>
              <a:cs typeface="Times New Roman" panose="02020603050405020304" pitchFamily="18" charset="0"/>
            </a:rPr>
            <a:t> сел </a:t>
          </a:r>
          <a:r>
            <a:rPr lang="ru-RU" sz="1800" kern="1200" dirty="0" err="1" smtClean="0">
              <a:latin typeface="Times New Roman" panose="02020603050405020304" pitchFamily="18" charset="0"/>
              <a:cs typeface="Times New Roman" panose="02020603050405020304" pitchFamily="18" charset="0"/>
            </a:rPr>
            <a:t>тасқындары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жылдың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мезгілдерінде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мамыр-қыркүйек</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болады</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a:off x="59628" y="144376"/>
        <a:ext cx="7945640" cy="1102223"/>
      </dsp:txXfrm>
    </dsp:sp>
    <dsp:sp modelId="{AA5CD48B-5D36-4F71-87B0-E3A9450427E3}">
      <dsp:nvSpPr>
        <dsp:cNvPr id="0" name=""/>
        <dsp:cNvSpPr/>
      </dsp:nvSpPr>
      <dsp:spPr>
        <a:xfrm>
          <a:off x="0" y="1358067"/>
          <a:ext cx="8064896" cy="1221479"/>
        </a:xfrm>
        <a:prstGeom prst="roundRect">
          <a:avLst/>
        </a:prstGeom>
        <a:solidFill>
          <a:schemeClr val="accent3">
            <a:hueOff val="11250264"/>
            <a:satOff val="-16880"/>
            <a:lumOff val="-2745"/>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Сел </a:t>
          </a:r>
          <a:r>
            <a:rPr lang="ru-RU" sz="1800" kern="1200" dirty="0" err="1" smtClean="0">
              <a:latin typeface="Times New Roman" panose="02020603050405020304" pitchFamily="18" charset="0"/>
              <a:cs typeface="Times New Roman" panose="02020603050405020304" pitchFamily="18" charset="0"/>
            </a:rPr>
            <a:t>тасқынының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биіктігі</a:t>
          </a:r>
          <a:r>
            <a:rPr lang="ru-RU" sz="1800" kern="1200" dirty="0" smtClean="0">
              <a:latin typeface="Times New Roman" panose="02020603050405020304" pitchFamily="18" charset="0"/>
              <a:cs typeface="Times New Roman" panose="02020603050405020304" pitchFamily="18" charset="0"/>
            </a:rPr>
            <a:t> 10-20 </a:t>
          </a:r>
          <a:r>
            <a:rPr lang="ru-RU" sz="1800" kern="1200" dirty="0" err="1" smtClean="0">
              <a:latin typeface="Times New Roman" panose="02020603050405020304" pitchFamily="18" charset="0"/>
              <a:cs typeface="Times New Roman" panose="02020603050405020304" pitchFamily="18" charset="0"/>
            </a:rPr>
            <a:t>метрге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дейін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барады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жекелеген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жағдайларда</a:t>
          </a:r>
          <a:r>
            <a:rPr lang="ru-RU" sz="1800" kern="1200" dirty="0" smtClean="0">
              <a:latin typeface="Times New Roman" panose="02020603050405020304" pitchFamily="18" charset="0"/>
              <a:cs typeface="Times New Roman" panose="02020603050405020304" pitchFamily="18" charset="0"/>
            </a:rPr>
            <a:t> 40-50 </a:t>
          </a:r>
          <a:r>
            <a:rPr lang="ru-RU" sz="1800" kern="1200" dirty="0" err="1" smtClean="0">
              <a:latin typeface="Times New Roman" panose="02020603050405020304" pitchFamily="18" charset="0"/>
              <a:cs typeface="Times New Roman" panose="02020603050405020304" pitchFamily="18" charset="0"/>
            </a:rPr>
            <a:t>метрге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дейін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жетеді</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жылдамдығы</a:t>
          </a:r>
          <a:r>
            <a:rPr lang="ru-RU" sz="1800" kern="1200" dirty="0" smtClean="0">
              <a:latin typeface="Times New Roman" panose="02020603050405020304" pitchFamily="18" charset="0"/>
              <a:cs typeface="Times New Roman" panose="02020603050405020304" pitchFamily="18" charset="0"/>
            </a:rPr>
            <a:t> тау </a:t>
          </a:r>
          <a:r>
            <a:rPr lang="ru-RU" sz="1800" kern="1200" dirty="0" err="1" smtClean="0">
              <a:latin typeface="Times New Roman" panose="02020603050405020304" pitchFamily="18" charset="0"/>
              <a:cs typeface="Times New Roman" panose="02020603050405020304" pitchFamily="18" charset="0"/>
            </a:rPr>
            <a:t>өзендерінің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жылдамдығына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жақын</a:t>
          </a:r>
          <a:r>
            <a:rPr lang="ru-RU" sz="1800" kern="1200" dirty="0" smtClean="0">
              <a:latin typeface="Times New Roman" panose="02020603050405020304" pitchFamily="18" charset="0"/>
              <a:cs typeface="Times New Roman" panose="02020603050405020304" pitchFamily="18" charset="0"/>
            </a:rPr>
            <a:t> (3-5 м/с </a:t>
          </a:r>
          <a:r>
            <a:rPr lang="ru-RU" sz="1800" kern="1200" dirty="0" err="1" smtClean="0">
              <a:latin typeface="Times New Roman" panose="02020603050405020304" pitchFamily="18" charset="0"/>
              <a:cs typeface="Times New Roman" panose="02020603050405020304" pitchFamily="18" charset="0"/>
            </a:rPr>
            <a:t>артық</a:t>
          </a:r>
          <a:r>
            <a:rPr lang="ru-RU" sz="1800" kern="1200" dirty="0" smtClean="0">
              <a:latin typeface="Times New Roman" panose="02020603050405020304" pitchFamily="18" charset="0"/>
              <a:cs typeface="Times New Roman" panose="02020603050405020304" pitchFamily="18" charset="0"/>
            </a:rPr>
            <a:t>). Сел </a:t>
          </a:r>
          <a:r>
            <a:rPr lang="ru-RU" sz="1800" kern="1200" dirty="0" err="1" smtClean="0">
              <a:latin typeface="Times New Roman" panose="02020603050405020304" pitchFamily="18" charset="0"/>
              <a:cs typeface="Times New Roman" panose="02020603050405020304" pitchFamily="18" charset="0"/>
            </a:rPr>
            <a:t>тасқынынан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аман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қалу</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мүмкін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емес</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сондықтан</a:t>
          </a:r>
          <a:r>
            <a:rPr lang="ru-RU" sz="1800" kern="1200" dirty="0" smtClean="0">
              <a:latin typeface="Times New Roman" panose="02020603050405020304" pitchFamily="18" charset="0"/>
              <a:cs typeface="Times New Roman" panose="02020603050405020304" pitchFamily="18" charset="0"/>
            </a:rPr>
            <a:t> сел </a:t>
          </a:r>
          <a:r>
            <a:rPr lang="ru-RU" sz="1800" kern="1200" dirty="0" err="1" smtClean="0">
              <a:latin typeface="Times New Roman" panose="02020603050405020304" pitchFamily="18" charset="0"/>
              <a:cs typeface="Times New Roman" panose="02020603050405020304" pitchFamily="18" charset="0"/>
            </a:rPr>
            <a:t>қаупінің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алдын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алу</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шараларына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үлкен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мән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беріледі</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a:off x="59628" y="1417695"/>
        <a:ext cx="7945640" cy="11022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29A7F-E214-471C-8540-7DDDE3B0831E}">
      <dsp:nvSpPr>
        <dsp:cNvPr id="0" name=""/>
        <dsp:cNvSpPr/>
      </dsp:nvSpPr>
      <dsp:spPr>
        <a:xfrm>
          <a:off x="0" y="4150322"/>
          <a:ext cx="7620000" cy="907989"/>
        </a:xfrm>
        <a:prstGeom prst="rec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dirty="0" err="1" smtClean="0">
              <a:latin typeface="Times New Roman" panose="02020603050405020304" pitchFamily="18" charset="0"/>
              <a:cs typeface="Times New Roman" panose="02020603050405020304" pitchFamily="18" charset="0"/>
            </a:rPr>
            <a:t>Көл</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дамбысын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бұзуға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әкеліп</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соғатын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жер</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сілкінуі</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a:off x="0" y="4150322"/>
        <a:ext cx="7620000" cy="907989"/>
      </dsp:txXfrm>
    </dsp:sp>
    <dsp:sp modelId="{A12D1821-0F7D-4E8A-9D7C-4828637E5C5B}">
      <dsp:nvSpPr>
        <dsp:cNvPr id="0" name=""/>
        <dsp:cNvSpPr/>
      </dsp:nvSpPr>
      <dsp:spPr>
        <a:xfrm rot="10800000">
          <a:off x="0" y="2767455"/>
          <a:ext cx="7620000" cy="1396487"/>
        </a:xfrm>
        <a:prstGeom prst="upArrowCallout">
          <a:avLst/>
        </a:prstGeom>
        <a:solidFill>
          <a:schemeClr val="accent5">
            <a:hueOff val="-3311292"/>
            <a:satOff val="13270"/>
            <a:lumOff val="2876"/>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Көлдегі су деңгейінің тез төмендеуі немесе оның бетінде өзен дамбысын бұзатын қуыстың (воронка) пайда болуы.</a:t>
          </a:r>
          <a:endParaRPr lang="ru-RU" sz="1800" kern="1200">
            <a:latin typeface="Times New Roman" panose="02020603050405020304" pitchFamily="18" charset="0"/>
            <a:cs typeface="Times New Roman" panose="02020603050405020304" pitchFamily="18" charset="0"/>
          </a:endParaRPr>
        </a:p>
      </dsp:txBody>
      <dsp:txXfrm rot="10800000">
        <a:off x="0" y="2767455"/>
        <a:ext cx="7620000" cy="907395"/>
      </dsp:txXfrm>
    </dsp:sp>
    <dsp:sp modelId="{66DACB0C-19B0-4F41-88FB-E779D88321BD}">
      <dsp:nvSpPr>
        <dsp:cNvPr id="0" name=""/>
        <dsp:cNvSpPr/>
      </dsp:nvSpPr>
      <dsp:spPr>
        <a:xfrm rot="10800000">
          <a:off x="0" y="1384587"/>
          <a:ext cx="7620000" cy="1396487"/>
        </a:xfrm>
        <a:prstGeom prst="upArrowCallout">
          <a:avLst/>
        </a:prstGeom>
        <a:solidFill>
          <a:schemeClr val="accent5">
            <a:hueOff val="-6622584"/>
            <a:satOff val="26541"/>
            <a:lumOff val="5752"/>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dirty="0" err="1" smtClean="0">
              <a:latin typeface="Times New Roman" panose="02020603050405020304" pitchFamily="18" charset="0"/>
              <a:cs typeface="Times New Roman" panose="02020603050405020304" pitchFamily="18" charset="0"/>
            </a:rPr>
            <a:t>Ауа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температурасының</a:t>
          </a:r>
          <a:r>
            <a:rPr lang="ru-RU" sz="1800" kern="1200" dirty="0" smtClean="0">
              <a:latin typeface="Times New Roman" panose="02020603050405020304" pitchFamily="18" charset="0"/>
              <a:cs typeface="Times New Roman" panose="02020603050405020304" pitchFamily="18" charset="0"/>
            </a:rPr>
            <a:t> тез </a:t>
          </a:r>
          <a:r>
            <a:rPr lang="ru-RU" sz="1800" kern="1200" dirty="0" err="1" smtClean="0">
              <a:latin typeface="Times New Roman" panose="02020603050405020304" pitchFamily="18" charset="0"/>
              <a:cs typeface="Times New Roman" panose="02020603050405020304" pitchFamily="18" charset="0"/>
            </a:rPr>
            <a:t>әрі</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ұзақ</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уақыт</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жылы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болуының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салдарынан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таудағы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көлдердін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суға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толып</a:t>
          </a:r>
          <a:r>
            <a:rPr lang="ru-RU" sz="1800" kern="1200" dirty="0" smtClean="0">
              <a:latin typeface="Times New Roman" panose="02020603050405020304" pitchFamily="18" charset="0"/>
              <a:cs typeface="Times New Roman" panose="02020603050405020304" pitchFamily="18" charset="0"/>
            </a:rPr>
            <a:t>, сел </a:t>
          </a:r>
          <a:r>
            <a:rPr lang="ru-RU" sz="1800" kern="1200" dirty="0" err="1" smtClean="0">
              <a:latin typeface="Times New Roman" panose="02020603050405020304" pitchFamily="18" charset="0"/>
              <a:cs typeface="Times New Roman" panose="02020603050405020304" pitchFamily="18" charset="0"/>
            </a:rPr>
            <a:t>қаупі</a:t>
          </a:r>
          <a:r>
            <a:rPr lang="ru-RU" sz="1800" kern="1200" dirty="0" smtClean="0">
              <a:latin typeface="Times New Roman" panose="02020603050405020304" pitchFamily="18" charset="0"/>
              <a:cs typeface="Times New Roman" panose="02020603050405020304" pitchFamily="18" charset="0"/>
            </a:rPr>
            <a:t> бар </a:t>
          </a:r>
          <a:r>
            <a:rPr lang="ru-RU" sz="1800" kern="1200" dirty="0" err="1" smtClean="0">
              <a:latin typeface="Times New Roman" panose="02020603050405020304" pitchFamily="18" charset="0"/>
              <a:cs typeface="Times New Roman" panose="02020603050405020304" pitchFamily="18" charset="0"/>
            </a:rPr>
            <a:t>өзендердің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тасуы</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rot="10800000">
        <a:off x="0" y="1384587"/>
        <a:ext cx="7620000" cy="907395"/>
      </dsp:txXfrm>
    </dsp:sp>
    <dsp:sp modelId="{47BF8F61-939C-490D-9535-A9E6248F76C3}">
      <dsp:nvSpPr>
        <dsp:cNvPr id="0" name=""/>
        <dsp:cNvSpPr/>
      </dsp:nvSpPr>
      <dsp:spPr>
        <a:xfrm rot="10800000">
          <a:off x="0" y="1720"/>
          <a:ext cx="7620000" cy="1396487"/>
        </a:xfrm>
        <a:prstGeom prst="upArrowCallout">
          <a:avLst/>
        </a:prstGeom>
        <a:solidFill>
          <a:schemeClr val="accent5">
            <a:hueOff val="-9933876"/>
            <a:satOff val="39811"/>
            <a:lumOff val="8628"/>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Сел қаупі басым аймақта нөсер жаңбырдың жиі жаууы;</a:t>
          </a:r>
          <a:endParaRPr lang="ru-RU" sz="1800" kern="1200">
            <a:latin typeface="Times New Roman" panose="02020603050405020304" pitchFamily="18" charset="0"/>
            <a:cs typeface="Times New Roman" panose="02020603050405020304" pitchFamily="18" charset="0"/>
          </a:endParaRPr>
        </a:p>
      </dsp:txBody>
      <dsp:txXfrm rot="10800000">
        <a:off x="0" y="1720"/>
        <a:ext cx="7620000" cy="90739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5BCEB-EB1B-46A0-9133-E6EFDA7A6108}">
      <dsp:nvSpPr>
        <dsp:cNvPr id="0" name=""/>
        <dsp:cNvSpPr/>
      </dsp:nvSpPr>
      <dsp:spPr>
        <a:xfrm>
          <a:off x="0" y="4468470"/>
          <a:ext cx="8064896" cy="733089"/>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Сел </a:t>
          </a:r>
          <a:r>
            <a:rPr lang="ru-RU" sz="1800" kern="1200" dirty="0" err="1" smtClean="0">
              <a:latin typeface="Times New Roman" panose="02020603050405020304" pitchFamily="18" charset="0"/>
              <a:cs typeface="Times New Roman" panose="02020603050405020304" pitchFamily="18" charset="0"/>
            </a:rPr>
            <a:t>алдында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жауатын</a:t>
          </a:r>
          <a:r>
            <a:rPr lang="ru-RU" sz="1800" kern="1200" dirty="0" smtClean="0">
              <a:latin typeface="Times New Roman" panose="02020603050405020304" pitchFamily="18" charset="0"/>
              <a:cs typeface="Times New Roman" panose="02020603050405020304" pitchFamily="18" charset="0"/>
            </a:rPr>
            <a:t> таза </a:t>
          </a:r>
          <a:r>
            <a:rPr lang="ru-RU" sz="1800" kern="1200" dirty="0" err="1" smtClean="0">
              <a:latin typeface="Times New Roman" panose="02020603050405020304" pitchFamily="18" charset="0"/>
              <a:cs typeface="Times New Roman" panose="02020603050405020304" pitchFamily="18" charset="0"/>
            </a:rPr>
            <a:t>емес</a:t>
          </a:r>
          <a:r>
            <a:rPr lang="ru-RU" sz="1800" kern="1200" dirty="0" smtClean="0">
              <a:latin typeface="Times New Roman" panose="02020603050405020304" pitchFamily="18" charset="0"/>
              <a:cs typeface="Times New Roman" panose="02020603050405020304" pitchFamily="18" charset="0"/>
            </a:rPr>
            <a:t>, лай </a:t>
          </a:r>
          <a:r>
            <a:rPr lang="ru-RU" sz="1800" kern="1200" dirty="0" err="1" smtClean="0">
              <a:latin typeface="Times New Roman" panose="02020603050405020304" pitchFamily="18" charset="0"/>
              <a:cs typeface="Times New Roman" panose="02020603050405020304" pitchFamily="18" charset="0"/>
            </a:rPr>
            <a:t>жауын</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a:off x="0" y="4468470"/>
        <a:ext cx="8064896" cy="733089"/>
      </dsp:txXfrm>
    </dsp:sp>
    <dsp:sp modelId="{9BB45627-F6C8-449D-A43D-6B2567ADB2E1}">
      <dsp:nvSpPr>
        <dsp:cNvPr id="0" name=""/>
        <dsp:cNvSpPr/>
      </dsp:nvSpPr>
      <dsp:spPr>
        <a:xfrm rot="10800000">
          <a:off x="0" y="3351974"/>
          <a:ext cx="8064896" cy="1127492"/>
        </a:xfrm>
        <a:prstGeom prst="upArrowCallout">
          <a:avLst/>
        </a:prstGeom>
        <a:solidFill>
          <a:schemeClr val="accent3">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Селдің алғашқы толқынынан пайда болған лас шаңнан тұратын бұлт пайда болуы;</a:t>
          </a:r>
          <a:endParaRPr lang="ru-RU" sz="1800" kern="1200">
            <a:latin typeface="Times New Roman" panose="02020603050405020304" pitchFamily="18" charset="0"/>
            <a:cs typeface="Times New Roman" panose="02020603050405020304" pitchFamily="18" charset="0"/>
          </a:endParaRPr>
        </a:p>
      </dsp:txBody>
      <dsp:txXfrm rot="10800000">
        <a:off x="0" y="3351974"/>
        <a:ext cx="8064896" cy="732610"/>
      </dsp:txXfrm>
    </dsp:sp>
    <dsp:sp modelId="{38999A9B-B7F8-45A5-8199-37A56401F3D8}">
      <dsp:nvSpPr>
        <dsp:cNvPr id="0" name=""/>
        <dsp:cNvSpPr/>
      </dsp:nvSpPr>
      <dsp:spPr>
        <a:xfrm rot="10800000">
          <a:off x="0" y="2235479"/>
          <a:ext cx="8064896" cy="1127492"/>
        </a:xfrm>
        <a:prstGeom prst="upArrowCallout">
          <a:avLst/>
        </a:prstGeom>
        <a:solidFill>
          <a:schemeClr val="accent4">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Селмен бірге төмен құлдилаған тастардың әсерінен жердің дірілдеуі;</a:t>
          </a:r>
          <a:endParaRPr lang="ru-RU" sz="1800" kern="1200">
            <a:latin typeface="Times New Roman" panose="02020603050405020304" pitchFamily="18" charset="0"/>
            <a:cs typeface="Times New Roman" panose="02020603050405020304" pitchFamily="18" charset="0"/>
          </a:endParaRPr>
        </a:p>
      </dsp:txBody>
      <dsp:txXfrm rot="10800000">
        <a:off x="0" y="2235479"/>
        <a:ext cx="8064896" cy="732610"/>
      </dsp:txXfrm>
    </dsp:sp>
    <dsp:sp modelId="{63744141-EBAD-44F4-A9DB-19FACB661C13}">
      <dsp:nvSpPr>
        <dsp:cNvPr id="0" name=""/>
        <dsp:cNvSpPr/>
      </dsp:nvSpPr>
      <dsp:spPr>
        <a:xfrm rot="10800000">
          <a:off x="0" y="1118983"/>
          <a:ext cx="8064896" cy="1127492"/>
        </a:xfrm>
        <a:prstGeom prst="upArrowCallou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Сел </a:t>
          </a:r>
          <a:r>
            <a:rPr lang="ru-RU" sz="1800" kern="1200" dirty="0" err="1" smtClean="0">
              <a:latin typeface="Times New Roman" panose="02020603050405020304" pitchFamily="18" charset="0"/>
              <a:cs typeface="Times New Roman" panose="02020603050405020304" pitchFamily="18" charset="0"/>
            </a:rPr>
            <a:t>қаупі</a:t>
          </a:r>
          <a:r>
            <a:rPr lang="ru-RU" sz="1800" kern="1200" dirty="0" smtClean="0">
              <a:latin typeface="Times New Roman" panose="02020603050405020304" pitchFamily="18" charset="0"/>
              <a:cs typeface="Times New Roman" panose="02020603050405020304" pitchFamily="18" charset="0"/>
            </a:rPr>
            <a:t> бар </a:t>
          </a:r>
          <a:r>
            <a:rPr lang="ru-RU" sz="1800" kern="1200" dirty="0" err="1" smtClean="0">
              <a:latin typeface="Times New Roman" panose="02020603050405020304" pitchFamily="18" charset="0"/>
              <a:cs typeface="Times New Roman" panose="02020603050405020304" pitchFamily="18" charset="0"/>
            </a:rPr>
            <a:t>арналардың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жоғарғы</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жағында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селге</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тән</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дауыс</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гуілдің</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пайда</a:t>
          </a:r>
          <a:r>
            <a:rPr lang="ru-RU" sz="1800" kern="1200" dirty="0" smtClean="0">
              <a:latin typeface="Times New Roman" panose="02020603050405020304" pitchFamily="18" charset="0"/>
              <a:cs typeface="Times New Roman" panose="02020603050405020304" pitchFamily="18" charset="0"/>
            </a:rPr>
            <a:t> </a:t>
          </a:r>
          <a:r>
            <a:rPr lang="ru-RU" sz="1800" kern="1200" dirty="0" err="1" smtClean="0">
              <a:latin typeface="Times New Roman" panose="02020603050405020304" pitchFamily="18" charset="0"/>
              <a:cs typeface="Times New Roman" panose="02020603050405020304" pitchFamily="18" charset="0"/>
            </a:rPr>
            <a:t>болуы</a:t>
          </a:r>
          <a:r>
            <a:rPr lang="ru-RU" sz="1800" kern="1200" dirty="0" smtClean="0">
              <a:latin typeface="Times New Roman" panose="02020603050405020304" pitchFamily="18" charset="0"/>
              <a:cs typeface="Times New Roman" panose="02020603050405020304" pitchFamily="18" charset="0"/>
            </a:rPr>
            <a:t>;</a:t>
          </a:r>
          <a:endParaRPr lang="ru-RU" sz="1800" kern="1200" dirty="0">
            <a:latin typeface="Times New Roman" panose="02020603050405020304" pitchFamily="18" charset="0"/>
            <a:cs typeface="Times New Roman" panose="02020603050405020304" pitchFamily="18" charset="0"/>
          </a:endParaRPr>
        </a:p>
      </dsp:txBody>
      <dsp:txXfrm rot="10800000">
        <a:off x="0" y="1118983"/>
        <a:ext cx="8064896" cy="732610"/>
      </dsp:txXfrm>
    </dsp:sp>
    <dsp:sp modelId="{A3058404-CA50-412F-ACBE-7246A8C7CEE5}">
      <dsp:nvSpPr>
        <dsp:cNvPr id="0" name=""/>
        <dsp:cNvSpPr/>
      </dsp:nvSpPr>
      <dsp:spPr>
        <a:xfrm rot="10800000">
          <a:off x="0" y="2487"/>
          <a:ext cx="8064896" cy="1127492"/>
        </a:xfrm>
        <a:prstGeom prst="upArrowCallout">
          <a:avLst/>
        </a:prstGeom>
        <a:solidFill>
          <a:schemeClr val="accent6">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Теңіз-мұздақты кешендерде су жиналуын дәлелдейтін, сел қаупі бар арналарда судың тоқтап қалуы немесе бірден азаюы;</a:t>
          </a:r>
          <a:endParaRPr lang="ru-RU" sz="1800" kern="1200">
            <a:latin typeface="Times New Roman" panose="02020603050405020304" pitchFamily="18" charset="0"/>
            <a:cs typeface="Times New Roman" panose="02020603050405020304" pitchFamily="18" charset="0"/>
          </a:endParaRPr>
        </a:p>
      </dsp:txBody>
      <dsp:txXfrm rot="10800000">
        <a:off x="0" y="2487"/>
        <a:ext cx="8064896" cy="73261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7736020-30D0-4C74-8E42-D29F64F1DEC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736020-30D0-4C74-8E42-D29F64F1DEC3}" type="slidenum">
              <a:rPr lang="ru-RU" smtClean="0"/>
              <a:pPr/>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F437CADF-BFC5-497D-85E9-2269BC6393E9}" type="datetimeFigureOut">
              <a:rPr lang="ru-RU" smtClean="0"/>
              <a:pPr/>
              <a:t>05.02.2025</a:t>
            </a:fld>
            <a:endParaRPr lang="ru-RU"/>
          </a:p>
        </p:txBody>
      </p:sp>
      <p:sp>
        <p:nvSpPr>
          <p:cNvPr id="9" name="Slide Number Placeholder 8"/>
          <p:cNvSpPr>
            <a:spLocks noGrp="1"/>
          </p:cNvSpPr>
          <p:nvPr>
            <p:ph type="sldNum" sz="quarter" idx="11"/>
          </p:nvPr>
        </p:nvSpPr>
        <p:spPr/>
        <p:txBody>
          <a:bodyPr/>
          <a:lstStyle/>
          <a:p>
            <a:fld id="{07736020-30D0-4C74-8E42-D29F64F1DEC3}" type="slidenum">
              <a:rPr lang="ru-RU" smtClean="0"/>
              <a:pPr/>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7736020-30D0-4C74-8E42-D29F64F1DEC3}" type="slidenum">
              <a:rPr lang="ru-RU" smtClean="0"/>
              <a:pPr/>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437CADF-BFC5-497D-85E9-2269BC6393E9}" type="datetimeFigureOut">
              <a:rPr lang="ru-RU" smtClean="0"/>
              <a:pPr/>
              <a:t>05.02.2025</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diagramLayout" Target="../diagrams/layout5.xml"/><Relationship Id="rId7" Type="http://schemas.openxmlformats.org/officeDocument/2006/relationships/image" Target="../media/image7.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2856"/>
            <a:ext cx="7543800" cy="2366119"/>
          </a:xfrm>
        </p:spPr>
        <p:style>
          <a:lnRef idx="0">
            <a:scrgbClr r="0" g="0" b="0"/>
          </a:lnRef>
          <a:fillRef idx="1002">
            <a:schemeClr val="lt2"/>
          </a:fillRef>
          <a:effectRef idx="0">
            <a:scrgbClr r="0" g="0" b="0"/>
          </a:effectRef>
          <a:fontRef idx="major"/>
        </p:style>
        <p:txBody>
          <a:bodyPr>
            <a:normAutofit/>
          </a:bodyPr>
          <a:lstStyle/>
          <a:p>
            <a:pPr algn="ctr"/>
            <a:r>
              <a:rPr lang="kk-KZ" sz="4400" dirty="0"/>
              <a:t>Су тасқыны, пайда болу себептері, салдары. Селдің сипаттамасы.</a:t>
            </a:r>
            <a:endParaRPr lang="ru-RU" sz="4400" dirty="0"/>
          </a:p>
        </p:txBody>
      </p:sp>
    </p:spTree>
    <p:extLst>
      <p:ext uri="{BB962C8B-B14F-4D97-AF65-F5344CB8AC3E}">
        <p14:creationId xmlns:p14="http://schemas.microsoft.com/office/powerpoint/2010/main" xmlns="" val="1346132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654138104"/>
              </p:ext>
            </p:extLst>
          </p:nvPr>
        </p:nvGraphicFramePr>
        <p:xfrm>
          <a:off x="323528" y="404664"/>
          <a:ext cx="8568952" cy="6453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247989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1439210275"/>
              </p:ext>
            </p:extLst>
          </p:nvPr>
        </p:nvGraphicFramePr>
        <p:xfrm>
          <a:off x="251520" y="332656"/>
          <a:ext cx="8064896" cy="2664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251521" y="3356992"/>
            <a:ext cx="3528392" cy="3024336"/>
          </a:xfrm>
          <a:prstGeom prst="rect">
            <a:avLst/>
          </a:prstGeom>
        </p:spPr>
      </p:pic>
      <p:pic>
        <p:nvPicPr>
          <p:cNvPr id="6" name="Рисунок 5"/>
          <p:cNvPicPr>
            <a:picLocks noChangeAspect="1"/>
          </p:cNvPicPr>
          <p:nvPr/>
        </p:nvPicPr>
        <p:blipFill>
          <a:blip r:embed="rId7">
            <a:extLst>
              <a:ext uri="{28A0092B-C50C-407E-A947-70E740481C1C}">
                <a14:useLocalDpi xmlns:a14="http://schemas.microsoft.com/office/drawing/2010/main" xmlns="" val="0"/>
              </a:ext>
            </a:extLst>
          </a:blip>
          <a:stretch>
            <a:fillRect/>
          </a:stretch>
        </p:blipFill>
        <p:spPr>
          <a:xfrm>
            <a:off x="3923928" y="3369212"/>
            <a:ext cx="4325888" cy="3012116"/>
          </a:xfrm>
          <a:prstGeom prst="rect">
            <a:avLst/>
          </a:prstGeom>
        </p:spPr>
      </p:pic>
    </p:spTree>
    <p:extLst>
      <p:ext uri="{BB962C8B-B14F-4D97-AF65-F5344CB8AC3E}">
        <p14:creationId xmlns:p14="http://schemas.microsoft.com/office/powerpoint/2010/main" xmlns="" val="1323309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620000" cy="1143000"/>
          </a:xfrm>
        </p:spPr>
        <p:txBody>
          <a:bodyPr/>
          <a:lstStyle/>
          <a:p>
            <a:r>
              <a:rPr lang="ru-RU" b="1" dirty="0"/>
              <a:t>Сел </a:t>
            </a:r>
            <a:r>
              <a:rPr lang="ru-RU" b="1" dirty="0" err="1"/>
              <a:t>қаупінің</a:t>
            </a:r>
            <a:r>
              <a:rPr lang="ru-RU" b="1" dirty="0"/>
              <a:t> </a:t>
            </a:r>
            <a:r>
              <a:rPr lang="ru-RU" b="1" dirty="0" err="1"/>
              <a:t>белгілері</a:t>
            </a:r>
            <a:r>
              <a:rPr lang="ru-RU" b="1" dirty="0"/>
              <a:t>:</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446907436"/>
              </p:ext>
            </p:extLst>
          </p:nvPr>
        </p:nvGraphicFramePr>
        <p:xfrm>
          <a:off x="457200" y="1340768"/>
          <a:ext cx="7620000" cy="5060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164996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280920" cy="1143000"/>
          </a:xfrm>
        </p:spPr>
        <p:txBody>
          <a:bodyPr/>
          <a:lstStyle/>
          <a:p>
            <a:pPr algn="ctr"/>
            <a:r>
              <a:rPr lang="ru-RU" sz="2400" b="1" dirty="0" err="1"/>
              <a:t>Жақын</a:t>
            </a:r>
            <a:r>
              <a:rPr lang="ru-RU" sz="2400" b="1" dirty="0"/>
              <a:t> </a:t>
            </a:r>
            <a:r>
              <a:rPr lang="ru-RU" sz="2400" b="1" dirty="0" err="1"/>
              <a:t>қалған</a:t>
            </a:r>
            <a:r>
              <a:rPr lang="ru-RU" sz="2400" b="1" dirty="0"/>
              <a:t> </a:t>
            </a:r>
            <a:r>
              <a:rPr lang="ru-RU" sz="2400" b="1" dirty="0" err="1"/>
              <a:t>және</a:t>
            </a:r>
            <a:r>
              <a:rPr lang="ru-RU" sz="2400" b="1" dirty="0"/>
              <a:t> </a:t>
            </a:r>
            <a:r>
              <a:rPr lang="ru-RU" sz="2400" b="1" dirty="0" err="1"/>
              <a:t>міндетті</a:t>
            </a:r>
            <a:r>
              <a:rPr lang="ru-RU" sz="2400" b="1" dirty="0"/>
              <a:t> </a:t>
            </a:r>
            <a:r>
              <a:rPr lang="ru-RU" sz="2400" b="1" dirty="0" err="1"/>
              <a:t>түрде</a:t>
            </a:r>
            <a:r>
              <a:rPr lang="ru-RU" sz="2400" b="1" dirty="0"/>
              <a:t> </a:t>
            </a:r>
            <a:r>
              <a:rPr lang="ru-RU" sz="2400" b="1" dirty="0" err="1"/>
              <a:t>болатын</a:t>
            </a:r>
            <a:r>
              <a:rPr lang="ru-RU" sz="2400" b="1" dirty="0"/>
              <a:t> сел басу </a:t>
            </a:r>
            <a:r>
              <a:rPr lang="ru-RU" sz="2400" b="1" dirty="0" err="1"/>
              <a:t>қаупінің</a:t>
            </a:r>
            <a:r>
              <a:rPr lang="ru-RU" sz="2400" b="1" dirty="0"/>
              <a:t> </a:t>
            </a:r>
            <a:r>
              <a:rPr lang="ru-RU" sz="2400" b="1" dirty="0" err="1"/>
              <a:t>белгілері</a:t>
            </a:r>
            <a:r>
              <a:rPr lang="ru-RU" sz="2400" b="1" dirty="0"/>
              <a:t>:</a:t>
            </a:r>
            <a:endParaRPr lang="ru-RU"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980232036"/>
              </p:ext>
            </p:extLst>
          </p:nvPr>
        </p:nvGraphicFramePr>
        <p:xfrm>
          <a:off x="251520" y="1268760"/>
          <a:ext cx="8064896" cy="5204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243678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620000" cy="1143000"/>
          </a:xfrm>
        </p:spPr>
        <p:txBody>
          <a:bodyPr/>
          <a:lstStyle/>
          <a:p>
            <a:r>
              <a:rPr lang="kk-KZ" dirty="0" smtClean="0"/>
              <a:t>Қазақстанда болған селдер:</a:t>
            </a:r>
            <a:endParaRPr lang="ru-RU" dirty="0"/>
          </a:p>
        </p:txBody>
      </p:sp>
      <p:sp>
        <p:nvSpPr>
          <p:cNvPr id="3" name="Объект 2"/>
          <p:cNvSpPr>
            <a:spLocks noGrp="1"/>
          </p:cNvSpPr>
          <p:nvPr>
            <p:ph idx="1"/>
          </p:nvPr>
        </p:nvSpPr>
        <p:spPr>
          <a:xfrm>
            <a:off x="179512" y="1052736"/>
            <a:ext cx="8280920" cy="5805264"/>
          </a:xfrm>
        </p:spPr>
        <p:style>
          <a:lnRef idx="1">
            <a:schemeClr val="accent5"/>
          </a:lnRef>
          <a:fillRef idx="2">
            <a:schemeClr val="accent5"/>
          </a:fillRef>
          <a:effectRef idx="1">
            <a:schemeClr val="accent5"/>
          </a:effectRef>
          <a:fontRef idx="minor">
            <a:schemeClr val="dk1"/>
          </a:fontRef>
        </p:style>
        <p:txBody>
          <a:bodyPr>
            <a:normAutofit/>
          </a:bodyPr>
          <a:lstStyle/>
          <a:p>
            <a:r>
              <a:rPr lang="ru-RU" sz="1600" dirty="0" err="1">
                <a:latin typeface="Times New Roman" panose="02020603050405020304" pitchFamily="18" charset="0"/>
                <a:cs typeface="Times New Roman" panose="02020603050405020304" pitchFamily="18" charset="0"/>
              </a:rPr>
              <a:t>Қазақстанда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өткен</a:t>
            </a:r>
            <a:r>
              <a:rPr lang="ru-RU" sz="1600" dirty="0">
                <a:latin typeface="Times New Roman" panose="02020603050405020304" pitchFamily="18" charset="0"/>
                <a:cs typeface="Times New Roman" panose="02020603050405020304" pitchFamily="18" charset="0"/>
              </a:rPr>
              <a:t> сел </a:t>
            </a:r>
            <a:r>
              <a:rPr lang="ru-RU" sz="1600" dirty="0" err="1">
                <a:latin typeface="Times New Roman" panose="02020603050405020304" pitchFamily="18" charset="0"/>
                <a:cs typeface="Times New Roman" panose="02020603050405020304" pitchFamily="18" charset="0"/>
              </a:rPr>
              <a:t>тасқынның</a:t>
            </a:r>
            <a:r>
              <a:rPr lang="ru-RU" sz="1600" dirty="0">
                <a:latin typeface="Times New Roman" panose="02020603050405020304" pitchFamily="18" charset="0"/>
                <a:cs typeface="Times New Roman" panose="02020603050405020304" pitchFamily="18" charset="0"/>
              </a:rPr>
              <a:t> 250 </a:t>
            </a:r>
            <a:r>
              <a:rPr lang="ru-RU" sz="1600" dirty="0" err="1" smtClean="0">
                <a:latin typeface="Times New Roman" panose="02020603050405020304" pitchFamily="18" charset="0"/>
                <a:cs typeface="Times New Roman" panose="02020603050405020304" pitchFamily="18" charset="0"/>
              </a:rPr>
              <a:t>оқиғасының</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100 – і </a:t>
            </a:r>
            <a:r>
              <a:rPr lang="ru-RU" sz="1600" dirty="0" err="1">
                <a:latin typeface="Times New Roman" panose="02020603050405020304" pitchFamily="18" charset="0"/>
                <a:cs typeface="Times New Roman" panose="02020603050405020304" pitchFamily="18" charset="0"/>
              </a:rPr>
              <a:t>Іле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алатауында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a:t>
            </a:r>
            <a:r>
              <a:rPr lang="ru-RU" sz="1600" dirty="0" err="1" smtClean="0">
                <a:latin typeface="Times New Roman" panose="02020603050405020304" pitchFamily="18" charset="0"/>
                <a:cs typeface="Times New Roman" panose="02020603050405020304" pitchFamily="18" charset="0"/>
              </a:rPr>
              <a:t>сірісе</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солтүстік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бөктердің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орталық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бөлігіндегі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төкпе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өршіктеріне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Қаскелең</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Талғар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қалалары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орналасқан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қапталдарындағы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өзендерде</a:t>
            </a:r>
            <a:r>
              <a:rPr lang="ru-RU" sz="1600" dirty="0">
                <a:latin typeface="Times New Roman" panose="02020603050405020304" pitchFamily="18" charset="0"/>
                <a:cs typeface="Times New Roman" panose="02020603050405020304" pitchFamily="18" charset="0"/>
              </a:rPr>
              <a:t> сел </a:t>
            </a:r>
            <a:r>
              <a:rPr lang="ru-RU" sz="1600" dirty="0" err="1">
                <a:latin typeface="Times New Roman" panose="02020603050405020304" pitchFamily="18" charset="0"/>
                <a:cs typeface="Times New Roman" panose="02020603050405020304" pitchFamily="18" charset="0"/>
              </a:rPr>
              <a:t>тасқыны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ерекше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күшті</a:t>
            </a:r>
            <a:r>
              <a:rPr lang="ru-RU" sz="1600" dirty="0" smtClean="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1887 – </a:t>
            </a:r>
            <a:r>
              <a:rPr lang="ru-RU" sz="1600" dirty="0" err="1">
                <a:latin typeface="Times New Roman" panose="02020603050405020304" pitchFamily="18" charset="0"/>
                <a:cs typeface="Times New Roman" panose="02020603050405020304" pitchFamily="18" charset="0"/>
              </a:rPr>
              <a:t>жылы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сілкінуі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кезінде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Ақсай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өзендерінде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күшті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лайлы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тасқын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болған.таудағы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көшкіні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бөгеп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тастаған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кіші</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өзені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кетіп</a:t>
            </a:r>
            <a:r>
              <a:rPr lang="ru-RU" sz="1600" dirty="0">
                <a:latin typeface="Times New Roman" panose="02020603050405020304" pitchFamily="18" charset="0"/>
                <a:cs typeface="Times New Roman" panose="02020603050405020304" pitchFamily="18" charset="0"/>
              </a:rPr>
              <a:t>, Верный </a:t>
            </a:r>
            <a:r>
              <a:rPr lang="ru-RU" sz="1600" dirty="0" err="1">
                <a:latin typeface="Times New Roman" panose="02020603050405020304" pitchFamily="18" charset="0"/>
                <a:cs typeface="Times New Roman" panose="02020603050405020304" pitchFamily="18" charset="0"/>
              </a:rPr>
              <a:t>қаласында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бірнеше</a:t>
            </a:r>
            <a:r>
              <a:rPr lang="ru-RU" sz="1600" dirty="0">
                <a:latin typeface="Times New Roman" panose="02020603050405020304" pitchFamily="18" charset="0"/>
                <a:cs typeface="Times New Roman" panose="02020603050405020304" pitchFamily="18" charset="0"/>
              </a:rPr>
              <a:t> квартал су </a:t>
            </a:r>
            <a:r>
              <a:rPr lang="ru-RU" sz="1600" dirty="0" err="1">
                <a:latin typeface="Times New Roman" panose="02020603050405020304" pitchFamily="18" charset="0"/>
                <a:cs typeface="Times New Roman" panose="02020603050405020304" pitchFamily="18" charset="0"/>
              </a:rPr>
              <a:t>астында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қалған</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1902 – </a:t>
            </a:r>
            <a:r>
              <a:rPr lang="ru-RU" sz="1600" dirty="0" err="1">
                <a:latin typeface="Times New Roman" panose="02020603050405020304" pitchFamily="18" charset="0"/>
                <a:cs typeface="Times New Roman" panose="02020603050405020304" pitchFamily="18" charset="0"/>
              </a:rPr>
              <a:t>жылы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Ақсай</a:t>
            </a:r>
            <a:r>
              <a:rPr lang="ru-RU" sz="1600" dirty="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өзені</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бәссейнінде</a:t>
            </a:r>
            <a:r>
              <a:rPr lang="ru-RU" sz="1600" dirty="0">
                <a:latin typeface="Times New Roman" panose="02020603050405020304" pitchFamily="18" charset="0"/>
                <a:cs typeface="Times New Roman" panose="02020603050405020304" pitchFamily="18" charset="0"/>
              </a:rPr>
              <a:t> тау </a:t>
            </a:r>
            <a:r>
              <a:rPr lang="ru-RU" sz="1600" dirty="0" err="1">
                <a:latin typeface="Times New Roman" panose="02020603050405020304" pitchFamily="18" charset="0"/>
                <a:cs typeface="Times New Roman" panose="02020603050405020304" pitchFamily="18" charset="0"/>
              </a:rPr>
              <a:t>етегінде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балшық</a:t>
            </a:r>
            <a:r>
              <a:rPr lang="ru-RU" sz="1600" dirty="0">
                <a:latin typeface="Times New Roman" panose="02020603050405020304" pitchFamily="18" charset="0"/>
                <a:cs typeface="Times New Roman" panose="02020603050405020304" pitchFamily="18" charset="0"/>
              </a:rPr>
              <a:t> пен </a:t>
            </a:r>
            <a:r>
              <a:rPr lang="ru-RU" sz="1600" dirty="0" err="1">
                <a:latin typeface="Times New Roman" panose="02020603050405020304" pitchFamily="18" charset="0"/>
                <a:cs typeface="Times New Roman" panose="02020603050405020304" pitchFamily="18" charset="0"/>
              </a:rPr>
              <a:t>тас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аралас</a:t>
            </a:r>
            <a:r>
              <a:rPr lang="ru-RU" sz="1600" dirty="0">
                <a:latin typeface="Times New Roman" panose="02020603050405020304" pitchFamily="18" charset="0"/>
                <a:cs typeface="Times New Roman" panose="02020603050405020304" pitchFamily="18" charset="0"/>
              </a:rPr>
              <a:t> лай </a:t>
            </a:r>
            <a:r>
              <a:rPr lang="ru-RU" sz="1600" dirty="0" err="1">
                <a:latin typeface="Times New Roman" panose="02020603050405020304" pitchFamily="18" charset="0"/>
                <a:cs typeface="Times New Roman" panose="02020603050405020304" pitchFamily="18" charset="0"/>
              </a:rPr>
              <a:t>жиналған</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1918 – </a:t>
            </a:r>
            <a:r>
              <a:rPr lang="ru-RU" sz="1600" dirty="0" err="1">
                <a:latin typeface="Times New Roman" panose="02020603050405020304" pitchFamily="18" charset="0"/>
                <a:cs typeface="Times New Roman" panose="02020603050405020304" pitchFamily="18" charset="0"/>
              </a:rPr>
              <a:t>жыл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топырақ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көшкіні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таудан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сырғанап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кеп</a:t>
            </a:r>
            <a:r>
              <a:rPr lang="ru-RU" sz="1600" dirty="0">
                <a:latin typeface="Times New Roman" panose="02020603050405020304" pitchFamily="18" charset="0"/>
                <a:cs typeface="Times New Roman" panose="02020603050405020304" pitchFamily="18" charset="0"/>
              </a:rPr>
              <a:t> Батарея </a:t>
            </a:r>
            <a:r>
              <a:rPr lang="ru-RU" sz="1600" dirty="0" err="1">
                <a:latin typeface="Times New Roman" panose="02020603050405020304" pitchFamily="18" charset="0"/>
                <a:cs typeface="Times New Roman" panose="02020603050405020304" pitchFamily="18" charset="0"/>
              </a:rPr>
              <a:t>шатқалында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өзеннің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арнасын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бөгеп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тастады</a:t>
            </a:r>
            <a:r>
              <a:rPr lang="ru-RU" sz="1600" dirty="0">
                <a:latin typeface="Times New Roman" panose="02020603050405020304" pitchFamily="18" charset="0"/>
                <a:cs typeface="Times New Roman" panose="02020603050405020304" pitchFamily="18" charset="0"/>
              </a:rPr>
              <a:t>. Мол су </a:t>
            </a:r>
            <a:r>
              <a:rPr lang="ru-RU" sz="1600" dirty="0" err="1">
                <a:latin typeface="Times New Roman" panose="02020603050405020304" pitchFamily="18" charset="0"/>
                <a:cs typeface="Times New Roman" panose="02020603050405020304" pitchFamily="18" charset="0"/>
              </a:rPr>
              <a:t>жиналып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көшкін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топырақ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бөгетін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бұзып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кеткен</a:t>
            </a:r>
            <a:r>
              <a:rPr lang="ru-RU" sz="1600" dirty="0">
                <a:latin typeface="Times New Roman" panose="02020603050405020304" pitchFamily="18" charset="0"/>
                <a:cs typeface="Times New Roman" panose="02020603050405020304" pitchFamily="18" charset="0"/>
              </a:rPr>
              <a:t> де </a:t>
            </a:r>
            <a:r>
              <a:rPr lang="ru-RU" sz="1600" dirty="0" err="1">
                <a:latin typeface="Times New Roman" panose="02020603050405020304" pitchFamily="18" charset="0"/>
                <a:cs typeface="Times New Roman" panose="02020603050405020304" pitchFamily="18" charset="0"/>
              </a:rPr>
              <a:t>Кіші</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өзеніне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сарқырай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құйылған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жол</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жөнекей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көпірлерді</a:t>
            </a:r>
            <a:r>
              <a:rPr lang="ru-RU" sz="1600" dirty="0">
                <a:latin typeface="Times New Roman" panose="02020603050405020304" pitchFamily="18" charset="0"/>
                <a:cs typeface="Times New Roman" panose="02020603050405020304" pitchFamily="18" charset="0"/>
              </a:rPr>
              <a:t>, су </a:t>
            </a:r>
            <a:r>
              <a:rPr lang="ru-RU" sz="1600" dirty="0" err="1">
                <a:latin typeface="Times New Roman" panose="02020603050405020304" pitchFamily="18" charset="0"/>
                <a:cs typeface="Times New Roman" panose="02020603050405020304" pitchFamily="18" charset="0"/>
              </a:rPr>
              <a:t>дирмендерді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ағызып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әкеткен</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1921 – </a:t>
            </a:r>
            <a:r>
              <a:rPr lang="ru-RU" sz="1600" dirty="0" err="1">
                <a:latin typeface="Times New Roman" panose="02020603050405020304" pitchFamily="18" charset="0"/>
                <a:cs typeface="Times New Roman" panose="02020603050405020304" pitchFamily="18" charset="0"/>
              </a:rPr>
              <a:t>жылы</a:t>
            </a:r>
            <a:r>
              <a:rPr lang="ru-RU" sz="1600" dirty="0">
                <a:latin typeface="Times New Roman" panose="02020603050405020304" pitchFamily="18" charset="0"/>
                <a:cs typeface="Times New Roman" panose="02020603050405020304" pitchFamily="18" charset="0"/>
              </a:rPr>
              <a:t> 8 </a:t>
            </a:r>
            <a:r>
              <a:rPr lang="ru-RU" sz="1600" dirty="0" err="1">
                <a:latin typeface="Times New Roman" panose="02020603050405020304" pitchFamily="18" charset="0"/>
                <a:cs typeface="Times New Roman" panose="02020603050405020304" pitchFamily="18" charset="0"/>
              </a:rPr>
              <a:t>шілдеде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қатты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нөсер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тәулікте</a:t>
            </a:r>
            <a:r>
              <a:rPr lang="ru-RU" sz="1600" dirty="0">
                <a:latin typeface="Times New Roman" panose="02020603050405020304" pitchFamily="18" charset="0"/>
                <a:cs typeface="Times New Roman" panose="02020603050405020304" pitchFamily="18" charset="0"/>
              </a:rPr>
              <a:t> 116м, </a:t>
            </a:r>
            <a:r>
              <a:rPr lang="ru-RU" sz="1600" dirty="0" err="1">
                <a:latin typeface="Times New Roman" panose="02020603050405020304" pitchFamily="18" charset="0"/>
                <a:cs typeface="Times New Roman" panose="02020603050405020304" pitchFamily="18" charset="0"/>
              </a:rPr>
              <a:t>яғни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екі</a:t>
            </a:r>
            <a:r>
              <a:rPr lang="ru-RU" sz="1600" dirty="0">
                <a:latin typeface="Times New Roman" panose="02020603050405020304" pitchFamily="18" charset="0"/>
                <a:cs typeface="Times New Roman" panose="02020603050405020304" pitchFamily="18" charset="0"/>
              </a:rPr>
              <a:t> норма </a:t>
            </a:r>
            <a:r>
              <a:rPr lang="ru-RU" sz="1600" dirty="0" err="1">
                <a:latin typeface="Times New Roman" panose="02020603050405020304" pitchFamily="18" charset="0"/>
                <a:cs typeface="Times New Roman" panose="02020603050405020304" pitchFamily="18" charset="0"/>
              </a:rPr>
              <a:t>мөлшерінде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жауып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таулардың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жоғары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бөлегінде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мұзартты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үдере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ерітіп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жібергенде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Іле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алатауының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солтүстік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бөктеріндегі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барлық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өзендерде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әдеттен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тыс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орасан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мөлшерде</a:t>
            </a:r>
            <a:r>
              <a:rPr lang="ru-RU" sz="1600" dirty="0">
                <a:latin typeface="Times New Roman" panose="02020603050405020304" pitchFamily="18" charset="0"/>
                <a:cs typeface="Times New Roman" panose="02020603050405020304" pitchFamily="18" charset="0"/>
              </a:rPr>
              <a:t> су </a:t>
            </a:r>
            <a:r>
              <a:rPr lang="ru-RU" sz="1600" dirty="0" err="1">
                <a:latin typeface="Times New Roman" panose="02020603050405020304" pitchFamily="18" charset="0"/>
                <a:cs typeface="Times New Roman" panose="02020603050405020304" pitchFamily="18" charset="0"/>
              </a:rPr>
              <a:t>жоғары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көтерілген.Кіші</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өзенінің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алқаптарында</a:t>
            </a:r>
            <a:r>
              <a:rPr lang="ru-RU" sz="1600" dirty="0">
                <a:latin typeface="Times New Roman" panose="02020603050405020304" pitchFamily="18" charset="0"/>
                <a:cs typeface="Times New Roman" panose="02020603050405020304" pitchFamily="18" charset="0"/>
              </a:rPr>
              <a:t> сел </a:t>
            </a:r>
            <a:r>
              <a:rPr lang="ru-RU" sz="1600" dirty="0" err="1">
                <a:latin typeface="Times New Roman" panose="02020603050405020304" pitchFamily="18" charset="0"/>
                <a:cs typeface="Times New Roman" panose="02020603050405020304" pitchFamily="18" charset="0"/>
              </a:rPr>
              <a:t>тасқыны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арасы</a:t>
            </a:r>
            <a:r>
              <a:rPr lang="ru-RU" sz="1600" dirty="0">
                <a:latin typeface="Times New Roman" panose="02020603050405020304" pitchFamily="18" charset="0"/>
                <a:cs typeface="Times New Roman" panose="02020603050405020304" pitchFamily="18" charset="0"/>
              </a:rPr>
              <a:t> 0,5 — 1 </a:t>
            </a:r>
            <a:r>
              <a:rPr lang="ru-RU" sz="1600" dirty="0" err="1">
                <a:latin typeface="Times New Roman" panose="02020603050405020304" pitchFamily="18" charset="0"/>
                <a:cs typeface="Times New Roman" panose="02020603050405020304" pitchFamily="18" charset="0"/>
              </a:rPr>
              <a:t>миноттық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жиілікпен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бірін</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бірі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қуалай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аунаған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биіктігі</a:t>
            </a:r>
            <a:r>
              <a:rPr lang="ru-RU" sz="1600" dirty="0">
                <a:latin typeface="Times New Roman" panose="02020603050405020304" pitchFamily="18" charset="0"/>
                <a:cs typeface="Times New Roman" panose="02020603050405020304" pitchFamily="18" charset="0"/>
              </a:rPr>
              <a:t> 2 метр </a:t>
            </a:r>
            <a:r>
              <a:rPr lang="ru-RU" sz="1600" dirty="0" err="1">
                <a:latin typeface="Times New Roman" panose="02020603050405020304" pitchFamily="18" charset="0"/>
                <a:cs typeface="Times New Roman" panose="02020603050405020304" pitchFamily="18" charset="0"/>
              </a:rPr>
              <a:t>келетін</a:t>
            </a:r>
            <a:r>
              <a:rPr lang="ru-RU" sz="1600" dirty="0">
                <a:latin typeface="Times New Roman" panose="02020603050405020304" pitchFamily="18" charset="0"/>
                <a:cs typeface="Times New Roman" panose="02020603050405020304" pitchFamily="18" charset="0"/>
              </a:rPr>
              <a:t> 80 </a:t>
            </a:r>
            <a:r>
              <a:rPr lang="ru-RU" sz="1600" dirty="0" err="1">
                <a:latin typeface="Times New Roman" panose="02020603050405020304" pitchFamily="18" charset="0"/>
                <a:cs typeface="Times New Roman" panose="02020603050405020304" pitchFamily="18" charset="0"/>
              </a:rPr>
              <a:t>толқын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ағып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өткен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лаймен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бірге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тасқын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тамырымен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қопарылған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ағаштарды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тастарды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ағызып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әкеткен</a:t>
            </a:r>
            <a:r>
              <a:rPr lang="ru-RU" sz="1600" dirty="0">
                <a:latin typeface="Times New Roman" panose="02020603050405020304" pitchFamily="18" charset="0"/>
                <a:cs typeface="Times New Roman" panose="02020603050405020304" pitchFamily="18" charset="0"/>
              </a:rPr>
              <a:t>. </a:t>
            </a:r>
          </a:p>
          <a:p>
            <a:r>
              <a:rPr lang="ru-RU" sz="1600" dirty="0">
                <a:latin typeface="Times New Roman" panose="02020603050405020304" pitchFamily="18" charset="0"/>
                <a:cs typeface="Times New Roman" panose="02020603050405020304" pitchFamily="18" charset="0"/>
              </a:rPr>
              <a:t>1933 – </a:t>
            </a:r>
            <a:r>
              <a:rPr lang="ru-RU" sz="1600" dirty="0" err="1">
                <a:latin typeface="Times New Roman" panose="02020603050405020304" pitchFamily="18" charset="0"/>
                <a:cs typeface="Times New Roman" panose="02020603050405020304" pitchFamily="18" charset="0"/>
              </a:rPr>
              <a:t>жылы</a:t>
            </a:r>
            <a:r>
              <a:rPr lang="ru-RU" sz="1600" dirty="0">
                <a:latin typeface="Times New Roman" panose="02020603050405020304" pitchFamily="18" charset="0"/>
                <a:cs typeface="Times New Roman" panose="02020603050405020304" pitchFamily="18" charset="0"/>
              </a:rPr>
              <a:t> Алматы </a:t>
            </a:r>
            <a:r>
              <a:rPr lang="ru-RU" sz="1600" dirty="0" err="1">
                <a:latin typeface="Times New Roman" panose="02020603050405020304" pitchFamily="18" charset="0"/>
                <a:cs typeface="Times New Roman" panose="02020603050405020304" pitchFamily="18" charset="0"/>
              </a:rPr>
              <a:t>қаласында</a:t>
            </a:r>
            <a:r>
              <a:rPr lang="ru-RU" sz="1600" dirty="0">
                <a:latin typeface="Times New Roman" panose="02020603050405020304" pitchFamily="18" charset="0"/>
                <a:cs typeface="Times New Roman" panose="02020603050405020304" pitchFamily="18" charset="0"/>
              </a:rPr>
              <a:t> осы сел </a:t>
            </a:r>
            <a:r>
              <a:rPr lang="ru-RU" sz="1600" dirty="0" err="1">
                <a:latin typeface="Times New Roman" panose="02020603050405020304" pitchFamily="18" charset="0"/>
                <a:cs typeface="Times New Roman" panose="02020603050405020304" pitchFamily="18" charset="0"/>
              </a:rPr>
              <a:t>тасқынының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іздері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әлі</a:t>
            </a:r>
            <a:r>
              <a:rPr lang="ru-RU" sz="1600" dirty="0">
                <a:latin typeface="Times New Roman" panose="02020603050405020304" pitchFamily="18" charset="0"/>
                <a:cs typeface="Times New Roman" panose="02020603050405020304" pitchFamily="18" charset="0"/>
              </a:rPr>
              <a:t> де </a:t>
            </a:r>
            <a:r>
              <a:rPr lang="ru-RU" sz="1600" dirty="0" err="1">
                <a:latin typeface="Times New Roman" panose="02020603050405020304" pitchFamily="18" charset="0"/>
                <a:cs typeface="Times New Roman" panose="02020603050405020304" pitchFamily="18" charset="0"/>
              </a:rPr>
              <a:t>көрініп</a:t>
            </a:r>
            <a:r>
              <a:rPr lang="ru-RU" sz="1600" dirty="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жатыр</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М . </a:t>
            </a:r>
            <a:r>
              <a:rPr lang="ru-RU" sz="1600" dirty="0" err="1">
                <a:latin typeface="Times New Roman" panose="02020603050405020304" pitchFamily="18" charset="0"/>
                <a:cs typeface="Times New Roman" panose="02020603050405020304" pitchFamily="18" charset="0"/>
              </a:rPr>
              <a:t>Горыкий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атындағы</a:t>
            </a:r>
            <a:r>
              <a:rPr lang="ru-RU" sz="1600" dirty="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парктен</a:t>
            </a:r>
            <a:r>
              <a:rPr lang="ru-RU" sz="1600" dirty="0" smtClean="0">
                <a:latin typeface="Times New Roman" panose="02020603050405020304" pitchFamily="18" charset="0"/>
                <a:cs typeface="Times New Roman" panose="02020603050405020304" pitchFamily="18" charset="0"/>
              </a:rPr>
              <a:t> Фурманов </a:t>
            </a:r>
            <a:r>
              <a:rPr lang="ru-RU" sz="1600" dirty="0" err="1">
                <a:latin typeface="Times New Roman" panose="02020603050405020304" pitchFamily="18" charset="0"/>
                <a:cs typeface="Times New Roman" panose="02020603050405020304" pitchFamily="18" charset="0"/>
              </a:rPr>
              <a:t>көшесіне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дейінгі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ауданда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кейбір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үйлердің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төменгі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қабатын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терезесіне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дейін</a:t>
            </a:r>
            <a:r>
              <a:rPr lang="ru-RU" sz="1600" dirty="0">
                <a:latin typeface="Times New Roman" panose="02020603050405020304" pitchFamily="18" charset="0"/>
                <a:cs typeface="Times New Roman" panose="02020603050405020304" pitchFamily="18" charset="0"/>
              </a:rPr>
              <a:t> сел </a:t>
            </a:r>
            <a:r>
              <a:rPr lang="ru-RU" sz="1600" dirty="0" err="1">
                <a:latin typeface="Times New Roman" panose="02020603050405020304" pitchFamily="18" charset="0"/>
                <a:cs typeface="Times New Roman" panose="02020603050405020304" pitchFamily="18" charset="0"/>
              </a:rPr>
              <a:t>тасқыны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әкелген</a:t>
            </a:r>
            <a:r>
              <a:rPr lang="ru-RU" sz="1600" dirty="0">
                <a:latin typeface="Times New Roman" panose="02020603050405020304" pitchFamily="18" charset="0"/>
                <a:cs typeface="Times New Roman" panose="02020603050405020304" pitchFamily="18" charset="0"/>
              </a:rPr>
              <a:t> лай </a:t>
            </a:r>
            <a:r>
              <a:rPr lang="ru-RU" sz="1600" dirty="0" err="1">
                <a:latin typeface="Times New Roman" panose="02020603050405020304" pitchFamily="18" charset="0"/>
                <a:cs typeface="Times New Roman" panose="02020603050405020304" pitchFamily="18" charset="0"/>
              </a:rPr>
              <a:t>көміп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кеткен,диаметірі</a:t>
            </a:r>
            <a:r>
              <a:rPr lang="ru-RU" sz="1600" dirty="0">
                <a:latin typeface="Times New Roman" panose="02020603050405020304" pitchFamily="18" charset="0"/>
                <a:cs typeface="Times New Roman" panose="02020603050405020304" pitchFamily="18" charset="0"/>
              </a:rPr>
              <a:t> 1 </a:t>
            </a:r>
            <a:r>
              <a:rPr lang="ru-RU" sz="1600" dirty="0" err="1">
                <a:latin typeface="Times New Roman" panose="02020603050405020304" pitchFamily="18" charset="0"/>
                <a:cs typeface="Times New Roman" panose="02020603050405020304" pitchFamily="18" charset="0"/>
              </a:rPr>
              <a:t>метрден</a:t>
            </a:r>
            <a:r>
              <a:rPr lang="ru-RU" sz="1600" dirty="0">
                <a:latin typeface="Times New Roman" panose="02020603050405020304" pitchFamily="18" charset="0"/>
                <a:cs typeface="Times New Roman" panose="02020603050405020304" pitchFamily="18" charset="0"/>
              </a:rPr>
              <a:t> 2 </a:t>
            </a:r>
            <a:r>
              <a:rPr lang="ru-RU" sz="1600" dirty="0" err="1">
                <a:latin typeface="Times New Roman" panose="02020603050405020304" pitchFamily="18" charset="0"/>
                <a:cs typeface="Times New Roman" panose="02020603050405020304" pitchFamily="18" charset="0"/>
              </a:rPr>
              <a:t>метрге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дейнгі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қойтастар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көшелерде</a:t>
            </a:r>
            <a:r>
              <a:rPr lang="ru-RU" sz="1600" dirty="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жатыр</a:t>
            </a: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95764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7753672" cy="5996136"/>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ru-RU" sz="2400" dirty="0">
                <a:latin typeface="Times New Roman" panose="02020603050405020304" pitchFamily="18" charset="0"/>
                <a:cs typeface="Times New Roman" panose="02020603050405020304" pitchFamily="18" charset="0"/>
              </a:rPr>
              <a:t>1921 –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8 </a:t>
            </a:r>
            <a:r>
              <a:rPr lang="ru-RU" sz="2400" dirty="0" err="1">
                <a:latin typeface="Times New Roman" panose="02020603050405020304" pitchFamily="18" charset="0"/>
                <a:cs typeface="Times New Roman" panose="02020603050405020304" pitchFamily="18" charset="0"/>
              </a:rPr>
              <a:t>шілдеде</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Үлкен</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Алматы </a:t>
            </a:r>
            <a:r>
              <a:rPr lang="ru-RU" sz="2400" dirty="0" err="1">
                <a:latin typeface="Times New Roman" panose="02020603050405020304" pitchFamily="18" charset="0"/>
                <a:cs typeface="Times New Roman" panose="02020603050405020304" pitchFamily="18" charset="0"/>
              </a:rPr>
              <a:t>өзенінің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алқабында</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көпірлер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дирмендерді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қиратып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кеткен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Арнасынан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шыққан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өзені</a:t>
            </a:r>
            <a:r>
              <a:rPr lang="ru-RU" sz="2400" dirty="0">
                <a:latin typeface="Times New Roman" panose="02020603050405020304" pitchFamily="18" charset="0"/>
                <a:cs typeface="Times New Roman" panose="02020603050405020304" pitchFamily="18" charset="0"/>
              </a:rPr>
              <a:t> 18 </a:t>
            </a:r>
            <a:r>
              <a:rPr lang="ru-RU" sz="2400" dirty="0" err="1">
                <a:latin typeface="Times New Roman" panose="02020603050405020304" pitchFamily="18" charset="0"/>
                <a:cs typeface="Times New Roman" panose="02020603050405020304" pitchFamily="18" charset="0"/>
              </a:rPr>
              <a:t>үйді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құлатқан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селосында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суы</a:t>
            </a:r>
            <a:r>
              <a:rPr lang="ru-RU" sz="2400" dirty="0">
                <a:latin typeface="Times New Roman" panose="02020603050405020304" pitchFamily="18" charset="0"/>
                <a:cs typeface="Times New Roman" panose="02020603050405020304" pitchFamily="18" charset="0"/>
              </a:rPr>
              <a:t> 8 метр </a:t>
            </a:r>
            <a:r>
              <a:rPr lang="ru-RU" sz="2400" dirty="0" err="1">
                <a:latin typeface="Times New Roman" panose="02020603050405020304" pitchFamily="18" charset="0"/>
                <a:cs typeface="Times New Roman" panose="02020603050405020304" pitchFamily="18" charset="0"/>
              </a:rPr>
              <a:t>көтеріліп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дирмен</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көпірді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ағызып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әкеткен</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1940 </a:t>
            </a:r>
            <a:r>
              <a:rPr lang="ru-RU" sz="2400" dirty="0" err="1">
                <a:latin typeface="Times New Roman" panose="02020603050405020304" pitchFamily="18" charset="0"/>
                <a:cs typeface="Times New Roman" panose="02020603050405020304" pitchFamily="18" charset="0"/>
              </a:rPr>
              <a:t>жылғы</a:t>
            </a:r>
            <a:r>
              <a:rPr lang="ru-RU" sz="2400" dirty="0">
                <a:latin typeface="Times New Roman" panose="02020603050405020304" pitchFamily="18" charset="0"/>
                <a:cs typeface="Times New Roman" panose="02020603050405020304" pitchFamily="18" charset="0"/>
              </a:rPr>
              <a:t> 29 </a:t>
            </a:r>
            <a:r>
              <a:rPr lang="ru-RU" sz="2400" dirty="0" err="1">
                <a:latin typeface="Times New Roman" panose="02020603050405020304" pitchFamily="18" charset="0"/>
                <a:cs typeface="Times New Roman" panose="02020603050405020304" pitchFamily="18" charset="0"/>
              </a:rPr>
              <a:t>шілдеде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қатты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жаңбырдан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шатқалының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қапталынан</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тасқыны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сулады</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терең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жыралар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үймек</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үймек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тастарды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тамырымен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қопарылған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ағаштарды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ағызып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әкелді</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1941 </a:t>
            </a:r>
            <a:r>
              <a:rPr lang="ru-RU" sz="2400" dirty="0" err="1">
                <a:latin typeface="Times New Roman" panose="02020603050405020304" pitchFamily="18" charset="0"/>
                <a:cs typeface="Times New Roman" panose="02020603050405020304" pitchFamily="18" charset="0"/>
              </a:rPr>
              <a:t>жылғы</a:t>
            </a:r>
            <a:r>
              <a:rPr lang="ru-RU" sz="2400" dirty="0">
                <a:latin typeface="Times New Roman" panose="02020603050405020304" pitchFamily="18" charset="0"/>
                <a:cs typeface="Times New Roman" panose="02020603050405020304" pitchFamily="18" charset="0"/>
              </a:rPr>
              <a:t> 25 </a:t>
            </a:r>
            <a:r>
              <a:rPr lang="ru-RU" sz="2400" dirty="0" err="1">
                <a:latin typeface="Times New Roman" panose="02020603050405020304" pitchFamily="18" charset="0"/>
                <a:cs typeface="Times New Roman" panose="02020603050405020304" pitchFamily="18" charset="0"/>
              </a:rPr>
              <a:t>мамырда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Іле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алатауының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жотасында</a:t>
            </a:r>
            <a:r>
              <a:rPr lang="ru-RU" sz="2400" dirty="0">
                <a:latin typeface="Times New Roman" panose="02020603050405020304" pitchFamily="18" charset="0"/>
                <a:cs typeface="Times New Roman" panose="02020603050405020304" pitchFamily="18" charset="0"/>
              </a:rPr>
              <a:t> 97 минут </a:t>
            </a:r>
            <a:r>
              <a:rPr lang="ru-RU" sz="2400" dirty="0" err="1">
                <a:latin typeface="Times New Roman" panose="02020603050405020304" pitchFamily="18" charset="0"/>
                <a:cs typeface="Times New Roman" panose="02020603050405020304" pitchFamily="18" charset="0"/>
              </a:rPr>
              <a:t>ішінде</a:t>
            </a:r>
            <a:r>
              <a:rPr lang="ru-RU" sz="2400" dirty="0">
                <a:latin typeface="Times New Roman" panose="02020603050405020304" pitchFamily="18" charset="0"/>
                <a:cs typeface="Times New Roman" panose="02020603050405020304" pitchFamily="18" charset="0"/>
              </a:rPr>
              <a:t> 93 </a:t>
            </a:r>
            <a:r>
              <a:rPr lang="ru-RU" sz="2400" dirty="0" err="1">
                <a:latin typeface="Times New Roman" panose="02020603050405020304" pitchFamily="18" charset="0"/>
                <a:cs typeface="Times New Roman" panose="02020603050405020304" pitchFamily="18" charset="0"/>
              </a:rPr>
              <a:t>мимллиметр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жауын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нөсер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негізінен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ормандық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белдеу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үстінен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өтті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ойранды</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туғызған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жоқ</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1950 </a:t>
            </a:r>
            <a:r>
              <a:rPr lang="ru-RU" sz="2400" dirty="0" err="1">
                <a:latin typeface="Times New Roman" panose="02020603050405020304" pitchFamily="18" charset="0"/>
                <a:cs typeface="Times New Roman" panose="02020603050405020304" pitchFamily="18" charset="0"/>
              </a:rPr>
              <a:t>жылғы</a:t>
            </a:r>
            <a:r>
              <a:rPr lang="ru-RU" sz="2400" dirty="0">
                <a:latin typeface="Times New Roman" panose="02020603050405020304" pitchFamily="18" charset="0"/>
                <a:cs typeface="Times New Roman" panose="02020603050405020304" pitchFamily="18" charset="0"/>
              </a:rPr>
              <a:t> 8 – 9 </a:t>
            </a:r>
            <a:r>
              <a:rPr lang="ru-RU" sz="2400" dirty="0" err="1">
                <a:latin typeface="Times New Roman" panose="02020603050405020304" pitchFamily="18" charset="0"/>
                <a:cs typeface="Times New Roman" panose="02020603050405020304" pitchFamily="18" charset="0"/>
              </a:rPr>
              <a:t>шілдеде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Алматы </a:t>
            </a:r>
            <a:r>
              <a:rPr lang="ru-RU" sz="2400" dirty="0" err="1" smtClean="0">
                <a:latin typeface="Times New Roman" panose="02020603050405020304" pitchFamily="18" charset="0"/>
                <a:cs typeface="Times New Roman" panose="02020603050405020304" pitchFamily="18" charset="0"/>
              </a:rPr>
              <a:t>бассейінінднгі</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сел </a:t>
            </a:r>
            <a:r>
              <a:rPr lang="ru-RU" sz="2400" dirty="0" err="1">
                <a:latin typeface="Times New Roman" panose="02020603050405020304" pitchFamily="18" charset="0"/>
                <a:cs typeface="Times New Roman" panose="02020603050405020304" pitchFamily="18" charset="0"/>
              </a:rPr>
              <a:t>тасқыны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алабына</a:t>
            </a:r>
            <a:r>
              <a:rPr lang="ru-RU" sz="2400" dirty="0">
                <a:latin typeface="Times New Roman" panose="02020603050405020304" pitchFamily="18" charset="0"/>
                <a:cs typeface="Times New Roman" panose="02020603050405020304" pitchFamily="18" charset="0"/>
              </a:rPr>
              <a:t> 1428 </a:t>
            </a:r>
            <a:r>
              <a:rPr lang="ru-RU" sz="2400" dirty="0" err="1">
                <a:latin typeface="Times New Roman" panose="02020603050405020304" pitchFamily="18" charset="0"/>
                <a:cs typeface="Times New Roman" panose="02020603050405020304" pitchFamily="18" charset="0"/>
              </a:rPr>
              <a:t>мың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текше</a:t>
            </a:r>
            <a:r>
              <a:rPr lang="ru-RU" sz="2400" dirty="0">
                <a:latin typeface="Times New Roman" panose="02020603050405020304" pitchFamily="18" charset="0"/>
                <a:cs typeface="Times New Roman" panose="02020603050405020304" pitchFamily="18" charset="0"/>
              </a:rPr>
              <a:t> метр </a:t>
            </a:r>
            <a:r>
              <a:rPr lang="ru-RU" sz="2400" dirty="0" err="1">
                <a:latin typeface="Times New Roman" panose="02020603050405020304" pitchFamily="18" charset="0"/>
                <a:cs typeface="Times New Roman" panose="02020603050405020304" pitchFamily="18" charset="0"/>
              </a:rPr>
              <a:t>балшық</a:t>
            </a:r>
            <a:r>
              <a:rPr lang="ru-RU" sz="2400" dirty="0">
                <a:latin typeface="Times New Roman" panose="02020603050405020304" pitchFamily="18" charset="0"/>
                <a:cs typeface="Times New Roman" panose="02020603050405020304" pitchFamily="18" charset="0"/>
              </a:rPr>
              <a:t> пен </a:t>
            </a:r>
            <a:r>
              <a:rPr lang="ru-RU" sz="2400" dirty="0" err="1">
                <a:latin typeface="Times New Roman" panose="02020603050405020304" pitchFamily="18" charset="0"/>
                <a:cs typeface="Times New Roman" panose="02020603050405020304" pitchFamily="18" charset="0"/>
              </a:rPr>
              <a:t>тас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аралас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қыруар</a:t>
            </a:r>
            <a:r>
              <a:rPr lang="ru-RU" sz="2400" dirty="0">
                <a:latin typeface="Times New Roman" panose="02020603050405020304" pitchFamily="18" charset="0"/>
                <a:cs typeface="Times New Roman" panose="02020603050405020304" pitchFamily="18" charset="0"/>
              </a:rPr>
              <a:t> лай </a:t>
            </a:r>
            <a:r>
              <a:rPr lang="ru-RU" sz="2400" dirty="0" err="1">
                <a:latin typeface="Times New Roman" panose="02020603050405020304" pitchFamily="18" charset="0"/>
                <a:cs typeface="Times New Roman" panose="02020603050405020304" pitchFamily="18" charset="0"/>
              </a:rPr>
              <a:t>құлатты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жеткен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ештеме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қираған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жоқ</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1963 </a:t>
            </a:r>
            <a:r>
              <a:rPr lang="ru-RU" sz="2400" dirty="0" err="1">
                <a:latin typeface="Times New Roman" panose="02020603050405020304" pitchFamily="18" charset="0"/>
                <a:cs typeface="Times New Roman" panose="02020603050405020304" pitchFamily="18" charset="0"/>
              </a:rPr>
              <a:t>жылғы</a:t>
            </a:r>
            <a:r>
              <a:rPr lang="ru-RU" sz="2400" dirty="0">
                <a:latin typeface="Times New Roman" panose="02020603050405020304" pitchFamily="18" charset="0"/>
                <a:cs typeface="Times New Roman" panose="02020603050405020304" pitchFamily="18" charset="0"/>
              </a:rPr>
              <a:t> 7 </a:t>
            </a:r>
            <a:r>
              <a:rPr lang="ru-RU" sz="2400" dirty="0" err="1">
                <a:latin typeface="Times New Roman" panose="02020603050405020304" pitchFamily="18" charset="0"/>
                <a:cs typeface="Times New Roman" panose="02020603050405020304" pitchFamily="18" charset="0"/>
              </a:rPr>
              <a:t>шілдеде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көлін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ойрандаған</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тасқыны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a:t>
            </a:r>
          </a:p>
          <a:p>
            <a:r>
              <a:rPr lang="ru-RU" sz="2400" dirty="0" err="1">
                <a:latin typeface="Times New Roman" panose="02020603050405020304" pitchFamily="18" charset="0"/>
                <a:cs typeface="Times New Roman" panose="02020603050405020304" pitchFamily="18" charset="0"/>
              </a:rPr>
              <a:t>Есікті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ойраннан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10 </a:t>
            </a:r>
            <a:r>
              <a:rPr lang="ru-RU" sz="2400" dirty="0" err="1">
                <a:latin typeface="Times New Roman" panose="02020603050405020304" pitchFamily="18" charset="0"/>
                <a:cs typeface="Times New Roman" panose="02020603050405020304" pitchFamily="18" charset="0"/>
              </a:rPr>
              <a:t>жыл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соң</a:t>
            </a:r>
            <a:r>
              <a:rPr lang="ru-RU" sz="2400" dirty="0">
                <a:latin typeface="Times New Roman" panose="02020603050405020304" pitchFamily="18" charset="0"/>
                <a:cs typeface="Times New Roman" panose="02020603050405020304" pitchFamily="18" charset="0"/>
              </a:rPr>
              <a:t> 1973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15 </a:t>
            </a:r>
            <a:r>
              <a:rPr lang="ru-RU" sz="2400" dirty="0" err="1">
                <a:latin typeface="Times New Roman" panose="02020603050405020304" pitchFamily="18" charset="0"/>
                <a:cs typeface="Times New Roman" panose="02020603050405020304" pitchFamily="18" charset="0"/>
              </a:rPr>
              <a:t>шілдеде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Алматы </a:t>
            </a:r>
            <a:r>
              <a:rPr lang="ru-RU" sz="2400" dirty="0" err="1">
                <a:latin typeface="Times New Roman" panose="02020603050405020304" pitchFamily="18" charset="0"/>
                <a:cs typeface="Times New Roman" panose="02020603050405020304" pitchFamily="18" charset="0"/>
              </a:rPr>
              <a:t>шатқалында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әлемге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әйгілі</a:t>
            </a:r>
            <a:r>
              <a:rPr lang="ru-RU" sz="2400" dirty="0">
                <a:latin typeface="Times New Roman" panose="02020603050405020304" pitchFamily="18" charset="0"/>
                <a:cs typeface="Times New Roman" panose="02020603050405020304" pitchFamily="18" charset="0"/>
              </a:rPr>
              <a:t> сел </a:t>
            </a:r>
            <a:r>
              <a:rPr lang="ru-RU" sz="2400" dirty="0" err="1">
                <a:latin typeface="Times New Roman" panose="02020603050405020304" pitchFamily="18" charset="0"/>
                <a:cs typeface="Times New Roman" panose="02020603050405020304" pitchFamily="18" charset="0"/>
              </a:rPr>
              <a:t>тасқыны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Медеу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шатқалында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жарылыс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бөгет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селді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жібермей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жуасытып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тастады</a:t>
            </a:r>
            <a:r>
              <a:rPr lang="ru-RU" sz="2400"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71295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0"/>
            <a:ext cx="7620000" cy="1143000"/>
          </a:xfrm>
        </p:spPr>
        <p:txBody>
          <a:bodyPr/>
          <a:lstStyle/>
          <a:p>
            <a:pPr algn="ctr"/>
            <a:r>
              <a:rPr lang="ru-RU" sz="2400" b="1" dirty="0"/>
              <a:t>Сел </a:t>
            </a:r>
            <a:r>
              <a:rPr lang="ru-RU" sz="2400" b="1" dirty="0" err="1"/>
              <a:t>қаупі</a:t>
            </a:r>
            <a:r>
              <a:rPr lang="ru-RU" sz="2400" b="1" dirty="0"/>
              <a:t> бар </a:t>
            </a:r>
            <a:r>
              <a:rPr lang="ru-RU" sz="2400" b="1" dirty="0" err="1"/>
              <a:t>ауданда</a:t>
            </a:r>
            <a:r>
              <a:rPr lang="ru-RU" sz="2400" b="1" dirty="0"/>
              <a:t> </a:t>
            </a:r>
            <a:r>
              <a:rPr lang="ru-RU" sz="2400" b="1" dirty="0" err="1"/>
              <a:t>өзіңді</a:t>
            </a:r>
            <a:r>
              <a:rPr lang="ru-RU" sz="2400" b="1" dirty="0"/>
              <a:t> </a:t>
            </a:r>
            <a:r>
              <a:rPr lang="ru-RU" sz="2400" b="1" dirty="0" err="1"/>
              <a:t>қалай</a:t>
            </a:r>
            <a:r>
              <a:rPr lang="ru-RU" sz="2400" b="1" dirty="0"/>
              <a:t> </a:t>
            </a:r>
            <a:r>
              <a:rPr lang="ru-RU" sz="2400" b="1" dirty="0" err="1"/>
              <a:t>ұстау</a:t>
            </a:r>
            <a:r>
              <a:rPr lang="ru-RU" sz="2400" b="1" dirty="0"/>
              <a:t> </a:t>
            </a:r>
            <a:r>
              <a:rPr lang="ru-RU" sz="2400" b="1" dirty="0" err="1"/>
              <a:t>керек</a:t>
            </a:r>
            <a:r>
              <a:rPr lang="ru-RU" sz="2400" b="1" dirty="0"/>
              <a:t>:</a:t>
            </a:r>
            <a:endParaRPr lang="ru-RU" sz="2400" dirty="0"/>
          </a:p>
        </p:txBody>
      </p:sp>
      <p:sp>
        <p:nvSpPr>
          <p:cNvPr id="3" name="Объект 2"/>
          <p:cNvSpPr>
            <a:spLocks noGrp="1"/>
          </p:cNvSpPr>
          <p:nvPr>
            <p:ph idx="1"/>
          </p:nvPr>
        </p:nvSpPr>
        <p:spPr>
          <a:xfrm>
            <a:off x="179512" y="1052736"/>
            <a:ext cx="8136904" cy="5805264"/>
          </a:xfrm>
        </p:spPr>
        <p:txBody>
          <a:bodyPr>
            <a:normAutofit fontScale="85000" lnSpcReduction="20000"/>
          </a:bodyPr>
          <a:lstStyle/>
          <a:p>
            <a:r>
              <a:rPr lang="ru-RU" dirty="0" err="1">
                <a:latin typeface="Times New Roman" panose="02020603050405020304" pitchFamily="18" charset="0"/>
                <a:cs typeface="Times New Roman" panose="02020603050405020304" pitchFamily="18" charset="0"/>
              </a:rPr>
              <a:t>бұқаралық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ақпарат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құралдарының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таудағы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хабарламаларын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үнемі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тыңдап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отыру</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сел </a:t>
            </a:r>
            <a:r>
              <a:rPr lang="ru-RU" dirty="0" err="1">
                <a:latin typeface="Times New Roman" panose="02020603050405020304" pitchFamily="18" charset="0"/>
                <a:cs typeface="Times New Roman" panose="02020603050405020304" pitchFamily="18" charset="0"/>
              </a:rPr>
              <a:t>қаупі</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аймақтың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бассейнінде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үздіксіз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нөсер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жаңбыр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жауса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аймақтан</a:t>
            </a:r>
            <a:r>
              <a:rPr lang="ru-RU" dirty="0">
                <a:latin typeface="Times New Roman" panose="02020603050405020304" pitchFamily="18" charset="0"/>
                <a:cs typeface="Times New Roman" panose="02020603050405020304" pitchFamily="18" charset="0"/>
              </a:rPr>
              <a:t> кету;</a:t>
            </a:r>
          </a:p>
          <a:p>
            <a:r>
              <a:rPr lang="ru-RU" dirty="0" err="1">
                <a:latin typeface="Times New Roman" panose="02020603050405020304" pitchFamily="18" charset="0"/>
                <a:cs typeface="Times New Roman" panose="02020603050405020304" pitchFamily="18" charset="0"/>
              </a:rPr>
              <a:t>жылжып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жатқан</a:t>
            </a:r>
            <a:r>
              <a:rPr lang="ru-RU" dirty="0">
                <a:latin typeface="Times New Roman" panose="02020603050405020304" pitchFamily="18" charset="0"/>
                <a:cs typeface="Times New Roman" panose="02020603050405020304" pitchFamily="18" charset="0"/>
              </a:rPr>
              <a:t> сел </a:t>
            </a:r>
            <a:r>
              <a:rPr lang="ru-RU" dirty="0" err="1">
                <a:latin typeface="Times New Roman" panose="02020603050405020304" pitchFamily="18" charset="0"/>
                <a:cs typeface="Times New Roman" panose="02020603050405020304" pitchFamily="18" charset="0"/>
              </a:rPr>
              <a:t>ағынына</a:t>
            </a:r>
            <a:r>
              <a:rPr lang="ru-RU" dirty="0">
                <a:latin typeface="Times New Roman" panose="02020603050405020304" pitchFamily="18" charset="0"/>
                <a:cs typeface="Times New Roman" panose="02020603050405020304" pitchFamily="18" charset="0"/>
              </a:rPr>
              <a:t> 50-70 м-</a:t>
            </a:r>
            <a:r>
              <a:rPr lang="ru-RU" dirty="0" err="1">
                <a:latin typeface="Times New Roman" panose="02020603050405020304" pitchFamily="18" charset="0"/>
                <a:cs typeface="Times New Roman" panose="02020603050405020304" pitchFamily="18" charset="0"/>
              </a:rPr>
              <a:t>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бармау</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жартастар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жанына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тұрмау</a:t>
            </a:r>
            <a:r>
              <a:rPr lang="ru-RU" dirty="0">
                <a:latin typeface="Times New Roman" panose="02020603050405020304" pitchFamily="18" charset="0"/>
                <a:cs typeface="Times New Roman" panose="02020603050405020304" pitchFamily="18" charset="0"/>
              </a:rPr>
              <a:t>, сел </a:t>
            </a:r>
            <a:r>
              <a:rPr lang="ru-RU" dirty="0" err="1">
                <a:latin typeface="Times New Roman" panose="02020603050405020304" pitchFamily="18" charset="0"/>
                <a:cs typeface="Times New Roman" panose="02020603050405020304" pitchFamily="18" charset="0"/>
              </a:rPr>
              <a:t>жүру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дірілінен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жартас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құлауы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сел </a:t>
            </a:r>
            <a:r>
              <a:rPr lang="ru-RU" dirty="0" err="1">
                <a:latin typeface="Times New Roman" panose="02020603050405020304" pitchFamily="18" charset="0"/>
                <a:cs typeface="Times New Roman" panose="02020603050405020304" pitchFamily="18" charset="0"/>
              </a:rPr>
              <a:t>қаупі</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арналарда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жүргенде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арасы</a:t>
            </a:r>
            <a:r>
              <a:rPr lang="ru-RU" dirty="0">
                <a:latin typeface="Times New Roman" panose="02020603050405020304" pitchFamily="18" charset="0"/>
                <a:cs typeface="Times New Roman" panose="02020603050405020304" pitchFamily="18" charset="0"/>
              </a:rPr>
              <a:t> 20-30 м. </a:t>
            </a:r>
            <a:r>
              <a:rPr lang="ru-RU" dirty="0" err="1">
                <a:latin typeface="Times New Roman" panose="02020603050405020304" pitchFamily="18" charset="0"/>
                <a:cs typeface="Times New Roman" panose="02020603050405020304" pitchFamily="18" charset="0"/>
              </a:rPr>
              <a:t>аралықтың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сел </a:t>
            </a:r>
            <a:r>
              <a:rPr lang="ru-RU" dirty="0" err="1">
                <a:latin typeface="Times New Roman" panose="02020603050405020304" pitchFamily="18" charset="0"/>
                <a:cs typeface="Times New Roman" panose="02020603050405020304" pitchFamily="18" charset="0"/>
              </a:rPr>
              <a:t>қаупі</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арналарға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дамбыларына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шатырлық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лагерлер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орнатуға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болмайды</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сел басу </a:t>
            </a:r>
            <a:r>
              <a:rPr lang="ru-RU" dirty="0" err="1">
                <a:latin typeface="Times New Roman" panose="02020603050405020304" pitchFamily="18" charset="0"/>
                <a:cs typeface="Times New Roman" panose="02020603050405020304" pitchFamily="18" charset="0"/>
              </a:rPr>
              <a:t>белгілерін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байқаған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тез </a:t>
            </a:r>
            <a:r>
              <a:rPr lang="ru-RU" dirty="0" err="1">
                <a:latin typeface="Times New Roman" panose="02020603050405020304" pitchFamily="18" charset="0"/>
                <a:cs typeface="Times New Roman" panose="02020603050405020304" pitchFamily="18" charset="0"/>
              </a:rPr>
              <a:t>арада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аулаққа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биік</a:t>
            </a:r>
            <a:r>
              <a:rPr lang="ru-RU" dirty="0">
                <a:latin typeface="Times New Roman" panose="02020603050405020304" pitchFamily="18" charset="0"/>
                <a:cs typeface="Times New Roman" panose="02020603050405020304" pitchFamily="18" charset="0"/>
              </a:rPr>
              <a:t> тау </a:t>
            </a:r>
            <a:r>
              <a:rPr lang="ru-RU" dirty="0" err="1">
                <a:latin typeface="Times New Roman" panose="02020603050405020304" pitchFamily="18" charset="0"/>
                <a:cs typeface="Times New Roman" panose="02020603050405020304" pitchFamily="18" charset="0"/>
              </a:rPr>
              <a:t>қатпарларына</a:t>
            </a:r>
            <a:r>
              <a:rPr lang="ru-RU" dirty="0">
                <a:latin typeface="Times New Roman" panose="02020603050405020304" pitchFamily="18" charset="0"/>
                <a:cs typeface="Times New Roman" panose="02020603050405020304" pitchFamily="18" charset="0"/>
              </a:rPr>
              <a:t> кету;</a:t>
            </a:r>
          </a:p>
          <a:p>
            <a:r>
              <a:rPr lang="ru-RU" dirty="0">
                <a:latin typeface="Times New Roman" panose="02020603050405020304" pitchFamily="18" charset="0"/>
                <a:cs typeface="Times New Roman" panose="02020603050405020304" pitchFamily="18" charset="0"/>
              </a:rPr>
              <a:t>сел </a:t>
            </a:r>
            <a:r>
              <a:rPr lang="ru-RU" dirty="0" err="1">
                <a:latin typeface="Times New Roman" panose="02020603050405020304" pitchFamily="18" charset="0"/>
                <a:cs typeface="Times New Roman" panose="02020603050405020304" pitchFamily="18" charset="0"/>
              </a:rPr>
              <a:t>жүріп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түспеу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артынан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сел </a:t>
            </a:r>
            <a:r>
              <a:rPr lang="ru-RU" dirty="0" err="1">
                <a:latin typeface="Times New Roman" panose="02020603050405020304" pitchFamily="18" charset="0"/>
                <a:cs typeface="Times New Roman" panose="02020603050405020304" pitchFamily="18" charset="0"/>
              </a:rPr>
              <a:t>толқыны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сел </a:t>
            </a:r>
            <a:r>
              <a:rPr lang="ru-RU" dirty="0" err="1">
                <a:latin typeface="Times New Roman" panose="02020603050405020304" pitchFamily="18" charset="0"/>
                <a:cs typeface="Times New Roman" panose="02020603050405020304" pitchFamily="18" charset="0"/>
              </a:rPr>
              <a:t>жүріп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түскенде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жатқанда</a:t>
            </a:r>
            <a:r>
              <a:rPr lang="ru-RU" dirty="0">
                <a:latin typeface="Times New Roman" panose="02020603050405020304" pitchFamily="18" charset="0"/>
                <a:cs typeface="Times New Roman" panose="02020603050405020304" pitchFamily="18" charset="0"/>
              </a:rPr>
              <a:t> аса </a:t>
            </a:r>
            <a:r>
              <a:rPr lang="ru-RU" dirty="0" err="1">
                <a:latin typeface="Times New Roman" panose="02020603050405020304" pitchFamily="18" charset="0"/>
                <a:cs typeface="Times New Roman" panose="02020603050405020304" pitchFamily="18" charset="0"/>
              </a:rPr>
              <a:t>сақ</a:t>
            </a:r>
            <a:r>
              <a:rPr lang="ru-RU" dirty="0">
                <a:latin typeface="Times New Roman" panose="02020603050405020304" pitchFamily="18" charset="0"/>
                <a:cs typeface="Times New Roman" panose="02020603050405020304" pitchFamily="18" charset="0"/>
              </a:rPr>
              <a:t> болу, </a:t>
            </a:r>
            <a:r>
              <a:rPr lang="ru-RU" dirty="0" err="1">
                <a:latin typeface="Times New Roman" panose="02020603050405020304" pitchFamily="18" charset="0"/>
                <a:cs typeface="Times New Roman" panose="02020603050405020304" pitchFamily="18" charset="0"/>
              </a:rPr>
              <a:t>әсіресе</a:t>
            </a:r>
            <a:r>
              <a:rPr lang="ru-RU" dirty="0">
                <a:latin typeface="Times New Roman" panose="02020603050405020304" pitchFamily="18" charset="0"/>
                <a:cs typeface="Times New Roman" panose="02020603050405020304" pitchFamily="18" charset="0"/>
              </a:rPr>
              <a:t> сел </a:t>
            </a:r>
            <a:r>
              <a:rPr lang="ru-RU" dirty="0" err="1">
                <a:latin typeface="Times New Roman" panose="02020603050405020304" pitchFamily="18" charset="0"/>
                <a:cs typeface="Times New Roman" panose="02020603050405020304" pitchFamily="18" charset="0"/>
              </a:rPr>
              <a:t>жырып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қауіпті</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теңіз-мұздақты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кешендерге</a:t>
            </a:r>
            <a:r>
              <a:rPr lang="ru-RU" dirty="0">
                <a:latin typeface="Times New Roman" panose="02020603050405020304" pitchFamily="18" charset="0"/>
                <a:cs typeface="Times New Roman" panose="02020603050405020304" pitchFamily="18" charset="0"/>
              </a:rPr>
              <a:t> сел </a:t>
            </a:r>
            <a:r>
              <a:rPr lang="ru-RU" dirty="0" err="1">
                <a:latin typeface="Times New Roman" panose="02020603050405020304" pitchFamily="18" charset="0"/>
                <a:cs typeface="Times New Roman" panose="02020603050405020304" pitchFamily="18" charset="0"/>
              </a:rPr>
              <a:t>қаупі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дұрысы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үстінде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дұрыс</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көлдегі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дамбылармен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кесектерімен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көшкінінің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талпынбау</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79686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064896" cy="6480720"/>
          </a:xfrm>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kk-KZ" dirty="0">
                <a:latin typeface="Times New Roman" panose="02020603050405020304" pitchFamily="18" charset="0"/>
                <a:cs typeface="Times New Roman" panose="02020603050405020304" pitchFamily="18" charset="0"/>
              </a:rPr>
              <a:t>Қазақстан мемлекетінің орналасқан жері – орасан зор, кең  байтақ. Ол жерлерде табиғат апатының неше түрі: жер сілкіну, қар тасқыны, қатты жел, су тасқыны сияқты құбылыстар жиі болып жатады. </a:t>
            </a:r>
            <a:endParaRPr lang="ru-RU" dirty="0">
              <a:latin typeface="Times New Roman" panose="02020603050405020304" pitchFamily="18" charset="0"/>
              <a:cs typeface="Times New Roman" panose="02020603050405020304" pitchFamily="18" charset="0"/>
            </a:endParaRPr>
          </a:p>
          <a:p>
            <a:r>
              <a:rPr lang="kk-KZ" b="1" i="1" dirty="0">
                <a:latin typeface="Times New Roman" panose="02020603050405020304" pitchFamily="18" charset="0"/>
                <a:cs typeface="Times New Roman" panose="02020603050405020304" pitchFamily="18" charset="0"/>
              </a:rPr>
              <a:t>Зілзала</a:t>
            </a:r>
            <a:r>
              <a:rPr lang="kk-KZ" dirty="0">
                <a:latin typeface="Times New Roman" panose="02020603050405020304" pitchFamily="18" charset="0"/>
                <a:cs typeface="Times New Roman" panose="02020603050405020304" pitchFamily="18" charset="0"/>
              </a:rPr>
              <a:t> - бұл кенеттен пайда болатын, халықтың қалыпты тірлігін  күрт бұзатын, материалдық құндылықтарды үлкен шығынға ұшырататын, сондай-ақ адамдар мен хайуанаттардың өлім-жітімі  болатын табиғат  құбылысы.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Әрбір зілзаланың өзіне тән физикалық қасиеті, пайда  болу  себебі, қозғаушы күші, сипаты мен даму сатысы, қоршаған ортаға өзіндік ықпал ету ерекшелігі бар.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Зілзала кез келген мемлекет үшін үлкен ауыртпашылық, келтірер залалы мол төтенше оқиға.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Қазақстан Республикасы аумағында мынадай зілзалалар болуы  мүмкін: жер сілкінісі, сел, қар көшкіні, сырғыма, дауыл, су тасқыны, </a:t>
            </a:r>
            <a:r>
              <a:rPr lang="kk-KZ" dirty="0" smtClean="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өрт.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Дүние жүзінде су тасқынына бүкіл зілзаланың 40 пайызы келеді екен, 20% - тропикалық циклондары, 15% - жер сілкінісінің, ал қалған  25% - зілзаланың басқа  түрлері.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4403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064896" cy="6480720"/>
          </a:xfrm>
        </p:spPr>
        <p:style>
          <a:lnRef idx="1">
            <a:schemeClr val="accent1"/>
          </a:lnRef>
          <a:fillRef idx="2">
            <a:schemeClr val="accent1"/>
          </a:fillRef>
          <a:effectRef idx="1">
            <a:schemeClr val="accent1"/>
          </a:effectRef>
          <a:fontRef idx="minor">
            <a:schemeClr val="dk1"/>
          </a:fontRef>
        </p:style>
        <p:txBody>
          <a:bodyPr>
            <a:normAutofit/>
          </a:bodyPr>
          <a:lstStyle/>
          <a:p>
            <a:r>
              <a:rPr lang="ru-RU" b="1" dirty="0">
                <a:latin typeface="Times New Roman" panose="02020603050405020304" pitchFamily="18" charset="0"/>
                <a:cs typeface="Times New Roman" panose="02020603050405020304" pitchFamily="18" charset="0"/>
              </a:rPr>
              <a:t>Су </a:t>
            </a:r>
            <a:r>
              <a:rPr lang="ru-RU" b="1" dirty="0" err="1">
                <a:latin typeface="Times New Roman" panose="02020603050405020304" pitchFamily="18" charset="0"/>
                <a:cs typeface="Times New Roman" panose="02020603050405020304" pitchFamily="18" charset="0"/>
              </a:rPr>
              <a:t>тасқыны</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жауын-шашын</a:t>
            </a:r>
            <a:r>
              <a:rPr lang="ru-RU" dirty="0">
                <a:latin typeface="Times New Roman" panose="02020603050405020304" pitchFamily="18" charset="0"/>
                <a:cs typeface="Times New Roman" panose="02020603050405020304" pitchFamily="18" charset="0"/>
              </a:rPr>
              <a:t>, суды </a:t>
            </a:r>
            <a:r>
              <a:rPr lang="ru-RU" dirty="0" err="1">
                <a:latin typeface="Times New Roman" panose="02020603050405020304" pitchFamily="18" charset="0"/>
                <a:cs typeface="Times New Roman" panose="02020603050405020304" pitchFamily="18" charset="0"/>
              </a:rPr>
              <a:t>желмен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айдаған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кептелу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өзендердегі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көлдер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теңіздердегі</a:t>
            </a:r>
            <a:r>
              <a:rPr lang="ru-RU" dirty="0">
                <a:latin typeface="Times New Roman" panose="02020603050405020304" pitchFamily="18" charset="0"/>
                <a:cs typeface="Times New Roman" panose="02020603050405020304" pitchFamily="18" charset="0"/>
              </a:rPr>
              <a:t> су </a:t>
            </a:r>
            <a:r>
              <a:rPr lang="ru-RU" dirty="0" err="1">
                <a:latin typeface="Times New Roman" panose="02020603050405020304" pitchFamily="18" charset="0"/>
                <a:cs typeface="Times New Roman" panose="02020603050405020304" pitchFamily="18" charset="0"/>
              </a:rPr>
              <a:t>деңгейінің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айтарлықтай</a:t>
            </a:r>
            <a:r>
              <a:rPr lang="ru-RU" dirty="0">
                <a:latin typeface="Times New Roman" panose="02020603050405020304" pitchFamily="18" charset="0"/>
                <a:cs typeface="Times New Roman" panose="02020603050405020304" pitchFamily="18" charset="0"/>
              </a:rPr>
              <a:t> су басу.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Су </a:t>
            </a:r>
            <a:r>
              <a:rPr lang="ru-RU" dirty="0" err="1">
                <a:latin typeface="Times New Roman" panose="02020603050405020304" pitchFamily="18" charset="0"/>
                <a:cs typeface="Times New Roman" panose="02020603050405020304" pitchFamily="18" charset="0"/>
              </a:rPr>
              <a:t>тасқыны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көпірлер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ғимараттар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құрылымдардың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қирауына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елеулі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шығынға</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судың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жиналуы</a:t>
            </a:r>
            <a:r>
              <a:rPr lang="ru-RU" dirty="0">
                <a:latin typeface="Times New Roman" panose="02020603050405020304" pitchFamily="18" charset="0"/>
                <a:cs typeface="Times New Roman" panose="02020603050405020304" pitchFamily="18" charset="0"/>
              </a:rPr>
              <a:t> (4 м/с </a:t>
            </a:r>
            <a:r>
              <a:rPr lang="ru-RU" dirty="0" err="1">
                <a:latin typeface="Times New Roman" panose="02020603050405020304" pitchFamily="18" charset="0"/>
                <a:cs typeface="Times New Roman" panose="02020603050405020304" pitchFamily="18" charset="0"/>
              </a:rPr>
              <a:t>астам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су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биіктікке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көтерілсе</a:t>
            </a:r>
            <a:r>
              <a:rPr lang="ru-RU" dirty="0">
                <a:latin typeface="Times New Roman" panose="02020603050405020304" pitchFamily="18" charset="0"/>
                <a:cs typeface="Times New Roman" panose="02020603050405020304" pitchFamily="18" charset="0"/>
              </a:rPr>
              <a:t> (2 м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жануарлардың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әкеліп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соқтырады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Қираудың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себептері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ғимараттар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құрылымдарға</a:t>
            </a:r>
            <a:r>
              <a:rPr lang="ru-RU" dirty="0">
                <a:latin typeface="Times New Roman" panose="02020603050405020304" pitchFamily="18" charset="0"/>
                <a:cs typeface="Times New Roman" panose="02020603050405020304" pitchFamily="18" charset="0"/>
              </a:rPr>
              <a:t> су </a:t>
            </a:r>
            <a:r>
              <a:rPr lang="ru-RU" dirty="0" err="1">
                <a:latin typeface="Times New Roman" panose="02020603050405020304" pitchFamily="18" charset="0"/>
                <a:cs typeface="Times New Roman" panose="02020603050405020304" pitchFamily="18" charset="0"/>
              </a:rPr>
              <a:t>массасының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жылдамдықта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мұздардың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сынықтар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жүзіп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гидравликалық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соққысы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Су </a:t>
            </a:r>
            <a:r>
              <a:rPr lang="ru-RU" dirty="0" err="1">
                <a:latin typeface="Times New Roman" panose="02020603050405020304" pitchFamily="18" charset="0"/>
                <a:cs typeface="Times New Roman" panose="02020603050405020304" pitchFamily="18" charset="0"/>
              </a:rPr>
              <a:t>тасқыны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кенеттен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бірнеше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сағаттан</a:t>
            </a:r>
            <a:r>
              <a:rPr lang="ru-RU" dirty="0">
                <a:latin typeface="Times New Roman" panose="02020603050405020304" pitchFamily="18" charset="0"/>
                <a:cs typeface="Times New Roman" panose="02020603050405020304" pitchFamily="18" charset="0"/>
              </a:rPr>
              <a:t> 2-3 </a:t>
            </a:r>
            <a:r>
              <a:rPr lang="ru-RU" dirty="0" err="1">
                <a:latin typeface="Times New Roman" panose="02020603050405020304" pitchFamily="18" charset="0"/>
                <a:cs typeface="Times New Roman" panose="02020603050405020304" pitchFamily="18" charset="0"/>
              </a:rPr>
              <a:t>аптаға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созылуы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9684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580112" y="404664"/>
            <a:ext cx="3429000" cy="20955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Рисунок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5681" y="188640"/>
            <a:ext cx="2590800" cy="266429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aphicFrame>
        <p:nvGraphicFramePr>
          <p:cNvPr id="4" name="Объект 3"/>
          <p:cNvGraphicFramePr>
            <a:graphicFrameLocks noGrp="1"/>
          </p:cNvGraphicFramePr>
          <p:nvPr>
            <p:ph idx="1"/>
            <p:extLst>
              <p:ext uri="{D42A27DB-BD31-4B8C-83A1-F6EECF244321}">
                <p14:modId xmlns:p14="http://schemas.microsoft.com/office/powerpoint/2010/main" xmlns="" val="2917186718"/>
              </p:ext>
            </p:extLst>
          </p:nvPr>
        </p:nvGraphicFramePr>
        <p:xfrm>
          <a:off x="107504" y="116632"/>
          <a:ext cx="8856984" cy="67413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3698862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2597780405"/>
              </p:ext>
            </p:extLst>
          </p:nvPr>
        </p:nvGraphicFramePr>
        <p:xfrm>
          <a:off x="179512" y="260648"/>
          <a:ext cx="8136904"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357233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498659772"/>
              </p:ext>
            </p:extLst>
          </p:nvPr>
        </p:nvGraphicFramePr>
        <p:xfrm>
          <a:off x="179512" y="260648"/>
          <a:ext cx="7897688" cy="6140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38295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7753672" cy="6068144"/>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kk-KZ" sz="2400" dirty="0">
                <a:latin typeface="Times New Roman" panose="02020603050405020304" pitchFamily="18" charset="0"/>
                <a:cs typeface="Times New Roman" panose="02020603050405020304" pitchFamily="18" charset="0"/>
              </a:rPr>
              <a:t>Судың   көтерілуінен  болатын  су  басуы  Қазақстанның  барлық  аймақтарындағы   өзендерде   болып  тұрады.   Оңтүстік  Қазақстан  өзендерінде  мұндай  құбылыстар    ақпан-наурыздан,  оңтүстік-шығыс  және   Шығыс  Қазақстанда  -  наурыз – шілдеде,  республиканың  жазықтағы  өзендерінде – наурыз-маусым  айларында   болады. </a:t>
            </a:r>
            <a:endParaRPr lang="ru-RU" sz="2400" dirty="0">
              <a:latin typeface="Times New Roman" panose="02020603050405020304" pitchFamily="18" charset="0"/>
              <a:cs typeface="Times New Roman" panose="02020603050405020304" pitchFamily="18" charset="0"/>
            </a:endParaRPr>
          </a:p>
          <a:p>
            <a:endParaRPr lang="kk-KZ" sz="2400" dirty="0" smtClean="0">
              <a:latin typeface="Times New Roman" panose="02020603050405020304" pitchFamily="18" charset="0"/>
              <a:cs typeface="Times New Roman" panose="02020603050405020304" pitchFamily="18" charset="0"/>
            </a:endParaRPr>
          </a:p>
          <a:p>
            <a:r>
              <a:rPr lang="kk-KZ" sz="2400" dirty="0" smtClean="0">
                <a:latin typeface="Times New Roman" panose="02020603050405020304" pitchFamily="18" charset="0"/>
                <a:cs typeface="Times New Roman" panose="02020603050405020304" pitchFamily="18" charset="0"/>
              </a:rPr>
              <a:t>Жаңбырдан  </a:t>
            </a:r>
            <a:r>
              <a:rPr lang="kk-KZ" sz="2400" dirty="0">
                <a:latin typeface="Times New Roman" panose="02020603050405020304" pitchFamily="18" charset="0"/>
                <a:cs typeface="Times New Roman" panose="02020603050405020304" pitchFamily="18" charset="0"/>
              </a:rPr>
              <a:t>болатын  тасқындар,  Қазақстан   аумағында   таза   түрінде   негізінен  оңтүстіктегі,   оңтүстік-шығыстағы   тау   етегінде   және   ортасындағы   өзендерде,    сайларда  көктемнің  аяғында    және  жаз   мезгілінде,   сондай-ақ   жазғы-күзгі  мерзімде.  Ертіс  байссеіні  өзендерінде   байқалады. </a:t>
            </a:r>
            <a:r>
              <a:rPr lang="kk-KZ" sz="2400" dirty="0" smtClean="0"/>
              <a:t> </a:t>
            </a:r>
            <a:r>
              <a:rPr lang="kk-KZ" sz="2400" dirty="0">
                <a:latin typeface="Times New Roman" panose="02020603050405020304" pitchFamily="18" charset="0"/>
                <a:cs typeface="Times New Roman" panose="02020603050405020304" pitchFamily="18" charset="0"/>
              </a:rPr>
              <a:t>Орта таулы   аймақтардағы  жаңбыр   тасқынының   ерекшелігі  сол,   белгілі  бір   жағдайларда  олардың  селге   айналуы   мүмкін.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65539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88640"/>
            <a:ext cx="7177608" cy="796950"/>
          </a:xfrm>
        </p:spPr>
        <p:txBody>
          <a:bodyPr/>
          <a:lstStyle/>
          <a:p>
            <a:r>
              <a:rPr lang="kk-KZ" sz="2000" dirty="0" smtClean="0">
                <a:latin typeface="Times New Roman" panose="02020603050405020304" pitchFamily="18" charset="0"/>
                <a:cs typeface="Times New Roman" panose="02020603050405020304" pitchFamily="18" charset="0"/>
              </a:rPr>
              <a:t>Қазақстанда 2010-2016 жылдар аралығынла болған су тасқындары</a:t>
            </a:r>
            <a:endParaRPr lang="ru-RU" sz="20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730845080"/>
              </p:ext>
            </p:extLst>
          </p:nvPr>
        </p:nvGraphicFramePr>
        <p:xfrm>
          <a:off x="251520" y="1052735"/>
          <a:ext cx="7992888" cy="5616625"/>
        </p:xfrm>
        <a:graphic>
          <a:graphicData uri="http://schemas.openxmlformats.org/drawingml/2006/table">
            <a:tbl>
              <a:tblPr firstRow="1" firstCol="1" bandRow="1">
                <a:tableStyleId>{10A1B5D5-9B99-4C35-A422-299274C87663}</a:tableStyleId>
              </a:tblPr>
              <a:tblGrid>
                <a:gridCol w="2424658"/>
                <a:gridCol w="2115881"/>
                <a:gridCol w="3452349"/>
              </a:tblGrid>
              <a:tr h="1478059">
                <a:tc>
                  <a:txBody>
                    <a:bodyPr/>
                    <a:lstStyle/>
                    <a:p>
                      <a:pPr>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2010 жылы, Алматы облысы, Қызылағаш ауылы</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42 адам көз жұмды,</a:t>
                      </a:r>
                      <a:endParaRPr lang="ru-RU" sz="1200">
                        <a:solidFill>
                          <a:schemeClr val="tx1"/>
                        </a:solidFill>
                        <a:effectLst/>
                        <a:latin typeface="Times New Roman" panose="02020603050405020304" pitchFamily="18" charset="0"/>
                        <a:cs typeface="Times New Roman" panose="02020603050405020304" pitchFamily="18" charset="0"/>
                      </a:endParaRPr>
                    </a:p>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1153 адам қауіпсіз аймаққа шығарылды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Ауылдың 80%-ы су астында қалды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886836">
                <a:tc>
                  <a:txBody>
                    <a:bodyPr/>
                    <a:lstStyle/>
                    <a:p>
                      <a:pPr>
                        <a:spcAft>
                          <a:spcPts val="0"/>
                        </a:spcAft>
                      </a:pPr>
                      <a:r>
                        <a:rPr lang="ru-RU" sz="1400">
                          <a:solidFill>
                            <a:schemeClr val="tx1"/>
                          </a:solidFill>
                          <a:effectLst/>
                          <a:latin typeface="Times New Roman" panose="02020603050405020304" pitchFamily="18" charset="0"/>
                          <a:cs typeface="Times New Roman" panose="02020603050405020304" pitchFamily="18" charset="0"/>
                        </a:rPr>
                        <a:t>2010 жылы 20 наурыз</a:t>
                      </a:r>
                      <a:endParaRPr lang="ru-RU" sz="1200">
                        <a:solidFill>
                          <a:schemeClr val="tx1"/>
                        </a:solidFill>
                        <a:effectLst/>
                        <a:latin typeface="Times New Roman" panose="02020603050405020304" pitchFamily="18" charset="0"/>
                        <a:cs typeface="Times New Roman" panose="02020603050405020304" pitchFamily="18" charset="0"/>
                      </a:endParaRPr>
                    </a:p>
                    <a:p>
                      <a:pPr>
                        <a:spcAft>
                          <a:spcPts val="0"/>
                        </a:spcAft>
                      </a:pPr>
                      <a:r>
                        <a:rPr lang="ru-RU" sz="1400">
                          <a:solidFill>
                            <a:schemeClr val="tx1"/>
                          </a:solidFill>
                          <a:effectLst/>
                          <a:latin typeface="Times New Roman" panose="02020603050405020304" pitchFamily="18" charset="0"/>
                          <a:cs typeface="Times New Roman" panose="02020603050405020304" pitchFamily="18" charset="0"/>
                        </a:rPr>
                        <a:t>ШҚО</a:t>
                      </a:r>
                      <a:r>
                        <a:rPr lang="kk-KZ" sz="1400">
                          <a:solidFill>
                            <a:schemeClr val="tx1"/>
                          </a:solidFill>
                          <a:effectLst/>
                          <a:latin typeface="Times New Roman" panose="02020603050405020304" pitchFamily="18" charset="0"/>
                          <a:cs typeface="Times New Roman" panose="02020603050405020304" pitchFamily="18" charset="0"/>
                        </a:rPr>
                        <a:t>, Көкжара ауылы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6,4 мың адам баспанасыз қалды</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673 тұрғын үй, 754 шаруашылық ғимараттар</a:t>
                      </a:r>
                      <a:endParaRPr lang="ru-RU" sz="1200">
                        <a:solidFill>
                          <a:schemeClr val="tx1"/>
                        </a:solidFill>
                        <a:effectLst/>
                        <a:latin typeface="Times New Roman" panose="02020603050405020304" pitchFamily="18" charset="0"/>
                        <a:cs typeface="Times New Roman" panose="02020603050405020304" pitchFamily="18" charset="0"/>
                      </a:endParaRPr>
                    </a:p>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42 қыстақты су басты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886836">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2011 жылы БҚО,Шыңғырлау және Теректі аудандары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 </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8624 үй суға кетті</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1182447">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2014 жылы Солтүстік Қазақстан облысы, Петропавл қаласы</a:t>
                      </a:r>
                      <a:endParaRPr lang="ru-RU" sz="1200">
                        <a:solidFill>
                          <a:schemeClr val="tx1"/>
                        </a:solidFill>
                        <a:effectLst/>
                        <a:latin typeface="Times New Roman" panose="02020603050405020304" pitchFamily="18" charset="0"/>
                        <a:cs typeface="Times New Roman" panose="02020603050405020304" pitchFamily="18" charset="0"/>
                      </a:endParaRPr>
                    </a:p>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 </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 </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118 үйді су басты</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1182447">
                <a:tc>
                  <a:txBody>
                    <a:bodyPr/>
                    <a:lstStyle/>
                    <a:p>
                      <a:pPr>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2016 жылы Қазақстанның 5 </a:t>
                      </a:r>
                      <a:r>
                        <a:rPr lang="kk-KZ" sz="1400" dirty="0" smtClean="0">
                          <a:solidFill>
                            <a:schemeClr val="tx1"/>
                          </a:solidFill>
                          <a:effectLst/>
                          <a:latin typeface="Times New Roman" panose="02020603050405020304" pitchFamily="18" charset="0"/>
                          <a:cs typeface="Times New Roman" panose="02020603050405020304" pitchFamily="18" charset="0"/>
                        </a:rPr>
                        <a:t>облысында </a:t>
                      </a:r>
                      <a:r>
                        <a:rPr lang="kk-KZ" sz="1400" dirty="0">
                          <a:solidFill>
                            <a:schemeClr val="tx1"/>
                          </a:solidFill>
                          <a:effectLst/>
                          <a:latin typeface="Times New Roman" panose="02020603050405020304" pitchFamily="18" charset="0"/>
                          <a:cs typeface="Times New Roman" panose="02020603050405020304" pitchFamily="18" charset="0"/>
                        </a:rPr>
                        <a:t>су тасқыны </a:t>
                      </a:r>
                      <a:r>
                        <a:rPr lang="kk-KZ" sz="1400" dirty="0" smtClean="0">
                          <a:solidFill>
                            <a:schemeClr val="tx1"/>
                          </a:solidFill>
                          <a:effectLst/>
                          <a:latin typeface="Times New Roman" panose="02020603050405020304" pitchFamily="18" charset="0"/>
                          <a:cs typeface="Times New Roman" panose="02020603050405020304" pitchFamily="18" charset="0"/>
                        </a:rPr>
                        <a:t>болды</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a:solidFill>
                            <a:schemeClr val="tx1"/>
                          </a:solidFill>
                          <a:effectLst/>
                          <a:latin typeface="Times New Roman" panose="02020603050405020304" pitchFamily="18" charset="0"/>
                          <a:cs typeface="Times New Roman" panose="02020603050405020304" pitchFamily="18" charset="0"/>
                        </a:rPr>
                        <a:t> </a:t>
                      </a:r>
                      <a:endParaRPr lang="ru-RU" sz="12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Солт.Қазақстан және Қостанай облыстарында 116 </a:t>
                      </a:r>
                      <a:r>
                        <a:rPr lang="kk-KZ" sz="1400" dirty="0" smtClean="0">
                          <a:solidFill>
                            <a:schemeClr val="tx1"/>
                          </a:solidFill>
                          <a:effectLst/>
                          <a:latin typeface="Times New Roman" panose="02020603050405020304" pitchFamily="18" charset="0"/>
                          <a:cs typeface="Times New Roman" panose="02020603050405020304" pitchFamily="18" charset="0"/>
                        </a:rPr>
                        <a:t>үй </a:t>
                      </a:r>
                      <a:r>
                        <a:rPr lang="kk-KZ" sz="1400" dirty="0">
                          <a:solidFill>
                            <a:schemeClr val="tx1"/>
                          </a:solidFill>
                          <a:effectLst/>
                          <a:latin typeface="Times New Roman" panose="02020603050405020304" pitchFamily="18" charset="0"/>
                          <a:cs typeface="Times New Roman" panose="02020603050405020304" pitchFamily="18" charset="0"/>
                        </a:rPr>
                        <a:t>су </a:t>
                      </a:r>
                      <a:r>
                        <a:rPr lang="kk-KZ" sz="1400" dirty="0" smtClean="0">
                          <a:solidFill>
                            <a:schemeClr val="tx1"/>
                          </a:solidFill>
                          <a:effectLst/>
                          <a:latin typeface="Times New Roman" panose="02020603050405020304" pitchFamily="18" charset="0"/>
                          <a:cs typeface="Times New Roman" panose="02020603050405020304" pitchFamily="18" charset="0"/>
                        </a:rPr>
                        <a:t>астында қалды</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xmlns="" val="1873606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7620000" cy="1143000"/>
          </a:xfrm>
        </p:spPr>
        <p:txBody>
          <a:bodyPr/>
          <a:lstStyle/>
          <a:p>
            <a:r>
              <a:rPr lang="ru-RU" dirty="0" err="1" smtClean="0"/>
              <a:t>Алдын</a:t>
            </a:r>
            <a:r>
              <a:rPr lang="ru-RU" dirty="0" smtClean="0"/>
              <a:t> </a:t>
            </a:r>
            <a:r>
              <a:rPr lang="ru-RU" dirty="0" err="1" smtClean="0"/>
              <a:t>алу</a:t>
            </a:r>
            <a:r>
              <a:rPr lang="ru-RU" dirty="0" smtClean="0"/>
              <a:t> </a:t>
            </a:r>
            <a:r>
              <a:rPr lang="ru-RU" dirty="0" err="1" smtClean="0"/>
              <a:t>шаралары</a:t>
            </a:r>
            <a:r>
              <a:rPr lang="ru-RU" dirty="0" smtClean="0"/>
              <a:t>:</a:t>
            </a:r>
            <a:endParaRPr lang="ru-RU" dirty="0"/>
          </a:p>
        </p:txBody>
      </p:sp>
      <p:sp>
        <p:nvSpPr>
          <p:cNvPr id="3" name="Объект 2"/>
          <p:cNvSpPr>
            <a:spLocks noGrp="1"/>
          </p:cNvSpPr>
          <p:nvPr>
            <p:ph idx="1"/>
          </p:nvPr>
        </p:nvSpPr>
        <p:spPr>
          <a:xfrm>
            <a:off x="251520" y="1196752"/>
            <a:ext cx="7992888" cy="5661248"/>
          </a:xfrm>
        </p:spPr>
        <p:txBody>
          <a:bodyPr>
            <a:normAutofit fontScale="92500" lnSpcReduction="10000"/>
          </a:bodyPr>
          <a:lstStyle/>
          <a:p>
            <a:pPr marL="114300" indent="0">
              <a:buNone/>
            </a:pPr>
            <a:r>
              <a:rPr lang="kk-KZ" dirty="0"/>
              <a:t>Республика  аумағындағы    көптеген  тасқыдардың   судың   деңгейінің   көтерілуінің   болатындығынан  белгілі.  Алдын  алу   жұмыстарының  тұтас  жүйесі  бар:  </a:t>
            </a:r>
            <a:endParaRPr lang="kk-KZ" dirty="0" smtClean="0"/>
          </a:p>
          <a:p>
            <a:pPr>
              <a:buFont typeface="Wingdings" panose="05000000000000000000" pitchFamily="2" charset="2"/>
              <a:buChar char="ü"/>
            </a:pPr>
            <a:r>
              <a:rPr lang="kk-KZ" dirty="0" smtClean="0"/>
              <a:t>судың    </a:t>
            </a:r>
            <a:r>
              <a:rPr lang="kk-KZ" dirty="0"/>
              <a:t>басуы  болатын  аумақтың    тасқын  судың  арнасын  бұру;  </a:t>
            </a:r>
            <a:endParaRPr lang="kk-KZ" dirty="0" smtClean="0"/>
          </a:p>
          <a:p>
            <a:pPr>
              <a:buFont typeface="Wingdings" panose="05000000000000000000" pitchFamily="2" charset="2"/>
              <a:buChar char="ü"/>
            </a:pPr>
            <a:r>
              <a:rPr lang="kk-KZ" dirty="0" smtClean="0"/>
              <a:t>су  </a:t>
            </a:r>
            <a:r>
              <a:rPr lang="kk-KZ" dirty="0"/>
              <a:t>қоймасы,  </a:t>
            </a:r>
            <a:r>
              <a:rPr lang="kk-KZ" dirty="0" smtClean="0"/>
              <a:t>бөгет</a:t>
            </a:r>
            <a:r>
              <a:rPr lang="kk-KZ" dirty="0"/>
              <a:t>,   тосқауыл  тұрғызу;  </a:t>
            </a:r>
            <a:endParaRPr lang="kk-KZ" dirty="0" smtClean="0"/>
          </a:p>
          <a:p>
            <a:pPr>
              <a:buFont typeface="Wingdings" panose="05000000000000000000" pitchFamily="2" charset="2"/>
              <a:buChar char="ü"/>
            </a:pPr>
            <a:r>
              <a:rPr lang="kk-KZ" dirty="0" smtClean="0"/>
              <a:t>жағаны  </a:t>
            </a:r>
            <a:r>
              <a:rPr lang="kk-KZ" dirty="0"/>
              <a:t>биіктету  және  түбін  тереңдету  жұмыстарын  жүргізу; </a:t>
            </a:r>
            <a:endParaRPr lang="kk-KZ" dirty="0" smtClean="0"/>
          </a:p>
          <a:p>
            <a:pPr>
              <a:buFont typeface="Wingdings" panose="05000000000000000000" pitchFamily="2" charset="2"/>
              <a:buChar char="ü"/>
            </a:pPr>
            <a:r>
              <a:rPr lang="kk-KZ" dirty="0" smtClean="0"/>
              <a:t> </a:t>
            </a:r>
            <a:r>
              <a:rPr lang="kk-KZ" dirty="0"/>
              <a:t>ғимараттар  мен  үй-жайларды  судан   оқшаландыру   қондырғысын  қою;     </a:t>
            </a:r>
            <a:endParaRPr lang="kk-KZ" dirty="0" smtClean="0"/>
          </a:p>
          <a:p>
            <a:pPr>
              <a:buFont typeface="Wingdings" panose="05000000000000000000" pitchFamily="2" charset="2"/>
              <a:buChar char="ü"/>
            </a:pPr>
            <a:r>
              <a:rPr lang="kk-KZ" dirty="0" smtClean="0"/>
              <a:t>қысқа </a:t>
            </a:r>
            <a:r>
              <a:rPr lang="kk-KZ" dirty="0"/>
              <a:t>бұталы    ағаштар   отырғызу;    </a:t>
            </a:r>
            <a:endParaRPr lang="kk-KZ" dirty="0" smtClean="0"/>
          </a:p>
          <a:p>
            <a:pPr>
              <a:buFont typeface="Wingdings" panose="05000000000000000000" pitchFamily="2" charset="2"/>
              <a:buChar char="ü"/>
            </a:pPr>
            <a:r>
              <a:rPr lang="kk-KZ" dirty="0" smtClean="0"/>
              <a:t>жүзу  </a:t>
            </a:r>
            <a:r>
              <a:rPr lang="kk-KZ" dirty="0"/>
              <a:t>және  құтқару  құралдарын  жасау  және  даярлау;  </a:t>
            </a:r>
            <a:endParaRPr lang="kk-KZ" dirty="0" smtClean="0"/>
          </a:p>
          <a:p>
            <a:pPr>
              <a:buFont typeface="Wingdings" panose="05000000000000000000" pitchFamily="2" charset="2"/>
              <a:buChar char="ü"/>
            </a:pPr>
            <a:r>
              <a:rPr lang="kk-KZ" dirty="0" smtClean="0"/>
              <a:t>толқын   </a:t>
            </a:r>
            <a:r>
              <a:rPr lang="kk-KZ" dirty="0"/>
              <a:t>соққыларына  төзетін    күрделі   құрылысты  тұрғызу;  </a:t>
            </a:r>
            <a:endParaRPr lang="kk-KZ" dirty="0" smtClean="0"/>
          </a:p>
          <a:p>
            <a:pPr>
              <a:buFont typeface="Wingdings" panose="05000000000000000000" pitchFamily="2" charset="2"/>
              <a:buChar char="ü"/>
            </a:pPr>
            <a:r>
              <a:rPr lang="kk-KZ" dirty="0" smtClean="0"/>
              <a:t>отбасының   </a:t>
            </a:r>
            <a:r>
              <a:rPr lang="kk-KZ" dirty="0"/>
              <a:t>барлық  мүшелерін   жүзуге  үйрету;  </a:t>
            </a:r>
            <a:endParaRPr lang="kk-KZ" dirty="0" smtClean="0"/>
          </a:p>
          <a:p>
            <a:pPr>
              <a:buFont typeface="Wingdings" panose="05000000000000000000" pitchFamily="2" charset="2"/>
              <a:buChar char="ü"/>
            </a:pPr>
            <a:r>
              <a:rPr lang="kk-KZ" dirty="0" smtClean="0"/>
              <a:t>қайықтың  </a:t>
            </a:r>
            <a:r>
              <a:rPr lang="kk-KZ" dirty="0"/>
              <a:t>болуы;   </a:t>
            </a:r>
            <a:endParaRPr lang="kk-KZ" dirty="0" smtClean="0"/>
          </a:p>
          <a:p>
            <a:pPr>
              <a:buFont typeface="Wingdings" panose="05000000000000000000" pitchFamily="2" charset="2"/>
              <a:buChar char="ü"/>
            </a:pPr>
            <a:r>
              <a:rPr lang="kk-KZ" dirty="0" smtClean="0"/>
              <a:t>жақын  </a:t>
            </a:r>
            <a:r>
              <a:rPr lang="kk-KZ" dirty="0"/>
              <a:t>орналасқан    биік  жерді   білу;    </a:t>
            </a:r>
            <a:endParaRPr lang="kk-KZ" dirty="0" smtClean="0"/>
          </a:p>
          <a:p>
            <a:pPr>
              <a:buFont typeface="Wingdings" panose="05000000000000000000" pitchFamily="2" charset="2"/>
              <a:buChar char="ü"/>
            </a:pPr>
            <a:r>
              <a:rPr lang="kk-KZ" dirty="0" smtClean="0"/>
              <a:t>жақындаған   </a:t>
            </a:r>
            <a:r>
              <a:rPr lang="kk-KZ" dirty="0"/>
              <a:t>зілзала    туарлы  хабарды  алуға    дайын  болу; </a:t>
            </a:r>
            <a:endParaRPr lang="kk-KZ" dirty="0" smtClean="0"/>
          </a:p>
          <a:p>
            <a:pPr>
              <a:buFont typeface="Wingdings" panose="05000000000000000000" pitchFamily="2" charset="2"/>
              <a:buChar char="ü"/>
            </a:pPr>
            <a:r>
              <a:rPr lang="kk-KZ" dirty="0" smtClean="0"/>
              <a:t>  </a:t>
            </a:r>
            <a:r>
              <a:rPr lang="kk-KZ" dirty="0"/>
              <a:t>тұрғын  үйдің   жанына   топырақ  салынған  тосқауылдар  қою,  топырақ  төгу. </a:t>
            </a:r>
            <a:endParaRPr lang="ru-RU" dirty="0"/>
          </a:p>
          <a:p>
            <a:endParaRPr lang="ru-RU" dirty="0"/>
          </a:p>
        </p:txBody>
      </p:sp>
    </p:spTree>
    <p:extLst>
      <p:ext uri="{BB962C8B-B14F-4D97-AF65-F5344CB8AC3E}">
        <p14:creationId xmlns:p14="http://schemas.microsoft.com/office/powerpoint/2010/main" xmlns="" val="2483354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42</TotalTime>
  <Words>1638</Words>
  <Application>Microsoft Office PowerPoint</Application>
  <PresentationFormat>Экран (4:3)</PresentationFormat>
  <Paragraphs>96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Соседство</vt:lpstr>
      <vt:lpstr>Су тасқыны, пайда болу себептері, салдары. Селдің сипаттамасы.</vt:lpstr>
      <vt:lpstr>Слайд 2</vt:lpstr>
      <vt:lpstr>Слайд 3</vt:lpstr>
      <vt:lpstr>Слайд 4</vt:lpstr>
      <vt:lpstr>Слайд 5</vt:lpstr>
      <vt:lpstr>Слайд 6</vt:lpstr>
      <vt:lpstr>Слайд 7</vt:lpstr>
      <vt:lpstr>Қазақстанда 2010-2016 жылдар аралығынла болған су тасқындары</vt:lpstr>
      <vt:lpstr>Алдын алу шаралары:</vt:lpstr>
      <vt:lpstr>Слайд 10</vt:lpstr>
      <vt:lpstr>Слайд 11</vt:lpstr>
      <vt:lpstr>Сел қаупінің белгілері:</vt:lpstr>
      <vt:lpstr>Жақын қалған және міндетті түрде болатын сел басу қаупінің белгілері:</vt:lpstr>
      <vt:lpstr>Қазақстанда болған селдер:</vt:lpstr>
      <vt:lpstr>Слайд 15</vt:lpstr>
      <vt:lpstr>Сел қаупі бар ауданда өзіңді қалай ұстау керек: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 тасқыны, пайда болу себептері, салдары. Селдің сипаттамасы.</dc:title>
  <dc:creator>Нуржан</dc:creator>
  <cp:lastModifiedBy>Аида</cp:lastModifiedBy>
  <cp:revision>6</cp:revision>
  <dcterms:created xsi:type="dcterms:W3CDTF">2016-10-20T16:29:21Z</dcterms:created>
  <dcterms:modified xsi:type="dcterms:W3CDTF">2025-02-05T18:06:39Z</dcterms:modified>
</cp:coreProperties>
</file>