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sldIdLst>
    <p:sldId id="335" r:id="rId2"/>
    <p:sldId id="299" r:id="rId3"/>
    <p:sldId id="276" r:id="rId4"/>
    <p:sldId id="266" r:id="rId5"/>
    <p:sldId id="327" r:id="rId6"/>
    <p:sldId id="329" r:id="rId7"/>
    <p:sldId id="331" r:id="rId8"/>
    <p:sldId id="265" r:id="rId9"/>
    <p:sldId id="336" r:id="rId10"/>
    <p:sldId id="339" r:id="rId11"/>
    <p:sldId id="340" r:id="rId12"/>
    <p:sldId id="333" r:id="rId13"/>
    <p:sldId id="320" r:id="rId14"/>
    <p:sldId id="338" r:id="rId15"/>
    <p:sldId id="334" r:id="rId16"/>
    <p:sldId id="341" r:id="rId17"/>
    <p:sldId id="342" r:id="rId18"/>
    <p:sldId id="343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2" d="100"/>
          <a:sy n="42" d="100"/>
        </p:scale>
        <p:origin x="-2549" y="-878"/>
      </p:cViewPr>
      <p:guideLst>
        <p:guide orient="horz" pos="22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6D652B2-8C6E-419B-8E93-813F678ADC08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7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4080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9352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935999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8939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151954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8435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3779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9866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2718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9519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30968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7596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6801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1802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1145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4599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84EE-71B4-4770-ABEF-A9C75F6D1D41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BB0905-757A-4C3E-86FB-8ED13E05F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93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3jbfL0zUYo?si=TAJYs8rtHpfN50D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3T-KXG9Bq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амятки в детском саду - 32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овое поле 99"/>
          <p:cNvSpPr txBox="1"/>
          <p:nvPr/>
        </p:nvSpPr>
        <p:spPr>
          <a:xfrm>
            <a:off x="878204" y="357166"/>
            <a:ext cx="7942267" cy="4857784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Ана тілі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indent="0" algn="ctr"/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3200" b="1" dirty="0" err="1" smtClean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0" algn="ctr"/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Бас әріптен басталып жазылатын сөздер</a:t>
            </a:r>
          </a:p>
          <a:p>
            <a:pPr indent="0" algn="ctr"/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Қаратойғайдың ұясы</a:t>
            </a:r>
          </a:p>
          <a:p>
            <a:pPr indent="0" algn="ctr"/>
            <a:endParaRPr lang="kk-KZ" sz="3200" b="1" dirty="0" smtClean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0" algn="ctr"/>
            <a:endParaRPr lang="kk-KZ" b="1" dirty="0" smtClean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сынып</a:t>
            </a:r>
          </a:p>
          <a:p>
            <a:pPr algn="ctr"/>
            <a:r>
              <a:rPr lang="kk-KZ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Ыбрай Айдана</a:t>
            </a:r>
            <a:endParaRPr lang="kk-KZ" sz="3200" b="1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0" algn="ctr"/>
            <a:endParaRPr lang="kk-KZ" sz="3200" b="1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19921" cy="13208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Жаңа тақырып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>Оқулықпен жұмыс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1-жаттығу. Мәтінді оқы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sz="3100" dirty="0" smtClean="0"/>
              <a:t>«Алма-кезек оқу» әдісі арқылы мәтінді оқыту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sz="4000" dirty="0" smtClean="0">
                <a:solidFill>
                  <a:schemeClr val="tx1"/>
                </a:solidFill>
              </a:rPr>
              <a:t>Мәтін мазмұны бойынша сұрақ қой.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kk-KZ" sz="4000" dirty="0" smtClean="0">
                <a:solidFill>
                  <a:schemeClr val="tx1"/>
                </a:solidFill>
              </a:rPr>
              <a:t>Мәтіндегі негізгі ойды тап.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kk-KZ" sz="4000" dirty="0" smtClean="0">
                <a:solidFill>
                  <a:schemeClr val="tx1"/>
                </a:solidFill>
              </a:rPr>
              <a:t>Қарамен берілген сөздерге сұрақ қой. Олар неліктен бас әріппен жазылған?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2-жаттығу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kk-KZ" dirty="0" smtClean="0">
                <a:solidFill>
                  <a:schemeClr val="tx1"/>
                </a:solidFill>
              </a:rPr>
              <a:t>Суреттер мен сөздерді сәйкестендіріп,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kk-KZ" dirty="0" smtClean="0">
                <a:solidFill>
                  <a:schemeClr val="tx1"/>
                </a:solidFill>
              </a:rPr>
              <a:t>әр құстың ұясын сипаттап айт.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kk-KZ" dirty="0" smtClean="0"/>
              <a:t>Қарлығаш                 Қараторғай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86314" y="4143380"/>
            <a:ext cx="1866908" cy="205740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928662" y="4286256"/>
            <a:ext cx="2500330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амятки в детском саду - 32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" y="-13970"/>
            <a:ext cx="92487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6000" b="1" dirty="0" smtClean="0"/>
              <a:t>      </a:t>
            </a:r>
          </a:p>
          <a:p>
            <a:pPr>
              <a:buNone/>
            </a:pPr>
            <a:r>
              <a:rPr lang="kk-KZ" sz="6000" b="1" dirty="0" smtClean="0"/>
              <a:t>     </a:t>
            </a:r>
            <a:r>
              <a:rPr lang="kk-KZ" sz="6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</a:p>
          <a:p>
            <a:pPr algn="ctr">
              <a:buNone/>
            </a:pPr>
            <a:endParaRPr lang="ru-RU" sz="4000" b="1" i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kk-KZ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kk-KZ" altLang="en-US" sz="4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Нейро жаттығу</a:t>
            </a:r>
          </a:p>
          <a:p>
            <a:pPr algn="ctr">
              <a:buNone/>
            </a:pPr>
            <a:endParaRPr lang="kk-KZ" altLang="en-US" sz="4400" b="1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None/>
            </a:pPr>
            <a:r>
              <a:rPr lang="en-US" altLang="en-US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https://youtu.be/H3jbfL0zUYo?si=TAJYs8rtHpfN50Do</a:t>
            </a:r>
            <a:r>
              <a:rPr lang="kk-KZ" altLang="en-US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357430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831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днотонный фон с рамкой для презентации - 55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621030" y="1873250"/>
            <a:ext cx="8136255" cy="43199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ctr"/>
            <a:endParaRPr lang="en-US" altLang="en-US" sz="3600" b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500042"/>
          <a:ext cx="8358246" cy="6072230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6072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3-жаттығу. Дәптермен жұмыс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Өлеңді көшіріп жаз.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Жұлдыздай аққан із қалды,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Ерлігін жау да қызғанды.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Әлия, Мәншүк, Хиуаз –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Қазақтың батыр қыздары.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Әділғазы Қайырбеков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• Бас әріптен басталып жазылған сөздердің астын сыз. Неліктен бас әріппен жазылғанын айт.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Прямая соединительная линия 36"/>
          <p:cNvSpPr>
            <a:spLocks noChangeShapeType="1"/>
          </p:cNvSpPr>
          <p:nvPr/>
        </p:nvSpPr>
        <p:spPr bwMode="auto">
          <a:xfrm>
            <a:off x="-34925" y="0"/>
            <a:ext cx="1565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4429156" cy="6000792"/>
        </p:xfrm>
        <a:graphic>
          <a:graphicData uri="http://schemas.openxmlformats.org/drawingml/2006/table">
            <a:tbl>
              <a:tblPr/>
              <a:tblGrid>
                <a:gridCol w="4429156"/>
              </a:tblGrid>
              <a:tr h="600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Топтық жұмыс: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«Жартылын тап» тап ойыны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(А3 қағазына орындайды)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1-топ</a:t>
                      </a: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Бірінші топқа жер-су аттары екіге бөлініп беріледі. Жартысын тауып, сәйкестендіріп жабыстыру керек.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(Каспий, Астана, Қостанай, Балқаш, Жаңатұрмыс</a:t>
                      </a: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Осында топтық жұмыс (сайыс) ұйымдастырмақпын. Қандай ұсыныстарыңыз бар? | 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829050"/>
            <a:ext cx="5000628" cy="3028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714356"/>
            <a:ext cx="4572000" cy="31936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latin typeface="Times New Roman"/>
                <a:ea typeface="Times New Roman"/>
                <a:cs typeface="Times New Roman"/>
              </a:rPr>
              <a:t>2-топ.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latin typeface="Times New Roman"/>
                <a:ea typeface="Times New Roman"/>
                <a:cs typeface="Times New Roman"/>
              </a:rPr>
              <a:t>Екінші топқа адам аттары беріледі. Екі қима қағазды сәйкестендіріп жабыстырады. (Көркем, Ыбырай Алтынсарин, Ахмет Байтұрсынұлы, Бауыржан Момышұлы)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5033971" cy="5748358"/>
          </a:xfrm>
        </p:spPr>
        <p:txBody>
          <a:bodyPr>
            <a:noAutofit/>
          </a:bodyPr>
          <a:lstStyle/>
          <a:p>
            <a:r>
              <a:rPr lang="kk-KZ" b="1" dirty="0" smtClean="0">
                <a:solidFill>
                  <a:schemeClr val="tx1"/>
                </a:solidFill>
              </a:rPr>
              <a:t>Кері байланыс </a:t>
            </a:r>
            <a:br>
              <a:rPr lang="kk-KZ" b="1" dirty="0" smtClean="0">
                <a:solidFill>
                  <a:schemeClr val="tx1"/>
                </a:solidFill>
              </a:rPr>
            </a:br>
            <a:r>
              <a:rPr lang="kk-KZ" sz="2800" dirty="0" smtClean="0"/>
              <a:t>«</a:t>
            </a:r>
            <a:r>
              <a:rPr lang="kk-KZ" sz="4800" dirty="0" smtClean="0">
                <a:solidFill>
                  <a:srgbClr val="FF0000"/>
                </a:solidFill>
              </a:rPr>
              <a:t>Эмоция» әдісі</a:t>
            </a:r>
            <a:r>
              <a:rPr lang="kk-KZ" sz="2800" b="1" dirty="0" smtClean="0"/>
              <a:t/>
            </a:r>
            <a:br>
              <a:rPr lang="kk-KZ" sz="2800" b="1" dirty="0" smtClean="0"/>
            </a:b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2"/>
            <a:ext cx="42862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3712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ownloads\1685585679_celes-club-p-vagonchik-risunok-risunok-krasiv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4890" cy="3401974"/>
          </a:xfrm>
          <a:prstGeom prst="rect">
            <a:avLst/>
          </a:prstGeom>
          <a:noFill/>
        </p:spPr>
      </p:pic>
      <p:pic>
        <p:nvPicPr>
          <p:cNvPr id="1031" name="Picture 7" descr="C:\Users\User\Downloads\1685585671_celes-club-p-vagonchik-risunok-risunok-krasiv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24793"/>
            <a:ext cx="5000627" cy="3533206"/>
          </a:xfrm>
          <a:prstGeom prst="rect">
            <a:avLst/>
          </a:prstGeom>
          <a:noFill/>
        </p:spPr>
      </p:pic>
      <p:pic>
        <p:nvPicPr>
          <p:cNvPr id="1032" name="Picture 8" descr="C:\Users\User\Downloads\e3f14ebc326043094e854c09b6f514ac.jpg"/>
          <p:cNvPicPr>
            <a:picLocks noChangeAspect="1" noChangeArrowheads="1"/>
          </p:cNvPicPr>
          <p:nvPr/>
        </p:nvPicPr>
        <p:blipFill>
          <a:blip r:embed="rId4"/>
          <a:srcRect l="14866"/>
          <a:stretch>
            <a:fillRect/>
          </a:stretch>
        </p:blipFill>
        <p:spPr bwMode="auto">
          <a:xfrm>
            <a:off x="5000628" y="0"/>
            <a:ext cx="4143372" cy="3286100"/>
          </a:xfrm>
          <a:prstGeom prst="rect">
            <a:avLst/>
          </a:prstGeom>
          <a:noFill/>
        </p:spPr>
      </p:pic>
      <p:pic>
        <p:nvPicPr>
          <p:cNvPr id="1033" name="Picture 9" descr="C:\Users\User\Downloads\da79381da140dcb376750e36674e80f5.jpg"/>
          <p:cNvPicPr>
            <a:picLocks noChangeAspect="1" noChangeArrowheads="1"/>
          </p:cNvPicPr>
          <p:nvPr/>
        </p:nvPicPr>
        <p:blipFill>
          <a:blip r:embed="rId5"/>
          <a:srcRect l="13333"/>
          <a:stretch>
            <a:fillRect/>
          </a:stretch>
        </p:blipFill>
        <p:spPr bwMode="auto">
          <a:xfrm>
            <a:off x="5000628" y="3357562"/>
            <a:ext cx="4143372" cy="3500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7143800" cy="1320800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FF0000"/>
                </a:solidFill>
              </a:rPr>
              <a:t> Ер         кін</a:t>
            </a:r>
            <a:br>
              <a:rPr lang="kk-KZ" sz="8800" b="1" dirty="0" smtClean="0">
                <a:solidFill>
                  <a:srgbClr val="FF0000"/>
                </a:solidFill>
              </a:rPr>
            </a:br>
            <a:r>
              <a:rPr lang="kk-KZ" sz="8800" b="1" dirty="0" smtClean="0">
                <a:solidFill>
                  <a:srgbClr val="FF0000"/>
                </a:solidFill>
              </a:rPr>
              <a:t/>
            </a:r>
            <a:br>
              <a:rPr lang="kk-KZ" sz="8800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>    </a:t>
            </a:r>
            <a:r>
              <a:rPr lang="kk-KZ" sz="8800" b="1" dirty="0" smtClean="0">
                <a:solidFill>
                  <a:srgbClr val="FF0000"/>
                </a:solidFill>
              </a:rPr>
              <a:t>Ер        мек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ownloads\1685585679_celes-club-p-vagonchik-risunok-risunok-krasiv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4890" cy="3401974"/>
          </a:xfrm>
          <a:prstGeom prst="rect">
            <a:avLst/>
          </a:prstGeom>
          <a:noFill/>
        </p:spPr>
      </p:pic>
      <p:pic>
        <p:nvPicPr>
          <p:cNvPr id="1031" name="Picture 7" descr="C:\Users\User\Downloads\1685585671_celes-club-p-vagonchik-risunok-risunok-krasiv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24793"/>
            <a:ext cx="5000627" cy="3533206"/>
          </a:xfrm>
          <a:prstGeom prst="rect">
            <a:avLst/>
          </a:prstGeom>
          <a:noFill/>
        </p:spPr>
      </p:pic>
      <p:pic>
        <p:nvPicPr>
          <p:cNvPr id="1032" name="Picture 8" descr="C:\Users\User\Downloads\e3f14ebc326043094e854c09b6f514ac.jpg"/>
          <p:cNvPicPr>
            <a:picLocks noChangeAspect="1" noChangeArrowheads="1"/>
          </p:cNvPicPr>
          <p:nvPr/>
        </p:nvPicPr>
        <p:blipFill>
          <a:blip r:embed="rId4"/>
          <a:srcRect l="14866"/>
          <a:stretch>
            <a:fillRect/>
          </a:stretch>
        </p:blipFill>
        <p:spPr bwMode="auto">
          <a:xfrm>
            <a:off x="5000628" y="0"/>
            <a:ext cx="4143372" cy="3286100"/>
          </a:xfrm>
          <a:prstGeom prst="rect">
            <a:avLst/>
          </a:prstGeom>
          <a:noFill/>
        </p:spPr>
      </p:pic>
      <p:pic>
        <p:nvPicPr>
          <p:cNvPr id="1033" name="Picture 9" descr="C:\Users\User\Downloads\da79381da140dcb376750e36674e80f5.jpg"/>
          <p:cNvPicPr>
            <a:picLocks noChangeAspect="1" noChangeArrowheads="1"/>
          </p:cNvPicPr>
          <p:nvPr/>
        </p:nvPicPr>
        <p:blipFill>
          <a:blip r:embed="rId5"/>
          <a:srcRect l="13333"/>
          <a:stretch>
            <a:fillRect/>
          </a:stretch>
        </p:blipFill>
        <p:spPr bwMode="auto">
          <a:xfrm>
            <a:off x="5000628" y="3357562"/>
            <a:ext cx="4143372" cy="3500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7143800" cy="1320800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FF0000"/>
                </a:solidFill>
              </a:rPr>
              <a:t>Нұр       бек</a:t>
            </a:r>
            <a:br>
              <a:rPr lang="kk-KZ" sz="8800" b="1" dirty="0" smtClean="0">
                <a:solidFill>
                  <a:srgbClr val="FF0000"/>
                </a:solidFill>
              </a:rPr>
            </a:br>
            <a:r>
              <a:rPr lang="kk-KZ" sz="8800" b="1" dirty="0" smtClean="0">
                <a:solidFill>
                  <a:srgbClr val="FF0000"/>
                </a:solidFill>
              </a:rPr>
              <a:t/>
            </a:r>
            <a:br>
              <a:rPr lang="kk-KZ" sz="8800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> </a:t>
            </a:r>
            <a:r>
              <a:rPr lang="kk-KZ" sz="8800" b="1" dirty="0" smtClean="0">
                <a:solidFill>
                  <a:srgbClr val="FF0000"/>
                </a:solidFill>
              </a:rPr>
              <a:t>Нұр        ай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ownloads\1685585679_celes-club-p-vagonchik-risunok-risunok-krasiv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4890" cy="3401974"/>
          </a:xfrm>
          <a:prstGeom prst="rect">
            <a:avLst/>
          </a:prstGeom>
          <a:noFill/>
        </p:spPr>
      </p:pic>
      <p:pic>
        <p:nvPicPr>
          <p:cNvPr id="1031" name="Picture 7" descr="C:\Users\User\Downloads\1685585671_celes-club-p-vagonchik-risunok-risunok-krasiv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24793"/>
            <a:ext cx="5000627" cy="3533206"/>
          </a:xfrm>
          <a:prstGeom prst="rect">
            <a:avLst/>
          </a:prstGeom>
          <a:noFill/>
        </p:spPr>
      </p:pic>
      <p:pic>
        <p:nvPicPr>
          <p:cNvPr id="1032" name="Picture 8" descr="C:\Users\User\Downloads\e3f14ebc326043094e854c09b6f514ac.jpg"/>
          <p:cNvPicPr>
            <a:picLocks noChangeAspect="1" noChangeArrowheads="1"/>
          </p:cNvPicPr>
          <p:nvPr/>
        </p:nvPicPr>
        <p:blipFill>
          <a:blip r:embed="rId4"/>
          <a:srcRect l="14866"/>
          <a:stretch>
            <a:fillRect/>
          </a:stretch>
        </p:blipFill>
        <p:spPr bwMode="auto">
          <a:xfrm>
            <a:off x="5000628" y="0"/>
            <a:ext cx="4143372" cy="3286100"/>
          </a:xfrm>
          <a:prstGeom prst="rect">
            <a:avLst/>
          </a:prstGeom>
          <a:noFill/>
        </p:spPr>
      </p:pic>
      <p:pic>
        <p:nvPicPr>
          <p:cNvPr id="1033" name="Picture 9" descr="C:\Users\User\Downloads\da79381da140dcb376750e36674e80f5.jpg"/>
          <p:cNvPicPr>
            <a:picLocks noChangeAspect="1" noChangeArrowheads="1"/>
          </p:cNvPicPr>
          <p:nvPr/>
        </p:nvPicPr>
        <p:blipFill>
          <a:blip r:embed="rId5"/>
          <a:srcRect l="13333"/>
          <a:stretch>
            <a:fillRect/>
          </a:stretch>
        </p:blipFill>
        <p:spPr bwMode="auto">
          <a:xfrm>
            <a:off x="5000628" y="3357562"/>
            <a:ext cx="4143372" cy="3500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7143800" cy="1320800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FF0000"/>
                </a:solidFill>
              </a:rPr>
              <a:t>Нұр       гүл</a:t>
            </a:r>
            <a:br>
              <a:rPr lang="kk-KZ" sz="8800" b="1" dirty="0" smtClean="0">
                <a:solidFill>
                  <a:srgbClr val="FF0000"/>
                </a:solidFill>
              </a:rPr>
            </a:br>
            <a:r>
              <a:rPr lang="kk-KZ" sz="8800" b="1" dirty="0" smtClean="0">
                <a:solidFill>
                  <a:srgbClr val="FF0000"/>
                </a:solidFill>
              </a:rPr>
              <a:t/>
            </a:r>
            <a:br>
              <a:rPr lang="kk-KZ" sz="8800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>    </a:t>
            </a:r>
            <a:r>
              <a:rPr lang="kk-KZ" sz="8800" b="1" dirty="0" smtClean="0">
                <a:solidFill>
                  <a:srgbClr val="FF0000"/>
                </a:solidFill>
              </a:rPr>
              <a:t>Ай        бар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783840" y="17646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5" name="Рисунок 4" descr="Фон для памятки в детском саду - 32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" y="-13970"/>
            <a:ext cx="9248775" cy="68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642910" y="1182370"/>
            <a:ext cx="8358246" cy="4550886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en-US" sz="32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Психологиялық</a:t>
            </a:r>
            <a:r>
              <a:rPr lang="en-US" sz="32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ахуал</a:t>
            </a:r>
            <a:r>
              <a:rPr lang="en-US" sz="32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қалыптастыру</a:t>
            </a:r>
            <a:endParaRPr lang="kk-KZ" sz="3200" b="1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kk-KZ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Қарлығаш боп ұшайық.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Торғай болып қонайық.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Сауысқан боп секіріп,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Тоқылдақ боп шоқиық.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Қарлығаш боп ұшайық,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Қане, қанат қағайық.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Ұшып-ұшып алайық,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Орнымызға қонайық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Математикакадан 3 сынып ашық сабақ. семинар саба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1"/>
            <a:ext cx="915987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амятки в детском саду - 32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481280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Өткенді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пысықтау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None/>
            </a:pPr>
            <a:r>
              <a:rPr lang="kk-KZ" sz="4800" dirty="0" smtClean="0"/>
              <a:t>«Жұмыртқа жина» әдісі</a:t>
            </a:r>
            <a:endParaRPr lang="ru-RU" sz="4800" dirty="0" smtClean="0"/>
          </a:p>
          <a:p>
            <a:pPr>
              <a:buNone/>
            </a:pPr>
            <a:endParaRPr lang="kk-KZ" sz="4000" dirty="0" smtClean="0"/>
          </a:p>
          <a:p>
            <a:pPr algn="ctr">
              <a:buNone/>
            </a:pPr>
            <a:r>
              <a:rPr lang="kk-KZ" sz="4000" dirty="0" smtClean="0"/>
              <a:t>Жұмыртқадағы бас әріппен жазылатын сөздерді оқып. Жинайды, кәрзеңкеге салады</a:t>
            </a:r>
            <a:endParaRPr lang="ru-RU" sz="4000" dirty="0" smtClean="0"/>
          </a:p>
        </p:txBody>
      </p:sp>
      <p:pic>
        <p:nvPicPr>
          <p:cNvPr id="7" name="Рисунок 6" descr="C:\Users\User\Downloads\ZHumyrtka-620x6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235742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ZHumyrtka-620x6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786322"/>
            <a:ext cx="235742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92336"/>
            <a:ext cx="7429552" cy="5822746"/>
          </a:xfrm>
        </p:spPr>
        <p:txBody>
          <a:bodyPr>
            <a:normAutofit/>
          </a:bodyPr>
          <a:lstStyle/>
          <a:p>
            <a:r>
              <a:rPr lang="kk-KZ" sz="4000" dirty="0" smtClean="0">
                <a:solidFill>
                  <a:srgbClr val="FF0000"/>
                </a:solidFill>
              </a:rPr>
              <a:t>Жұмбақтың жауабын табайық.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kk-KZ" sz="4000" dirty="0" smtClean="0">
                <a:solidFill>
                  <a:srgbClr val="FF0000"/>
                </a:solidFill>
              </a:rPr>
              <a:t>Тал басында ағаш үй,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kk-KZ" sz="4000" dirty="0" smtClean="0">
                <a:solidFill>
                  <a:srgbClr val="FF0000"/>
                </a:solidFill>
              </a:rPr>
              <a:t>Терезесіз тамаша үй.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kk-KZ" sz="4000" dirty="0" smtClean="0">
                <a:solidFill>
                  <a:srgbClr val="FF0000"/>
                </a:solidFill>
              </a:rPr>
              <a:t>Соны мекен етеді,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kk-KZ" sz="4000" dirty="0" smtClean="0">
                <a:solidFill>
                  <a:srgbClr val="FF0000"/>
                </a:solidFill>
              </a:rPr>
              <a:t>Қыста алысқа кетеді.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3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C:\Users\User\AppData\Local\Microsoft\Windows\INetCache\Content.Word\1551933756_0168010240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9191" y="4786323"/>
            <a:ext cx="4214810" cy="2071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664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602637" cy="5525236"/>
          </a:xfrm>
        </p:spPr>
        <p:txBody>
          <a:bodyPr>
            <a:noAutofit/>
          </a:bodyPr>
          <a:lstStyle/>
          <a:p>
            <a:pPr algn="ctr"/>
            <a:r>
              <a:rPr lang="kk-KZ" sz="60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kk-KZ" sz="6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kk-KZ" sz="6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6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6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6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7200" b="1" dirty="0" smtClean="0"/>
              <a:t>«Қараторғайдың ұясы»</a:t>
            </a:r>
            <a:endParaRPr lang="ru-RU" sz="7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73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980728"/>
            <a:ext cx="7346777" cy="506063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buClr>
                <a:srgbClr val="90C226"/>
              </a:buClr>
            </a:pPr>
            <a:r>
              <a:rPr lang="kk-KZ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3600" dirty="0" smtClean="0"/>
              <a:t>мұғалімнің қалауымен мәтіннің, сюжетті суреттің мазмұны бойынша сұрақ қою, сұраққа жауап беру;</a:t>
            </a:r>
            <a:endParaRPr lang="ru-RU" sz="3600" dirty="0" smtClean="0"/>
          </a:p>
          <a:p>
            <a:r>
              <a:rPr lang="kk-KZ" sz="3600" dirty="0" smtClean="0"/>
              <a:t>бас әріппен жазылатын сөздерді (кісі аттары, жер-су атаулары, жануарларға арнайы қойылған аттар) анықтау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708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b="1" dirty="0" smtClean="0"/>
              <a:t>Ұжымдық жұмыс</a:t>
            </a:r>
          </a:p>
          <a:p>
            <a:r>
              <a:rPr lang="kk-KZ" dirty="0" smtClean="0"/>
              <a:t>Бейнежазба </a:t>
            </a:r>
            <a:endParaRPr lang="ru-RU" dirty="0" smtClean="0"/>
          </a:p>
          <a:p>
            <a:r>
              <a:rPr lang="kk-KZ" dirty="0" smtClean="0"/>
              <a:t>«Бас әріптен басталып жазылатын сөздер» </a:t>
            </a:r>
            <a:endParaRPr lang="ru-RU" dirty="0" smtClean="0"/>
          </a:p>
          <a:p>
            <a:pPr>
              <a:buNone/>
            </a:pPr>
            <a:r>
              <a:rPr lang="kk-KZ" u="sng" dirty="0" smtClean="0">
                <a:hlinkClick r:id="rId2"/>
              </a:rPr>
              <a:t>https://www.youtube.com/watch?v=L3T-KXG9Bqs</a:t>
            </a:r>
            <a:r>
              <a:rPr lang="kk-KZ" u="sng" dirty="0" smtClean="0"/>
              <a:t> </a:t>
            </a:r>
            <a:endParaRPr lang="ru-RU" dirty="0" smtClean="0"/>
          </a:p>
          <a:p>
            <a:pPr>
              <a:buNone/>
            </a:pP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76406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4400" dirty="0" smtClean="0"/>
              <a:t>Ой қозғау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kk-KZ" sz="4400" dirty="0" smtClean="0"/>
              <a:t>«Мен кіммін?»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598" y="2160590"/>
            <a:ext cx="7605739" cy="3880773"/>
          </a:xfrm>
        </p:spPr>
        <p:txBody>
          <a:bodyPr>
            <a:normAutofit/>
          </a:bodyPr>
          <a:lstStyle/>
          <a:p>
            <a:r>
              <a:rPr lang="kk-KZ" sz="3600" dirty="0" smtClean="0"/>
              <a:t>Оқушылар өз аттарының бас әріпінен басталатын сөзбен атын байланыстырып атап шығады. </a:t>
            </a:r>
            <a:endParaRPr lang="ru-RU" sz="3600" dirty="0" smtClean="0"/>
          </a:p>
          <a:p>
            <a:pPr>
              <a:buNone/>
            </a:pPr>
            <a:r>
              <a:rPr lang="kk-KZ" sz="3600" dirty="0" smtClean="0"/>
              <a:t>Мен ақылды Анармын</a:t>
            </a:r>
            <a:endParaRPr lang="ru-RU" sz="3600" dirty="0" smtClean="0"/>
          </a:p>
          <a:p>
            <a:pPr>
              <a:buNone/>
            </a:pPr>
            <a:r>
              <a:rPr lang="kk-KZ" sz="3600" dirty="0" smtClean="0"/>
              <a:t>Мен батыр Берікпін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</TotalTime>
  <Words>276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Слайд 1</vt:lpstr>
      <vt:lpstr>Слайд 2</vt:lpstr>
      <vt:lpstr>Слайд 3</vt:lpstr>
      <vt:lpstr>Слайд 4</vt:lpstr>
      <vt:lpstr>Жұмбақтың жауабын табайық.   Тал басында ағаш үй, Терезесіз тамаша үй. Соны мекен етеді,  Қыста алысқа кетеді. </vt:lpstr>
      <vt:lpstr>Тақырыбы:     «Қараторғайдың ұясы»</vt:lpstr>
      <vt:lpstr>Слайд 7</vt:lpstr>
      <vt:lpstr>Слайд 8</vt:lpstr>
      <vt:lpstr>Ой қозғау «Мен кіммін?» </vt:lpstr>
      <vt:lpstr>Жаңа тақырып Оқулықпен жұмыс 1-жаттығу. Мәтінді оқы «Алма-кезек оқу» әдісі арқылы мәтінді оқыту Мәтін мазмұны бойынша сұрақ қой. Мәтіндегі негізгі ойды тап. Қарамен берілген сөздерге сұрақ қой. Олар неліктен бас әріппен жазылған? </vt:lpstr>
      <vt:lpstr>2-жаттығу Суреттер мен сөздерді сәйкестендіріп, әр құстың ұясын сипаттап айт.   Қарлығаш                 Қараторғай                        </vt:lpstr>
      <vt:lpstr>Слайд 12</vt:lpstr>
      <vt:lpstr>Слайд 13</vt:lpstr>
      <vt:lpstr>Слайд 14</vt:lpstr>
      <vt:lpstr>Кері байланыс  «Эмоция» әдісі </vt:lpstr>
      <vt:lpstr> Ер         кін       Ер        мек</vt:lpstr>
      <vt:lpstr>Нұр       бек    Нұр        ай</vt:lpstr>
      <vt:lpstr>Нұр       гүл       Ай        бар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№41 сабақ.  Пайдалы қазба деген не?</dc:title>
  <dc:creator>user</dc:creator>
  <cp:lastModifiedBy>User</cp:lastModifiedBy>
  <cp:revision>44</cp:revision>
  <dcterms:created xsi:type="dcterms:W3CDTF">2023-02-07T07:48:00Z</dcterms:created>
  <dcterms:modified xsi:type="dcterms:W3CDTF">2025-08-21T13:06:35Z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81E74D38001A41C2904619D6D06F1184_12</vt:lpwstr>
  </property>
  <property fmtid="{D5CDD505-2E9C-101B-9397-08002B2CF9AE}" pid="3" name="KSOProductBuildVer">
    <vt:lpwstr>1049-12.2.0.13431</vt:lpwstr>
  </property>
</Properties>
</file>