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7" r:id="rId4"/>
    <p:sldId id="262" r:id="rId5"/>
    <p:sldId id="263" r:id="rId6"/>
    <p:sldId id="264" r:id="rId7"/>
    <p:sldId id="265" r:id="rId8"/>
    <p:sldId id="266" r:id="rId9"/>
    <p:sldId id="258" r:id="rId10"/>
    <p:sldId id="268" r:id="rId11"/>
  </p:sldIdLst>
  <p:sldSz cx="9144000" cy="6858000" type="screen4x3"/>
  <p:notesSz cx="6797675" cy="99250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69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24.02.2025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24.02.2025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24.02.2025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5" Type="http://schemas.openxmlformats.org/officeDocument/2006/relationships/hyperlink" Target="&#1057;&#1090;&#1088;&#1086;&#1077;&#1085;&#1080;&#1077;%20&#1085;&#1077;&#1081;&#1088;&#1086;&#1085;&#1072;.%20&#1048;&#1079;&#1091;&#1095;&#1072;&#1077;&#1084;%20&#1074;%203D.mp4" TargetMode="Externa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211960" y="3068960"/>
            <a:ext cx="4644008" cy="707886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square">
            <a:spAutoFit/>
          </a:bodyPr>
          <a:lstStyle/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🔸Мидың ең жылдам дамуы 2 жастан 11 жасқа дейін болады;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5373216"/>
            <a:ext cx="8712968" cy="1077218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  <p:txBody>
          <a:bodyPr wrap="square">
            <a:spAutoFit/>
          </a:bodyPr>
          <a:lstStyle/>
          <a:p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🔸</a:t>
            </a:r>
            <a:r>
              <a:rPr lang="kk-KZ" sz="2000" b="1" i="1" dirty="0" smtClean="0">
                <a:latin typeface="Times New Roman" pitchFamily="18" charset="0"/>
                <a:cs typeface="Times New Roman" pitchFamily="18" charset="0"/>
              </a:rPr>
              <a:t>Егер мидың бір аймағы зақымданса, оның қызметін мидың басқа аймақтары қабылдауы мүмкін. Сондықтан ми жарақатынан кейін, инсульттан және т.б. оңалту өте маңызды;</a:t>
            </a:r>
            <a:endParaRPr lang="ru-RU" sz="20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211960" y="980728"/>
            <a:ext cx="4644008" cy="1938992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square">
            <a:spAutoFit/>
          </a:bodyPr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🔹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1400 грамм - ересек адамның миының орташа салмағы. Салмақ интеллект деңгейіне байланысты емес немесе әсер етпейді. Мысалы, кашалоттың миының салмағы 8100 грамм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51520" y="2780928"/>
            <a:ext cx="3816424" cy="1015663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square">
            <a:spAutoFit/>
          </a:bodyPr>
          <a:lstStyle/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Ми кішкентай шамды жағу үшін жеткілікті электр қуатын шығарады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51520" y="4725144"/>
            <a:ext cx="8640960" cy="4001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Жүйке жасушалары өмір сүру үшін оттегі мен глюкозаны қажет етеді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10 важных фактов о детском мозге | Советы родителям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520" y="188640"/>
            <a:ext cx="3744416" cy="237626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0" name="TextBox 9"/>
          <p:cNvSpPr txBox="1"/>
          <p:nvPr/>
        </p:nvSpPr>
        <p:spPr>
          <a:xfrm>
            <a:off x="4211960" y="188640"/>
            <a:ext cx="4594912" cy="584775"/>
          </a:xfrm>
          <a:prstGeom prst="rect">
            <a:avLst/>
          </a:prstGeom>
          <a:blipFill>
            <a:blip r:embed="rId5" cstate="print"/>
            <a:tile tx="0" ty="0" sx="100000" sy="100000" flip="none" algn="tl"/>
          </a:blipFill>
        </p:spPr>
        <p:txBody>
          <a:bodyPr wrap="none" rtlCol="0">
            <a:spAutoFit/>
          </a:bodyPr>
          <a:lstStyle/>
          <a:p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Оқы, үйрен, қалыс па...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51520" y="3933056"/>
            <a:ext cx="8568952" cy="707886"/>
          </a:xfrm>
          <a:prstGeom prst="rect">
            <a:avLst/>
          </a:prstGeom>
          <a:blipFill>
            <a:blip r:embed="rId5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kk-KZ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Мидың маңызды құрылымын құрайтын және қызметін атқаратын бірлігі не?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42969"/>
          <a:stretch>
            <a:fillRect/>
          </a:stretch>
        </p:blipFill>
        <p:spPr bwMode="auto">
          <a:xfrm>
            <a:off x="571472" y="1785926"/>
            <a:ext cx="8072494" cy="3071834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51520" y="332656"/>
            <a:ext cx="86409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Ой –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пікірлер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себеті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стикерлерге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сабақ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жайындағы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ойларын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жазып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себетке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салады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)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651684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260648"/>
            <a:ext cx="8568952" cy="95410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Сабақ тақырыбы: Нейрондардың түрлері мен қызметі, синапс пен медиатор.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3528" y="1484784"/>
            <a:ext cx="8568952" cy="2554545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Сабақ мақсаты: 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Жүйке жасушасының құрылысы мен қызметі арасындағы өзара байланысты анықтау, жүйке ұлпалары мен оның құрылымдық бөліктерінің қызметтерін талдау.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386" name="Picture 2" descr="ученики картинки: 2 тыс изображений найдено в Яндекс Картинках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4293096"/>
            <a:ext cx="2708593" cy="2245466"/>
          </a:xfrm>
          <a:prstGeom prst="snip2DiagRect">
            <a:avLst>
              <a:gd name="adj1" fmla="val 6482"/>
              <a:gd name="adj2" fmla="val 16667"/>
            </a:avLst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TextBox 4"/>
          <p:cNvSpPr txBox="1"/>
          <p:nvPr/>
        </p:nvSpPr>
        <p:spPr>
          <a:xfrm>
            <a:off x="3635896" y="4293096"/>
            <a:ext cx="5184576" cy="224676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k-KZ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Аксон, дендрит, миелин, </a:t>
            </a:r>
          </a:p>
          <a:p>
            <a:r>
              <a:rPr lang="kk-KZ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синапс, медиатор, </a:t>
            </a:r>
          </a:p>
          <a:p>
            <a:r>
              <a:rPr lang="kk-KZ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биологиялық  потенциал, жалғануниполярлық, мультиполярлы.</a:t>
            </a:r>
            <a:endParaRPr lang="ru-RU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Дендрит Дендрит Жасуша денесі Жасуша денесі Аксон  Миелин қабаты Аксон Ранвье буыны Синапс "/>
          <p:cNvPicPr>
            <a:picLocks noChangeAspect="1" noChangeArrowheads="1"/>
          </p:cNvPicPr>
          <p:nvPr/>
        </p:nvPicPr>
        <p:blipFill>
          <a:blip r:embed="rId2" cstate="print"/>
          <a:srcRect l="18900" r="25582"/>
          <a:stretch>
            <a:fillRect/>
          </a:stretch>
        </p:blipFill>
        <p:spPr bwMode="auto">
          <a:xfrm>
            <a:off x="251520" y="3645024"/>
            <a:ext cx="3456384" cy="2808312"/>
          </a:xfrm>
          <a:prstGeom prst="rect">
            <a:avLst/>
          </a:prstGeom>
          <a:noFill/>
        </p:spPr>
      </p:pic>
      <p:pic>
        <p:nvPicPr>
          <p:cNvPr id="24580" name="Picture 4" descr="https://itest.kz/upload/images/1350560086.86.jpe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88224" y="476672"/>
            <a:ext cx="1728192" cy="223224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24582" name="Picture 6" descr="Алғашқы нейрондар. Нейрондардың құрылысы мен қызметі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67944" y="3717032"/>
            <a:ext cx="4772025" cy="246241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TextBox 4"/>
          <p:cNvSpPr txBox="1"/>
          <p:nvPr/>
        </p:nvSpPr>
        <p:spPr>
          <a:xfrm>
            <a:off x="6156176" y="2996952"/>
            <a:ext cx="2752869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Нейрон-нейрон синапсы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96136" y="6309320"/>
            <a:ext cx="1822935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Нейрон типтері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95536" y="188640"/>
            <a:ext cx="5040560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Нейрондардың түрлері мен қызметі, синапс пен медиатор.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395536" y="980728"/>
            <a:ext cx="4968552" cy="8309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Нейрондар – жүйке 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  <a:hlinkClick r:id="rId5" action="ppaction://hlinkfile"/>
              </a:rPr>
              <a:t>ұлпасының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 негізгі жасушалары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95536" y="2204864"/>
            <a:ext cx="5688632" cy="9233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1.Әрбір нейрон неден тұрады?</a:t>
            </a:r>
          </a:p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2.Рефлекс доғасында нейрондардың қандай типтері бар?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1196752"/>
            <a:ext cx="8640960" cy="507831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Рефлекс сыртқы ортаның әсеріне ағзаның  жүйке жүйесінің қатысында жауап қайтаруы екенін  біле отыра, осы сыртқы ортамен ағзаның арасындағы байланыс  қандай құрылымдардың қатысуымен жүзеге асады?  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 Қоршаған орта мен ағза арасында байланыстың бар екенін қалай түсіндіруге болады?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Жүйке жасушасының басқа жасушалардан өзгешелігі бар ма?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Рефлекстік доғаның зақымдануы  қауіптілгі неде?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Адам көптеген вегетативті функциялардың бұзылуын бастан кешіреді: терморегуляция, су-тұз және метаболикалық процестердің басқа түрлері, эндокриндік бездердің, жүрек-тамыр жүйесінің функциялары, ас қорыту мүшелері және т.б. Мидың қай бөлігіне зақым келтіруі мүмкін осы бұзушылықтарға қатысы бар ма?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520" y="188640"/>
            <a:ext cx="8568952" cy="92333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    І. Топпен жұмыс: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І топ: (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FACTS</a:t>
            </a:r>
            <a:r>
              <a:rPr lang="kk-KZ" sz="1400" b="1" dirty="0" smtClean="0">
                <a:latin typeface="Times New Roman" pitchFamily="18" charset="0"/>
                <a:cs typeface="Times New Roman" pitchFamily="18" charset="0"/>
              </a:rPr>
              <a:t>)   МӘЛІМЕТ</a:t>
            </a:r>
            <a:endParaRPr lang="ru-RU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Сабақ тақырыбы: Нейрондардың түрлері мен қызметі, синапс пен медиатор.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260648"/>
            <a:ext cx="8424936" cy="615553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square">
            <a:spAutoFit/>
          </a:bodyPr>
          <a:lstStyle/>
          <a:p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ІІ топ: (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IDEAS</a:t>
            </a:r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)  ОЙ, ПІКІР </a:t>
            </a: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Сабақ тақырыбы: Нейрондардың түрлері мен қызметі, синапс пен медиатор.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5536" y="1196752"/>
            <a:ext cx="8496944" cy="538609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Нейрондар құрылымы мен қызметінің арасында байланыстар болуы мүмкін.</a:t>
            </a:r>
          </a:p>
          <a:p>
            <a:pPr>
              <a:buFont typeface="Wingdings" pitchFamily="2" charset="2"/>
              <a:buChar char="§"/>
            </a:pP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Ағза сыртқы ортадан ақпаратты қабылдау барысында арнайы механизмдер жүзеге асуы мүмкін.</a:t>
            </a:r>
          </a:p>
          <a:p>
            <a:pPr>
              <a:buFont typeface="Wingdings" pitchFamily="2" charset="2"/>
              <a:buChar char="§"/>
            </a:pP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Синапс болмаса да нейрон қозып, жүйке импульсі берілуі мүмкін.</a:t>
            </a:r>
          </a:p>
          <a:p>
            <a:pPr>
              <a:buFont typeface="Wingdings" pitchFamily="2" charset="2"/>
              <a:buChar char="§"/>
            </a:pP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Медиаторлардың  синапсқа көмегі болуы мүмкін бе?</a:t>
            </a:r>
          </a:p>
          <a:p>
            <a:pPr>
              <a:buFont typeface="Wingdings" pitchFamily="2" charset="2"/>
              <a:buChar char="§"/>
            </a:pP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Нейрондардың типтері бір-бірінен ерекшеленуі мүмкін </a:t>
            </a:r>
          </a:p>
          <a:p>
            <a:endParaRPr lang="kk-KZ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92223"/>
            <a:ext cx="8496944" cy="646331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square">
            <a:spAutoFit/>
          </a:bodyPr>
          <a:lstStyle/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ІІІ топ: (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LEARNING</a:t>
            </a:r>
            <a:r>
              <a:rPr lang="kk-KZ" sz="1400" b="1" dirty="0" smtClean="0">
                <a:latin typeface="Times New Roman" pitchFamily="18" charset="0"/>
                <a:cs typeface="Times New Roman" pitchFamily="18" charset="0"/>
              </a:rPr>
              <a:t> )  ОҚЫТУ</a:t>
            </a:r>
            <a:endParaRPr lang="ru-RU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Сабақ тақырыбы: Нейрондардың түрлері мен қызметі, синапс пен медиатор.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3528" y="1556792"/>
            <a:ext cx="8568952" cy="440120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Нейрондардың құрылысының басқа жасушаларан айырмашылығы неде? Ақ заты, сұр заты деп ажыратылуының себебі неде?</a:t>
            </a:r>
          </a:p>
          <a:p>
            <a:pPr>
              <a:buFont typeface="Arial" pitchFamily="34" charset="0"/>
              <a:buChar char="•"/>
            </a:pP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Өткізгіштік,  синапс, медиатор бұл ұғымдардың арасында қандай байланыс бар?</a:t>
            </a:r>
          </a:p>
          <a:p>
            <a:pPr>
              <a:buFont typeface="Arial" pitchFamily="34" charset="0"/>
              <a:buChar char="•"/>
            </a:pP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Нейронның типтерін анықтағанда нені негізге алуға болады?</a:t>
            </a:r>
          </a:p>
          <a:p>
            <a:pPr>
              <a:buFont typeface="Arial" pitchFamily="34" charset="0"/>
              <a:buChar char="•"/>
            </a:pP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Атқаратын қызметіне қарай нейрондар қалай жіктеледі?</a:t>
            </a:r>
          </a:p>
          <a:p>
            <a:pPr>
              <a:buFont typeface="Arial" pitchFamily="34" charset="0"/>
              <a:buChar char="•"/>
            </a:pP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Ядро дегеніміз не?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332656"/>
            <a:ext cx="8352928" cy="646331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square">
            <a:spAutoFit/>
          </a:bodyPr>
          <a:lstStyle/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 топ: (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ACTION PLAN</a:t>
            </a:r>
            <a:r>
              <a:rPr lang="kk-KZ" sz="1400" b="1" dirty="0" smtClean="0">
                <a:latin typeface="Times New Roman" pitchFamily="18" charset="0"/>
                <a:cs typeface="Times New Roman" pitchFamily="18" charset="0"/>
              </a:rPr>
              <a:t>)  ІС- ӘРЕКЕТ ЖОСПАРЫ </a:t>
            </a:r>
            <a:endParaRPr lang="ru-RU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Сабақ тақырыбы: Нейрондардың түрлері мен қызметі, синапс пен медиатор.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7544" y="1412776"/>
            <a:ext cx="8352928" cy="498598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Ғаламтордан әдебиетпен жұмыс жасап, нейрон туралы қосымша маңызды ақпарат дайындау; 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Әдебиеттерден синапс түрлеріне сипаттама беріңдер.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Дәрігерге келген ауру адам аяғындағы әлсіздік, жүруіндегі нашарлауды айтты. Тексергенде аяғының күштері әлсіреген деген шешім айтты. Төменгі және ортаңғы құрсақ рефлекстері жоқ, эәршығаруында тежелу бар. 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Синдром қалай аталады? Қандай түзілістер зақымданған?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Эволюция барысында жүйке жүйесінің басты орын алатын  3 себебін  анықтаңыздар.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2564904"/>
            <a:ext cx="6450869" cy="46166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ІІ.  Қалыптастырушы бағалау тапсырмасы: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83568" y="3284984"/>
            <a:ext cx="43641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https://wordwall.net/ru/resource/65853944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55576" y="4149080"/>
            <a:ext cx="43641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https://wordwall.net/ru/resource/65854187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95536" y="332656"/>
          <a:ext cx="8496945" cy="1285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28192"/>
                <a:gridCol w="1729207"/>
                <a:gridCol w="2663281"/>
                <a:gridCol w="237626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Times New Roman" pitchFamily="18" charset="0"/>
                          <a:cs typeface="Times New Roman" pitchFamily="18" charset="0"/>
                        </a:rPr>
                        <a:t>FACTS</a:t>
                      </a:r>
                      <a:endParaRPr lang="kk-KZ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kk-KZ" b="1" dirty="0" smtClean="0">
                          <a:latin typeface="Times New Roman" pitchFamily="18" charset="0"/>
                          <a:cs typeface="Times New Roman" pitchFamily="18" charset="0"/>
                        </a:rPr>
                        <a:t>МӘЛІМЕТ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Times New Roman" pitchFamily="18" charset="0"/>
                          <a:cs typeface="Times New Roman" pitchFamily="18" charset="0"/>
                        </a:rPr>
                        <a:t>IDEAS</a:t>
                      </a:r>
                      <a:r>
                        <a:rPr lang="kk-KZ" b="1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kk-KZ" b="1" dirty="0" smtClean="0">
                          <a:latin typeface="Times New Roman" pitchFamily="18" charset="0"/>
                          <a:cs typeface="Times New Roman" pitchFamily="18" charset="0"/>
                        </a:rPr>
                        <a:t>ОЙ,</a:t>
                      </a:r>
                      <a:r>
                        <a:rPr lang="kk-KZ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ПІКІР 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Times New Roman" pitchFamily="18" charset="0"/>
                          <a:cs typeface="Times New Roman" pitchFamily="18" charset="0"/>
                        </a:rPr>
                        <a:t>LEARNING</a:t>
                      </a:r>
                      <a:endParaRPr lang="kk-KZ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kk-KZ" b="1" dirty="0" smtClean="0">
                          <a:latin typeface="Times New Roman" pitchFamily="18" charset="0"/>
                          <a:cs typeface="Times New Roman" pitchFamily="18" charset="0"/>
                        </a:rPr>
                        <a:t>ОҚЫТУ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Times New Roman" pitchFamily="18" charset="0"/>
                          <a:cs typeface="Times New Roman" pitchFamily="18" charset="0"/>
                        </a:rPr>
                        <a:t>ACTION PLAN</a:t>
                      </a:r>
                      <a:endParaRPr lang="kk-KZ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kk-KZ" b="1" dirty="0" smtClean="0">
                          <a:latin typeface="Times New Roman" pitchFamily="18" charset="0"/>
                          <a:cs typeface="Times New Roman" pitchFamily="18" charset="0"/>
                        </a:rPr>
                        <a:t>ІС- ӘРЕКЕТ ЖОСПАРЫ 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95536" y="1844824"/>
            <a:ext cx="3587905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Топтар жұмыстарын қорғайды.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Нервная ткань. Нейрон. Синапс. Нервы — урок. Биология, 9 класс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pic>
        <p:nvPicPr>
          <p:cNvPr id="1028" name="Picture 4" descr="Нервная ткань. Нейрон. Синапс. Нервы — урок. Биология, 9 класс."/>
          <p:cNvPicPr>
            <a:picLocks noChangeAspect="1" noChangeArrowheads="1"/>
          </p:cNvPicPr>
          <p:nvPr/>
        </p:nvPicPr>
        <p:blipFill>
          <a:blip r:embed="rId2" cstate="print"/>
          <a:srcRect t="12777"/>
          <a:stretch>
            <a:fillRect/>
          </a:stretch>
        </p:blipFill>
        <p:spPr bwMode="auto">
          <a:xfrm>
            <a:off x="179512" y="1484784"/>
            <a:ext cx="3960440" cy="252028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251520" y="260648"/>
            <a:ext cx="86409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№2 модельдеу. “Жүйке ұлпасын зерттеу”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1. Төменде берілген суретте  жүйке ұлпасының құрамында болатын құрамбөліктер көрсетілген: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59632" y="1124744"/>
            <a:ext cx="16119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Жүйке ұлпасы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30" name="Picture 6" descr="Нервная ткань - презентация онлайн"/>
          <p:cNvPicPr>
            <a:picLocks noChangeAspect="1" noChangeArrowheads="1"/>
          </p:cNvPicPr>
          <p:nvPr/>
        </p:nvPicPr>
        <p:blipFill>
          <a:blip r:embed="rId3" cstate="print"/>
          <a:srcRect r="55777" b="17344"/>
          <a:stretch>
            <a:fillRect/>
          </a:stretch>
        </p:blipFill>
        <p:spPr bwMode="auto">
          <a:xfrm rot="5400000">
            <a:off x="5436096" y="-27384"/>
            <a:ext cx="1872208" cy="4032448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323528" y="4077072"/>
            <a:ext cx="8496944" cy="923330"/>
          </a:xfrm>
          <a:prstGeom prst="rect">
            <a:avLst/>
          </a:prstGeom>
          <a:blipFill>
            <a:blip r:embed="rId4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2. Жүйке ұлпасының әрбір құрамбөлігінің рөлін талдап (оның суретте көрсетілгеннен басқа атауы), жеке құрамбөліктерінің, жалпы ұлпаның қызметін кестені дәптерге сызып алып толтырыңдар. 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251520" y="5157192"/>
          <a:ext cx="8640960" cy="148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80320"/>
                <a:gridCol w="2880320"/>
                <a:gridCol w="2880320"/>
              </a:tblGrid>
              <a:tr h="370840">
                <a:tc>
                  <a:txBody>
                    <a:bodyPr/>
                    <a:lstStyle/>
                    <a:p>
                      <a:r>
                        <a:rPr lang="kk-KZ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Құрамбөлік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Оның басқаша атауы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Қызметі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Нейрон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Серік жасушалар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Қан тамыры (ұсақ)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067944" y="3068960"/>
            <a:ext cx="4752528" cy="92333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Мына суретті қараңдар. Көрінетін жүйке ұлпасының құрылымдық құрамбөліктерін атаңдар және белгілеңдер.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546</TotalTime>
  <Words>646</Words>
  <Application>Microsoft Office PowerPoint</Application>
  <PresentationFormat>Экран (4:3)</PresentationFormat>
  <Paragraphs>72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Еркебулан</dc:creator>
  <cp:lastModifiedBy>URA</cp:lastModifiedBy>
  <cp:revision>11</cp:revision>
  <cp:lastPrinted>2023-12-22T02:48:05Z</cp:lastPrinted>
  <dcterms:created xsi:type="dcterms:W3CDTF">2023-12-21T14:29:09Z</dcterms:created>
  <dcterms:modified xsi:type="dcterms:W3CDTF">2025-02-24T11:29:16Z</dcterms:modified>
</cp:coreProperties>
</file>