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84" r:id="rId2"/>
    <p:sldId id="285" r:id="rId3"/>
    <p:sldId id="256" r:id="rId4"/>
    <p:sldId id="259" r:id="rId5"/>
    <p:sldId id="277" r:id="rId6"/>
    <p:sldId id="276" r:id="rId7"/>
    <p:sldId id="278" r:id="rId8"/>
    <p:sldId id="279" r:id="rId9"/>
    <p:sldId id="286" r:id="rId10"/>
    <p:sldId id="280" r:id="rId11"/>
    <p:sldId id="281" r:id="rId12"/>
    <p:sldId id="287" r:id="rId13"/>
    <p:sldId id="282" r:id="rId14"/>
    <p:sldId id="288" r:id="rId15"/>
    <p:sldId id="283" r:id="rId16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2473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0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4A6AEE-1F8F-430E-9D14-3D9E3FEEA0A7}"/>
              </a:ext>
            </a:extLst>
          </p:cNvPr>
          <p:cNvSpPr/>
          <p:nvPr/>
        </p:nvSpPr>
        <p:spPr>
          <a:xfrm>
            <a:off x="5864346" y="2175808"/>
            <a:ext cx="87660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Тригонометриялық</a:t>
            </a:r>
            <a:r>
              <a:rPr lang="ru-RU" alt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41CCB8-697B-4E25-8860-B0C33EEB3724}"/>
              </a:ext>
            </a:extLst>
          </p:cNvPr>
          <p:cNvSpPr/>
          <p:nvPr/>
        </p:nvSpPr>
        <p:spPr>
          <a:xfrm>
            <a:off x="6006445" y="5214216"/>
            <a:ext cx="6899068" cy="9050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7700"/>
              </a:lnSpc>
            </a:pPr>
            <a:r>
              <a:rPr lang="kk-KZ" sz="2400" b="1" dirty="0">
                <a:solidFill>
                  <a:srgbClr val="7068F4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Орындаған: Жұмабек Бексұлтан Нұрдаулетұлы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28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7CA630-208F-48D2-ACB9-BFEE577DDF06}"/>
              </a:ext>
            </a:extLst>
          </p:cNvPr>
          <p:cNvSpPr/>
          <p:nvPr/>
        </p:nvSpPr>
        <p:spPr>
          <a:xfrm>
            <a:off x="911311" y="367127"/>
            <a:ext cx="79006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Қос бұрыштың және жарты бұрыштың формулалары?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527E9B9-E9EA-435A-AB36-8BE66532D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23" y="1395178"/>
            <a:ext cx="4495998" cy="10390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6A5CAF3-013A-455C-AAE7-07DC6A071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989" y="1395178"/>
            <a:ext cx="6511087" cy="10390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8A344F9-D73D-414E-B1A9-CB5E008AD1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570"/>
          <a:stretch/>
        </p:blipFill>
        <p:spPr>
          <a:xfrm>
            <a:off x="714599" y="3800097"/>
            <a:ext cx="8932243" cy="14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5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736FDB-61F2-456F-A615-E85FC1A306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7178"/>
          <a:stretch/>
        </p:blipFill>
        <p:spPr>
          <a:xfrm>
            <a:off x="3970250" y="350294"/>
            <a:ext cx="6117290" cy="26247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52B170-ECC4-4BE4-8240-74E9E7AA0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551" y="3403510"/>
            <a:ext cx="8872688" cy="398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9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99D49B5-DEFF-482C-9CC9-B1E5DAD8E255}"/>
              </a:ext>
            </a:extLst>
          </p:cNvPr>
          <p:cNvSpPr/>
          <p:nvPr/>
        </p:nvSpPr>
        <p:spPr>
          <a:xfrm>
            <a:off x="1797269" y="1501225"/>
            <a:ext cx="1076784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Тригонометрияның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жазық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үшбұрыштарды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шығарды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Тригонометриялық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қатынастар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«синус», «тангенс»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мәндері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есептеліп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шығарылды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Тригонометриялық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танымдардың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заманда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Аталмасы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біршама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кейінірек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шыққанымен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тригонометрияға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фактілер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мың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тригонометриялық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вавилондықтар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египеттіктерге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Грецияда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Тригонометрия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1505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неміс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геологы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математигі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Питискустың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кітабының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мазмұнында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alt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3168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09B29B-0611-4C83-AE6C-276C6A5EFA02}"/>
              </a:ext>
            </a:extLst>
          </p:cNvPr>
          <p:cNvSpPr/>
          <p:nvPr/>
        </p:nvSpPr>
        <p:spPr>
          <a:xfrm>
            <a:off x="709448" y="291690"/>
            <a:ext cx="100741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Қосындысын және айырмасын көбейтіндіге түрлендіру формулалары?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C5B5C8-B7BD-40CC-B509-DE964F71C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48" y="1204391"/>
            <a:ext cx="4511938" cy="33236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69D1C3-3FE0-48C6-830E-8968BC1E1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386" y="1552208"/>
            <a:ext cx="6683274" cy="9806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705297-B4F7-4546-869F-A2F7F661D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1386" y="2538475"/>
            <a:ext cx="6683274" cy="95228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5B0CB88-FF6E-46E4-A0B4-857F12B682C3}"/>
              </a:ext>
            </a:extLst>
          </p:cNvPr>
          <p:cNvSpPr/>
          <p:nvPr/>
        </p:nvSpPr>
        <p:spPr>
          <a:xfrm>
            <a:off x="567559" y="4794535"/>
            <a:ext cx="11729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,Calibri"/>
                <a:cs typeface="Times New Roman" panose="02020603050405020304" pitchFamily="18" charset="0"/>
              </a:rPr>
              <a:t>Тригонометриялық функциялардың көбейтіндісін қосындыға немесе айырмаға түрлендіру формулаларын?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A69CBD-78CF-4013-B301-986DADA90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3952" y="5623502"/>
            <a:ext cx="5596758" cy="246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05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04B119-213D-464F-A967-9BD2FC85CE88}"/>
              </a:ext>
            </a:extLst>
          </p:cNvPr>
          <p:cNvSpPr txBox="1"/>
          <p:nvPr/>
        </p:nvSpPr>
        <p:spPr>
          <a:xfrm flipH="1">
            <a:off x="198842" y="2222936"/>
            <a:ext cx="1423271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8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</a:t>
            </a:r>
            <a:endParaRPr lang="ru-RU" sz="8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37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80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EB5FDA7-FEE0-4E36-85EB-212FF7878C82}"/>
              </a:ext>
            </a:extLst>
          </p:cNvPr>
          <p:cNvSpPr/>
          <p:nvPr/>
        </p:nvSpPr>
        <p:spPr>
          <a:xfrm>
            <a:off x="2993251" y="918920"/>
            <a:ext cx="8306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тригонометрия туралы түсінік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538AF69-F20F-4770-863F-074D49AF890C}"/>
              </a:ext>
            </a:extLst>
          </p:cNvPr>
          <p:cNvSpPr/>
          <p:nvPr/>
        </p:nvSpPr>
        <p:spPr>
          <a:xfrm>
            <a:off x="1474075" y="2081048"/>
            <a:ext cx="116822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 (грек.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gōnon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үшбұрыш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metreo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үшбұрыш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өрнектелетін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үшбұрыштың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Тригонометрия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тригонометрия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Евклидтік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тригонометрия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тригонометрия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тригонометрия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кейінірек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Евклидтің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2-кітабында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косинустар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әл-Баттани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(9–10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Әбу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Вефа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Бхаскара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ат-Туси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синустар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Тангенстер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Региомонтан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Н.Коперник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1-жартысы), Т. Браге (16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2-жартысы),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Ф.Виет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И.Кеплер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(16–17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Л.Эйлердің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еңбектерінде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баяндалды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985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87453"/>
            <a:ext cx="6284927" cy="14749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2800" b="1" dirty="0" err="1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Тригонометрия</a:t>
            </a:r>
            <a:r>
              <a:rPr lang="kk-KZ" sz="2800" b="1" dirty="0">
                <a:solidFill>
                  <a:srgbClr val="231971"/>
                </a:solidFill>
                <a:latin typeface="Times New Roman" panose="02020603050405020304" pitchFamily="18" charset="0"/>
                <a:ea typeface="Outfit Extra Bold" pitchFamily="34" charset="-122"/>
                <a:cs typeface="Times New Roman" panose="02020603050405020304" pitchFamily="18" charset="0"/>
              </a:rPr>
              <a:t> негіздері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1"/>
              <p:cNvSpPr/>
              <p:nvPr/>
            </p:nvSpPr>
            <p:spPr>
              <a:xfrm>
                <a:off x="686276" y="1326151"/>
                <a:ext cx="11626593" cy="145161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>
                  <a:lnSpc>
                    <a:spcPts val="2850"/>
                  </a:lnSpc>
                  <a:buNone/>
                </a:pPr>
                <a:r>
                  <a:rPr lang="en-US" sz="2000" dirty="0">
                    <a:solidFill>
                      <a:srgbClr val="2A2742"/>
                    </a:solidFill>
                    <a:latin typeface="Times New Roman" panose="02020603050405020304" pitchFamily="18" charset="0"/>
                    <a:ea typeface="Arimo" pitchFamily="34" charset="-122"/>
                    <a:cs typeface="Times New Roman" panose="02020603050405020304" pitchFamily="18" charset="0"/>
                  </a:rPr>
                  <a:t>Тригонометрия - бұрыштар мен үшбұрыштардың қасиеттерін зерттейтін математиканың саласы. Ол көптеген практикалық қолданбаларға ие, сондай-ақ есептерде формулаларды қолдану үшін маңызды негіз болып </a:t>
                </a:r>
                <a:r>
                  <a:rPr lang="en-US" sz="2000" dirty="0" err="1">
                    <a:solidFill>
                      <a:srgbClr val="2A2742"/>
                    </a:solidFill>
                    <a:latin typeface="Times New Roman" panose="02020603050405020304" pitchFamily="18" charset="0"/>
                    <a:ea typeface="Arimo" pitchFamily="34" charset="-122"/>
                    <a:cs typeface="Times New Roman" panose="02020603050405020304" pitchFamily="18" charset="0"/>
                  </a:rPr>
                  <a:t>табылады</a:t>
                </a:r>
                <a:r>
                  <a:rPr lang="en-US" sz="2000" dirty="0">
                    <a:solidFill>
                      <a:srgbClr val="2A2742"/>
                    </a:solidFill>
                    <a:latin typeface="Times New Roman" panose="02020603050405020304" pitchFamily="18" charset="0"/>
                    <a:ea typeface="Arimo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kk-KZ" sz="2000" dirty="0">
                    <a:solidFill>
                      <a:srgbClr val="2A2742"/>
                    </a:solidFill>
                    <a:latin typeface="Times New Roman" panose="02020603050405020304" pitchFamily="18" charset="0"/>
                    <a:ea typeface="Arimo" pitchFamily="34" charset="-122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lnSpc>
                    <a:spcPts val="2850"/>
                  </a:lnSpc>
                  <a:buNone/>
                </a:pPr>
                <a:r>
                  <a:rPr lang="kk-KZ" sz="2000" dirty="0">
                    <a:solidFill>
                      <a:srgbClr val="2A2742"/>
                    </a:solidFill>
                    <a:latin typeface="Times New Roman" panose="02020603050405020304" pitchFamily="18" charset="0"/>
                    <a:ea typeface="Arimo" pitchFamily="34" charset="-122"/>
                    <a:cs typeface="Times New Roman" panose="02020603050405020304" pitchFamily="18" charset="0"/>
                  </a:rPr>
                  <a:t> Негізі тригонометриялық формулалар Пифагор теоремасынан бастау алады: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Arimo" pitchFamily="34" charset="-122"/>
                        <a:cs typeface="Arimo" pitchFamily="34" charset="-120"/>
                      </a:rPr>
                      <m:t>           </m:t>
                    </m:r>
                    <m:sSup>
                      <m:sSupPr>
                        <m:ctrlPr>
                          <a:rPr lang="kk-KZ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  <m:t>𝒂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  <m:t>𝟐</m:t>
                        </m:r>
                      </m:sup>
                    </m:sSup>
                    <m:r>
                      <a:rPr lang="kk-KZ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mo" pitchFamily="34" charset="-122"/>
                        <a:cs typeface="Arimo" pitchFamily="34" charset="-120"/>
                      </a:rPr>
                      <m:t>+ </m:t>
                    </m:r>
                    <m:sSup>
                      <m:sSupPr>
                        <m:ctrlPr>
                          <a:rPr lang="kk-KZ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  <m:t>𝒃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  <m:t>𝟐</m:t>
                        </m:r>
                      </m:sup>
                    </m:sSup>
                    <m:r>
                      <a:rPr lang="ru-RU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rimo" pitchFamily="34" charset="-122"/>
                        <a:cs typeface="Arimo" pitchFamily="34" charset="-120"/>
                      </a:rPr>
                      <m:t>= </m:t>
                    </m:r>
                    <m:sSup>
                      <m:sSupPr>
                        <m:ctrlP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</m:ctrlPr>
                      </m:sSupPr>
                      <m:e>
                        <m: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  <m:t>с</m:t>
                        </m:r>
                      </m:e>
                      <m:sup>
                        <m:r>
                          <a:rPr lang="ru-RU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rimo" pitchFamily="34" charset="-122"/>
                            <a:cs typeface="Arimo" pitchFamily="34" charset="-120"/>
                          </a:rPr>
                          <m:t>𝟐</m:t>
                        </m:r>
                      </m:sup>
                    </m:sSup>
                  </m:oMath>
                </a14:m>
                <a:endPara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76" y="1326151"/>
                <a:ext cx="11626593" cy="1451610"/>
              </a:xfrm>
              <a:prstGeom prst="rect">
                <a:avLst/>
              </a:prstGeom>
              <a:blipFill>
                <a:blip r:embed="rId3"/>
                <a:stretch>
                  <a:fillRect l="-1363" t="-3361" r="-1154" b="-10084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4"/>
              <p:cNvSpPr/>
              <p:nvPr/>
            </p:nvSpPr>
            <p:spPr>
              <a:xfrm>
                <a:off x="7607653" y="6052793"/>
                <a:ext cx="3194447" cy="396835"/>
              </a:xfrm>
              <a:prstGeom prst="rect">
                <a:avLst/>
              </a:prstGeom>
              <a:noFill/>
              <a:ln/>
            </p:spPr>
            <p:txBody>
              <a:bodyPr wrap="none" lIns="0" tIns="0" rIns="0" bIns="0" rtlCol="0" anchor="t"/>
              <a:lstStyle/>
              <a:p>
                <a:pPr marL="0" indent="0" algn="l">
                  <a:lnSpc>
                    <a:spcPts val="3100"/>
                  </a:lnSpc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𝑡𝑔</m:t>
                        </m:r>
                      </m:fName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400" b="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US" sz="2400" b="0" dirty="0"/>
              </a:p>
              <a:p>
                <a:pPr marL="0" indent="0" algn="l">
                  <a:lnSpc>
                    <a:spcPts val="3100"/>
                  </a:lnSpc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7" name="Text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7653" y="6052793"/>
                <a:ext cx="3194447" cy="396835"/>
              </a:xfrm>
              <a:prstGeom prst="rect">
                <a:avLst/>
              </a:prstGeom>
              <a:blipFill>
                <a:blip r:embed="rId4"/>
                <a:stretch>
                  <a:fillRect t="-27692" b="-35385"/>
                </a:stretch>
              </a:blipFill>
              <a:ln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id="{4CDA57A7-3AD6-41D5-B83E-F05F1C3A3B4A}"/>
              </a:ext>
            </a:extLst>
          </p:cNvPr>
          <p:cNvSpPr/>
          <p:nvPr/>
        </p:nvSpPr>
        <p:spPr>
          <a:xfrm rot="16200000">
            <a:off x="2144709" y="3637442"/>
            <a:ext cx="1451610" cy="2084826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06AB6B8-931F-4935-8073-8B4C715B7AF4}"/>
                  </a:ext>
                </a:extLst>
              </p:cNvPr>
              <p:cNvSpPr txBox="1"/>
              <p:nvPr/>
            </p:nvSpPr>
            <p:spPr>
              <a:xfrm>
                <a:off x="7537496" y="3791634"/>
                <a:ext cx="86914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l-GR" i="1" smtClean="0">
                            <a:latin typeface="Cambria Math" panose="02040503050406030204" pitchFamily="18" charset="0"/>
                          </a:rPr>
                          <m:t>α</m:t>
                        </m:r>
                      </m:e>
                    </m:func>
                  </m:oMath>
                </a14:m>
                <a:r>
                  <a:rPr lang="en-US" dirty="0"/>
                  <a:t> =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06AB6B8-931F-4935-8073-8B4C715B7A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496" y="3791634"/>
                <a:ext cx="869149" cy="646331"/>
              </a:xfrm>
              <a:prstGeom prst="rect">
                <a:avLst/>
              </a:prstGeom>
              <a:blipFill>
                <a:blip r:embed="rId5"/>
                <a:stretch>
                  <a:fillRect t="-5660" r="-4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CEDC25A-9A49-4DFC-8B73-7ABCCEBE3435}"/>
                  </a:ext>
                </a:extLst>
              </p:cNvPr>
              <p:cNvSpPr txBox="1"/>
              <p:nvPr/>
            </p:nvSpPr>
            <p:spPr>
              <a:xfrm>
                <a:off x="7492245" y="4579307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CEDC25A-9A49-4DFC-8B73-7ABCCEBE3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245" y="4579307"/>
                <a:ext cx="91440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9ACB41D-C1E2-4817-8CF9-856D8034759E}"/>
                  </a:ext>
                </a:extLst>
              </p:cNvPr>
              <p:cNvSpPr txBox="1"/>
              <p:nvPr/>
            </p:nvSpPr>
            <p:spPr>
              <a:xfrm>
                <a:off x="7584794" y="5253893"/>
                <a:ext cx="457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fName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9ACB41D-C1E2-4817-8CF9-856D803475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4794" y="5253893"/>
                <a:ext cx="45719" cy="369332"/>
              </a:xfrm>
              <a:prstGeom prst="rect">
                <a:avLst/>
              </a:prstGeom>
              <a:blipFill>
                <a:blip r:embed="rId7"/>
                <a:stretch>
                  <a:fillRect l="-112500" r="-137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F0E7508-6C19-49D3-AAA0-75CA8D3E4797}"/>
              </a:ext>
            </a:extLst>
          </p:cNvPr>
          <p:cNvSpPr txBox="1"/>
          <p:nvPr/>
        </p:nvSpPr>
        <p:spPr>
          <a:xfrm>
            <a:off x="3947612" y="443796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2E972C-7FBC-485C-9142-63DA5A70B9FD}"/>
              </a:ext>
            </a:extLst>
          </p:cNvPr>
          <p:cNvSpPr txBox="1"/>
          <p:nvPr/>
        </p:nvSpPr>
        <p:spPr>
          <a:xfrm>
            <a:off x="2847654" y="5403265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B030EC-5AFA-4A6C-9D03-B3F077631934}"/>
              </a:ext>
            </a:extLst>
          </p:cNvPr>
          <p:cNvSpPr txBox="1"/>
          <p:nvPr/>
        </p:nvSpPr>
        <p:spPr>
          <a:xfrm>
            <a:off x="2463686" y="435312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C61C15-68CE-4E4F-A9D0-F9A6EDABB378}"/>
                  </a:ext>
                </a:extLst>
              </p:cNvPr>
              <p:cNvSpPr txBox="1"/>
              <p:nvPr/>
            </p:nvSpPr>
            <p:spPr>
              <a:xfrm>
                <a:off x="7364231" y="3699431"/>
                <a:ext cx="2084827" cy="56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8C61C15-68CE-4E4F-A9D0-F9A6EDABB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231" y="3699431"/>
                <a:ext cx="2084827" cy="5667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49FE611-2440-4DE5-A384-730FAE98D906}"/>
                  </a:ext>
                </a:extLst>
              </p:cNvPr>
              <p:cNvSpPr/>
              <p:nvPr/>
            </p:nvSpPr>
            <p:spPr>
              <a:xfrm>
                <a:off x="8245256" y="4454817"/>
                <a:ext cx="367665" cy="618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49FE611-2440-4DE5-A384-730FAE98D9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5256" y="4454817"/>
                <a:ext cx="367665" cy="61831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A84A21A-EC40-4664-BCFE-847885847669}"/>
                  </a:ext>
                </a:extLst>
              </p:cNvPr>
              <p:cNvSpPr txBox="1"/>
              <p:nvPr/>
            </p:nvSpPr>
            <p:spPr>
              <a:xfrm flipH="1">
                <a:off x="8292443" y="5162339"/>
                <a:ext cx="2697481" cy="540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A84A21A-EC40-4664-BCFE-847885847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292443" y="5162339"/>
                <a:ext cx="2697481" cy="540084"/>
              </a:xfrm>
              <a:prstGeom prst="rect">
                <a:avLst/>
              </a:prstGeom>
              <a:blipFill>
                <a:blip r:embed="rId10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00469" y="586978"/>
            <a:ext cx="5537723" cy="1373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25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789609" y="1930350"/>
            <a:ext cx="2667357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771082" y="1887518"/>
            <a:ext cx="2667357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808156" y="2177946"/>
            <a:ext cx="2667357" cy="9107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0771083" y="4509963"/>
            <a:ext cx="2667357" cy="333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D72E7D3-8547-4829-BD15-A45315558FB0}"/>
              </a:ext>
            </a:extLst>
          </p:cNvPr>
          <p:cNvSpPr/>
          <p:nvPr/>
        </p:nvSpPr>
        <p:spPr>
          <a:xfrm>
            <a:off x="500469" y="647996"/>
            <a:ext cx="5314788" cy="736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50"/>
              </a:lnSpc>
            </a:pPr>
            <a:r>
              <a:rPr lang="kk-KZ" sz="3200" b="1" dirty="0">
                <a:solidFill>
                  <a:srgbClr val="2319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kk-KZ" sz="3200" b="1" dirty="0">
                <a:solidFill>
                  <a:srgbClr val="231971"/>
                </a:solidFill>
              </a:rPr>
              <a:t> </a:t>
            </a:r>
            <a:r>
              <a:rPr lang="kk-KZ" sz="3200" b="1" dirty="0">
                <a:solidFill>
                  <a:srgbClr val="2319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тепе-теңдіктер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95AB91A8-117E-48A7-A3BA-29AD9ADFB35D}"/>
                  </a:ext>
                </a:extLst>
              </p:cNvPr>
              <p:cNvSpPr/>
              <p:nvPr/>
            </p:nvSpPr>
            <p:spPr>
              <a:xfrm>
                <a:off x="561430" y="1711819"/>
                <a:ext cx="7315200" cy="248972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342900" indent="-342900">
                  <a:lnSpc>
                    <a:spcPts val="265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endParaRPr lang="en-US" b="1" dirty="0">
                  <a:solidFill>
                    <a:srgbClr val="2A2742"/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lnSpc>
                    <a:spcPts val="2650"/>
                  </a:lnSpc>
                  <a:buFont typeface="+mj-lt"/>
                  <a:buAutoNum type="arabicPeriod"/>
                </a:pPr>
                <a:endParaRPr lang="en-US" b="1" i="1" dirty="0">
                  <a:solidFill>
                    <a:srgbClr val="2A2742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342900" indent="-342900">
                  <a:lnSpc>
                    <a:spcPts val="265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𝒕𝒈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den>
                    </m:f>
                  </m:oMath>
                </a14:m>
                <a:endParaRPr lang="en-US" b="1" dirty="0">
                  <a:solidFill>
                    <a:srgbClr val="2A2742"/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lnSpc>
                    <a:spcPts val="2650"/>
                  </a:lnSpc>
                  <a:buFont typeface="+mj-lt"/>
                  <a:buAutoNum type="arabicPeriod"/>
                </a:pPr>
                <a:endParaRPr lang="en-US" b="1" dirty="0">
                  <a:solidFill>
                    <a:srgbClr val="2A2742"/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lnSpc>
                    <a:spcPts val="2650"/>
                  </a:lnSpc>
                  <a:buFont typeface="+mj-lt"/>
                  <a:buAutoNum type="arabicPeriod"/>
                </a:pPr>
                <a:r>
                  <a:rPr lang="en-US" b="1" dirty="0" err="1">
                    <a:solidFill>
                      <a:srgbClr val="2A2742"/>
                    </a:solidFill>
                    <a:ea typeface="Cambria Math" panose="02040503050406030204" pitchFamily="18" charset="0"/>
                  </a:rPr>
                  <a:t>ctg</a:t>
                </a:r>
                <a:r>
                  <a:rPr lang="en-US" b="1" dirty="0">
                    <a:solidFill>
                      <a:srgbClr val="2A2742"/>
                    </a:solidFill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𝒄𝒐𝒔</m:t>
                        </m:r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num>
                      <m:den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𝒔𝒊𝒏</m:t>
                        </m:r>
                        <m:r>
                          <a:rPr lang="en-US" b="1" i="1">
                            <a:solidFill>
                              <a:srgbClr val="2A274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2A2742"/>
                    </a:solidFill>
                    <a:ea typeface="Cambria Math" panose="02040503050406030204" pitchFamily="18" charset="0"/>
                  </a:rPr>
                  <a:t> </a:t>
                </a:r>
              </a:p>
              <a:p>
                <a:pPr marL="342900" indent="-342900">
                  <a:lnSpc>
                    <a:spcPts val="2650"/>
                  </a:lnSpc>
                  <a:buFont typeface="+mj-lt"/>
                  <a:buAutoNum type="arabicPeriod"/>
                </a:pPr>
                <a:endParaRPr lang="en-US" b="1" dirty="0">
                  <a:solidFill>
                    <a:srgbClr val="2A2742"/>
                  </a:solidFill>
                  <a:ea typeface="Cambria Math" panose="02040503050406030204" pitchFamily="18" charset="0"/>
                </a:endParaRPr>
              </a:p>
              <a:p>
                <a:pPr marL="342900" indent="-342900">
                  <a:lnSpc>
                    <a:spcPts val="2650"/>
                  </a:lnSpc>
                  <a:buFont typeface="+mj-lt"/>
                  <a:buAutoNum type="arabicPeriod"/>
                </a:pPr>
                <a:r>
                  <a:rPr lang="en-US" b="1" dirty="0" err="1">
                    <a:solidFill>
                      <a:srgbClr val="2A2742"/>
                    </a:solidFill>
                    <a:ea typeface="Cambria Math" panose="02040503050406030204" pitchFamily="18" charset="0"/>
                  </a:rPr>
                  <a:t>tg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∗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𝒄𝒕𝒈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solidFill>
                          <a:srgbClr val="2A274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endParaRPr lang="en-US" b="1" dirty="0">
                  <a:solidFill>
                    <a:srgbClr val="2A2742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95AB91A8-117E-48A7-A3BA-29AD9ADFB3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30" y="1711819"/>
                <a:ext cx="7315200" cy="2489721"/>
              </a:xfrm>
              <a:prstGeom prst="rect">
                <a:avLst/>
              </a:prstGeom>
              <a:blipFill>
                <a:blip r:embed="rId3"/>
                <a:stretch>
                  <a:fillRect l="-667" b="-3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F9ACF47-6D2B-4A3C-8192-2A9C09F9F1FB}"/>
              </a:ext>
            </a:extLst>
          </p:cNvPr>
          <p:cNvSpPr/>
          <p:nvPr/>
        </p:nvSpPr>
        <p:spPr>
          <a:xfrm>
            <a:off x="5234150" y="2042496"/>
            <a:ext cx="88348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Синус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катеттің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гипотенузаға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Косинус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жанама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катеттің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гипотенузаға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Тангенс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катеттің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жанама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катетке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Котангенс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жанама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катеттің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катетке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қатынасы</a:t>
            </a:r>
            <a:r>
              <a:rPr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0D0E30-0DD7-48BB-85B1-1EB254249A91}"/>
              </a:ext>
            </a:extLst>
          </p:cNvPr>
          <p:cNvSpPr txBox="1"/>
          <p:nvPr/>
        </p:nvSpPr>
        <p:spPr>
          <a:xfrm>
            <a:off x="1560786" y="404252"/>
            <a:ext cx="4650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Ширек:</a:t>
            </a:r>
            <a:endParaRPr lang="ru-RU" sz="2400" u="sng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F44B5B9-EAD7-4A0E-9B9F-4F24D4D3C703}"/>
              </a:ext>
            </a:extLst>
          </p:cNvPr>
          <p:cNvSpPr/>
          <p:nvPr/>
        </p:nvSpPr>
        <p:spPr>
          <a:xfrm>
            <a:off x="2766847" y="1387365"/>
            <a:ext cx="2624959" cy="244365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371A65B5-E162-4390-AE30-B0B1C69B0A28}"/>
              </a:ext>
            </a:extLst>
          </p:cNvPr>
          <p:cNvSpPr/>
          <p:nvPr/>
        </p:nvSpPr>
        <p:spPr>
          <a:xfrm>
            <a:off x="7595037" y="1387364"/>
            <a:ext cx="2624959" cy="244365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583514F6-A9CD-4037-A2DB-6F47AF131D41}"/>
              </a:ext>
            </a:extLst>
          </p:cNvPr>
          <p:cNvCxnSpPr/>
          <p:nvPr/>
        </p:nvCxnSpPr>
        <p:spPr>
          <a:xfrm>
            <a:off x="1781503" y="2609191"/>
            <a:ext cx="44301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286BE5C3-B928-4528-9FFB-999AC076E4F8}"/>
              </a:ext>
            </a:extLst>
          </p:cNvPr>
          <p:cNvCxnSpPr/>
          <p:nvPr/>
        </p:nvCxnSpPr>
        <p:spPr>
          <a:xfrm flipV="1">
            <a:off x="4079326" y="729677"/>
            <a:ext cx="0" cy="3590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6B7E3373-4FB5-4883-9FBF-8080EECBD342}"/>
              </a:ext>
            </a:extLst>
          </p:cNvPr>
          <p:cNvCxnSpPr>
            <a:cxnSpLocks/>
          </p:cNvCxnSpPr>
          <p:nvPr/>
        </p:nvCxnSpPr>
        <p:spPr>
          <a:xfrm>
            <a:off x="6968359" y="2609191"/>
            <a:ext cx="37837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5C0547FE-4648-4D58-9AD7-14D658459C4D}"/>
              </a:ext>
            </a:extLst>
          </p:cNvPr>
          <p:cNvCxnSpPr>
            <a:cxnSpLocks/>
          </p:cNvCxnSpPr>
          <p:nvPr/>
        </p:nvCxnSpPr>
        <p:spPr>
          <a:xfrm flipV="1">
            <a:off x="8907516" y="729678"/>
            <a:ext cx="0" cy="3590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938387F-B9E3-4952-9754-DB990A69F1E7}"/>
              </a:ext>
            </a:extLst>
          </p:cNvPr>
          <p:cNvSpPr txBox="1"/>
          <p:nvPr/>
        </p:nvSpPr>
        <p:spPr>
          <a:xfrm>
            <a:off x="516328" y="4840151"/>
            <a:ext cx="6026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/>
              <a:t>Бұрышты радианға айналдыру үшін: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DE7164B-DD9F-4E31-BD02-3CEC03684F7A}"/>
                  </a:ext>
                </a:extLst>
              </p:cNvPr>
              <p:cNvSpPr txBox="1"/>
              <p:nvPr/>
            </p:nvSpPr>
            <p:spPr>
              <a:xfrm>
                <a:off x="6392916" y="4855539"/>
                <a:ext cx="1864276" cy="492443"/>
              </a:xfrm>
              <a:prstGeom prst="rect">
                <a:avLst/>
              </a:prstGeom>
              <a:noFill/>
              <a:effectLst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2400" dirty="0"/>
                  <a:t> *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DE7164B-DD9F-4E31-BD02-3CEC03684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916" y="4855539"/>
                <a:ext cx="1864276" cy="492443"/>
              </a:xfrm>
              <a:prstGeom prst="rect">
                <a:avLst/>
              </a:prstGeom>
              <a:blipFill>
                <a:blip r:embed="rId2"/>
                <a:stretch>
                  <a:fillRect t="-11250" b="-21250"/>
                </a:stretch>
              </a:blipFill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3E042107-06CE-40D1-8EA4-0B6389C548E1}"/>
              </a:ext>
            </a:extLst>
          </p:cNvPr>
          <p:cNvCxnSpPr>
            <a:stCxn id="3" idx="6"/>
          </p:cNvCxnSpPr>
          <p:nvPr/>
        </p:nvCxnSpPr>
        <p:spPr>
          <a:xfrm flipV="1">
            <a:off x="5391806" y="1923393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768DA031-51DA-49D5-83AC-96270505AC6E}"/>
              </a:ext>
            </a:extLst>
          </p:cNvPr>
          <p:cNvCxnSpPr>
            <a:stCxn id="3" idx="6"/>
          </p:cNvCxnSpPr>
          <p:nvPr/>
        </p:nvCxnSpPr>
        <p:spPr>
          <a:xfrm>
            <a:off x="5391806" y="2609193"/>
            <a:ext cx="0" cy="859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5C73A8F-1A2D-4A65-98E4-B2C858A623E0}"/>
              </a:ext>
            </a:extLst>
          </p:cNvPr>
          <p:cNvSpPr txBox="1"/>
          <p:nvPr/>
        </p:nvSpPr>
        <p:spPr>
          <a:xfrm flipH="1">
            <a:off x="5273564" y="1508342"/>
            <a:ext cx="1103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Оң бағыт</a:t>
            </a:r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D2C60C-22EE-4DA1-9DB8-6F2901D96FB8}"/>
              </a:ext>
            </a:extLst>
          </p:cNvPr>
          <p:cNvSpPr txBox="1"/>
          <p:nvPr/>
        </p:nvSpPr>
        <p:spPr>
          <a:xfrm flipH="1">
            <a:off x="5269620" y="3620948"/>
            <a:ext cx="1489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Сол бағыт</a:t>
            </a:r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03B8FE-C534-48BD-B6BF-C005A3CE6B88}"/>
              </a:ext>
            </a:extLst>
          </p:cNvPr>
          <p:cNvSpPr txBox="1"/>
          <p:nvPr/>
        </p:nvSpPr>
        <p:spPr>
          <a:xfrm>
            <a:off x="10235761" y="2239859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0</a:t>
            </a:r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BF59F9-2E5C-4B04-8F86-E5B0EAD31DE1}"/>
              </a:ext>
            </a:extLst>
          </p:cNvPr>
          <p:cNvSpPr txBox="1"/>
          <p:nvPr/>
        </p:nvSpPr>
        <p:spPr>
          <a:xfrm>
            <a:off x="8907516" y="1018033"/>
            <a:ext cx="726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90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3526DE-B2A7-4B90-9FE7-59B0D5A0EE34}"/>
              </a:ext>
            </a:extLst>
          </p:cNvPr>
          <p:cNvSpPr txBox="1"/>
          <p:nvPr/>
        </p:nvSpPr>
        <p:spPr>
          <a:xfrm flipH="1">
            <a:off x="7073986" y="2266293"/>
            <a:ext cx="1042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180</a:t>
            </a:r>
            <a:endParaRPr lang="ru-RU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DC8014-6838-4E9A-80B1-9F088D94D17C}"/>
              </a:ext>
            </a:extLst>
          </p:cNvPr>
          <p:cNvSpPr txBox="1"/>
          <p:nvPr/>
        </p:nvSpPr>
        <p:spPr>
          <a:xfrm flipH="1">
            <a:off x="10162450" y="2524714"/>
            <a:ext cx="69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360</a:t>
            </a:r>
            <a:endParaRPr lang="ru-RU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25E2AD-F728-46DE-B069-4B210BDB1C0D}"/>
              </a:ext>
            </a:extLst>
          </p:cNvPr>
          <p:cNvSpPr txBox="1"/>
          <p:nvPr/>
        </p:nvSpPr>
        <p:spPr>
          <a:xfrm flipH="1">
            <a:off x="8937470" y="3801673"/>
            <a:ext cx="696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270</a:t>
            </a:r>
            <a:endParaRPr lang="ru-RU" dirty="0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0DFAB92C-A38F-462B-9464-CDA1E002B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4307" y="5088742"/>
            <a:ext cx="3033359" cy="2481089"/>
          </a:xfrm>
          <a:prstGeom prst="rect">
            <a:avLst/>
          </a:prstGeom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5D76081-70F3-4626-9E8C-6E6E6250D151}"/>
              </a:ext>
            </a:extLst>
          </p:cNvPr>
          <p:cNvSpPr/>
          <p:nvPr/>
        </p:nvSpPr>
        <p:spPr>
          <a:xfrm>
            <a:off x="527362" y="5703893"/>
            <a:ext cx="5819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Бұрыштың тағы бір өлшем бірлігі – </a:t>
            </a:r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радиан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деп аталады.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8A3C0FDE-61B3-455E-AFD4-BABFA0E8657E}"/>
              </a:ext>
            </a:extLst>
          </p:cNvPr>
          <p:cNvSpPr/>
          <p:nvPr/>
        </p:nvSpPr>
        <p:spPr>
          <a:xfrm>
            <a:off x="338958" y="6236627"/>
            <a:ext cx="82217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/>
              <a:t>	Анықтама: </a:t>
            </a:r>
            <a:r>
              <a:rPr lang="kk-KZ" dirty="0"/>
              <a:t>Ұзындығы шеңбер радиусының ұзындығына тең доғаға сәйкес келетін центрлік бұрыш 1 радиандық бұрыш деп аталады. Радиан </a:t>
            </a:r>
            <a:r>
              <a:rPr lang="ru-RU" dirty="0"/>
              <a:t>(«</a:t>
            </a:r>
            <a:r>
              <a:rPr lang="en-US" dirty="0"/>
              <a:t>Radius</a:t>
            </a:r>
            <a:r>
              <a:rPr lang="ru-RU" dirty="0"/>
              <a:t>»</a:t>
            </a:r>
            <a:r>
              <a:rPr lang="en-US" dirty="0"/>
              <a:t> </a:t>
            </a:r>
            <a:r>
              <a:rPr lang="kk-KZ" dirty="0"/>
              <a:t>латын тілінен аударғанда</a:t>
            </a:r>
            <a:r>
              <a:rPr lang="en-US" dirty="0"/>
              <a:t> </a:t>
            </a:r>
            <a:r>
              <a:rPr lang="kk-KZ" dirty="0"/>
              <a:t>сәуле радиус деген мағынаны білдіреді</a:t>
            </a:r>
            <a:r>
              <a:rPr lang="ru-RU" dirty="0"/>
              <a:t>) – </a:t>
            </a:r>
            <a:r>
              <a:rPr lang="ru-RU" dirty="0" err="1"/>
              <a:t>математикада</a:t>
            </a:r>
            <a:r>
              <a:rPr lang="ru-RU" dirty="0"/>
              <a:t> </a:t>
            </a:r>
            <a:r>
              <a:rPr lang="ru-RU" dirty="0" err="1"/>
              <a:t>жазыңқы</a:t>
            </a:r>
            <a:r>
              <a:rPr lang="ru-RU" dirty="0"/>
              <a:t> </a:t>
            </a:r>
            <a:r>
              <a:rPr lang="ru-RU" dirty="0" err="1"/>
              <a:t>бұрыштарды</a:t>
            </a:r>
            <a:r>
              <a:rPr lang="ru-RU" dirty="0"/>
              <a:t> </a:t>
            </a:r>
            <a:r>
              <a:rPr lang="ru-RU" dirty="0" err="1"/>
              <a:t>өлшейтін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өлшем</a:t>
            </a:r>
            <a:r>
              <a:rPr lang="ru-RU" dirty="0"/>
              <a:t> </a:t>
            </a:r>
            <a:r>
              <a:rPr lang="ru-RU" dirty="0" err="1"/>
              <a:t>бірлік</a:t>
            </a:r>
            <a:r>
              <a:rPr lang="ru-RU" dirty="0"/>
              <a:t>.</a:t>
            </a:r>
            <a:r>
              <a:rPr lang="kk-KZ" dirty="0"/>
              <a:t> 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613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063D573-E85F-409C-94D2-FC2D5E8104D2}"/>
                  </a:ext>
                </a:extLst>
              </p:cNvPr>
              <p:cNvSpPr/>
              <p:nvPr/>
            </p:nvSpPr>
            <p:spPr>
              <a:xfrm>
                <a:off x="528940" y="364727"/>
                <a:ext cx="838497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1000"/>
                  </a:spcAft>
                  <a:tabLst>
                    <a:tab pos="270510" algn="l"/>
                  </a:tabLst>
                </a:pPr>
                <a:r>
                  <a:rPr lang="kk-KZ" sz="20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№1. </a:t>
                </a:r>
                <a:r>
                  <a:rPr lang="kk-KZ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Градустық өлшемді радианға айналдырыңыз</a:t>
                </a:r>
                <a:r>
                  <a:rPr lang="en-GB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35</m:t>
                        </m:r>
                      </m:e>
                      <m:sup>
                        <m:r>
                          <a:rPr lang="en-GB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GB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sSup>
                      <m:sSupPr>
                        <m:ctrlPr>
                          <a:rPr lang="ru-RU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115</m:t>
                        </m:r>
                      </m:e>
                      <m:sup>
                        <m:r>
                          <a:rPr lang="en-GB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GB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sSup>
                      <m:sSupPr>
                        <m:ctrlPr>
                          <a:rPr lang="ru-RU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−70</m:t>
                        </m:r>
                      </m:e>
                      <m:sup>
                        <m:r>
                          <a:rPr lang="en-GB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GB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sSup>
                      <m:sSupPr>
                        <m:ctrlPr>
                          <a:rPr lang="ru-RU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1080</m:t>
                        </m:r>
                      </m:e>
                      <m:sup>
                        <m:r>
                          <a:rPr lang="en-GB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GB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;</a:t>
                </a:r>
                <a:endParaRPr lang="ru-RU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063D573-E85F-409C-94D2-FC2D5E8104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40" y="364727"/>
                <a:ext cx="8384973" cy="400110"/>
              </a:xfrm>
              <a:prstGeom prst="rect">
                <a:avLst/>
              </a:prstGeom>
              <a:blipFill>
                <a:blip r:embed="rId2"/>
                <a:stretch>
                  <a:fillRect l="-800" t="-9231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A19B941-4F4D-44D5-99E7-921BB1CB194C}"/>
                  </a:ext>
                </a:extLst>
              </p:cNvPr>
              <p:cNvSpPr/>
              <p:nvPr/>
            </p:nvSpPr>
            <p:spPr>
              <a:xfrm>
                <a:off x="594306" y="2031174"/>
                <a:ext cx="8902013" cy="6851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sz="20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№2.</a:t>
                </a:r>
                <a:r>
                  <a:rPr lang="kk-KZ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Радианды градусқа айналдырыңыз</a:t>
                </a:r>
                <a:r>
                  <a:rPr lang="ru-RU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ru-RU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,− </m:t>
                    </m:r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GB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ru-RU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GB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ru-RU" sz="2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f>
                      <m:fPr>
                        <m:ctrlPr>
                          <a:rPr lang="ru-RU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  <m:r>
                          <a:rPr lang="en-GB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ru-RU" sz="2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A19B941-4F4D-44D5-99E7-921BB1CB19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06" y="2031174"/>
                <a:ext cx="8902013" cy="685124"/>
              </a:xfrm>
              <a:prstGeom prst="rect">
                <a:avLst/>
              </a:prstGeom>
              <a:blipFill>
                <a:blip r:embed="rId3"/>
                <a:stretch>
                  <a:fillRect l="-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0966DD-F855-4CEC-B525-73F583846A02}"/>
                  </a:ext>
                </a:extLst>
              </p:cNvPr>
              <p:cNvSpPr txBox="1"/>
              <p:nvPr/>
            </p:nvSpPr>
            <p:spPr>
              <a:xfrm>
                <a:off x="456723" y="1203915"/>
                <a:ext cx="2246769" cy="676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180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0966DD-F855-4CEC-B525-73F583846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23" y="1203915"/>
                <a:ext cx="2246769" cy="6768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1FCDF4-CE76-4497-92F3-96FC3EDC5C81}"/>
                  </a:ext>
                </a:extLst>
              </p:cNvPr>
              <p:cNvSpPr txBox="1"/>
              <p:nvPr/>
            </p:nvSpPr>
            <p:spPr>
              <a:xfrm>
                <a:off x="2917422" y="1203914"/>
                <a:ext cx="2674771" cy="676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115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∙115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180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1FCDF4-CE76-4497-92F3-96FC3EDC5C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422" y="1203914"/>
                <a:ext cx="2674771" cy="6768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F7CF70-A879-4D96-A6FA-FB9271095FCE}"/>
                  </a:ext>
                </a:extLst>
              </p:cNvPr>
              <p:cNvSpPr txBox="1"/>
              <p:nvPr/>
            </p:nvSpPr>
            <p:spPr>
              <a:xfrm>
                <a:off x="5762841" y="1101331"/>
                <a:ext cx="3006977" cy="678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−70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∙(−70)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180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5F7CF70-A879-4D96-A6FA-FB9271095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841" y="1101331"/>
                <a:ext cx="3006977" cy="6785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DE9B5E-A8F0-4667-90DC-F19A76AF773C}"/>
                  </a:ext>
                </a:extLst>
              </p:cNvPr>
              <p:cNvSpPr txBox="1"/>
              <p:nvPr/>
            </p:nvSpPr>
            <p:spPr>
              <a:xfrm>
                <a:off x="8999513" y="1101331"/>
                <a:ext cx="2817438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1080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∙1080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180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DE9B5E-A8F0-4667-90DC-F19A76AF77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513" y="1101331"/>
                <a:ext cx="2817438" cy="6705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D33CA9-87B5-4FAF-8EA4-C584DE585C9C}"/>
                  </a:ext>
                </a:extLst>
              </p:cNvPr>
              <p:cNvSpPr txBox="1"/>
              <p:nvPr/>
            </p:nvSpPr>
            <p:spPr>
              <a:xfrm>
                <a:off x="11187280" y="2188928"/>
                <a:ext cx="2454518" cy="709874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градус</m:t>
                      </m:r>
                    </m:oMath>
                  </m:oMathPara>
                </a14:m>
                <a:endPara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BD33CA9-87B5-4FAF-8EA4-C584DE585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7280" y="2188928"/>
                <a:ext cx="2454518" cy="7098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3E7C23-5D29-4622-913E-A7F3165F07BC}"/>
                  </a:ext>
                </a:extLst>
              </p:cNvPr>
              <p:cNvSpPr txBox="1"/>
              <p:nvPr/>
            </p:nvSpPr>
            <p:spPr>
              <a:xfrm>
                <a:off x="877577" y="2898802"/>
                <a:ext cx="2366417" cy="709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kk-KZ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B3E7C23-5D29-4622-913E-A7F3165F07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7" y="2898802"/>
                <a:ext cx="2366417" cy="70993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147F1D-642C-4F2A-B6B9-6C26072EF93B}"/>
                  </a:ext>
                </a:extLst>
              </p:cNvPr>
              <p:cNvSpPr txBox="1"/>
              <p:nvPr/>
            </p:nvSpPr>
            <p:spPr>
              <a:xfrm>
                <a:off x="672511" y="4146213"/>
                <a:ext cx="3457037" cy="709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ru-RU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kk-KZ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−300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147F1D-642C-4F2A-B6B9-6C26072EF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11" y="4146213"/>
                <a:ext cx="3457037" cy="70993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41DFBD-9527-4E53-92A9-E9EB719BF601}"/>
                  </a:ext>
                </a:extLst>
              </p:cNvPr>
              <p:cNvSpPr txBox="1"/>
              <p:nvPr/>
            </p:nvSpPr>
            <p:spPr>
              <a:xfrm>
                <a:off x="4331231" y="2898866"/>
                <a:ext cx="2794419" cy="7098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ru-RU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216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41DFBD-9527-4E53-92A9-E9EB719BF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1231" y="2898866"/>
                <a:ext cx="2794419" cy="709874"/>
              </a:xfrm>
              <a:prstGeom prst="rect">
                <a:avLst/>
              </a:prstGeom>
              <a:blipFill>
                <a:blip r:embed="rId11"/>
                <a:stretch>
                  <a:fillRect r="-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F8D389-F62A-4BFF-BA69-493E0F13EE64}"/>
                  </a:ext>
                </a:extLst>
              </p:cNvPr>
              <p:cNvSpPr txBox="1"/>
              <p:nvPr/>
            </p:nvSpPr>
            <p:spPr>
              <a:xfrm>
                <a:off x="4495799" y="4078854"/>
                <a:ext cx="3516732" cy="84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ru-RU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2340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9F8D389-F62A-4BFF-BA69-493E0F13E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799" y="4078854"/>
                <a:ext cx="3516732" cy="84465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0C4A222-CB1E-465C-ADC0-CA563E8D6645}"/>
              </a:ext>
            </a:extLst>
          </p:cNvPr>
          <p:cNvSpPr/>
          <p:nvPr/>
        </p:nvSpPr>
        <p:spPr>
          <a:xfrm>
            <a:off x="672511" y="5172551"/>
            <a:ext cx="83849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  <a:tabLst>
                <a:tab pos="270510" algn="l"/>
              </a:tabLst>
            </a:pPr>
            <a:r>
              <a:rPr lang="kk-KZ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kk-KZ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Кестені толтырыңыз: (ауызша)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4810007-F753-4126-9766-AF227332B297}"/>
                  </a:ext>
                </a:extLst>
              </p:cNvPr>
              <p:cNvSpPr txBox="1"/>
              <p:nvPr/>
            </p:nvSpPr>
            <p:spPr>
              <a:xfrm>
                <a:off x="11279646" y="186199"/>
                <a:ext cx="1953292" cy="709938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ru-RU" sz="2000" i="1">
                          <a:latin typeface="Cambria Math" panose="02040503050406030204" pitchFamily="18" charset="0"/>
                        </a:rPr>
                        <m:t>рад</m:t>
                      </m:r>
                    </m:oMath>
                  </m:oMathPara>
                </a14:m>
                <a:endParaRPr lang="ru-RU" sz="2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4810007-F753-4126-9766-AF227332B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9646" y="186199"/>
                <a:ext cx="1953292" cy="70993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Таблица 15">
                <a:extLst>
                  <a:ext uri="{FF2B5EF4-FFF2-40B4-BE49-F238E27FC236}">
                    <a16:creationId xmlns:a16="http://schemas.microsoft.com/office/drawing/2014/main" id="{90DCBF0C-FDAB-4E78-83F7-3F980747D7A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1558267"/>
                  </p:ext>
                </p:extLst>
              </p:nvPr>
            </p:nvGraphicFramePr>
            <p:xfrm>
              <a:off x="1781448" y="5889061"/>
              <a:ext cx="9927771" cy="1450967"/>
            </p:xfrm>
            <a:graphic>
              <a:graphicData uri="http://schemas.openxmlformats.org/drawingml/2006/table">
                <a:tbl>
                  <a:tblPr firstRow="1" firstCol="1" bandRow="1">
                    <a:tableStyleId>{BC89EF96-8CEA-46FF-86C4-4CE0E7609802}</a:tableStyleId>
                  </a:tblPr>
                  <a:tblGrid>
                    <a:gridCol w="1034142">
                      <a:extLst>
                        <a:ext uri="{9D8B030D-6E8A-4147-A177-3AD203B41FA5}">
                          <a16:colId xmlns:a16="http://schemas.microsoft.com/office/drawing/2014/main" val="4142384736"/>
                        </a:ext>
                      </a:extLst>
                    </a:gridCol>
                    <a:gridCol w="809275">
                      <a:extLst>
                        <a:ext uri="{9D8B030D-6E8A-4147-A177-3AD203B41FA5}">
                          <a16:colId xmlns:a16="http://schemas.microsoft.com/office/drawing/2014/main" val="667998901"/>
                        </a:ext>
                      </a:extLst>
                    </a:gridCol>
                    <a:gridCol w="751920">
                      <a:extLst>
                        <a:ext uri="{9D8B030D-6E8A-4147-A177-3AD203B41FA5}">
                          <a16:colId xmlns:a16="http://schemas.microsoft.com/office/drawing/2014/main" val="1239912683"/>
                        </a:ext>
                      </a:extLst>
                    </a:gridCol>
                    <a:gridCol w="742215">
                      <a:extLst>
                        <a:ext uri="{9D8B030D-6E8A-4147-A177-3AD203B41FA5}">
                          <a16:colId xmlns:a16="http://schemas.microsoft.com/office/drawing/2014/main" val="1180562007"/>
                        </a:ext>
                      </a:extLst>
                    </a:gridCol>
                    <a:gridCol w="979627">
                      <a:extLst>
                        <a:ext uri="{9D8B030D-6E8A-4147-A177-3AD203B41FA5}">
                          <a16:colId xmlns:a16="http://schemas.microsoft.com/office/drawing/2014/main" val="1533785052"/>
                        </a:ext>
                      </a:extLst>
                    </a:gridCol>
                    <a:gridCol w="1098370">
                      <a:extLst>
                        <a:ext uri="{9D8B030D-6E8A-4147-A177-3AD203B41FA5}">
                          <a16:colId xmlns:a16="http://schemas.microsoft.com/office/drawing/2014/main" val="2598396105"/>
                        </a:ext>
                      </a:extLst>
                    </a:gridCol>
                    <a:gridCol w="890570">
                      <a:extLst>
                        <a:ext uri="{9D8B030D-6E8A-4147-A177-3AD203B41FA5}">
                          <a16:colId xmlns:a16="http://schemas.microsoft.com/office/drawing/2014/main" val="3641788524"/>
                        </a:ext>
                      </a:extLst>
                    </a:gridCol>
                    <a:gridCol w="890570">
                      <a:extLst>
                        <a:ext uri="{9D8B030D-6E8A-4147-A177-3AD203B41FA5}">
                          <a16:colId xmlns:a16="http://schemas.microsoft.com/office/drawing/2014/main" val="786274932"/>
                        </a:ext>
                      </a:extLst>
                    </a:gridCol>
                    <a:gridCol w="890570">
                      <a:extLst>
                        <a:ext uri="{9D8B030D-6E8A-4147-A177-3AD203B41FA5}">
                          <a16:colId xmlns:a16="http://schemas.microsoft.com/office/drawing/2014/main" val="464842269"/>
                        </a:ext>
                      </a:extLst>
                    </a:gridCol>
                    <a:gridCol w="890570">
                      <a:extLst>
                        <a:ext uri="{9D8B030D-6E8A-4147-A177-3AD203B41FA5}">
                          <a16:colId xmlns:a16="http://schemas.microsoft.com/office/drawing/2014/main" val="1009172609"/>
                        </a:ext>
                      </a:extLst>
                    </a:gridCol>
                    <a:gridCol w="949942">
                      <a:extLst>
                        <a:ext uri="{9D8B030D-6E8A-4147-A177-3AD203B41FA5}">
                          <a16:colId xmlns:a16="http://schemas.microsoft.com/office/drawing/2014/main" val="4142575260"/>
                        </a:ext>
                      </a:extLst>
                    </a:gridCol>
                  </a:tblGrid>
                  <a:tr h="852578">
                    <a:tc>
                      <a:txBody>
                        <a:bodyPr/>
                        <a:lstStyle/>
                        <a:p>
                          <a:pPr marL="71755" marR="71755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endParaRPr lang="en-US" sz="1800" dirty="0">
                            <a:effectLst/>
                          </a:endParaRPr>
                        </a:p>
                        <a:p>
                          <a:pPr marL="71755" marR="71755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1800" dirty="0">
                              <a:effectLst/>
                            </a:rPr>
                            <a:t>радиан</a:t>
                          </a:r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049891876"/>
                      </a:ext>
                    </a:extLst>
                  </a:tr>
                  <a:tr h="598389">
                    <a:tc>
                      <a:txBody>
                        <a:bodyPr/>
                        <a:lstStyle/>
                        <a:p>
                          <a:pPr marL="71755" marR="71755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endParaRPr lang="en-US" sz="1800" dirty="0">
                            <a:effectLst/>
                          </a:endParaRPr>
                        </a:p>
                        <a:p>
                          <a:pPr marL="71755" marR="71755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1800" dirty="0">
                              <a:effectLst/>
                            </a:rPr>
                            <a:t>градус</a:t>
                          </a:r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45</m:t>
                                    </m:r>
                                  </m:e>
                                  <m:sup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120</m:t>
                                    </m:r>
                                  </m:e>
                                  <m:sup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180</m:t>
                                    </m:r>
                                  </m:e>
                                  <m:sup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360</m:t>
                                    </m:r>
                                  </m:e>
                                  <m:sup>
                                    <m:r>
                                      <a:rPr lang="ru-RU" sz="2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4771786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Таблица 15">
                <a:extLst>
                  <a:ext uri="{FF2B5EF4-FFF2-40B4-BE49-F238E27FC236}">
                    <a16:creationId xmlns:a16="http://schemas.microsoft.com/office/drawing/2014/main" id="{90DCBF0C-FDAB-4E78-83F7-3F980747D7A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1558267"/>
                  </p:ext>
                </p:extLst>
              </p:nvPr>
            </p:nvGraphicFramePr>
            <p:xfrm>
              <a:off x="1781448" y="5889061"/>
              <a:ext cx="9927771" cy="1450967"/>
            </p:xfrm>
            <a:graphic>
              <a:graphicData uri="http://schemas.openxmlformats.org/drawingml/2006/table">
                <a:tbl>
                  <a:tblPr firstRow="1" firstCol="1" bandRow="1">
                    <a:tableStyleId>{BC89EF96-8CEA-46FF-86C4-4CE0E7609802}</a:tableStyleId>
                  </a:tblPr>
                  <a:tblGrid>
                    <a:gridCol w="1034142">
                      <a:extLst>
                        <a:ext uri="{9D8B030D-6E8A-4147-A177-3AD203B41FA5}">
                          <a16:colId xmlns:a16="http://schemas.microsoft.com/office/drawing/2014/main" val="4142384736"/>
                        </a:ext>
                      </a:extLst>
                    </a:gridCol>
                    <a:gridCol w="809275">
                      <a:extLst>
                        <a:ext uri="{9D8B030D-6E8A-4147-A177-3AD203B41FA5}">
                          <a16:colId xmlns:a16="http://schemas.microsoft.com/office/drawing/2014/main" val="667998901"/>
                        </a:ext>
                      </a:extLst>
                    </a:gridCol>
                    <a:gridCol w="751920">
                      <a:extLst>
                        <a:ext uri="{9D8B030D-6E8A-4147-A177-3AD203B41FA5}">
                          <a16:colId xmlns:a16="http://schemas.microsoft.com/office/drawing/2014/main" val="1239912683"/>
                        </a:ext>
                      </a:extLst>
                    </a:gridCol>
                    <a:gridCol w="742215">
                      <a:extLst>
                        <a:ext uri="{9D8B030D-6E8A-4147-A177-3AD203B41FA5}">
                          <a16:colId xmlns:a16="http://schemas.microsoft.com/office/drawing/2014/main" val="1180562007"/>
                        </a:ext>
                      </a:extLst>
                    </a:gridCol>
                    <a:gridCol w="979627">
                      <a:extLst>
                        <a:ext uri="{9D8B030D-6E8A-4147-A177-3AD203B41FA5}">
                          <a16:colId xmlns:a16="http://schemas.microsoft.com/office/drawing/2014/main" val="1533785052"/>
                        </a:ext>
                      </a:extLst>
                    </a:gridCol>
                    <a:gridCol w="1098370">
                      <a:extLst>
                        <a:ext uri="{9D8B030D-6E8A-4147-A177-3AD203B41FA5}">
                          <a16:colId xmlns:a16="http://schemas.microsoft.com/office/drawing/2014/main" val="2598396105"/>
                        </a:ext>
                      </a:extLst>
                    </a:gridCol>
                    <a:gridCol w="890570">
                      <a:extLst>
                        <a:ext uri="{9D8B030D-6E8A-4147-A177-3AD203B41FA5}">
                          <a16:colId xmlns:a16="http://schemas.microsoft.com/office/drawing/2014/main" val="3641788524"/>
                        </a:ext>
                      </a:extLst>
                    </a:gridCol>
                    <a:gridCol w="890570">
                      <a:extLst>
                        <a:ext uri="{9D8B030D-6E8A-4147-A177-3AD203B41FA5}">
                          <a16:colId xmlns:a16="http://schemas.microsoft.com/office/drawing/2014/main" val="786274932"/>
                        </a:ext>
                      </a:extLst>
                    </a:gridCol>
                    <a:gridCol w="890570">
                      <a:extLst>
                        <a:ext uri="{9D8B030D-6E8A-4147-A177-3AD203B41FA5}">
                          <a16:colId xmlns:a16="http://schemas.microsoft.com/office/drawing/2014/main" val="464842269"/>
                        </a:ext>
                      </a:extLst>
                    </a:gridCol>
                    <a:gridCol w="890570">
                      <a:extLst>
                        <a:ext uri="{9D8B030D-6E8A-4147-A177-3AD203B41FA5}">
                          <a16:colId xmlns:a16="http://schemas.microsoft.com/office/drawing/2014/main" val="1009172609"/>
                        </a:ext>
                      </a:extLst>
                    </a:gridCol>
                    <a:gridCol w="949942">
                      <a:extLst>
                        <a:ext uri="{9D8B030D-6E8A-4147-A177-3AD203B41FA5}">
                          <a16:colId xmlns:a16="http://schemas.microsoft.com/office/drawing/2014/main" val="4142575260"/>
                        </a:ext>
                      </a:extLst>
                    </a:gridCol>
                  </a:tblGrid>
                  <a:tr h="852578">
                    <a:tc>
                      <a:txBody>
                        <a:bodyPr/>
                        <a:lstStyle/>
                        <a:p>
                          <a:pPr marL="71755" marR="71755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endParaRPr lang="en-US" sz="1800" dirty="0">
                            <a:effectLst/>
                          </a:endParaRPr>
                        </a:p>
                        <a:p>
                          <a:pPr marL="71755" marR="71755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1800" dirty="0">
                              <a:effectLst/>
                            </a:rPr>
                            <a:t>радиан</a:t>
                          </a:r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129545" t="-714" r="-1007576" b="-7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350000" t="-714" r="-888525" b="-7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343125" t="-714" r="-577500" b="-7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609589" t="-714" r="-408904" b="-7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709589" t="-714" r="-308904" b="-7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909589" t="-714" r="-108904" b="-7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049891876"/>
                      </a:ext>
                    </a:extLst>
                  </a:tr>
                  <a:tr h="598389">
                    <a:tc>
                      <a:txBody>
                        <a:bodyPr/>
                        <a:lstStyle/>
                        <a:p>
                          <a:pPr marL="71755" marR="71755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endParaRPr lang="en-US" sz="1800" dirty="0">
                            <a:effectLst/>
                          </a:endParaRPr>
                        </a:p>
                        <a:p>
                          <a:pPr marL="71755" marR="71755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1800" dirty="0">
                              <a:effectLst/>
                            </a:rPr>
                            <a:t>градус</a:t>
                          </a:r>
                          <a:endParaRPr lang="ru-RU" sz="1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244355" t="-142424" r="-972581" b="-2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391713" t="-142424" r="-410497" b="-2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809589" t="-142424" r="-208904" b="-2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1300"/>
                            </a:lnSpc>
                            <a:spcAft>
                              <a:spcPts val="0"/>
                            </a:spcAft>
                            <a:tabLst>
                              <a:tab pos="270510" algn="l"/>
                            </a:tabLst>
                          </a:pPr>
                          <a:r>
                            <a:rPr lang="ru-RU" sz="24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14"/>
                          <a:stretch>
                            <a:fillRect l="-944872" t="-142424" r="-1923" b="-20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771786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4937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1F00F-2DE3-42F5-B232-740613A38455}"/>
              </a:ext>
            </a:extLst>
          </p:cNvPr>
          <p:cNvSpPr txBox="1"/>
          <p:nvPr/>
        </p:nvSpPr>
        <p:spPr>
          <a:xfrm flipH="1">
            <a:off x="565980" y="331075"/>
            <a:ext cx="5834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Ширектегі таңбалар: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3B9A4D5C-ACAF-4369-80EC-5E4B44A187C7}"/>
              </a:ext>
            </a:extLst>
          </p:cNvPr>
          <p:cNvSpPr/>
          <p:nvPr/>
        </p:nvSpPr>
        <p:spPr>
          <a:xfrm>
            <a:off x="1036582" y="1671145"/>
            <a:ext cx="2624959" cy="244365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3C22AB94-373F-4E80-A754-F354295FD9D7}"/>
              </a:ext>
            </a:extLst>
          </p:cNvPr>
          <p:cNvSpPr/>
          <p:nvPr/>
        </p:nvSpPr>
        <p:spPr>
          <a:xfrm>
            <a:off x="6002720" y="1671145"/>
            <a:ext cx="2624959" cy="244365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0DA2CF95-F9EE-4A7D-B764-5C821549D7E3}"/>
              </a:ext>
            </a:extLst>
          </p:cNvPr>
          <p:cNvSpPr/>
          <p:nvPr/>
        </p:nvSpPr>
        <p:spPr>
          <a:xfrm>
            <a:off x="10610196" y="1671143"/>
            <a:ext cx="2762904" cy="244365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C4A83B3E-83B4-4A83-9AB5-6672EB1167EA}"/>
              </a:ext>
            </a:extLst>
          </p:cNvPr>
          <p:cNvCxnSpPr/>
          <p:nvPr/>
        </p:nvCxnSpPr>
        <p:spPr>
          <a:xfrm>
            <a:off x="804041" y="2869324"/>
            <a:ext cx="3326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709A5A3-22E0-4C6A-93E1-E44F1939355A}"/>
              </a:ext>
            </a:extLst>
          </p:cNvPr>
          <p:cNvCxnSpPr/>
          <p:nvPr/>
        </p:nvCxnSpPr>
        <p:spPr>
          <a:xfrm flipV="1">
            <a:off x="2364828" y="1245476"/>
            <a:ext cx="0" cy="3121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2D0D65EF-5D98-4CF2-8CE2-D8DBF3366066}"/>
              </a:ext>
            </a:extLst>
          </p:cNvPr>
          <p:cNvCxnSpPr/>
          <p:nvPr/>
        </p:nvCxnSpPr>
        <p:spPr>
          <a:xfrm>
            <a:off x="5801710" y="2869324"/>
            <a:ext cx="33738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D1EDA198-DFD7-40F0-9B35-8EB9FCE84B59}"/>
              </a:ext>
            </a:extLst>
          </p:cNvPr>
          <p:cNvCxnSpPr/>
          <p:nvPr/>
        </p:nvCxnSpPr>
        <p:spPr>
          <a:xfrm flipV="1">
            <a:off x="7315200" y="1245476"/>
            <a:ext cx="0" cy="3121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035EB99D-C1D7-4ED0-A7D4-85FB30E19881}"/>
              </a:ext>
            </a:extLst>
          </p:cNvPr>
          <p:cNvCxnSpPr/>
          <p:nvPr/>
        </p:nvCxnSpPr>
        <p:spPr>
          <a:xfrm>
            <a:off x="10436772" y="2869324"/>
            <a:ext cx="35472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A344297-F01B-4AD7-9332-AB0CA98D773F}"/>
              </a:ext>
            </a:extLst>
          </p:cNvPr>
          <p:cNvCxnSpPr/>
          <p:nvPr/>
        </p:nvCxnSpPr>
        <p:spPr>
          <a:xfrm flipV="1">
            <a:off x="11997559" y="1245476"/>
            <a:ext cx="0" cy="3121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: скругленные углы 19">
                <a:extLst>
                  <a:ext uri="{FF2B5EF4-FFF2-40B4-BE49-F238E27FC236}">
                    <a16:creationId xmlns:a16="http://schemas.microsoft.com/office/drawing/2014/main" id="{2496585E-B053-43B5-9338-6F708713AC8E}"/>
                  </a:ext>
                </a:extLst>
              </p:cNvPr>
              <p:cNvSpPr/>
              <p:nvPr/>
            </p:nvSpPr>
            <p:spPr>
              <a:xfrm>
                <a:off x="8373061" y="1567440"/>
                <a:ext cx="744926" cy="42343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Cos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: скругленные углы 19">
                <a:extLst>
                  <a:ext uri="{FF2B5EF4-FFF2-40B4-BE49-F238E27FC236}">
                    <a16:creationId xmlns:a16="http://schemas.microsoft.com/office/drawing/2014/main" id="{2496585E-B053-43B5-9338-6F708713A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061" y="1567440"/>
                <a:ext cx="744926" cy="423430"/>
              </a:xfrm>
              <a:prstGeom prst="roundRect">
                <a:avLst/>
              </a:prstGeom>
              <a:blipFill>
                <a:blip r:embed="rId2"/>
                <a:stretch>
                  <a:fillRect l="-1613" b="-13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: скругленные углы 20">
                <a:extLst>
                  <a:ext uri="{FF2B5EF4-FFF2-40B4-BE49-F238E27FC236}">
                    <a16:creationId xmlns:a16="http://schemas.microsoft.com/office/drawing/2014/main" id="{36A28C60-5F53-400D-B5BC-FD2B390639BF}"/>
                  </a:ext>
                </a:extLst>
              </p:cNvPr>
              <p:cNvSpPr/>
              <p:nvPr/>
            </p:nvSpPr>
            <p:spPr>
              <a:xfrm>
                <a:off x="13118097" y="1418896"/>
                <a:ext cx="856854" cy="62396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tg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algn="ctr"/>
                <a:r>
                  <a:rPr lang="en-US" dirty="0" err="1"/>
                  <a:t>Ctg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1" name="Прямоугольник: скругленные углы 20">
                <a:extLst>
                  <a:ext uri="{FF2B5EF4-FFF2-40B4-BE49-F238E27FC236}">
                    <a16:creationId xmlns:a16="http://schemas.microsoft.com/office/drawing/2014/main" id="{36A28C60-5F53-400D-B5BC-FD2B390639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8097" y="1418896"/>
                <a:ext cx="856854" cy="623966"/>
              </a:xfrm>
              <a:prstGeom prst="roundRect">
                <a:avLst/>
              </a:prstGeom>
              <a:blipFill>
                <a:blip r:embed="rId3"/>
                <a:stretch>
                  <a:fillRect t="-5769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: скругленные углы 24">
                <a:extLst>
                  <a:ext uri="{FF2B5EF4-FFF2-40B4-BE49-F238E27FC236}">
                    <a16:creationId xmlns:a16="http://schemas.microsoft.com/office/drawing/2014/main" id="{27F5F8E0-7BA4-4631-A12A-BF023ACF22D8}"/>
                  </a:ext>
                </a:extLst>
              </p:cNvPr>
              <p:cNvSpPr/>
              <p:nvPr/>
            </p:nvSpPr>
            <p:spPr>
              <a:xfrm>
                <a:off x="3326515" y="1567440"/>
                <a:ext cx="867108" cy="42343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/>
                  <a:t>Sin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: скругленные углы 24">
                <a:extLst>
                  <a:ext uri="{FF2B5EF4-FFF2-40B4-BE49-F238E27FC236}">
                    <a16:creationId xmlns:a16="http://schemas.microsoft.com/office/drawing/2014/main" id="{27F5F8E0-7BA4-4631-A12A-BF023ACF22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515" y="1567440"/>
                <a:ext cx="867108" cy="423430"/>
              </a:xfrm>
              <a:prstGeom prst="roundRect">
                <a:avLst/>
              </a:prstGeom>
              <a:blipFill>
                <a:blip r:embed="rId4"/>
                <a:stretch>
                  <a:fillRect l="-2778" b="-13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9ADFBC5-89CA-4F27-B5D8-486B36FAF09F}"/>
                  </a:ext>
                </a:extLst>
              </p:cNvPr>
              <p:cNvSpPr txBox="1"/>
              <p:nvPr/>
            </p:nvSpPr>
            <p:spPr>
              <a:xfrm>
                <a:off x="2811488" y="2240991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9ADFBC5-89CA-4F27-B5D8-486B36FAF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488" y="2240991"/>
                <a:ext cx="226024" cy="276999"/>
              </a:xfrm>
              <a:prstGeom prst="rect">
                <a:avLst/>
              </a:prstGeom>
              <a:blipFill>
                <a:blip r:embed="rId5"/>
                <a:stretch>
                  <a:fillRect l="-21622" r="-2162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45A11E6D-06BA-4712-813B-CDFC6F53A0A9}"/>
                  </a:ext>
                </a:extLst>
              </p:cNvPr>
              <p:cNvSpPr/>
              <p:nvPr/>
            </p:nvSpPr>
            <p:spPr>
              <a:xfrm>
                <a:off x="1525465" y="2240991"/>
                <a:ext cx="41068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45A11E6D-06BA-4712-813B-CDFC6F53A0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465" y="2240991"/>
                <a:ext cx="41068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A3F47E6C-3DC0-442A-A059-DF7021F63D5C}"/>
                  </a:ext>
                </a:extLst>
              </p:cNvPr>
              <p:cNvSpPr/>
              <p:nvPr/>
            </p:nvSpPr>
            <p:spPr>
              <a:xfrm>
                <a:off x="7439752" y="2194824"/>
                <a:ext cx="60144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A3F47E6C-3DC0-442A-A059-DF7021F63D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752" y="2194824"/>
                <a:ext cx="60144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8561AEBA-B01A-4D6D-957F-4580AD7C41AC}"/>
                  </a:ext>
                </a:extLst>
              </p:cNvPr>
              <p:cNvSpPr/>
              <p:nvPr/>
            </p:nvSpPr>
            <p:spPr>
              <a:xfrm>
                <a:off x="7560750" y="329499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8561AEBA-B01A-4D6D-957F-4580AD7C4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0750" y="3294994"/>
                <a:ext cx="41069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2CA33A52-586A-4C00-AF4A-2307E338E309}"/>
                  </a:ext>
                </a:extLst>
              </p:cNvPr>
              <p:cNvSpPr/>
              <p:nvPr/>
            </p:nvSpPr>
            <p:spPr>
              <a:xfrm>
                <a:off x="12210393" y="2194824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2CA33A52-586A-4C00-AF4A-2307E338E3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0393" y="2194824"/>
                <a:ext cx="41069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D8BC2B14-4E43-4E64-B22A-A4D490132D4B}"/>
                  </a:ext>
                </a:extLst>
              </p:cNvPr>
              <p:cNvSpPr/>
              <p:nvPr/>
            </p:nvSpPr>
            <p:spPr>
              <a:xfrm>
                <a:off x="11190363" y="32905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D8BC2B14-4E43-4E64-B22A-A4D490132D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0363" y="3290529"/>
                <a:ext cx="41069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742F204-D68A-4D2C-ACFE-DFD4EB324859}"/>
                  </a:ext>
                </a:extLst>
              </p:cNvPr>
              <p:cNvSpPr txBox="1"/>
              <p:nvPr/>
            </p:nvSpPr>
            <p:spPr>
              <a:xfrm>
                <a:off x="1649965" y="3257895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742F204-D68A-4D2C-ACFE-DFD4EB324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965" y="3257895"/>
                <a:ext cx="226024" cy="276999"/>
              </a:xfrm>
              <a:prstGeom prst="rect">
                <a:avLst/>
              </a:prstGeom>
              <a:blipFill>
                <a:blip r:embed="rId11"/>
                <a:stretch>
                  <a:fillRect l="-8108" r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9622113F-E01D-49F8-8684-C5E5F8736D4C}"/>
                  </a:ext>
                </a:extLst>
              </p:cNvPr>
              <p:cNvSpPr/>
              <p:nvPr/>
            </p:nvSpPr>
            <p:spPr>
              <a:xfrm>
                <a:off x="2688414" y="322065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9622113F-E01D-49F8-8684-C5E5F8736D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414" y="3220659"/>
                <a:ext cx="41069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D5C7C546-9A5D-4B0B-9591-7BF58352652A}"/>
                  </a:ext>
                </a:extLst>
              </p:cNvPr>
              <p:cNvSpPr/>
              <p:nvPr/>
            </p:nvSpPr>
            <p:spPr>
              <a:xfrm>
                <a:off x="6611664" y="2240991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D5C7C546-9A5D-4B0B-9591-7BF5835265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664" y="2240991"/>
                <a:ext cx="41069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863A254D-009E-4385-ACB0-7CBEFCAFC1EC}"/>
                  </a:ext>
                </a:extLst>
              </p:cNvPr>
              <p:cNvSpPr/>
              <p:nvPr/>
            </p:nvSpPr>
            <p:spPr>
              <a:xfrm>
                <a:off x="6636497" y="32905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863A254D-009E-4385-ACB0-7CBEFCAFC1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497" y="3290529"/>
                <a:ext cx="410690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C86EE7DB-1FC2-4CC4-B3C6-8542FA5415A8}"/>
                  </a:ext>
                </a:extLst>
              </p:cNvPr>
              <p:cNvSpPr/>
              <p:nvPr/>
            </p:nvSpPr>
            <p:spPr>
              <a:xfrm>
                <a:off x="11098533" y="2229718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C86EE7DB-1FC2-4CC4-B3C6-8542FA5415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8533" y="2229718"/>
                <a:ext cx="41069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FFF8F0C3-020E-407A-80E6-1ABC262BCCE0}"/>
                  </a:ext>
                </a:extLst>
              </p:cNvPr>
              <p:cNvSpPr/>
              <p:nvPr/>
            </p:nvSpPr>
            <p:spPr>
              <a:xfrm>
                <a:off x="12265570" y="3290529"/>
                <a:ext cx="4106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FFF8F0C3-020E-407A-80E6-1ABC262BCC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5570" y="3290529"/>
                <a:ext cx="41069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5102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256A1B-43AB-4797-9436-0991D7F9C05D}"/>
              </a:ext>
            </a:extLst>
          </p:cNvPr>
          <p:cNvSpPr txBox="1"/>
          <p:nvPr/>
        </p:nvSpPr>
        <p:spPr>
          <a:xfrm flipH="1">
            <a:off x="565981" y="343479"/>
            <a:ext cx="4699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Тригонометриялық кесте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4D422C8-2BB3-4CC8-881C-62C80C393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688" y="1145778"/>
            <a:ext cx="11594333" cy="685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9655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E906DE-F67B-4388-9F3D-A695D6B78E6A}"/>
              </a:ext>
            </a:extLst>
          </p:cNvPr>
          <p:cNvSpPr/>
          <p:nvPr/>
        </p:nvSpPr>
        <p:spPr>
          <a:xfrm>
            <a:off x="3773967" y="1029279"/>
            <a:ext cx="6695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altLang="ru-RU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 ғылым ретінде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C1F6F90-8BCA-402C-AAA1-60E0027096A4}"/>
              </a:ext>
            </a:extLst>
          </p:cNvPr>
          <p:cNvSpPr/>
          <p:nvPr/>
        </p:nvSpPr>
        <p:spPr>
          <a:xfrm>
            <a:off x="1604003" y="2591306"/>
            <a:ext cx="110358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>
                  <a:lumMod val="75000"/>
                </a:schemeClr>
              </a:buClr>
              <a:buFont typeface="Arial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термин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астрономия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архитектура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жетпейтін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оңайлатылды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тригонометриялық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планиметрия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6054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6627</TotalTime>
  <Words>564</Words>
  <Application>Microsoft Office PowerPoint</Application>
  <PresentationFormat>Произвольный</PresentationFormat>
  <Paragraphs>105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Бексұлтан Жұмабек</cp:lastModifiedBy>
  <cp:revision>79</cp:revision>
  <dcterms:created xsi:type="dcterms:W3CDTF">2024-10-30T06:42:28Z</dcterms:created>
  <dcterms:modified xsi:type="dcterms:W3CDTF">2025-01-28T07:58:46Z</dcterms:modified>
</cp:coreProperties>
</file>