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7"/>
  </p:notesMasterIdLst>
  <p:sldIdLst>
    <p:sldId id="256" r:id="rId2"/>
    <p:sldId id="276" r:id="rId3"/>
    <p:sldId id="283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7" r:id="rId23"/>
    <p:sldId id="278" r:id="rId24"/>
    <p:sldId id="280" r:id="rId25"/>
    <p:sldId id="284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6" autoAdjust="0"/>
    <p:restoredTop sz="94660"/>
  </p:normalViewPr>
  <p:slideViewPr>
    <p:cSldViewPr>
      <p:cViewPr varScale="1">
        <p:scale>
          <a:sx n="63" d="100"/>
          <a:sy n="63" d="100"/>
        </p:scale>
        <p:origin x="-147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B6C3DF-B8FA-4397-A35A-5366E4593D43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CCD029-7E5B-4EB8-95C2-AFC9F55BA7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05392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CCD029-7E5B-4EB8-95C2-AFC9F55BA74F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CCD029-7E5B-4EB8-95C2-AFC9F55BA74F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k-KZ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CCD029-7E5B-4EB8-95C2-AFC9F55BA74F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8000">
    <p:cover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8000">
    <p:cover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8000">
    <p:cover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8000">
    <p:cover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18000">
    <p:cover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8000">
    <p:cover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 spd="slow" advClick="0" advTm="18000">
    <p:cover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8000">
    <p:cover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8000">
    <p:cover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8000">
    <p:cover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slow" advClick="0" advTm="18000">
    <p:cover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 spd="slow" advClick="0" advTm="18000">
    <p:cover dir="ru"/>
  </p:transition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4882296_328071864251764_1614440869048357323_o-1024x683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8648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9728" y="116632"/>
            <a:ext cx="77768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5400" dirty="0" smtClean="0">
                <a:latin typeface="Gabriola" pitchFamily="82" charset="0"/>
                <a:cs typeface="Gisha" pitchFamily="34" charset="-79"/>
              </a:rPr>
              <a:t>Ұлттық тәрбие-ұлт болашағы</a:t>
            </a:r>
            <a:endParaRPr lang="ru-RU" sz="5400" dirty="0">
              <a:latin typeface="Gabriola" pitchFamily="82" charset="0"/>
              <a:cs typeface="Gisha" pitchFamily="34" charset="-79"/>
            </a:endParaRPr>
          </a:p>
        </p:txBody>
      </p:sp>
    </p:spTree>
  </p:cSld>
  <p:clrMapOvr>
    <a:masterClrMapping/>
  </p:clrMapOvr>
  <p:transition spd="slow" advClick="0" advTm="13000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dvAuto="50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ages (4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3045618"/>
            <a:ext cx="9144000" cy="3812381"/>
          </a:xfrm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600" dirty="0" smtClean="0">
                <a:latin typeface="Gabriola" pitchFamily="82" charset="0"/>
              </a:rPr>
              <a:t>Халқымыздың тiлiн, тарихын, ұлттық дәстүрін, ата салтын ұмыта бастаған бүгiнгi ұрпақты тәрбиелеуге ат салысу жалпы ұлтымыздың мiндетi. Халқымыздың асыл қазынасын тиiмдi пайдалану, оның салт-дәстүрі мен мәдениетіне құрметпен қарауға үйретуi сөзсiз</a:t>
            </a:r>
            <a:r>
              <a:rPr lang="kk-KZ" sz="3200" dirty="0" smtClean="0">
                <a:latin typeface="Gabriola" pitchFamily="82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 spd="slow" advClick="0" advTm="18000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30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xit" presetSubtype="0" fill="hold" grpId="1" nodeType="click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400" accel="1000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400" accel="1000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00" decel="10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00" decel="10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400" accel="1000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400" accel="1000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6" presetClass="exit" presetSubtype="0" fill="hold" nodeType="click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31" dur="15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32" dur="15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33" dur="3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4" dur="3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ages (3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860032" cy="6858000"/>
          </a:xfrm>
        </p:spPr>
      </p:pic>
      <p:sp>
        <p:nvSpPr>
          <p:cNvPr id="3" name="TextBox 2"/>
          <p:cNvSpPr txBox="1"/>
          <p:nvPr/>
        </p:nvSpPr>
        <p:spPr>
          <a:xfrm>
            <a:off x="4860032" y="0"/>
            <a:ext cx="4283968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dirty="0" smtClean="0">
                <a:latin typeface="Gabriola" pitchFamily="82" charset="0"/>
              </a:rPr>
              <a:t>Жас ұрпаққа </a:t>
            </a:r>
            <a:r>
              <a:rPr lang="kk-KZ" sz="2400" dirty="0" smtClean="0">
                <a:latin typeface="Gabriola" pitchFamily="82" charset="0"/>
              </a:rPr>
              <a:t>сапалы</a:t>
            </a:r>
            <a:r>
              <a:rPr lang="kk-KZ" sz="2800" dirty="0" smtClean="0">
                <a:latin typeface="Gabriola" pitchFamily="82" charset="0"/>
              </a:rPr>
              <a:t> біліммен бірге саналы тәрбие беру қай кезде де өзектілігін жоғалтқан емес. Қазірде солай. Арғы ата-бабаларымыз жас өренді елін, жерін сүюге үндеп, ұлттық салт-дәстүрмен сусындатуды мұрат тұтқан. Сол рухани үндеу бүгінгі күнге жеткізді. Жаңа ғасырлардың белесінде өзінің 22 жылдық тарихына табан тіреген Қазақ елінің патриоттардың мекеніне айналуы өзгеге үлгі, өзімізге медеу.</a:t>
            </a:r>
            <a:endParaRPr lang="kk-KZ" sz="2800" dirty="0">
              <a:latin typeface="Gabriola" pitchFamily="82" charset="0"/>
            </a:endParaRPr>
          </a:p>
        </p:txBody>
      </p:sp>
    </p:spTree>
  </p:cSld>
  <p:clrMapOvr>
    <a:masterClrMapping/>
  </p:clrMapOvr>
  <p:transition spd="slow" advClick="0" advTm="1800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5" presetClass="exit" presetSubtype="0" fill="hold" nodeType="click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3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decel="50000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00" accel="50000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0" decel="50000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500" accel="50000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ages (5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11960" y="0"/>
            <a:ext cx="4932040" cy="6858000"/>
          </a:xfrm>
        </p:spPr>
      </p:pic>
      <p:sp>
        <p:nvSpPr>
          <p:cNvPr id="3" name="TextBox 2"/>
          <p:cNvSpPr txBox="1"/>
          <p:nvPr/>
        </p:nvSpPr>
        <p:spPr>
          <a:xfrm>
            <a:off x="0" y="-171400"/>
            <a:ext cx="4248472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000" dirty="0" smtClean="0">
                <a:latin typeface="Gabriola" pitchFamily="82" charset="0"/>
              </a:rPr>
              <a:t>Сондықтан да болар, мемлекет тарапынан отан сүйгіштікті дамыту, сапалы білімге жол бастау бағытында келелі шаралар атқарылып, көлемді бағдарламалар жасалып жатқаны қаншалық деген сұрақ ойға оралады.</a:t>
            </a:r>
            <a:endParaRPr lang="kk-KZ" sz="4000" dirty="0">
              <a:latin typeface="Gabriola" pitchFamily="82" charset="0"/>
            </a:endParaRPr>
          </a:p>
        </p:txBody>
      </p:sp>
    </p:spTree>
  </p:cSld>
  <p:clrMapOvr>
    <a:masterClrMapping/>
  </p:clrMapOvr>
  <p:transition spd="slow" advClick="0" advTm="18000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6" presetClass="exit" presetSubtype="0" fill="hold" nodeType="clickEffect">
                                  <p:stCondLst>
                                    <p:cond delay="7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22" dur="15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23" dur="15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24" dur="3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5" dur="3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30" dur="270" accel="50000">
                                          <p:stCondLst>
                                            <p:cond delay="273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733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67">
                                          <p:stCondLst>
                                            <p:cond delay="273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96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70" accel="50000">
                                          <p:stCondLst>
                                            <p:cond delay="273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39">
                                          <p:stCondLst>
                                            <p:cond delay="93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249" decel="50000">
                                          <p:stCondLst>
                                            <p:cond delay="96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ages (4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4283968" cy="6858000"/>
          </a:xfrm>
        </p:spPr>
      </p:pic>
      <p:sp>
        <p:nvSpPr>
          <p:cNvPr id="9" name="TextBox 8"/>
          <p:cNvSpPr txBox="1"/>
          <p:nvPr/>
        </p:nvSpPr>
        <p:spPr>
          <a:xfrm>
            <a:off x="5220072" y="2204864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283968" y="1"/>
            <a:ext cx="4860032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400" dirty="0" smtClean="0">
                <a:latin typeface="Gabriola" pitchFamily="82" charset="0"/>
              </a:rPr>
              <a:t>Бұл жағдайда тәрбие жұмысының тиімділігі ата-ана мен мектептің өзара байланысынан көрінеді. Өскелең ұрпаққа адамзат тарихында ұрпақтан-ұрпаққа жалғасып келе жатқан патрио</a:t>
            </a:r>
            <a:br>
              <a:rPr lang="kk-KZ" sz="3400" dirty="0" smtClean="0">
                <a:latin typeface="Gabriola" pitchFamily="82" charset="0"/>
              </a:rPr>
            </a:br>
            <a:r>
              <a:rPr lang="kk-KZ" sz="3400" dirty="0" smtClean="0">
                <a:latin typeface="Gabriola" pitchFamily="82" charset="0"/>
              </a:rPr>
              <a:t>ттық тәрбиені, отаншылдықты, сапалы білімді дарыту – қазіргі кезде көкейкесті мәселенің бірі болып отыр.</a:t>
            </a:r>
            <a:endParaRPr lang="kk-KZ" sz="3400" dirty="0">
              <a:latin typeface="Gabriola" pitchFamily="82" charset="0"/>
            </a:endParaRPr>
          </a:p>
        </p:txBody>
      </p:sp>
    </p:spTree>
  </p:cSld>
  <p:clrMapOvr>
    <a:masterClrMapping/>
  </p:clrMapOvr>
  <p:transition spd="slow" advClick="0" advTm="18000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xit" presetSubtype="10" fill="hold" nodeType="clickEffect">
                                  <p:stCondLst>
                                    <p:cond delay="7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3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4" presetClass="exit" presetSubtype="0" fill="hold" grpId="1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 from="(ppt_x)" to="(ppt_x+1)" calcmode="lin" valueType="num">
                                      <p:cBhvr>
                                        <p:cTn id="37" dur="3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8" dur="6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9" dur="2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ages (7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788024" y="0"/>
            <a:ext cx="4355976" cy="6858000"/>
          </a:xfrm>
        </p:spPr>
      </p:pic>
      <p:sp>
        <p:nvSpPr>
          <p:cNvPr id="3" name="TextBox 2"/>
          <p:cNvSpPr txBox="1"/>
          <p:nvPr/>
        </p:nvSpPr>
        <p:spPr>
          <a:xfrm>
            <a:off x="0" y="0"/>
            <a:ext cx="4644008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800" dirty="0" smtClean="0">
                <a:latin typeface="Gabriola" pitchFamily="82" charset="0"/>
                <a:cs typeface="Gautami" pitchFamily="34" charset="0"/>
              </a:rPr>
              <a:t>Ұлттық тәрбие алған ұрпақ дені сау, білімді, ақылды, ұлтжанды, еңбекқор, сыпайы, кішіпейіл болып өседі. Сондықтан да ұлттық тәрбие – ел болашағы</a:t>
            </a:r>
            <a:r>
              <a:rPr lang="ru-RU" sz="4800" dirty="0" smtClean="0">
                <a:latin typeface="Gabriola" pitchFamily="82" charset="0"/>
                <a:cs typeface="Gautami" pitchFamily="34" charset="0"/>
              </a:rPr>
              <a:t>.</a:t>
            </a:r>
            <a:endParaRPr lang="ru-RU" sz="4800" dirty="0">
              <a:latin typeface="Gabriola" pitchFamily="82" charset="0"/>
              <a:cs typeface="Gautami" pitchFamily="34" charset="0"/>
            </a:endParaRPr>
          </a:p>
        </p:txBody>
      </p:sp>
    </p:spTree>
  </p:cSld>
  <p:clrMapOvr>
    <a:masterClrMapping/>
  </p:clrMapOvr>
  <p:transition spd="slow" advClick="0" advTm="18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9" presetClass="exit" presetSubtype="10" fill="hold" grpId="1" nodeType="click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3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500" decel="50000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500" accel="50000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00" decel="50000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00" accel="50000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ag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4571999" cy="3789040"/>
          </a:xfrm>
        </p:spPr>
      </p:pic>
      <p:pic>
        <p:nvPicPr>
          <p:cNvPr id="5" name="Рисунок 4" descr="images (8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3501008"/>
            <a:ext cx="4572000" cy="33569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499992" y="0"/>
            <a:ext cx="464400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dirty="0" smtClean="0">
                <a:latin typeface="Gabriola" pitchFamily="82" charset="0"/>
              </a:rPr>
              <a:t>Қазақ халқының ғасырлар тұңғиығынан бері тарихымен біте қайнасып келе жатқан ұрпақ тәрбиелеудегі тәжірибелері бізге сол рухани мәдениет, этикалық, эстетикалық құндылықтарын құрайтын ұлттық әдет-ғұрып, салт-дәстүрлер, әдеби, музыкалық, кәсіби, тұрмыстық фольклорлар мазмұны арқылы жетіп отыр.</a:t>
            </a: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0" y="3933056"/>
            <a:ext cx="449999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dirty="0" smtClean="0">
                <a:latin typeface="Gabriola" pitchFamily="82" charset="0"/>
              </a:rPr>
              <a:t>Баланың өзі шыққан тегін білуі оның азаматтық, елжандылық, отансүйгіштік қасиеттерін қалыптастырады деп есептеген. </a:t>
            </a:r>
            <a:endParaRPr lang="kk-KZ" sz="3200" dirty="0">
              <a:latin typeface="Gabriola" pitchFamily="82" charset="0"/>
            </a:endParaRPr>
          </a:p>
        </p:txBody>
      </p:sp>
    </p:spTree>
  </p:cSld>
  <p:clrMapOvr>
    <a:masterClrMapping/>
  </p:clrMapOvr>
  <p:transition spd="slow" advClick="0" advTm="18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0" presetClass="exit" presetSubtype="0" fill="hold" nodeType="click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400" accel="1000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400" accel="1000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00" decel="100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00" decel="100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400" accel="1000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400" accel="1000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3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4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68" dur="3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9" dur="6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0" dur="2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7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ages (6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187957" y="3140968"/>
            <a:ext cx="4956043" cy="3717032"/>
          </a:xfrm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dirty="0" smtClean="0">
                <a:latin typeface="Gabriola" pitchFamily="82" charset="0"/>
                <a:cs typeface="Gautami" pitchFamily="34" charset="0"/>
              </a:rPr>
              <a:t>Сонымен бірге ұрпақ тәрбиесіне, жалпы халықтың рухани дамуына байланысты ұлттық тәлім-тәрбиелік ой-пікірлерді:</a:t>
            </a:r>
            <a:r>
              <a:rPr lang="kk-KZ" sz="4000" dirty="0" smtClean="0">
                <a:cs typeface="Gautami" pitchFamily="34" charset="0"/>
              </a:rPr>
              <a:t> </a:t>
            </a:r>
            <a:r>
              <a:rPr lang="kk-KZ" sz="4000" dirty="0" smtClean="0">
                <a:latin typeface="Gabriola" pitchFamily="82" charset="0"/>
              </a:rPr>
              <a:t>Қорқыт ата, Әл-Фараби, Қожа Ахмет Иассауи, Мұхамед Хайдар Дулати, Жүсіп Баласағұн, Махмұт Қашқари, т.б.</a:t>
            </a:r>
            <a:r>
              <a:rPr lang="ru-RU" sz="4000" dirty="0" smtClean="0">
                <a:latin typeface="Gabriola" pitchFamily="82" charset="0"/>
              </a:rPr>
              <a:t> </a:t>
            </a:r>
            <a:endParaRPr lang="kk-KZ" sz="4000" dirty="0">
              <a:latin typeface="Gabriola" pitchFamily="82" charset="0"/>
              <a:cs typeface="Gautami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3140968"/>
            <a:ext cx="42119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000" dirty="0" smtClean="0">
                <a:latin typeface="Gabriola" pitchFamily="82" charset="0"/>
              </a:rPr>
              <a:t>қазақ ақын- жырауларының мұраларынан, билер мен шешендердің тәлімдік сөздерінен көреміз.</a:t>
            </a:r>
            <a:endParaRPr lang="kk-KZ" sz="4000" dirty="0">
              <a:latin typeface="Gabriola" pitchFamily="82" charset="0"/>
            </a:endParaRPr>
          </a:p>
        </p:txBody>
      </p:sp>
    </p:spTree>
  </p:cSld>
  <p:clrMapOvr>
    <a:masterClrMapping/>
  </p:clrMapOvr>
  <p:transition spd="slow" advClick="0" advTm="18000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xit" presetSubtype="4" fill="hold" grpId="1" nodeType="click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2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7" presetClass="exit" presetSubtype="4" fill="hold" grpId="1" nodeType="click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3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33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" grpId="0"/>
      <p:bldP spid="5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Kazak-saltymen-kyz-uzatu-1024x500_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379979" y="0"/>
            <a:ext cx="4764021" cy="3573016"/>
          </a:xfrm>
        </p:spPr>
      </p:pic>
      <p:sp>
        <p:nvSpPr>
          <p:cNvPr id="3" name="TextBox 2"/>
          <p:cNvSpPr txBox="1"/>
          <p:nvPr/>
        </p:nvSpPr>
        <p:spPr>
          <a:xfrm>
            <a:off x="0" y="0"/>
            <a:ext cx="442798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000" dirty="0" smtClean="0">
                <a:latin typeface="Gabriola" pitchFamily="82" charset="0"/>
              </a:rPr>
              <a:t>Олардың қандай адам болғанын, өнегелерін үлгі етіп отырған. Әрі сол арқылы отбасы шежіресін жалғастыруға баулуды мақсат еткен.</a:t>
            </a:r>
            <a:endParaRPr lang="kk-KZ" sz="4000" dirty="0">
              <a:latin typeface="Gabriola" pitchFamily="8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3789040"/>
            <a:ext cx="9144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600" dirty="0" smtClean="0">
                <a:latin typeface="Gabriola" pitchFamily="82" charset="0"/>
              </a:rPr>
              <a:t>Қазіргі медицина ғылымы дәлелдегендей, жеті атаға дейін қыз алыспай қанның тазалығын, яғни ұлттың таза болуына әкеледі екен, екіншіден, қазақ ұрпағы жеті атасына дейін араласып, ынтымағы бір болсын дегеннен болса керек. </a:t>
            </a:r>
            <a:endParaRPr lang="kk-KZ" sz="3600" dirty="0">
              <a:latin typeface="Gabriola" pitchFamily="82" charset="0"/>
            </a:endParaRPr>
          </a:p>
        </p:txBody>
      </p:sp>
    </p:spTree>
  </p:cSld>
  <p:clrMapOvr>
    <a:masterClrMapping/>
  </p:clrMapOvr>
  <p:transition spd="slow" advClick="0" advTm="18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xit" presetSubtype="16" fill="hold" grpId="1" nodeType="click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xit" presetSubtype="16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xit" presetSubtype="16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" grpId="0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news28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3429000"/>
            <a:ext cx="4571999" cy="3429000"/>
          </a:xfrm>
        </p:spPr>
      </p:pic>
      <p:pic>
        <p:nvPicPr>
          <p:cNvPr id="3" name="Рисунок 2" descr="images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88299" y="0"/>
            <a:ext cx="4555701" cy="32849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0"/>
            <a:ext cx="45720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200" dirty="0" smtClean="0">
                <a:latin typeface="Gabriola" pitchFamily="82" charset="0"/>
              </a:rPr>
              <a:t>Ұлттық тәрбие өркениеттік құндылық ретінде қарастырылып, өтпелі қоғамда трансформациялық процесстегі өркениеттегі құбылыс сияқты өте күрделі категорияның ауқымын, даму тенденциясын анықтайды; ұлттық тәрбие, оның өркениеттік мәні жөніндегі мәселені ашуда мәдениет пен өркениеттің арақатынасын айқындау мақсатында маңызды зерттеулерге арқау болуы;</a:t>
            </a:r>
            <a:endParaRPr lang="kk-KZ" sz="2200" dirty="0">
              <a:latin typeface="Gabriola" pitchFamily="8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0" y="3356992"/>
            <a:ext cx="45720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400" dirty="0" smtClean="0">
                <a:latin typeface="Gabriola" pitchFamily="82" charset="0"/>
              </a:rPr>
              <a:t>Ұлттық тәрбие, оның өркениеттік мәні жөніндегі мәселені ашуда мәдениет пен өркениеттің арақатынасын айқындау мақсатында зерттеулерге арқау болуы; </a:t>
            </a:r>
            <a:endParaRPr lang="kk-KZ" sz="3400" dirty="0">
              <a:latin typeface="Gabriola" pitchFamily="82" charset="0"/>
            </a:endParaRPr>
          </a:p>
        </p:txBody>
      </p:sp>
    </p:spTree>
  </p:cSld>
  <p:clrMapOvr>
    <a:masterClrMapping/>
  </p:clrMapOvr>
  <p:transition spd="slow" advClick="0" advTm="18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xit" presetSubtype="16" fill="hold" grpId="1" nodeType="click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7" presetClass="exit" presetSubtype="4" fill="hold" grpId="1" nodeType="click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4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ш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3284983"/>
            <a:ext cx="9144001" cy="3573017"/>
          </a:xfrm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dirty="0" smtClean="0">
                <a:latin typeface="Gabriola" pitchFamily="82" charset="0"/>
              </a:rPr>
              <a:t>Мектеп қабырғасында тәрбиеленіп жатқан жас ұрпақтарға білімді өз бетінше ізденуіне , ұлттық тәрбиені сіңіріп, оның ерекшелігін терең білуге, құрметтеуге, үйретуге тиіспіз. Қазақ халқының салт-дәстүрінің ұрпақ тәрбиесіне қосар үлесі аса зор, мәні үлкен. Ендеше ата-аналарымызға, ұстаздарымызға, оқушыларымызға білім беру барысында ұлттық салт-дәстүрлерді пайдалану олардың ұлттық рухты қалыптастыруға мол үлесін қосу қажет.</a:t>
            </a:r>
            <a:endParaRPr lang="kk-KZ" sz="2800" dirty="0">
              <a:latin typeface="Gabriola" pitchFamily="82" charset="0"/>
            </a:endParaRPr>
          </a:p>
        </p:txBody>
      </p:sp>
    </p:spTree>
  </p:cSld>
  <p:clrMapOvr>
    <a:masterClrMapping/>
  </p:clrMapOvr>
  <p:transition spd="slow" advClick="0" advTm="18000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xit" presetSubtype="4" fill="hold" grpId="1" nodeType="click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lide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3535"/>
          </a:xfrm>
          <a:prstGeom prst="rect">
            <a:avLst/>
          </a:prstGeom>
        </p:spPr>
      </p:pic>
    </p:spTree>
  </p:cSld>
  <p:clrMapOvr>
    <a:masterClrMapping/>
  </p:clrMapOvr>
  <p:transition spd="slow" advClick="0" advTm="18000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xit" presetSubtype="0" fill="hold" nodeType="clickEffect">
                                  <p:stCondLst>
                                    <p:cond delay="1650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11" dur="1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Без названия (1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3573016"/>
          </a:xfrm>
        </p:spPr>
      </p:pic>
      <p:sp>
        <p:nvSpPr>
          <p:cNvPr id="3" name="TextBox 2"/>
          <p:cNvSpPr txBox="1"/>
          <p:nvPr/>
        </p:nvSpPr>
        <p:spPr>
          <a:xfrm>
            <a:off x="0" y="3717032"/>
            <a:ext cx="9144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dirty="0" smtClean="0">
                <a:latin typeface="Gabriola" pitchFamily="82" charset="0"/>
              </a:rPr>
              <a:t>Адамзаттың мәдениет пен діндердің бейбіт сұхбаты болмаған жағыдайда қандай да бір қауіпсіздік туралы сөз қозғаудың мүмкін еместігіне көзі жетті. Сондай-ақ, әрбір халықтың өзінің тарихи, рухани және мәдени төлтума қасиеттеріне бойлауы арта түсуде. Бірақ осындай ұмтылыстар басқа халықтардың мүдделеріне нұқсан келтірмеуі тиіс. </a:t>
            </a:r>
            <a:endParaRPr lang="kk-KZ" sz="3200" dirty="0">
              <a:latin typeface="Gabriola" pitchFamily="82" charset="0"/>
            </a:endParaRPr>
          </a:p>
        </p:txBody>
      </p:sp>
    </p:spTree>
  </p:cSld>
  <p:clrMapOvr>
    <a:masterClrMapping/>
  </p:clrMapOvr>
  <p:transition spd="slow" advClick="0" advTm="18000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xit" presetSubtype="10" fill="hold" nodeType="click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xit" presetSubtype="16" fill="hold" grpId="1" nodeType="click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Без названия (3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3356992"/>
            <a:ext cx="4355976" cy="3501008"/>
          </a:xfrm>
        </p:spPr>
      </p:pic>
      <p:pic>
        <p:nvPicPr>
          <p:cNvPr id="3" name="Рисунок 2" descr="17_1599x12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8834" y="0"/>
            <a:ext cx="4785166" cy="33569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0"/>
            <a:ext cx="4355976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400" dirty="0" smtClean="0">
                <a:latin typeface="Gabriola" pitchFamily="82" charset="0"/>
              </a:rPr>
              <a:t>Сондықтан Қазақстанның өркениет өріне бастар бағыты – адамгершілік-ізгілік қасиеттерге негізделген ұлттық тәрбиеге табан тірейді</a:t>
            </a:r>
            <a:r>
              <a:rPr lang="ru-RU" dirty="0" smtClean="0"/>
              <a:t>. 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355976" y="3318570"/>
            <a:ext cx="478802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dirty="0" smtClean="0">
                <a:latin typeface="Gabriola" pitchFamily="82" charset="0"/>
              </a:rPr>
              <a:t>Ұлттық тәрбие мақсаты – ұлттық құндылықтар мен жалпыадамзаттық болып табылатын құндылықтардың үйлесімді дамып, көркейіп, жалпыадамзаттың бүгіні мен келешегіне қызмет етуі. </a:t>
            </a:r>
            <a:r>
              <a:rPr lang="ru-RU" sz="2000" dirty="0" smtClean="0"/>
              <a:t> </a:t>
            </a:r>
            <a:endParaRPr lang="ru-RU" sz="2000" dirty="0"/>
          </a:p>
        </p:txBody>
      </p:sp>
    </p:spTree>
  </p:cSld>
  <p:clrMapOvr>
    <a:masterClrMapping/>
  </p:clrMapOvr>
  <p:transition spd="slow" advClick="0" advTm="18000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xit" presetSubtype="4" fill="hold" grpId="1" nodeType="click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3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ages (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499992" y="0"/>
            <a:ext cx="4644008" cy="6858000"/>
          </a:xfrm>
        </p:spPr>
      </p:pic>
      <p:sp>
        <p:nvSpPr>
          <p:cNvPr id="3" name="TextBox 2"/>
          <p:cNvSpPr txBox="1"/>
          <p:nvPr/>
        </p:nvSpPr>
        <p:spPr>
          <a:xfrm>
            <a:off x="0" y="0"/>
            <a:ext cx="4427984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000" dirty="0" smtClean="0">
                <a:latin typeface="Gabriola" pitchFamily="82" charset="0"/>
              </a:rPr>
              <a:t>Тұлғаны ұлттық және жалпыадамзаттық құндылықтарға, ана тілін және мемлекеттік тілді, қазақ халқының, Қазақстан Республикасындағы этностар мен этникалық топтардың мәдениетін құрметтеуге бағдарлау</a:t>
            </a:r>
            <a:r>
              <a:rPr lang="kk-KZ" sz="3600" dirty="0" smtClean="0">
                <a:latin typeface="Gabriola" pitchFamily="82" charset="0"/>
              </a:rPr>
              <a:t>.</a:t>
            </a:r>
            <a:endParaRPr lang="kk-KZ" sz="3600" dirty="0">
              <a:latin typeface="Gabriola" pitchFamily="82" charset="0"/>
            </a:endParaRPr>
          </a:p>
        </p:txBody>
      </p:sp>
    </p:spTree>
  </p:cSld>
  <p:clrMapOvr>
    <a:masterClrMapping/>
  </p:clrMapOvr>
  <p:transition spd="slow" advClick="0" advTm="1800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3" presetClass="exit" presetSubtype="0" fill="hold" grpId="1" nodeType="clickEffect">
                                  <p:stCondLst>
                                    <p:cond delay="8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12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ppt_x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2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019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076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169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0296"/>
                                          </p:val>
                                        </p:tav>
                                        <p:tav tm="25000">
                                          <p:val>
                                            <p:strVal val="ppt_y+0.0454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0639"/>
                                          </p:val>
                                        </p:tav>
                                        <p:tav tm="35000">
                                          <p:val>
                                            <p:strVal val="ppt_y+0.0846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071"/>
                                          </p:val>
                                        </p:tav>
                                        <p:tav tm="45000">
                                          <p:val>
                                            <p:strVal val="ppt_y+0.1307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y+0.1792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029"/>
                                          </p:val>
                                        </p:tav>
                                        <p:tav tm="65000">
                                          <p:val>
                                            <p:strVal val="ppt_y+0.2253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461"/>
                                          </p:val>
                                        </p:tav>
                                        <p:tav tm="75000">
                                          <p:val>
                                            <p:strVal val="ppt_y+0.2646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2804"/>
                                          </p:val>
                                        </p:tav>
                                        <p:tav tm="85000">
                                          <p:val>
                                            <p:strVal val="ppt_y+0.2931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024"/>
                                          </p:val>
                                        </p:tav>
                                        <p:tav tm="95000">
                                          <p:val>
                                            <p:strVal val="ppt_y+0.308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200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9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ages (10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772816"/>
            <a:ext cx="9144000" cy="2952327"/>
          </a:xfrm>
        </p:spPr>
      </p:pic>
      <p:sp>
        <p:nvSpPr>
          <p:cNvPr id="5" name="TextBox 4"/>
          <p:cNvSpPr txBox="1"/>
          <p:nvPr/>
        </p:nvSpPr>
        <p:spPr>
          <a:xfrm>
            <a:off x="0" y="0"/>
            <a:ext cx="9144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dirty="0" smtClean="0">
                <a:latin typeface="Gabriola" pitchFamily="82" charset="0"/>
              </a:rPr>
              <a:t>Оқу мен тәрбиелеудің үлкен ортасы – мектеп екені белгілі. Ондағы жоспарлы тақырыптық сабақтармен қатар, сынып сағаттары, тәрбие сағаттары,пәндік олимпиадалар, ғылыми жобалар оқу мен тәрбиенің ең негізгі, ықпалдастығы болып отыр.</a:t>
            </a:r>
            <a:endParaRPr lang="kk-KZ" sz="2800" dirty="0">
              <a:latin typeface="Gabriola" pitchFamily="8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4941168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600" dirty="0" smtClean="0">
                <a:latin typeface="Gabriola" pitchFamily="82" charset="0"/>
              </a:rPr>
              <a:t>Бүгінгі таңда, ұрпағымыздың азамат болып қалыптасуы барысында біз олардың жаhанданудың теріс ықпалдарына қарсы тұруын ескеруіміз қажет.</a:t>
            </a:r>
            <a:endParaRPr lang="kk-KZ" sz="3600" dirty="0">
              <a:latin typeface="Gabriola" pitchFamily="82" charset="0"/>
            </a:endParaRPr>
          </a:p>
        </p:txBody>
      </p:sp>
    </p:spTree>
  </p:cSld>
  <p:clrMapOvr>
    <a:masterClrMapping/>
  </p:clrMapOvr>
  <p:transition spd="slow" advClick="0" advTm="18000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4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xit" presetSubtype="0" fill="hold" grpId="1" nodeType="clickEffect">
                                  <p:stCondLst>
                                    <p:cond delay="1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270" accel="50000">
                                          <p:stCondLst>
                                            <p:cond delay="273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733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67">
                                          <p:stCondLst>
                                            <p:cond delay="273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96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70" accel="50000">
                                          <p:stCondLst>
                                            <p:cond delay="273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39">
                                          <p:stCondLst>
                                            <p:cond delay="93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249" decel="50000">
                                          <p:stCondLst>
                                            <p:cond delay="9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0" presetClass="exit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2400" accel="1000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2400" accel="1000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00" decel="100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00" decel="100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400" accel="1000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400" accel="1000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4" presetClass="exit" presetSubtype="0" fill="hold" grpId="1" nodeType="clickEffect">
                                  <p:stCondLst>
                                    <p:cond delay="50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76" dur="3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7" dur="6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8" dur="2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Без названия (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666017" cy="3789040"/>
          </a:xfrm>
        </p:spPr>
      </p:pic>
      <p:sp>
        <p:nvSpPr>
          <p:cNvPr id="3" name="TextBox 2"/>
          <p:cNvSpPr txBox="1"/>
          <p:nvPr/>
        </p:nvSpPr>
        <p:spPr>
          <a:xfrm>
            <a:off x="4644008" y="0"/>
            <a:ext cx="449999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dirty="0" smtClean="0">
                <a:latin typeface="Gabriola" pitchFamily="82" charset="0"/>
              </a:rPr>
              <a:t>Ұлттық қадір-қасиет – ұлттық сана-сезімнің өзегі, адамгершіліктің бірегейі, халқымыздың ғасырлар бойы қалыптасқан қоғамдық сана­сының жемісі, кісілік қасиеттер жиынтығы. Қазақ халқы өз ұрпағын адамгершілікке, ізгілікке, инабатты­лыққа тәрбиелеуді ежелден-ақ өзінің басты мақсаты етіп қойған.</a:t>
            </a:r>
            <a:endParaRPr lang="kk-KZ" sz="3200" dirty="0">
              <a:latin typeface="Gabriola" pitchFamily="8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3861048"/>
            <a:ext cx="464400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dirty="0" smtClean="0">
                <a:latin typeface="Gabriola" pitchFamily="82" charset="0"/>
              </a:rPr>
              <a:t>Халық өз ұрпағына қайырымды­лықты ес білгеннен үйретіп, тиісті талап қою, дағдыландыру арқылы оны тұрмыстық салтқа, адамгершілікке, дәстүрге енгізді.</a:t>
            </a:r>
            <a:endParaRPr lang="kk-KZ" sz="3200" dirty="0">
              <a:latin typeface="Gabriola" pitchFamily="82" charset="0"/>
            </a:endParaRPr>
          </a:p>
        </p:txBody>
      </p:sp>
    </p:spTree>
  </p:cSld>
  <p:clrMapOvr>
    <a:masterClrMapping/>
  </p:clrMapOvr>
  <p:transition spd="slow" advClick="0" advTm="18000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xit" presetSubtype="4" fill="hold" nodeType="click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5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30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5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" grpId="0"/>
      <p:bldP spid="5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images (6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836712"/>
            <a:ext cx="91440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6600" dirty="0" smtClean="0">
                <a:solidFill>
                  <a:srgbClr val="FF0000"/>
                </a:solidFill>
                <a:latin typeface="Monotype Corsiva" pitchFamily="66" charset="0"/>
                <a:ea typeface="FangSong" pitchFamily="49" charset="-122"/>
                <a:cs typeface="Angsana New" pitchFamily="18" charset="-34"/>
              </a:rPr>
              <a:t>Назарларыңызға  рахмет</a:t>
            </a:r>
          </a:p>
          <a:p>
            <a:pPr algn="ctr"/>
            <a:endParaRPr lang="kk-KZ" sz="6600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  <a:ea typeface="FangSong" pitchFamily="49" charset="-122"/>
              <a:cs typeface="Angsana New" pitchFamily="18" charset="-34"/>
            </a:endParaRPr>
          </a:p>
          <a:p>
            <a:pPr algn="ctr"/>
            <a:r>
              <a:rPr lang="kk-KZ" sz="6600" dirty="0" smtClean="0">
                <a:solidFill>
                  <a:schemeClr val="bg1">
                    <a:lumMod val="95000"/>
                  </a:schemeClr>
                </a:solidFill>
                <a:latin typeface="Monotype Corsiva" pitchFamily="66" charset="0"/>
                <a:ea typeface="FangSong" pitchFamily="49" charset="-122"/>
                <a:cs typeface="Angsana New" pitchFamily="18" charset="-34"/>
              </a:rPr>
              <a:t>Келесі  кездескенше</a:t>
            </a:r>
          </a:p>
          <a:p>
            <a:pPr algn="ctr"/>
            <a:endParaRPr lang="kk-KZ" sz="6600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  <a:ea typeface="FangSong" pitchFamily="49" charset="-122"/>
              <a:cs typeface="Angsana New" pitchFamily="18" charset="-34"/>
            </a:endParaRPr>
          </a:p>
          <a:p>
            <a:pPr algn="ctr"/>
            <a:r>
              <a:rPr lang="kk-KZ" sz="6600" dirty="0" smtClean="0">
                <a:solidFill>
                  <a:srgbClr val="92D050"/>
                </a:solidFill>
                <a:latin typeface="Monotype Corsiva" pitchFamily="66" charset="0"/>
                <a:ea typeface="FangSong" pitchFamily="49" charset="-122"/>
                <a:cs typeface="Angsana New" pitchFamily="18" charset="-34"/>
              </a:rPr>
              <a:t>Қош  сау  болыңыздар !!!</a:t>
            </a:r>
            <a:endParaRPr lang="ru-RU" sz="6000" dirty="0">
              <a:solidFill>
                <a:srgbClr val="92D050"/>
              </a:solidFill>
              <a:latin typeface="Monotype Corsiva" pitchFamily="66" charset="0"/>
              <a:ea typeface="FangSong" pitchFamily="49" charset="-122"/>
              <a:cs typeface="Angsana New" pitchFamily="18" charset="-34"/>
            </a:endParaRPr>
          </a:p>
        </p:txBody>
      </p:sp>
    </p:spTree>
  </p:cSld>
  <p:clrMapOvr>
    <a:masterClrMapping/>
  </p:clrMapOvr>
  <p:transition spd="slow" advClick="0" advTm="18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1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4" presetClass="entr" presetSubtype="0" fill="hold" nodeType="click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1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600" decel="50000" autoRev="1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600" decel="100000" autoRev="1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600" decel="100000" autoRev="1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nodeType="click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3000" tmFilter="0,0; .5, 1; 1, 1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6" presetClass="exit" presetSubtype="0" fill="hold" grpId="0" nodeType="clickEffect">
                                  <p:stCondLst>
                                    <p:cond delay="6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29" dur="15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30" dur="15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31" dur="3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2" dur="3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6" presetClass="exit" presetSubtype="0" fill="hold" grpId="0" nodeType="withEffect">
                                  <p:stCondLst>
                                    <p:cond delay="6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35" dur="15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36" dur="15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37" dur="3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8" dur="3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56" presetClass="exit" presetSubtype="0" fill="hold" grpId="0" nodeType="withEffect">
                                  <p:stCondLst>
                                    <p:cond delay="6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41" dur="15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42" dur="15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43" dur="3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4" dur="3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lide-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 spd="slow" advClick="0" advTm="18000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3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3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xit" presetSubtype="10" fill="hold" nodeType="clickEffect">
                                  <p:stCondLst>
                                    <p:cond delay="1650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3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besik-bala-900x_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535488" cy="6858000"/>
          </a:xfrm>
        </p:spPr>
      </p:pic>
      <p:sp>
        <p:nvSpPr>
          <p:cNvPr id="3" name="TextBox 2"/>
          <p:cNvSpPr txBox="1"/>
          <p:nvPr/>
        </p:nvSpPr>
        <p:spPr>
          <a:xfrm>
            <a:off x="4572000" y="0"/>
            <a:ext cx="45720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briola" pitchFamily="82" charset="0"/>
              </a:rPr>
              <a:t>Ұлттық  тәрбие қазір елімізде орын алып отырған көптеген мәселелерді: ана тілін, ата тарихын, ұлттық салт-дәстүрін білмейтін жастар, тастанды жетім балалар, «қиын» балалар, қарттар үйлеріндегі әжелер мен аталар, наша қорлыққа салынған  жастар, тағы басқаларды бірте-бірте жоюдың және олардың алдын алып, болдырмаудың негізгі жолы. </a:t>
            </a:r>
            <a:endParaRPr lang="kk-KZ" sz="3200" dirty="0">
              <a:solidFill>
                <a:schemeClr val="tx1">
                  <a:lumMod val="95000"/>
                  <a:lumOff val="5000"/>
                </a:schemeClr>
              </a:solidFill>
              <a:latin typeface="Gabriola" pitchFamily="82" charset="0"/>
            </a:endParaRPr>
          </a:p>
        </p:txBody>
      </p:sp>
    </p:spTree>
  </p:cSld>
  <p:clrMapOvr>
    <a:masterClrMapping/>
  </p:clrMapOvr>
  <p:transition spd="slow" advClick="0" advTm="18000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xit" presetSubtype="10" fill="hold" nodeType="click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xit" presetSubtype="16" fill="hold" grpId="1" nodeType="click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1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Bugingi_kynin_batyrlary_Astana2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211960" y="1124744"/>
            <a:ext cx="4716016" cy="5517232"/>
          </a:xfrm>
        </p:spPr>
      </p:pic>
      <p:sp>
        <p:nvSpPr>
          <p:cNvPr id="7" name="TextBox 6"/>
          <p:cNvSpPr txBox="1"/>
          <p:nvPr/>
        </p:nvSpPr>
        <p:spPr>
          <a:xfrm>
            <a:off x="0" y="0"/>
            <a:ext cx="88924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dirty="0" smtClean="0">
                <a:latin typeface="Gabriola" pitchFamily="82" charset="0"/>
              </a:rPr>
              <a:t>«Адамға ең бірінші білім емес, тәрбие берілуі керек,</a:t>
            </a:r>
            <a:br>
              <a:rPr lang="kk-KZ" sz="3600" dirty="0" smtClean="0">
                <a:latin typeface="Gabriola" pitchFamily="82" charset="0"/>
              </a:rPr>
            </a:br>
            <a:r>
              <a:rPr lang="kk-KZ" sz="3600" dirty="0" smtClean="0">
                <a:latin typeface="Gabriola" pitchFamily="82" charset="0"/>
              </a:rPr>
              <a:t>тәрбиесіз берілген білім адамзаттың қас жауы»</a:t>
            </a:r>
            <a:br>
              <a:rPr lang="kk-KZ" sz="3600" dirty="0" smtClean="0">
                <a:latin typeface="Gabriola" pitchFamily="82" charset="0"/>
              </a:rPr>
            </a:br>
            <a:r>
              <a:rPr lang="kk-KZ" sz="3600" dirty="0" smtClean="0">
                <a:latin typeface="Gabriola" pitchFamily="82" charset="0"/>
              </a:rPr>
              <a:t>Әбу Насыр әл-Фараби</a:t>
            </a:r>
            <a:endParaRPr lang="kk-KZ" sz="3600" dirty="0">
              <a:latin typeface="Gabriola" pitchFamily="8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2060848"/>
            <a:ext cx="42484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dirty="0" smtClean="0">
                <a:latin typeface="Gabriola" pitchFamily="82" charset="0"/>
              </a:rPr>
              <a:t>«Елiмiздiң ертеңі-бүгiнгi жас ұрпақтың қолында, ал жас ұрпақтың тағдыры – ұстаздың қолында» – деп елбасымыз Н.Ә. Назарбаев айтқандай бiлiмдi, жан-жақты қабілетті ұрпақты тәрбиелеуде ұстаздар еңбегі зор</a:t>
            </a:r>
            <a:r>
              <a:rPr lang="kk-KZ" dirty="0" smtClean="0"/>
              <a:t>.</a:t>
            </a:r>
            <a:endParaRPr lang="kk-KZ" b="1" dirty="0"/>
          </a:p>
        </p:txBody>
      </p:sp>
    </p:spTree>
  </p:cSld>
  <p:clrMapOvr>
    <a:masterClrMapping/>
  </p:clrMapOvr>
  <p:transition spd="slow" advClick="0" advTm="1800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7" dur="3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3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6" fill="hold" nodeType="clickEffect">
                                  <p:stCondLst>
                                    <p:cond delay="550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6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0" nodeType="click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3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  <p:bldP spid="8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bef431c30042dd4d771321c63b970f8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4499992" cy="6858000"/>
          </a:xfrm>
        </p:spPr>
      </p:pic>
      <p:sp>
        <p:nvSpPr>
          <p:cNvPr id="3" name="Прямоугольник 2"/>
          <p:cNvSpPr/>
          <p:nvPr/>
        </p:nvSpPr>
        <p:spPr>
          <a:xfrm>
            <a:off x="4572000" y="0"/>
            <a:ext cx="45720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800" dirty="0" smtClean="0">
                <a:latin typeface="Gabriola" pitchFamily="82" charset="0"/>
              </a:rPr>
              <a:t>Ал, қазақ халқының ұлттық тәжірибелері мен тағылымдарының мол қазынасы – халықтық педагогика. Бүгiнгi қазақ мектептерінің алдында тұрған басты мiндет – окушының ұлттық сана-сезiмiн оятып, тәрбиелеп қана қоймай, оның бойына халықтық педагогиканы, ғасырлар бойы қалыптасқан тiл, дiн, тәрбие, ұлттық салт-дәстүр, үлгi-өнегенi сiңiрту, яғни тәрбие беру мен оқыту әдістемелерінің түрлерi көп. </a:t>
            </a:r>
            <a:endParaRPr lang="kk-KZ" sz="2800" dirty="0">
              <a:latin typeface="Gabriola" pitchFamily="82" charset="0"/>
            </a:endParaRPr>
          </a:p>
        </p:txBody>
      </p:sp>
    </p:spTree>
  </p:cSld>
  <p:clrMapOvr>
    <a:masterClrMapping/>
  </p:clrMapOvr>
  <p:transition spd="slow" advClick="0" advTm="18000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xit" presetSubtype="4" fill="hold" nodeType="click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6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xit" presetSubtype="4" fill="hold" grpId="1" nodeType="click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21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EmC0xrWj2N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44007" y="0"/>
            <a:ext cx="4499991" cy="4437112"/>
          </a:xfrm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449999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800" dirty="0" smtClean="0">
                <a:latin typeface="Gabriola" pitchFamily="82" charset="0"/>
              </a:rPr>
              <a:t>Ұлттық тәлім тәрбиенің іргетасын дұрыс қалай бiлу мұғалiмдердiң, ата-аналармен қосылып жүргiзген шараларына байланысты, өйткенi, бiрiншi ұлттық тәрбиені ошағы – отбасында, екiншiден, мектепте болғандықтан, ата-ана мен мектеп болып бiрiгiп жұмыс атқару – біздің басты мiндетiмi</a:t>
            </a:r>
            <a:r>
              <a:rPr lang="kk-KZ" sz="3600" dirty="0" smtClean="0">
                <a:latin typeface="Gabriola" pitchFamily="82" charset="0"/>
              </a:rPr>
              <a:t>з.</a:t>
            </a:r>
            <a:endParaRPr lang="kk-KZ" sz="3600" dirty="0">
              <a:latin typeface="Gabriola" pitchFamily="82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13633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4653136"/>
            <a:ext cx="9144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800" dirty="0" smtClean="0">
                <a:latin typeface="Gabriola" pitchFamily="82" charset="0"/>
              </a:rPr>
              <a:t>Ұлттық тәрбиенің мақсаты – ұлттық сана-сезімі қалыптасқан, ұлттық мүдденің өркендеуіне үлес қоса алатын ұлттық құндылықтар мен жалпы адамзаттық құндылықтарды өзара ұштастыра алатын ұлтжанды тұлғаны тәрбиелеу.</a:t>
            </a:r>
            <a:endParaRPr lang="kk-KZ" sz="2800" dirty="0">
              <a:latin typeface="Gabriola" pitchFamily="82" charset="0"/>
            </a:endParaRPr>
          </a:p>
        </p:txBody>
      </p:sp>
    </p:spTree>
  </p:cSld>
  <p:clrMapOvr>
    <a:masterClrMapping/>
  </p:clrMapOvr>
  <p:transition spd="slow" advClick="0" advTm="18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xit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xit" presetSubtype="0" fill="hold" grpId="1" nodeType="click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3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8" grpId="0"/>
      <p:bldP spid="8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f06399197408c06456432625dfa3919c-400x26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3068960"/>
            <a:ext cx="4644008" cy="3789040"/>
          </a:xfrm>
        </p:spPr>
      </p:pic>
      <p:pic>
        <p:nvPicPr>
          <p:cNvPr id="3" name="Рисунок 2" descr="1461065052_l-620x3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0"/>
            <a:ext cx="4499992" cy="357301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0"/>
            <a:ext cx="471601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600" dirty="0" smtClean="0">
                <a:latin typeface="Gabriola" pitchFamily="82" charset="0"/>
              </a:rPr>
              <a:t>Бұл орайда  ұлттық салт-дәстүрлерді үйрету сабақта және сыныптан тыс сабақтарда,тәрбие сағаттарында көрсету үрдіске айналып келеді . Еліміздің ертеңін сеніп тапсыратын отансүйгіш, еңбекқор ұрпақ тәрбиелеу үшін аянбай тер төгіп келеміз.</a:t>
            </a:r>
            <a:endParaRPr lang="kk-KZ" sz="2600" dirty="0">
              <a:latin typeface="Gabriola" pitchFamily="8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88024" y="3645024"/>
            <a:ext cx="435597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dirty="0" smtClean="0">
                <a:latin typeface="Gabriola" pitchFamily="82" charset="0"/>
              </a:rPr>
              <a:t> «Қазақстанның болашағы – қазақ тілінде» болғандықтан әдебиет сабағында оқушыларға  тақпақтарды жалаң жаттатып, ертегілерді құр оқытып қана қоймай, оны оқушының  санасына сіңіріп, мағынасына терең бойлатуға тырысамын. </a:t>
            </a:r>
            <a:endParaRPr lang="kk-KZ" sz="2400" dirty="0">
              <a:latin typeface="Gabriola" pitchFamily="82" charset="0"/>
            </a:endParaRPr>
          </a:p>
        </p:txBody>
      </p:sp>
    </p:spTree>
  </p:cSld>
  <p:clrMapOvr>
    <a:masterClrMapping/>
  </p:clrMapOvr>
  <p:transition spd="slow" advClick="0" advTm="18000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xit" presetSubtype="16" fill="hold" grpId="1" nodeType="click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6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xit" presetSubtype="0" fill="hold" grpId="1" nodeType="click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3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8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3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ages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3424416"/>
            <a:ext cx="4427984" cy="3429000"/>
          </a:xfrm>
        </p:spPr>
      </p:pic>
      <p:pic>
        <p:nvPicPr>
          <p:cNvPr id="3" name="Рисунок 2" descr="15245903713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4427984" cy="3429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99992" y="0"/>
            <a:ext cx="4644008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000" dirty="0" smtClean="0">
                <a:latin typeface="Gabriola" pitchFamily="82" charset="0"/>
              </a:rPr>
              <a:t>Ол үшін түрлі көрнекі құралдарды пайдаланып  «Тазша бала», «Қожанасыр», «Алдар көсе» сынды ертегі кейіпкерлерін балалардың өздеріне ойнатып, жан-жақты амал-тәсілдерді қолданамыз.  Сондай-ақ  ежелгі ата-бабаларымыздан жалғасып келе жатқан салт-дәстүрлеріміз бен әдет-ғұрыптарымызды, тарихымызды балалардың жадына жастайынан сіңіріп өсіруіміз шарт.</a:t>
            </a:r>
            <a:endParaRPr lang="kk-KZ" sz="3000" dirty="0">
              <a:latin typeface="Gabriola" pitchFamily="82" charset="0"/>
            </a:endParaRPr>
          </a:p>
        </p:txBody>
      </p:sp>
    </p:spTree>
  </p:cSld>
  <p:clrMapOvr>
    <a:masterClrMapping/>
  </p:clrMapOvr>
  <p:transition spd="slow" advClick="0" advTm="1800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3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3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xit" presetSubtype="10" fill="hold" nodeType="clickEffect">
                                  <p:stCondLst>
                                    <p:cond delay="8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34" dur="3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4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42" dur="3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3" dur="6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4" dur="2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674</TotalTime>
  <Words>874</Words>
  <Application>Microsoft Office PowerPoint</Application>
  <PresentationFormat>Экран (4:3)</PresentationFormat>
  <Paragraphs>41</Paragraphs>
  <Slides>25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777</cp:lastModifiedBy>
  <cp:revision>44</cp:revision>
  <dcterms:created xsi:type="dcterms:W3CDTF">2019-01-15T18:15:00Z</dcterms:created>
  <dcterms:modified xsi:type="dcterms:W3CDTF">2019-02-21T12:17:17Z</dcterms:modified>
</cp:coreProperties>
</file>