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ED9B4-FEB9-4BC9-A60B-4F888C37449E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B7E84-2592-4A50-BF35-A12E2F9A95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B7E84-2592-4A50-BF35-A12E2F9A9512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7.jpeg"/><Relationship Id="rId7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11" Type="http://schemas.openxmlformats.org/officeDocument/2006/relationships/image" Target="http://im5-tub.yandex.net/i?id=135073436-17-24" TargetMode="External"/><Relationship Id="rId5" Type="http://schemas.openxmlformats.org/officeDocument/2006/relationships/image" Target="../media/image6.gif"/><Relationship Id="rId10" Type="http://schemas.openxmlformats.org/officeDocument/2006/relationships/image" Target="../media/image18.jpeg"/><Relationship Id="rId4" Type="http://schemas.openxmlformats.org/officeDocument/2006/relationships/slide" Target="slide5.xml"/><Relationship Id="rId9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slide" Target="slide5.xml"/><Relationship Id="rId7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9.gif"/><Relationship Id="rId4" Type="http://schemas.openxmlformats.org/officeDocument/2006/relationships/image" Target="../media/image6.gif"/><Relationship Id="rId9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slide" Target="slide5.xml"/><Relationship Id="rId7" Type="http://schemas.openxmlformats.org/officeDocument/2006/relationships/image" Target="../media/image1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10" Type="http://schemas.openxmlformats.org/officeDocument/2006/relationships/image" Target="../media/image9.gif"/><Relationship Id="rId4" Type="http://schemas.openxmlformats.org/officeDocument/2006/relationships/image" Target="../media/image3.gif"/><Relationship Id="rId9" Type="http://schemas.openxmlformats.org/officeDocument/2006/relationships/image" Target="../media/image2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20.png"/><Relationship Id="rId7" Type="http://schemas.openxmlformats.org/officeDocument/2006/relationships/image" Target="../media/image1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6.gif"/><Relationship Id="rId10" Type="http://schemas.openxmlformats.org/officeDocument/2006/relationships/image" Target="../media/image2.gif"/><Relationship Id="rId4" Type="http://schemas.openxmlformats.org/officeDocument/2006/relationships/slide" Target="slide5.xml"/><Relationship Id="rId9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" Target="slide5.xml"/><Relationship Id="rId7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9.gif"/><Relationship Id="rId10" Type="http://schemas.openxmlformats.org/officeDocument/2006/relationships/image" Target="../media/image7.gif"/><Relationship Id="rId4" Type="http://schemas.openxmlformats.org/officeDocument/2006/relationships/image" Target="../media/image6.gif"/><Relationship Id="rId9" Type="http://schemas.openxmlformats.org/officeDocument/2006/relationships/image" Target="http://im5-tub.yandex.net/i?id=135073436-17-24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slide" Target="slide5.xml"/><Relationship Id="rId7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8.gif"/><Relationship Id="rId10" Type="http://schemas.openxmlformats.org/officeDocument/2006/relationships/image" Target="../media/image19.gif"/><Relationship Id="rId4" Type="http://schemas.openxmlformats.org/officeDocument/2006/relationships/image" Target="../media/image6.gif"/><Relationship Id="rId9" Type="http://schemas.openxmlformats.org/officeDocument/2006/relationships/image" Target="../media/image7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21.jpeg"/><Relationship Id="rId7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5" Type="http://schemas.openxmlformats.org/officeDocument/2006/relationships/slide" Target="slide5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" Target="slide5.xml"/><Relationship Id="rId7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14.gif"/><Relationship Id="rId4" Type="http://schemas.openxmlformats.org/officeDocument/2006/relationships/image" Target="../media/image6.gif"/><Relationship Id="rId9" Type="http://schemas.openxmlformats.org/officeDocument/2006/relationships/image" Target="http://im5-tub.yandex.net/i?id=135073436-17-24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slide" Target="slide5.xml"/><Relationship Id="rId7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image" Target="../media/image14.gif"/><Relationship Id="rId4" Type="http://schemas.openxmlformats.org/officeDocument/2006/relationships/image" Target="../media/image6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23.png"/><Relationship Id="rId7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6.gif"/><Relationship Id="rId10" Type="http://schemas.openxmlformats.org/officeDocument/2006/relationships/image" Target="../media/image4.gif"/><Relationship Id="rId4" Type="http://schemas.openxmlformats.org/officeDocument/2006/relationships/slide" Target="slide5.xml"/><Relationship Id="rId9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2.gif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slide" Target="slide5.xml"/><Relationship Id="rId7" Type="http://schemas.openxmlformats.org/officeDocument/2006/relationships/image" Target="../media/image1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9.gif"/><Relationship Id="rId10" Type="http://schemas.openxmlformats.org/officeDocument/2006/relationships/image" Target="../media/image4.gif"/><Relationship Id="rId4" Type="http://schemas.openxmlformats.org/officeDocument/2006/relationships/image" Target="../media/image6.gif"/><Relationship Id="rId9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slide" Target="slide5.xml"/><Relationship Id="rId7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9.gif"/><Relationship Id="rId4" Type="http://schemas.openxmlformats.org/officeDocument/2006/relationships/image" Target="../media/image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9.gif"/><Relationship Id="rId4" Type="http://schemas.openxmlformats.org/officeDocument/2006/relationships/image" Target="../media/image6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slide" Target="slide5.xml"/><Relationship Id="rId7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14.gif"/><Relationship Id="rId4" Type="http://schemas.openxmlformats.org/officeDocument/2006/relationships/image" Target="../media/image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2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6.gif"/><Relationship Id="rId7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9.gif"/><Relationship Id="rId4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9.gif"/><Relationship Id="rId4" Type="http://schemas.openxmlformats.org/officeDocument/2006/relationships/image" Target="../media/image14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4.gi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gi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3.gif"/><Relationship Id="rId10" Type="http://schemas.openxmlformats.org/officeDocument/2006/relationships/oleObject" Target="../embeddings/oleObject6.bin"/><Relationship Id="rId4" Type="http://schemas.openxmlformats.org/officeDocument/2006/relationships/image" Target="../media/image5.jpeg"/><Relationship Id="rId9" Type="http://schemas.openxmlformats.org/officeDocument/2006/relationships/oleObject" Target="../embeddings/oleObject5.bin"/><Relationship Id="rId1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8.xml"/><Relationship Id="rId18" Type="http://schemas.openxmlformats.org/officeDocument/2006/relationships/slide" Target="slide12.xml"/><Relationship Id="rId26" Type="http://schemas.openxmlformats.org/officeDocument/2006/relationships/slide" Target="slide26.xml"/><Relationship Id="rId3" Type="http://schemas.openxmlformats.org/officeDocument/2006/relationships/image" Target="../media/image6.gif"/><Relationship Id="rId21" Type="http://schemas.openxmlformats.org/officeDocument/2006/relationships/slide" Target="slide22.xml"/><Relationship Id="rId7" Type="http://schemas.openxmlformats.org/officeDocument/2006/relationships/slide" Target="slide7.xml"/><Relationship Id="rId12" Type="http://schemas.openxmlformats.org/officeDocument/2006/relationships/slide" Target="slide17.xml"/><Relationship Id="rId17" Type="http://schemas.openxmlformats.org/officeDocument/2006/relationships/slide" Target="slide11.xml"/><Relationship Id="rId25" Type="http://schemas.openxmlformats.org/officeDocument/2006/relationships/slide" Target="slide23.xml"/><Relationship Id="rId2" Type="http://schemas.openxmlformats.org/officeDocument/2006/relationships/image" Target="../media/image5.jpeg"/><Relationship Id="rId16" Type="http://schemas.openxmlformats.org/officeDocument/2006/relationships/slide" Target="slide13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16.xml"/><Relationship Id="rId24" Type="http://schemas.openxmlformats.org/officeDocument/2006/relationships/slide" Target="slide21.xml"/><Relationship Id="rId5" Type="http://schemas.openxmlformats.org/officeDocument/2006/relationships/image" Target="../media/image9.gif"/><Relationship Id="rId15" Type="http://schemas.openxmlformats.org/officeDocument/2006/relationships/slide" Target="slide19.xml"/><Relationship Id="rId23" Type="http://schemas.openxmlformats.org/officeDocument/2006/relationships/slide" Target="slide24.xml"/><Relationship Id="rId10" Type="http://schemas.openxmlformats.org/officeDocument/2006/relationships/slide" Target="slide10.xml"/><Relationship Id="rId19" Type="http://schemas.openxmlformats.org/officeDocument/2006/relationships/slide" Target="slide14.xml"/><Relationship Id="rId4" Type="http://schemas.openxmlformats.org/officeDocument/2006/relationships/image" Target="../media/image2.gif"/><Relationship Id="rId9" Type="http://schemas.openxmlformats.org/officeDocument/2006/relationships/slide" Target="slide9.xml"/><Relationship Id="rId14" Type="http://schemas.openxmlformats.org/officeDocument/2006/relationships/slide" Target="slide20.xml"/><Relationship Id="rId22" Type="http://schemas.openxmlformats.org/officeDocument/2006/relationships/slide" Target="slide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6.gif"/><Relationship Id="rId7" Type="http://schemas.openxmlformats.org/officeDocument/2006/relationships/image" Target="../media/image1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9.gif"/><Relationship Id="rId4" Type="http://schemas.openxmlformats.org/officeDocument/2006/relationships/image" Target="../media/image7.gif"/><Relationship Id="rId9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6.gif"/><Relationship Id="rId7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14.gif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14.gif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6.gif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"/>
            <a:ext cx="9143999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00166" y="1785926"/>
            <a:ext cx="7070783" cy="1846659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pPr algn="ctr"/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Жүйріктен  жүйрік озар,</a:t>
            </a:r>
          </a:p>
          <a:p>
            <a:pPr algn="ctr"/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жарысқанда</a:t>
            </a:r>
            <a:endParaRPr lang="ru-RU" sz="5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6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857232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MM90033674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929066"/>
            <a:ext cx="990600" cy="762000"/>
          </a:xfrm>
          <a:prstGeom prst="rect">
            <a:avLst/>
          </a:prstGeom>
          <a:noFill/>
        </p:spPr>
      </p:pic>
      <p:pic>
        <p:nvPicPr>
          <p:cNvPr id="19" name="Picture 6" descr="MM90020540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4429132"/>
            <a:ext cx="1409700" cy="1047750"/>
          </a:xfrm>
          <a:prstGeom prst="rect">
            <a:avLst/>
          </a:prstGeom>
          <a:noFill/>
        </p:spPr>
      </p:pic>
      <p:pic>
        <p:nvPicPr>
          <p:cNvPr id="20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620713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714356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3428992" y="5286388"/>
            <a:ext cx="3740575" cy="769441"/>
          </a:xfrm>
          <a:prstGeom prst="rect">
            <a:avLst/>
          </a:prstGeom>
          <a:noFill/>
        </p:spPr>
        <p:txBody>
          <a:bodyPr wrap="none">
            <a:prstTxWarp prst="text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5-7 </a:t>
            </a:r>
            <a:r>
              <a:rPr lang="ru-RU" sz="4400" b="1" dirty="0" err="1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сыныптар</a:t>
            </a:r>
            <a:endParaRPr lang="ru-RU" sz="4400" b="1" dirty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14414" y="0"/>
            <a:ext cx="756084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Сұрақ белгісінің  орнында тұрған санды тап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2" descr="C:\Users\Гульнар К\Desktop\2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481" t="73658" r="59464" b="11812"/>
          <a:stretch/>
        </p:blipFill>
        <p:spPr bwMode="auto">
          <a:xfrm rot="5400000">
            <a:off x="2828495" y="1358270"/>
            <a:ext cx="3419380" cy="42484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Горизонтальный свиток 6"/>
          <p:cNvSpPr/>
          <p:nvPr/>
        </p:nvSpPr>
        <p:spPr>
          <a:xfrm>
            <a:off x="642910" y="5143512"/>
            <a:ext cx="2952328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108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8" name="Стрелка влево 7">
            <a:hlinkClick r:id="rId4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koshkia-118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785794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MM90033674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7224" y="2857496"/>
            <a:ext cx="990600" cy="762000"/>
          </a:xfrm>
          <a:prstGeom prst="rect">
            <a:avLst/>
          </a:prstGeom>
          <a:noFill/>
        </p:spPr>
      </p:pic>
      <p:pic>
        <p:nvPicPr>
          <p:cNvPr id="17" name="Picture 5" descr="MM900223770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10" y="3643314"/>
            <a:ext cx="1419225" cy="1238250"/>
          </a:xfrm>
          <a:prstGeom prst="rect">
            <a:avLst/>
          </a:prstGeom>
          <a:noFill/>
        </p:spPr>
      </p:pic>
      <p:pic>
        <p:nvPicPr>
          <p:cNvPr id="18" name="Picture 1" descr="http://im5-tub.yandex.net/i?id=135073436-17-24"/>
          <p:cNvPicPr>
            <a:picLocks noChangeAspect="1" noChangeArrowheads="1"/>
          </p:cNvPicPr>
          <p:nvPr/>
        </p:nvPicPr>
        <p:blipFill>
          <a:blip r:embed="rId10" r:link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2643182"/>
            <a:ext cx="1438275" cy="1095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142976" y="500042"/>
            <a:ext cx="7467600" cy="3687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Торда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 12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құс отыр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.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Оның 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11-нен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басқасы ұшып кетті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?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Торда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қанша құс қалды?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714348" y="5143512"/>
            <a:ext cx="2952328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12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8" name="Стрелка влево 7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785794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koshkia-118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 descr="MM90020540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9454" y="4000504"/>
            <a:ext cx="1409700" cy="1047750"/>
          </a:xfrm>
          <a:prstGeom prst="rect">
            <a:avLst/>
          </a:prstGeom>
          <a:noFill/>
        </p:spPr>
      </p:pic>
      <p:pic>
        <p:nvPicPr>
          <p:cNvPr id="17" name="Picture 7" descr="MM90033674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7224" y="2857496"/>
            <a:ext cx="990600" cy="762000"/>
          </a:xfrm>
          <a:prstGeom prst="rect">
            <a:avLst/>
          </a:prstGeom>
          <a:noFill/>
        </p:spPr>
      </p:pic>
      <p:pic>
        <p:nvPicPr>
          <p:cNvPr id="18" name="Picture 5" descr="MM900223770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10" y="3643314"/>
            <a:ext cx="1419225" cy="123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00100" y="357166"/>
            <a:ext cx="7385248" cy="4104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100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шөжек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, 100 кг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бидайды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 100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күнде жейтін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болса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, 10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шөжек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, 10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күнде қанша 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кг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бидай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жейді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?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714348" y="4786322"/>
            <a:ext cx="3168352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1кг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MM90033674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2857496"/>
            <a:ext cx="990600" cy="762000"/>
          </a:xfrm>
          <a:prstGeom prst="rect">
            <a:avLst/>
          </a:prstGeom>
          <a:noFill/>
        </p:spPr>
      </p:pic>
      <p:pic>
        <p:nvPicPr>
          <p:cNvPr id="9" name="Picture 5" descr="MM90022377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643314"/>
            <a:ext cx="1419225" cy="1238250"/>
          </a:xfrm>
          <a:prstGeom prst="rect">
            <a:avLst/>
          </a:prstGeom>
          <a:noFill/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7L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7L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koshkia-1185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0" descr="ludia-716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768" y="3571876"/>
            <a:ext cx="1500187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0" descr="звезды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0034" y="135729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285852" y="357166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71462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71472" y="642918"/>
            <a:ext cx="7385248" cy="165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Адам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есектен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 неге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құлайды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?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1857364"/>
            <a:ext cx="2527409" cy="371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Горизонтальный свиток 6"/>
          <p:cNvSpPr/>
          <p:nvPr/>
        </p:nvSpPr>
        <p:spPr>
          <a:xfrm>
            <a:off x="642910" y="5000636"/>
            <a:ext cx="3096344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жерге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8" name="Стрелка влево 7">
            <a:hlinkClick r:id="rId4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43834" y="285728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koshkia-1185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MM90033674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7224" y="2857496"/>
            <a:ext cx="990600" cy="762000"/>
          </a:xfrm>
          <a:prstGeom prst="rect">
            <a:avLst/>
          </a:prstGeom>
          <a:noFill/>
        </p:spPr>
      </p:pic>
      <p:pic>
        <p:nvPicPr>
          <p:cNvPr id="16" name="Picture 5" descr="MM900223770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28794" y="2428868"/>
            <a:ext cx="1419225" cy="1238250"/>
          </a:xfrm>
          <a:prstGeom prst="rect">
            <a:avLst/>
          </a:prstGeom>
          <a:noFill/>
        </p:spPr>
      </p:pic>
      <p:pic>
        <p:nvPicPr>
          <p:cNvPr id="17" name="Picture 20" descr="звезды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57554" y="385762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0" descr="звезды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142976" y="378619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203412" y="1556792"/>
            <a:ext cx="7385248" cy="165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Біздікі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болғанымен басқалар қолданатын нәрсе?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785786" y="4643446"/>
            <a:ext cx="3240360" cy="18002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адамның есімі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357166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koshkia-118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MM900336744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786" y="3643314"/>
            <a:ext cx="990600" cy="762000"/>
          </a:xfrm>
          <a:prstGeom prst="rect">
            <a:avLst/>
          </a:prstGeom>
          <a:noFill/>
        </p:spPr>
      </p:pic>
      <p:pic>
        <p:nvPicPr>
          <p:cNvPr id="15" name="Picture 1" descr="http://im5-tub.yandex.net/i?id=135073436-17-24"/>
          <p:cNvPicPr>
            <a:picLocks noChangeAspect="1" noChangeArrowheads="1"/>
          </p:cNvPicPr>
          <p:nvPr/>
        </p:nvPicPr>
        <p:blipFill>
          <a:blip r:embed="rId8" r:link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3571876"/>
            <a:ext cx="1438275" cy="1095375"/>
          </a:xfrm>
          <a:prstGeom prst="rect">
            <a:avLst/>
          </a:prstGeom>
          <a:noFill/>
        </p:spPr>
      </p:pic>
      <p:pic>
        <p:nvPicPr>
          <p:cNvPr id="16" name="Picture 5" descr="MM900223770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85918" y="3429000"/>
            <a:ext cx="1419225" cy="123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34" y="1500174"/>
            <a:ext cx="8286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Бөлмеде 2 ит, 3 құс, 1 шыбын бар. Осы жануарлардың бәрінің аяқтарын қосып есептегенде қанша болады?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9" name="Стрелка влево 8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28662" y="47148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00100" y="4929198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18</a:t>
            </a:r>
            <a:endParaRPr lang="ru-RU" sz="2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28662" y="4857760"/>
            <a:ext cx="92869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C:\Users\Асем\Desktop\фоны\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3214686"/>
            <a:ext cx="20812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 descr="koshkia-118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85852" y="357166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7" descr="MM90033674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786" y="3643314"/>
            <a:ext cx="990600" cy="762000"/>
          </a:xfrm>
          <a:prstGeom prst="rect">
            <a:avLst/>
          </a:prstGeom>
          <a:noFill/>
        </p:spPr>
      </p:pic>
      <p:pic>
        <p:nvPicPr>
          <p:cNvPr id="21" name="Picture 5" descr="MM900223770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85918" y="3429000"/>
            <a:ext cx="1419225" cy="1238250"/>
          </a:xfrm>
          <a:prstGeom prst="rect">
            <a:avLst/>
          </a:prstGeom>
          <a:noFill/>
        </p:spPr>
      </p:pic>
      <p:pic>
        <p:nvPicPr>
          <p:cNvPr id="24" name="Picture 50" descr="ludia-716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28992" y="3357562"/>
            <a:ext cx="1500187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42910" y="214290"/>
            <a:ext cx="7704856" cy="3456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Екі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қаладан бір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мезгілде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жеңіл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машина мен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жүк машинасы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бір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біріне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қарама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қарсы шықты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Жеңіл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машина 80 км/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сағ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ал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жүк машинасы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60 км/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сағ жылдамдықпен жүріп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олар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5сағаттан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соң кездесті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Бастапқыда екі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машинаның арасы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неше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км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болған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2" descr="http://www.bibipedia.info/upload/gallery/images/%D0%9A%D0%B0%D1%82%D0%B0%D0%BB%D0%BE%D0%B3_%D0%B0%D0%B2%D1%82%D0%BE%D0%BC%D0%BE%D0%B1%D0%B8%D0%BB%D0%B5%D0%B9/Kia/Ceed/Ceed_2012/Kia_Ceed_2012_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606" y="3934202"/>
            <a:ext cx="1618187" cy="10789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272774" y="4696156"/>
            <a:ext cx="8627772" cy="805726"/>
            <a:chOff x="272774" y="4696156"/>
            <a:chExt cx="8627772" cy="805726"/>
          </a:xfrm>
        </p:grpSpPr>
        <p:cxnSp>
          <p:nvCxnSpPr>
            <p:cNvPr id="8" name="Прямая со стрелкой 7"/>
            <p:cNvCxnSpPr/>
            <p:nvPr/>
          </p:nvCxnSpPr>
          <p:spPr>
            <a:xfrm flipH="1">
              <a:off x="4283968" y="4696156"/>
              <a:ext cx="28285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Прямоугольник 8"/>
            <p:cNvSpPr/>
            <p:nvPr/>
          </p:nvSpPr>
          <p:spPr>
            <a:xfrm>
              <a:off x="272774" y="4869160"/>
              <a:ext cx="8627772" cy="175549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491834" y="4696156"/>
              <a:ext cx="16561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Левая фигурная скобка 10"/>
            <p:cNvSpPr/>
            <p:nvPr/>
          </p:nvSpPr>
          <p:spPr>
            <a:xfrm rot="16200000">
              <a:off x="4321444" y="2146916"/>
              <a:ext cx="288032" cy="64219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solidFill>
                  <a:srgbClr val="7030A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39168" y="5045114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0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3" name="Picture 4" descr="http://russian-cargo.ru/images/img/index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714752"/>
            <a:ext cx="2133864" cy="10896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830018" y="4273634"/>
            <a:ext cx="9874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сағат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0694" y="4286256"/>
            <a:ext cx="9874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сағат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57224" y="5345832"/>
            <a:ext cx="3160438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</a:t>
            </a:r>
          </a:p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700 км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8" name="Стрелка влево 17">
            <a:hlinkClick r:id="rId5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0" descr="звезды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72396" y="2643182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7" descr="7L4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7" descr="7L4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7L4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7" descr="7L4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koshkia-1185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30417 0.0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8" y="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85185E-6 L 0.18021 0.0013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1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00100" y="357166"/>
            <a:ext cx="7701779" cy="165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Екі бекеттің арасын жүк машинасы сағатына 60 км жылдамдықпен   4сағат жүрді. Қайтар жолды ол осы жолды 5 сағат жүрді. Жүк машинасының қайтар жолдағы жылдамдығын тап.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785786" y="5000636"/>
            <a:ext cx="2664296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</a:t>
            </a:r>
            <a:endParaRPr lang="kk-KZ" sz="2800" b="1" dirty="0">
              <a:solidFill>
                <a:srgbClr val="00B050"/>
              </a:solidFill>
            </a:endParaRPr>
          </a:p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48 км/сағ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koshkia-118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3357562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MM900336744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71670" y="4071942"/>
            <a:ext cx="990600" cy="762000"/>
          </a:xfrm>
          <a:prstGeom prst="rect">
            <a:avLst/>
          </a:prstGeom>
          <a:noFill/>
        </p:spPr>
      </p:pic>
      <p:pic>
        <p:nvPicPr>
          <p:cNvPr id="15" name="Picture 1" descr="http://im5-tub.yandex.net/i?id=135073436-17-24"/>
          <p:cNvPicPr>
            <a:picLocks noChangeAspect="1" noChangeArrowheads="1"/>
          </p:cNvPicPr>
          <p:nvPr/>
        </p:nvPicPr>
        <p:blipFill>
          <a:blip r:embed="rId8" r:link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3786190"/>
            <a:ext cx="1714512" cy="13057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219200" y="838200"/>
            <a:ext cx="7385248" cy="165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Қабырғалары 4дм және 8дм тіктөртбұрыштың периметрін тап.?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3828" y="2708920"/>
            <a:ext cx="3312368" cy="151216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785786" y="4929198"/>
            <a:ext cx="2664296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</a:t>
            </a:r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24 </a:t>
            </a:r>
            <a:r>
              <a:rPr lang="kk-KZ" sz="2800" b="1" dirty="0" smtClean="0">
                <a:solidFill>
                  <a:srgbClr val="00B050"/>
                </a:solidFill>
              </a:rPr>
              <a:t>дм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8" name="Стрелка влево 7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koshkia-118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0" descr="ludia-71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2357430"/>
            <a:ext cx="1500187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48" y="428604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MM90033674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786" y="3643314"/>
            <a:ext cx="99060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99592" y="1268760"/>
            <a:ext cx="4018383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Кубтың көлемінің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формуласын атаңдар.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142" t="6864" r="25113" b="7362"/>
          <a:stretch/>
        </p:blipFill>
        <p:spPr bwMode="auto">
          <a:xfrm>
            <a:off x="5237583" y="1017604"/>
            <a:ext cx="2934817" cy="350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Горизонтальный свиток 6"/>
          <p:cNvSpPr/>
          <p:nvPr/>
        </p:nvSpPr>
        <p:spPr>
          <a:xfrm>
            <a:off x="785786" y="4929198"/>
            <a:ext cx="2664296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</a:t>
            </a:r>
            <a:r>
              <a:rPr lang="en-US" sz="2800" b="1" dirty="0" smtClean="0">
                <a:solidFill>
                  <a:srgbClr val="00B050"/>
                </a:solidFill>
              </a:rPr>
              <a:t>V=</a:t>
            </a:r>
            <a:r>
              <a:rPr lang="en-US" sz="2800" b="1" dirty="0" err="1" smtClean="0">
                <a:solidFill>
                  <a:srgbClr val="00B050"/>
                </a:solidFill>
              </a:rPr>
              <a:t>abc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8" name="Стрелка влево 7">
            <a:hlinkClick r:id="rId4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koshkia-118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8860" y="285728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0" descr="ludia-716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43306" y="2500306"/>
            <a:ext cx="1500187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MM900336744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3071810"/>
            <a:ext cx="990600" cy="762000"/>
          </a:xfrm>
          <a:prstGeom prst="rect">
            <a:avLst/>
          </a:prstGeom>
          <a:noFill/>
        </p:spPr>
      </p:pic>
      <p:pic>
        <p:nvPicPr>
          <p:cNvPr id="17" name="Picture 6" descr="MM900205402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28794" y="3500438"/>
            <a:ext cx="1409700" cy="104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650038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MM90022377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5072074"/>
            <a:ext cx="1419225" cy="1238250"/>
          </a:xfrm>
          <a:prstGeom prst="rect">
            <a:avLst/>
          </a:prstGeom>
          <a:noFill/>
        </p:spPr>
      </p:pic>
      <p:pic>
        <p:nvPicPr>
          <p:cNvPr id="10" name="Picture 20" descr="звезды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78579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MM900205402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5445125"/>
            <a:ext cx="1409700" cy="1047750"/>
          </a:xfrm>
          <a:prstGeom prst="rect">
            <a:avLst/>
          </a:prstGeom>
          <a:noFill/>
        </p:spPr>
      </p:pic>
      <p:pic>
        <p:nvPicPr>
          <p:cNvPr id="12" name="Picture 2" descr="C:\Users\Асем\Desktop\фоны\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78" y="285728"/>
            <a:ext cx="20812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0" descr="звезды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21429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428596" y="928670"/>
            <a:ext cx="8715404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altLang="ru-RU" sz="2800" b="1" i="1" dirty="0"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  <a:p>
            <a:r>
              <a:rPr lang="kk-KZ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altLang="ru-RU" sz="2800" b="1" i="1" dirty="0">
                <a:solidFill>
                  <a:srgbClr val="CCFF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altLang="ru-RU" sz="2800" b="1" i="1" dirty="0">
                <a:latin typeface="Times New Roman" pitchFamily="18" charset="0"/>
                <a:cs typeface="Times New Roman" pitchFamily="18" charset="0"/>
              </a:rPr>
              <a:t>Білімділігі</a:t>
            </a: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қушылардың  математикаға  деген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қызығушылығын арттыру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математикалық  ойлау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қаблетін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дамыту, алған  білімдерін тереңдету  есептеу  дағдыларын  жетілдіру.</a:t>
            </a:r>
            <a:endParaRPr lang="kk-KZ" alt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altLang="ru-RU" sz="20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 b="1" i="1" dirty="0" smtClean="0">
                <a:latin typeface="Times New Roman" pitchFamily="18" charset="0"/>
                <a:cs typeface="Times New Roman" pitchFamily="18" charset="0"/>
              </a:rPr>
              <a:t>Дамытушылық</a:t>
            </a:r>
            <a:r>
              <a:rPr lang="kk-KZ" alt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Оқушыларға өз бетінше жұмыс бере отырып, есептер шығарыуда  алған білімдерін қолдана білу,шығармашылық  қабілетін  дамыту.</a:t>
            </a:r>
          </a:p>
          <a:p>
            <a:endParaRPr lang="kk-KZ" altLang="ru-RU" sz="20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 b="1" i="1" dirty="0" smtClean="0">
                <a:latin typeface="Times New Roman" pitchFamily="18" charset="0"/>
                <a:cs typeface="Times New Roman" pitchFamily="18" charset="0"/>
              </a:rPr>
              <a:t>Тәрбиелігі</a:t>
            </a:r>
            <a:r>
              <a:rPr lang="kk-KZ" alt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 жауапкершілікке,  ұқыптылыққа,  белсенд</a:t>
            </a:r>
            <a:r>
              <a:rPr lang="ru-RU" alt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ілігікке</a:t>
            </a:r>
            <a:r>
              <a:rPr lang="ru-RU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alt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еңбекке  тәрбиелеу.</a:t>
            </a:r>
            <a:endParaRPr lang="ru-RU" altLang="ru-RU" sz="20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сокровищ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" y="0"/>
            <a:ext cx="9132524" cy="71233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691680" y="1556792"/>
            <a:ext cx="4680520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smtClean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KZ Times New Roman" pitchFamily="18" charset="0"/>
                <a:ea typeface="+mn-ea"/>
                <a:cs typeface="+mn-cs"/>
              </a:rPr>
              <a:t>БОНУС +1 </a:t>
            </a:r>
            <a:endParaRPr kumimoji="0" lang="ru-RU" sz="6600" b="1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sp>
        <p:nvSpPr>
          <p:cNvPr id="7" name="Стрелка влево 6">
            <a:hlinkClick r:id="rId4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18 0.14283 C 0.10122 0.14098 0.10938 0.14329 0.11841 0.14422 C 0.13316 0.14584 0.14792 0.14607 0.16285 0.14676 C 0.16372 0.147 0.17657 0.14908 0.17796 0.14954 C 0.18386 0.15162 0.1849 0.15649 0.18907 0.16158 C 0.19271 0.16598 0.19792 0.17084 0.20226 0.17385 C 0.20608 0.18102 0.21146 0.18681 0.2165 0.1926 C 0.22101 0.19792 0.22257 0.20417 0.22761 0.2088 C 0.2283 0.21019 0.22865 0.21181 0.22952 0.21297 C 0.23039 0.21412 0.23195 0.21412 0.23264 0.21551 C 0.23334 0.21667 0.23299 0.21852 0.23351 0.21968 C 0.23438 0.22153 0.2356 0.22315 0.23664 0.225 C 0.23837 0.23149 0.2408 0.2382 0.24376 0.24375 C 0.2448 0.25579 0.24827 0.26667 0.24983 0.27894 C 0.24896 0.28959 0.24966 0.30093 0.24671 0.31112 C 0.2448 0.31783 0.24115 0.32223 0.23768 0.32732 C 0.23421 0.33264 0.2323 0.33982 0.22848 0.34491 C 0.22275 0.35255 0.21598 0.35556 0.20834 0.35834 C 0.20695 0.35764 0.20226 0.35533 0.20122 0.35556 C 0.19705 0.35649 0.19497 0.36389 0.19011 0.36505 C 0.17622 0.36829 0.16181 0.36713 0.14775 0.36899 C 0.12257 0.3676 0.0974 0.36135 0.07292 0.35417 C 0.0658 0.34862 0.06181 0.33889 0.05487 0.33264 C 0.04688 0.32547 0.03785 0.31922 0.02952 0.3125 C 0.02171 0.29838 0.01268 0.28473 0.00329 0.27223 C -0.00209 0.2507 -0.0026 0.22871 -0.01181 0.2088 C -0.01198 0.20695 -0.01389 0.19237 -0.01389 0.19121 C -0.0132 0.18102 -0.00243 0.15926 0.00434 0.15371 C 0.00885 0.14584 0.01007 0.13473 0.0165 0.1294 C 0.01945 0.11991 0.0224 0.11389 0.02657 0.1051 C 0.03108 0.08172 0.04966 0.07269 0.06598 0.06875 C 0.07778 0.0625 0.0927 0.06389 0.10539 0.06088 C 0.13837 0.06158 0.16007 0.06135 0.18907 0.06505 C 0.19844 0.06852 0.20539 0.07732 0.21441 0.08079 C 0.22761 0.09306 0.23837 0.10602 0.24983 0.1213 C 0.254 0.12686 0.25174 0.12593 0.25487 0.13195 C 0.26129 0.14422 0.26858 0.15834 0.27605 0.16968 C 0.27935 0.18635 0.28178 0.20463 0.28612 0.22084 C 0.28646 0.22709 0.28646 0.23357 0.28716 0.23982 C 0.28751 0.24352 0.28872 0.24676 0.28907 0.25047 C 0.29028 0.26158 0.29219 0.28426 0.29219 0.2845 C 0.29115 0.32524 0.29132 0.34283 0.27796 0.37709 C 0.27466 0.38565 0.27032 0.39584 0.26285 0.39862 C 0.24219 0.42107 0.20035 0.41806 0.17796 0.41875 C 0.16233 0.41713 0.14671 0.41598 0.1316 0.41088 C 0.12101 0.39885 0.11546 0.39746 0.10122 0.39607 C 0.07622 0.38982 0.0573 0.37037 0.03768 0.35024 C 0.029 0.34144 0.01928 0.33542 0.01233 0.32338 C 0.00486 0.31065 -0.00365 0.29676 -0.00989 0.28287 C -0.0191 0.26227 -0.0085 0.27801 -0.01893 0.26412 C -0.02362 0.25 -0.02882 0.23658 -0.03316 0.22223 C -0.0382 0.20533 -0.03976 0.18635 -0.04219 0.16852 C -0.04305 0.15209 -0.04428 0.14352 -0.04219 0.12662 C -0.03889 0.09954 -0.02535 0.07825 -0.01389 0.05695 C -0.00659 0.02871 0.02292 0.02686 0.04167 0.02315 C 0.10157 -0.00185 0.1658 0.0176 0.21841 0.05556 C 0.22553 0.06065 0.23108 0.07223 0.23664 0.07987 C 0.2448 0.09051 0.25365 0.10093 0.26181 0.11181 C 0.26771 0.11968 0.27535 0.12454 0.28212 0.13079 C 0.30643 0.15348 0.33282 0.19075 0.34046 0.23033 C 0.34167 0.24468 0.34219 0.26088 0.34462 0.27477 C 0.34532 0.27894 0.34671 0.28287 0.34775 0.28704 C 0.3481 0.28843 0.34844 0.28959 0.34879 0.29098 C 0.34948 0.29422 0.3507 0.30047 0.3507 0.3007 C 0.35035 0.31297 0.35139 0.3257 0.34983 0.3382 C 0.34914 0.34375 0.34549 0.34792 0.34376 0.35301 C 0.34237 0.35695 0.34202 0.36112 0.34046 0.36505 C 0.33889 0.37014 0.33646 0.37477 0.33455 0.37987 C 0.32813 0.39607 0.32014 0.4095 0.31233 0.42408 C 0.30504 0.43774 0.31441 0.42709 0.30435 0.43889 C 0.28733 0.4588 0.30191 0.44237 0.28004 0.45649 C 0.2724 0.46158 0.26337 0.47176 0.25487 0.47385 C 0.25018 0.475 0.24532 0.47547 0.24063 0.47662 C 0.22744 0.48311 0.22431 0.48172 0.20834 0.4794 C 0.19862 0.47037 0.17778 0.45093 0.16685 0.44838 C 0.14862 0.43936 0.13108 0.42917 0.11337 0.41875 C 0.104 0.40579 0.09098 0.39792 0.08108 0.38519 C 0.079 0.38241 0.06389 0.35857 0.05782 0.35162 C 0.0474 0.33982 0.03455 0.32801 0.02657 0.3125 C 0.01424 0.28866 0.00191 0.26575 -0.00781 0.23982 C -0.01303 0.22616 -0.01701 0.2088 -0.02499 0.19815 C -0.02899 0.18473 -0.03004 0.16968 -0.03403 0.15625 C -0.03785 0.14329 -0.04167 0.12848 -0.04619 0.11598 C -0.04791 0.10487 -0.04843 0.09352 -0.0493 0.08218 C -0.04895 0.06667 -0.04895 0.05116 -0.04826 0.03542 C -0.04791 0.02732 -0.03959 0.01644 -0.03507 0.0125 C -0.01494 -0.00486 -0.00937 -0.00231 0.01737 -0.0037 C 0.02448 -0.00578 0.03143 -0.00648 0.03872 -0.00648 L 0.04879 -0.00648 " pathEditMode="relative" rAng="0" ptsTypes="fffffffffffffffffffffffffffffffffffffffffffffffffffffffffffffffffffffffffffffffffffffffAA">
                                      <p:cBhvr>
                                        <p:cTn id="9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85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6" grpI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71538" y="1500174"/>
            <a:ext cx="7385248" cy="7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Санның бөлігін табу үшін - ...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714348" y="4214818"/>
            <a:ext cx="4032448" cy="2053066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</a:rPr>
              <a:t>Жауабы: санды осы бөлшекке көбейтеді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571480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koshkia-118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4214818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0" descr="ludia-716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2428868"/>
            <a:ext cx="1500187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Асем\Desktop\фоны\5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43702" y="285728"/>
            <a:ext cx="20812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MM900336744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85852" y="2928934"/>
            <a:ext cx="990600" cy="762000"/>
          </a:xfrm>
          <a:prstGeom prst="rect">
            <a:avLst/>
          </a:prstGeom>
          <a:noFill/>
        </p:spPr>
      </p:pic>
      <p:pic>
        <p:nvPicPr>
          <p:cNvPr id="17" name="Picture 6" descr="MM900205402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86116" y="2500306"/>
            <a:ext cx="1714512" cy="1274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71462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00100" y="1214422"/>
            <a:ext cx="7385248" cy="7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Аралас санды бұрыс бөлшекке айналдыру үшін - ...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928662" y="2214554"/>
            <a:ext cx="6696744" cy="2316241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бөлімін өзгеріссіз қалдырып, аралас санның бүтін бөлігін бөліміне көбейтіп, көбейтіндіге алымын қосып бөлшектің алымына жазады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71462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285728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koshkia-118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4357694"/>
            <a:ext cx="457203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MM90020540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9454" y="571480"/>
            <a:ext cx="1714512" cy="1274299"/>
          </a:xfrm>
          <a:prstGeom prst="rect">
            <a:avLst/>
          </a:prstGeom>
          <a:noFill/>
        </p:spPr>
      </p:pic>
      <p:pic>
        <p:nvPicPr>
          <p:cNvPr id="15" name="Picture 7" descr="MM90033674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7224" y="5072074"/>
            <a:ext cx="99060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24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142976" y="1285860"/>
            <a:ext cx="7385248" cy="7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Екі бөлшекті ортақ бөлімге келтіру үшін - ...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1500166" y="2285992"/>
            <a:ext cx="6137448" cy="248451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бөлшек бөлімдерінің ең кіші ортақ еселігін тауып, бөлшек бөлімдеріне бөліп толықтауыш көбейткішті тапқан соң, оны бөлшектің алымы мен бөліміне көбейту керек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71462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285728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koshkia-118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4357694"/>
            <a:ext cx="457203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MM900336744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5072074"/>
            <a:ext cx="99060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00100" y="1357298"/>
            <a:ext cx="7632848" cy="7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Z Times New Roman" pitchFamily="18" charset="0"/>
                <a:ea typeface="+mn-ea"/>
                <a:cs typeface="+mn-cs"/>
              </a:rPr>
              <a:t>Бөліндіні бөлшек түрінде жазу үшін - ...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Z Times New Roman" pitchFamily="18" charset="0"/>
              <a:ea typeface="+mn-ea"/>
              <a:cs typeface="+mn-cs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857356" y="2285992"/>
            <a:ext cx="5631118" cy="23410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 бөлінгішті бөлшектің алымына, бөлгішті бөліміне жазу керек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71462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koshkia-118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4357694"/>
            <a:ext cx="457203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2" y="285728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MM900336744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5072074"/>
            <a:ext cx="990600" cy="762000"/>
          </a:xfrm>
          <a:prstGeom prst="rect">
            <a:avLst/>
          </a:prstGeom>
          <a:noFill/>
        </p:spPr>
      </p:pic>
      <p:pic>
        <p:nvPicPr>
          <p:cNvPr id="15" name="Picture 50" descr="ludia-716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20" y="2643182"/>
            <a:ext cx="1500187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4" y="-71462"/>
            <a:ext cx="9142864" cy="6882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6969" y="4655172"/>
            <a:ext cx="26003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20 </a:t>
            </a:r>
            <a:r>
              <a:rPr lang="kk-KZ" sz="4400" b="1" dirty="0" smtClean="0">
                <a:solidFill>
                  <a:schemeClr val="bg1"/>
                </a:solidFill>
              </a:rPr>
              <a:t>ұпай!!!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7646834" y="6295180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D:\фоны для презентаций\МАТЕМАТИКА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86116" y="3429000"/>
            <a:ext cx="56085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Қас-қағым сәт 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Picture 89" descr="afficher_image1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285860"/>
            <a:ext cx="2665413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0" descr="звезды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4572008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0" descr="звезды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5214950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0" descr="звезды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43834" y="4286256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5-конечная звезда 10"/>
          <p:cNvSpPr/>
          <p:nvPr/>
        </p:nvSpPr>
        <p:spPr>
          <a:xfrm rot="19514878">
            <a:off x="-35282" y="2750808"/>
            <a:ext cx="914400" cy="914400"/>
          </a:xfrm>
          <a:prstGeom prst="star5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 rot="19514878">
            <a:off x="-35282" y="1179171"/>
            <a:ext cx="914400" cy="914400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19514878">
            <a:off x="179064" y="5536890"/>
            <a:ext cx="914400" cy="9144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 rot="19514878">
            <a:off x="179063" y="4036692"/>
            <a:ext cx="914400" cy="914400"/>
          </a:xfrm>
          <a:prstGeom prst="star5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857256" y="0"/>
            <a:ext cx="88582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Тең қабырғалы үшбұрыштың бұрыштары неше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градусқа тең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785850" y="857232"/>
            <a:ext cx="58578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санның қатынасы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785786" y="1357298"/>
            <a:ext cx="80724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Қандай с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андар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5-ке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1857364"/>
            <a:ext cx="3466077" cy="579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-тің квадраты неше?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1171" y="2425479"/>
            <a:ext cx="5935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Шеңбердің центрі арқылы өтетін хорда?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7256" y="3071810"/>
            <a:ext cx="8215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Таңбалары әр түрлі сандардың көбейтіндісі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857224" y="3714752"/>
            <a:ext cx="7715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 үлкен уақыт өлшемі?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857256" y="4214818"/>
            <a:ext cx="80724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Дәлелдеуді қажет етпейтін математикалық сөйлем. 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7224" y="5000636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Үшбұрыштың ішік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бұрыштарының қосындысы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857224" y="5500702"/>
            <a:ext cx="80724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бұрышты үшбұрыштың сүйір бұрышына қарсы жатқан қабырғасы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57214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429140" y="4214801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8019" y="4110805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650062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8001024" y="357166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</a:rPr>
              <a:t>60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858148" y="357166"/>
            <a:ext cx="785818" cy="5000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643702" y="928670"/>
            <a:ext cx="1713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пропорция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643702" y="928670"/>
            <a:ext cx="1928826" cy="5715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786446" y="1714488"/>
            <a:ext cx="28251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 мен 5-ке аяқталатын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сандар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715008" y="1714488"/>
            <a:ext cx="3000396" cy="7143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500562" y="2000240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</a:rPr>
              <a:t>196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429124" y="2000240"/>
            <a:ext cx="785818" cy="50006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072330" y="2571744"/>
            <a:ext cx="1344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диаметр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072330" y="2571744"/>
            <a:ext cx="1285884" cy="57150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358082" y="3214686"/>
            <a:ext cx="14131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теріс сан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429520" y="3214686"/>
            <a:ext cx="1285884" cy="57150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714876" y="3824591"/>
            <a:ext cx="10262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ғасыр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643438" y="3857628"/>
            <a:ext cx="128588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572000" y="4714884"/>
            <a:ext cx="12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теорема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643438" y="4714884"/>
            <a:ext cx="1285884" cy="42862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8001024" y="5000636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</a:rPr>
              <a:t>180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001024" y="5000636"/>
            <a:ext cx="785818" cy="5000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357686" y="6072206"/>
            <a:ext cx="941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катет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286248" y="6000768"/>
            <a:ext cx="1285884" cy="5715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D:\фоны для презентаций\notebook_b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43174" y="2357430"/>
            <a:ext cx="458054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Эстафеталық</a:t>
            </a:r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есептер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4286256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214818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857232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857232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MM90020540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4572008"/>
            <a:ext cx="1714512" cy="1274299"/>
          </a:xfrm>
          <a:prstGeom prst="rect">
            <a:avLst/>
          </a:prstGeom>
          <a:noFill/>
        </p:spPr>
      </p:pic>
      <p:pic>
        <p:nvPicPr>
          <p:cNvPr id="11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857232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57224" y="0"/>
            <a:ext cx="72866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1,2,3,4,5,6,7,8,9 cандары берілген. Сандардың орнын ауыстырмай “+” және “-” таңбасын тек ғана 3 рет қолданып нәтижесінде 100 шығатындай етіп орналастыр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857496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987654321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сандарына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нәтижесінде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99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шығу үшін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«+»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таңбасын қалай қоюға болады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7158" y="4786322"/>
            <a:ext cx="81439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135792468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сандарына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нәтижесінде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шығу үшін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«-«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таңбасын қалай қоюға болады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429140" y="4214801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57214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650062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8019" y="4110805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571736" y="2000240"/>
            <a:ext cx="37777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Жауабы:123-45-67+89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00298" y="2000240"/>
            <a:ext cx="3929090" cy="5715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5984" y="3929066"/>
            <a:ext cx="45598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err="1" smtClean="0">
                <a:solidFill>
                  <a:srgbClr val="002060"/>
                </a:solidFill>
              </a:rPr>
              <a:t>Жауабы</a:t>
            </a:r>
            <a:r>
              <a:rPr lang="ru-RU" sz="2400" b="1" i="1" dirty="0" smtClean="0">
                <a:solidFill>
                  <a:srgbClr val="002060"/>
                </a:solidFill>
              </a:rPr>
              <a:t>: 9+8+7+65+4+3+2+1=99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3929066"/>
            <a:ext cx="4500594" cy="57150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357554" y="5857892"/>
            <a:ext cx="2462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135-79-24-6-8=18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57554" y="5857892"/>
            <a:ext cx="2571768" cy="57150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 animBg="1"/>
      <p:bldP spid="15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0" descr="звезды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29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0" descr="звезды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14298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357166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MM90022377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5072074"/>
            <a:ext cx="1419225" cy="1238250"/>
          </a:xfrm>
          <a:prstGeom prst="rect">
            <a:avLst/>
          </a:prstGeom>
          <a:noFill/>
        </p:spPr>
      </p:pic>
      <p:pic>
        <p:nvPicPr>
          <p:cNvPr id="13" name="Picture 6" descr="MM90020540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08850" y="5445125"/>
            <a:ext cx="1409700" cy="1047750"/>
          </a:xfrm>
          <a:prstGeom prst="rect">
            <a:avLst/>
          </a:prstGeom>
          <a:noFill/>
        </p:spPr>
      </p:pic>
      <p:pic>
        <p:nvPicPr>
          <p:cNvPr id="14" name="Picture 7" descr="MM90033674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6578" y="5072074"/>
            <a:ext cx="990600" cy="7620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214414" y="428604"/>
            <a:ext cx="65388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Ойынның барысы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85852" y="1285860"/>
            <a:ext cx="601389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k-KZ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“Математикалық  сұрақтар”</a:t>
            </a: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“Ойлан, тап”</a:t>
            </a: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“Қас - қағым сәт!”</a:t>
            </a: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“Эстафеталық есептер”</a:t>
            </a: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“Басқатырғыш”</a:t>
            </a: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“Қорытындылау кезеңі”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00232" y="2285992"/>
            <a:ext cx="487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/>
            </a:prstTxWarp>
            <a:spAutoFit/>
          </a:bodyPr>
          <a:lstStyle/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басқатырғыш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5-конечная звезда 6"/>
          <p:cNvSpPr/>
          <p:nvPr/>
        </p:nvSpPr>
        <p:spPr>
          <a:xfrm rot="19514878">
            <a:off x="1464915" y="536230"/>
            <a:ext cx="914400" cy="914400"/>
          </a:xfrm>
          <a:prstGeom prst="star5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19514878">
            <a:off x="1464915" y="3536626"/>
            <a:ext cx="914400" cy="914400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 rot="19514878">
            <a:off x="6965641" y="607667"/>
            <a:ext cx="914400" cy="9144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9514878">
            <a:off x="6965641" y="3608064"/>
            <a:ext cx="914400" cy="914400"/>
          </a:xfrm>
          <a:prstGeom prst="star5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429140" y="4214801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792938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5111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8019" y="4110805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koshkia-118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4357694"/>
            <a:ext cx="457203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857232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MM90033674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3286124"/>
            <a:ext cx="990600" cy="762000"/>
          </a:xfrm>
          <a:prstGeom prst="rect">
            <a:avLst/>
          </a:prstGeom>
          <a:noFill/>
        </p:spPr>
      </p:pic>
      <p:pic>
        <p:nvPicPr>
          <p:cNvPr id="18" name="Picture 20" descr="звезды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3643314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0" descr="звезды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14612" y="3500438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0" descr="звезды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86446" y="1214422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звезды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1428736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714356"/>
            <a:ext cx="834318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Амалдарды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орындағанда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XVIII ғасырда</a:t>
            </a:r>
          </a:p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“көбейту” және “бөлу” таңбаларын </a:t>
            </a:r>
          </a:p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ұсынған математик ғалымның аты есімі шығады.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714348" y="2571744"/>
            <a:ext cx="7143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6000" b="1" dirty="0">
                <a:solidFill>
                  <a:srgbClr val="FF0000"/>
                </a:solidFill>
              </a:rPr>
              <a:t>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642910" y="2786058"/>
          <a:ext cx="768350" cy="714375"/>
        </p:xfrm>
        <a:graphic>
          <a:graphicData uri="http://schemas.openxmlformats.org/presentationml/2006/ole">
            <p:oleObj spid="_x0000_s1026" name="Формула" r:id="rId5" imgW="558720" imgH="393480" progId="Equation.3">
              <p:embed/>
            </p:oleObj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857356" y="2571744"/>
            <a:ext cx="857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6000" b="1" dirty="0">
                <a:solidFill>
                  <a:srgbClr val="FF0000"/>
                </a:solidFill>
              </a:rPr>
              <a:t>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19464" name="Object 8"/>
          <p:cNvGraphicFramePr>
            <a:graphicFrameLocks noChangeAspect="1"/>
          </p:cNvGraphicFramePr>
          <p:nvPr/>
        </p:nvGraphicFramePr>
        <p:xfrm>
          <a:off x="1857356" y="2786058"/>
          <a:ext cx="714375" cy="785812"/>
        </p:xfrm>
        <a:graphic>
          <a:graphicData uri="http://schemas.openxmlformats.org/presentationml/2006/ole">
            <p:oleObj spid="_x0000_s1027" name="Формула" r:id="rId6" imgW="444307" imgH="393529" progId="Equation.3">
              <p:embed/>
            </p:oleObj>
          </a:graphicData>
        </a:graphic>
      </p:graphicFrame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3071802" y="2643182"/>
            <a:ext cx="857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6000" b="1" dirty="0">
                <a:solidFill>
                  <a:srgbClr val="FF0000"/>
                </a:solidFill>
              </a:rPr>
              <a:t>Й</a:t>
            </a:r>
            <a:endParaRPr lang="ru-RU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19466" name="Object 10"/>
          <p:cNvGraphicFramePr>
            <a:graphicFrameLocks noChangeAspect="1"/>
          </p:cNvGraphicFramePr>
          <p:nvPr/>
        </p:nvGraphicFramePr>
        <p:xfrm>
          <a:off x="3000364" y="2786058"/>
          <a:ext cx="857250" cy="785812"/>
        </p:xfrm>
        <a:graphic>
          <a:graphicData uri="http://schemas.openxmlformats.org/presentationml/2006/ole">
            <p:oleObj spid="_x0000_s1028" name="Формула" r:id="rId7" imgW="507780" imgH="393529" progId="Equation.3">
              <p:embed/>
            </p:oleObj>
          </a:graphicData>
        </a:graphic>
      </p:graphicFrame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4143372" y="2571744"/>
            <a:ext cx="7143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6000" b="1" dirty="0">
                <a:solidFill>
                  <a:srgbClr val="FF0000"/>
                </a:solidFill>
              </a:rPr>
              <a:t>Б</a:t>
            </a:r>
            <a:endParaRPr lang="ru-RU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19468" name="Object 12"/>
          <p:cNvGraphicFramePr>
            <a:graphicFrameLocks noChangeAspect="1"/>
          </p:cNvGraphicFramePr>
          <p:nvPr/>
        </p:nvGraphicFramePr>
        <p:xfrm>
          <a:off x="4143372" y="2786058"/>
          <a:ext cx="857250" cy="785813"/>
        </p:xfrm>
        <a:graphic>
          <a:graphicData uri="http://schemas.openxmlformats.org/presentationml/2006/ole">
            <p:oleObj spid="_x0000_s1029" name="Формула" r:id="rId8" imgW="457002" imgH="393529" progId="Equation.3">
              <p:embed/>
            </p:oleObj>
          </a:graphicData>
        </a:graphic>
      </p:graphicFrame>
      <p:sp>
        <p:nvSpPr>
          <p:cNvPr id="16" name="TextBox 12"/>
          <p:cNvSpPr txBox="1">
            <a:spLocks noChangeArrowheads="1"/>
          </p:cNvSpPr>
          <p:nvPr/>
        </p:nvSpPr>
        <p:spPr bwMode="auto">
          <a:xfrm>
            <a:off x="5572132" y="2571744"/>
            <a:ext cx="857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6000" b="1" dirty="0">
                <a:solidFill>
                  <a:srgbClr val="FF0000"/>
                </a:solidFill>
              </a:rPr>
              <a:t>Н</a:t>
            </a:r>
            <a:endParaRPr lang="ru-RU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19470" name="Object 14"/>
          <p:cNvGraphicFramePr>
            <a:graphicFrameLocks noChangeAspect="1"/>
          </p:cNvGraphicFramePr>
          <p:nvPr/>
        </p:nvGraphicFramePr>
        <p:xfrm>
          <a:off x="5500694" y="2786058"/>
          <a:ext cx="857250" cy="785812"/>
        </p:xfrm>
        <a:graphic>
          <a:graphicData uri="http://schemas.openxmlformats.org/presentationml/2006/ole">
            <p:oleObj spid="_x0000_s1030" name="Формула" r:id="rId9" imgW="571252" imgH="393529" progId="Equation.3">
              <p:embed/>
            </p:oleObj>
          </a:graphicData>
        </a:graphic>
      </p:graphicFrame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6715140" y="2643182"/>
            <a:ext cx="857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6000" b="1" dirty="0">
                <a:solidFill>
                  <a:srgbClr val="FF0000"/>
                </a:solidFill>
              </a:rPr>
              <a:t>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19472" name="Object 16"/>
          <p:cNvGraphicFramePr>
            <a:graphicFrameLocks noChangeAspect="1"/>
          </p:cNvGraphicFramePr>
          <p:nvPr/>
        </p:nvGraphicFramePr>
        <p:xfrm>
          <a:off x="6715140" y="2786058"/>
          <a:ext cx="714375" cy="785812"/>
        </p:xfrm>
        <a:graphic>
          <a:graphicData uri="http://schemas.openxmlformats.org/presentationml/2006/ole">
            <p:oleObj spid="_x0000_s1031" name="Формула" r:id="rId10" imgW="393529" imgH="393529" progId="Equation.3">
              <p:embed/>
            </p:oleObj>
          </a:graphicData>
        </a:graphic>
      </p:graphicFrame>
      <p:sp>
        <p:nvSpPr>
          <p:cNvPr id="20" name="TextBox 14"/>
          <p:cNvSpPr txBox="1">
            <a:spLocks noChangeArrowheads="1"/>
          </p:cNvSpPr>
          <p:nvPr/>
        </p:nvSpPr>
        <p:spPr bwMode="auto">
          <a:xfrm>
            <a:off x="7929586" y="2571744"/>
            <a:ext cx="7858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6000" b="1" dirty="0">
                <a:solidFill>
                  <a:srgbClr val="FF0000"/>
                </a:solidFill>
              </a:rPr>
              <a:t>Ц</a:t>
            </a:r>
            <a:endParaRPr lang="ru-RU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19474" name="Object 18"/>
          <p:cNvGraphicFramePr>
            <a:graphicFrameLocks noChangeAspect="1"/>
          </p:cNvGraphicFramePr>
          <p:nvPr/>
        </p:nvGraphicFramePr>
        <p:xfrm>
          <a:off x="7929586" y="2714620"/>
          <a:ext cx="857250" cy="928688"/>
        </p:xfrm>
        <a:graphic>
          <a:graphicData uri="http://schemas.openxmlformats.org/presentationml/2006/ole">
            <p:oleObj spid="_x0000_s1032" name="Формула" r:id="rId11" imgW="482391" imgH="393529" progId="Equation.3">
              <p:embed/>
            </p:oleObj>
          </a:graphicData>
        </a:graphic>
      </p:graphicFrame>
      <p:pic>
        <p:nvPicPr>
          <p:cNvPr id="22" name="Picture 7" descr="7L4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5400000">
            <a:off x="-4429140" y="4214801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7" descr="7L4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-65111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7" descr="7L4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6792938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7" descr="7L4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5400000">
            <a:off x="4468019" y="4110805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6" descr="koshkia-1185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357422" y="4357694"/>
            <a:ext cx="457203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 descr="MM900205402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42910" y="4000504"/>
            <a:ext cx="1714512" cy="1274299"/>
          </a:xfrm>
          <a:prstGeom prst="rect">
            <a:avLst/>
          </a:prstGeom>
          <a:noFill/>
        </p:spPr>
      </p:pic>
      <p:pic>
        <p:nvPicPr>
          <p:cNvPr id="28" name="Picture 7" descr="MM900336744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286644" y="4000504"/>
            <a:ext cx="990600" cy="762000"/>
          </a:xfrm>
          <a:prstGeom prst="rect">
            <a:avLst/>
          </a:prstGeom>
          <a:noFill/>
        </p:spPr>
      </p:pic>
      <p:pic>
        <p:nvPicPr>
          <p:cNvPr id="29" name="Picture 5" descr="MM900223770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072330" y="5000636"/>
            <a:ext cx="1419225" cy="123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0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исунок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" y="0"/>
            <a:ext cx="9144000" cy="6643710"/>
          </a:xfr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71604" y="714356"/>
            <a:ext cx="6000792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Барлық ойыншыларға</a:t>
            </a:r>
            <a:r>
              <a:rPr lang="ru-RU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«жүйріктен жүйрік озар</a:t>
            </a:r>
            <a:r>
              <a:rPr lang="ru-RU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жарысқанда» ойнына</a:t>
            </a:r>
            <a:r>
              <a:rPr lang="ru-RU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қатысқаны үшін алғыс білдіреміз</a:t>
            </a:r>
            <a:r>
              <a:rPr lang="ru-RU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!</a:t>
            </a:r>
            <a:r>
              <a:rPr lang="ru-RU" sz="4400" b="1" dirty="0">
                <a:solidFill>
                  <a:schemeClr val="tx2"/>
                </a:solidFill>
              </a:rPr>
              <a:t/>
            </a:r>
            <a:br>
              <a:rPr lang="ru-RU" sz="4400" b="1" dirty="0">
                <a:solidFill>
                  <a:schemeClr val="tx2"/>
                </a:solidFill>
              </a:rPr>
            </a:br>
            <a:r>
              <a:rPr lang="ru-RU" sz="4400" b="1" dirty="0">
                <a:solidFill>
                  <a:schemeClr val="tx2"/>
                </a:solidFill>
              </a:rPr>
              <a:t/>
            </a:r>
            <a:br>
              <a:rPr lang="ru-RU" sz="4400" b="1" dirty="0">
                <a:solidFill>
                  <a:schemeClr val="tx2"/>
                </a:solidFill>
              </a:rPr>
            </a:br>
            <a:r>
              <a:rPr lang="ru-RU" sz="4400" b="1" dirty="0" smtClean="0">
                <a:solidFill>
                  <a:schemeClr val="tx2"/>
                </a:solidFill>
              </a:rPr>
              <a:t>.</a:t>
            </a:r>
            <a:endParaRPr lang="ru-RU" sz="4400" b="1" dirty="0">
              <a:solidFill>
                <a:schemeClr val="tx2"/>
              </a:solidFill>
            </a:endParaRPr>
          </a:p>
        </p:txBody>
      </p:sp>
      <p:pic>
        <p:nvPicPr>
          <p:cNvPr id="6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500438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4143380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4071942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000504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428736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0" descr="звезд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285992"/>
            <a:ext cx="1000132" cy="9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41"/>
          <p:cNvSpPr>
            <a:spLocks noChangeArrowheads="1"/>
          </p:cNvSpPr>
          <p:nvPr/>
        </p:nvSpPr>
        <p:spPr bwMode="auto">
          <a:xfrm>
            <a:off x="714348" y="1857364"/>
            <a:ext cx="2184400" cy="17319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1400" dirty="0" smtClean="0"/>
              <a:t>2-ге </a:t>
            </a:r>
            <a:r>
              <a:rPr lang="ru-RU" sz="1400" dirty="0" err="1" smtClean="0"/>
              <a:t>бөлінбейтін</a:t>
            </a:r>
            <a:r>
              <a:rPr lang="ru-RU" sz="1400" dirty="0" smtClean="0"/>
              <a:t> </a:t>
            </a:r>
          </a:p>
          <a:p>
            <a:r>
              <a:rPr lang="ru-RU" sz="1400" dirty="0" err="1" smtClean="0"/>
              <a:t>сандар</a:t>
            </a:r>
            <a:r>
              <a:rPr lang="ru-RU" sz="1400" dirty="0" smtClean="0"/>
              <a:t> не </a:t>
            </a:r>
            <a:r>
              <a:rPr lang="ru-RU" sz="1400" dirty="0" err="1" smtClean="0"/>
              <a:t>деп</a:t>
            </a:r>
            <a:r>
              <a:rPr lang="ru-RU" sz="1400" dirty="0" smtClean="0"/>
              <a:t> </a:t>
            </a:r>
          </a:p>
          <a:p>
            <a:r>
              <a:rPr lang="ru-RU" sz="1400" dirty="0" err="1" smtClean="0"/>
              <a:t>аталады</a:t>
            </a:r>
            <a:r>
              <a:rPr lang="ru-RU" sz="1400" dirty="0" smtClean="0"/>
              <a:t>?</a:t>
            </a:r>
            <a:endParaRPr lang="ru-RU" altLang="ru-RU" sz="1400" dirty="0">
              <a:latin typeface="Tahoma" pitchFamily="34" charset="0"/>
            </a:endParaRPr>
          </a:p>
        </p:txBody>
      </p:sp>
      <p:pic>
        <p:nvPicPr>
          <p:cNvPr id="7" name="Picture 4" descr="AG00315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643050"/>
            <a:ext cx="25193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41"/>
          <p:cNvSpPr>
            <a:spLocks noChangeArrowheads="1"/>
          </p:cNvSpPr>
          <p:nvPr/>
        </p:nvSpPr>
        <p:spPr bwMode="auto">
          <a:xfrm>
            <a:off x="3571868" y="1928802"/>
            <a:ext cx="2286000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altLang="ru-RU" sz="1400">
                <a:latin typeface="Tahoma" pitchFamily="34" charset="0"/>
              </a:rPr>
              <a:t>Бір жылда неше ай,</a:t>
            </a:r>
          </a:p>
          <a:p>
            <a:r>
              <a:rPr lang="ru-RU" altLang="ru-RU" sz="1400">
                <a:latin typeface="Tahoma" pitchFamily="34" charset="0"/>
              </a:rPr>
              <a:t>неше апта,неше </a:t>
            </a:r>
          </a:p>
          <a:p>
            <a:r>
              <a:rPr lang="ru-RU" altLang="ru-RU" sz="1400">
                <a:latin typeface="Tahoma" pitchFamily="34" charset="0"/>
              </a:rPr>
              <a:t>күн  бар?</a:t>
            </a:r>
          </a:p>
        </p:txBody>
      </p:sp>
      <p:sp>
        <p:nvSpPr>
          <p:cNvPr id="11" name="Oval 41"/>
          <p:cNvSpPr>
            <a:spLocks noChangeArrowheads="1"/>
          </p:cNvSpPr>
          <p:nvPr/>
        </p:nvSpPr>
        <p:spPr bwMode="auto">
          <a:xfrm>
            <a:off x="785786" y="4429132"/>
            <a:ext cx="2235200" cy="19145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k-KZ" altLang="ru-RU" sz="1400">
                <a:latin typeface="Tahoma" pitchFamily="34" charset="0"/>
              </a:rPr>
              <a:t> Бір-бірі мен қиылыс-</a:t>
            </a:r>
          </a:p>
          <a:p>
            <a:r>
              <a:rPr lang="kk-KZ" altLang="ru-RU" sz="1400">
                <a:latin typeface="Tahoma" pitchFamily="34" charset="0"/>
              </a:rPr>
              <a:t>пайтын  түзулер?</a:t>
            </a:r>
            <a:endParaRPr lang="ru-RU" altLang="ru-RU" sz="1400">
              <a:latin typeface="Tahoma" pitchFamily="34" charset="0"/>
            </a:endParaRPr>
          </a:p>
        </p:txBody>
      </p:sp>
      <p:pic>
        <p:nvPicPr>
          <p:cNvPr id="12" name="Picture 4" descr="AG00315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4286256"/>
            <a:ext cx="25193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41"/>
          <p:cNvSpPr>
            <a:spLocks noChangeArrowheads="1"/>
          </p:cNvSpPr>
          <p:nvPr/>
        </p:nvSpPr>
        <p:spPr bwMode="auto">
          <a:xfrm>
            <a:off x="3857620" y="4500570"/>
            <a:ext cx="2251075" cy="1781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1400" dirty="0" smtClean="0"/>
              <a:t>1/2-ге </a:t>
            </a:r>
            <a:r>
              <a:rPr lang="ru-RU" sz="1400" dirty="0" err="1" smtClean="0"/>
              <a:t>кері</a:t>
            </a:r>
            <a:r>
              <a:rPr lang="ru-RU" sz="1400" dirty="0" smtClean="0"/>
              <a:t> сан? </a:t>
            </a:r>
          </a:p>
          <a:p>
            <a:endParaRPr lang="ru-RU" altLang="ru-RU" sz="1400" dirty="0">
              <a:latin typeface="Tahoma" pitchFamily="34" charset="0"/>
            </a:endParaRPr>
          </a:p>
        </p:txBody>
      </p:sp>
      <p:pic>
        <p:nvPicPr>
          <p:cNvPr id="15" name="Picture 4" descr="AG00315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4286256"/>
            <a:ext cx="25193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41"/>
          <p:cNvSpPr>
            <a:spLocks noChangeArrowheads="1"/>
          </p:cNvSpPr>
          <p:nvPr/>
        </p:nvSpPr>
        <p:spPr bwMode="auto">
          <a:xfrm>
            <a:off x="6929454" y="4429132"/>
            <a:ext cx="1728788" cy="1762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k-KZ" altLang="ru-RU" sz="1400" dirty="0" smtClean="0">
                <a:latin typeface="Tahoma" pitchFamily="34" charset="0"/>
              </a:rPr>
              <a:t>225 қай санның</a:t>
            </a:r>
          </a:p>
          <a:p>
            <a:r>
              <a:rPr lang="kk-KZ" altLang="ru-RU" sz="1400" dirty="0" smtClean="0">
                <a:latin typeface="Tahoma" pitchFamily="34" charset="0"/>
              </a:rPr>
              <a:t>квадраты</a:t>
            </a:r>
            <a:r>
              <a:rPr lang="ru-RU" altLang="ru-RU" sz="1400" dirty="0" smtClean="0">
                <a:latin typeface="Tahoma" pitchFamily="34" charset="0"/>
              </a:rPr>
              <a:t>?</a:t>
            </a:r>
            <a:endParaRPr lang="ru-RU" altLang="ru-RU" sz="1400" dirty="0">
              <a:latin typeface="Tahoma" pitchFamily="34" charset="0"/>
            </a:endParaRPr>
          </a:p>
        </p:txBody>
      </p:sp>
      <p:pic>
        <p:nvPicPr>
          <p:cNvPr id="17" name="Picture 4" descr="AG00315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4637" y="4143380"/>
            <a:ext cx="25193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41"/>
          <p:cNvSpPr>
            <a:spLocks noChangeArrowheads="1"/>
          </p:cNvSpPr>
          <p:nvPr/>
        </p:nvSpPr>
        <p:spPr bwMode="auto">
          <a:xfrm>
            <a:off x="6715140" y="1928802"/>
            <a:ext cx="2251075" cy="1781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1400" dirty="0" err="1" smtClean="0"/>
              <a:t>Қандай сандар</a:t>
            </a:r>
            <a:endParaRPr lang="ru-RU" sz="1400" dirty="0" smtClean="0"/>
          </a:p>
          <a:p>
            <a:r>
              <a:rPr lang="ru-RU" sz="1400" dirty="0" smtClean="0"/>
              <a:t>10-ға </a:t>
            </a:r>
            <a:r>
              <a:rPr lang="ru-RU" sz="1400" dirty="0" err="1" smtClean="0"/>
              <a:t>бөлінеді</a:t>
            </a:r>
            <a:r>
              <a:rPr lang="ru-RU" sz="1400" dirty="0" smtClean="0"/>
              <a:t>? </a:t>
            </a:r>
            <a:br>
              <a:rPr lang="ru-RU" sz="1400" dirty="0" smtClean="0"/>
            </a:br>
            <a:endParaRPr lang="ru-RU" altLang="ru-RU" sz="1400" dirty="0">
              <a:latin typeface="Tahoma" pitchFamily="34" charset="0"/>
            </a:endParaRPr>
          </a:p>
        </p:txBody>
      </p:sp>
      <p:pic>
        <p:nvPicPr>
          <p:cNvPr id="19" name="Picture 4" descr="AG00317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1500174"/>
            <a:ext cx="291623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AG00315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4637" y="1714488"/>
            <a:ext cx="25193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31"/>
          <p:cNvSpPr>
            <a:spLocks noChangeArrowheads="1"/>
          </p:cNvSpPr>
          <p:nvPr/>
        </p:nvSpPr>
        <p:spPr bwMode="auto">
          <a:xfrm>
            <a:off x="1643042" y="357166"/>
            <a:ext cx="7129490" cy="1219199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kk-KZ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Математикалы</a:t>
            </a:r>
            <a:r>
              <a:rPr lang="ru-RU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  сұрақтар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6" descr="j033691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" y="357188"/>
            <a:ext cx="116522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9479" y="116632"/>
            <a:ext cx="60090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7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«Ойлан, тап</a:t>
            </a:r>
            <a:r>
              <a:rPr lang="kk-KZ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kk-KZ" sz="7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0" descr="звезды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8572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357166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785918" y="142852"/>
            <a:ext cx="60090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7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«Ойлан, тап</a:t>
            </a:r>
            <a:r>
              <a:rPr lang="kk-KZ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kk-KZ" sz="7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529613" y="1412776"/>
            <a:ext cx="2664296" cy="115212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Заңдылықтар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60154216"/>
              </p:ext>
            </p:extLst>
          </p:nvPr>
        </p:nvGraphicFramePr>
        <p:xfrm>
          <a:off x="3265917" y="1412776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6" action="ppaction://hlinksldjump"/>
                        </a:rPr>
                        <a:t>10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90732699"/>
              </p:ext>
            </p:extLst>
          </p:nvPr>
        </p:nvGraphicFramePr>
        <p:xfrm>
          <a:off x="4346037" y="1412776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7" action="ppaction://hlinksldjump"/>
                        </a:rPr>
                        <a:t>20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01797524"/>
              </p:ext>
            </p:extLst>
          </p:nvPr>
        </p:nvGraphicFramePr>
        <p:xfrm>
          <a:off x="5426157" y="1412776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8" action="ppaction://hlinksldjump"/>
                        </a:rPr>
                        <a:t>30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48247818"/>
              </p:ext>
            </p:extLst>
          </p:nvPr>
        </p:nvGraphicFramePr>
        <p:xfrm>
          <a:off x="6506277" y="1412776"/>
          <a:ext cx="1008112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400" dirty="0" smtClean="0">
                          <a:hlinkClick r:id="rId9" action="ppaction://hlinksldjump"/>
                        </a:rPr>
                        <a:t>40</a:t>
                      </a:r>
                      <a:endParaRPr lang="ru-RU" sz="44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54260580"/>
              </p:ext>
            </p:extLst>
          </p:nvPr>
        </p:nvGraphicFramePr>
        <p:xfrm>
          <a:off x="7514389" y="1412776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10" action="ppaction://hlinksldjump"/>
                        </a:rPr>
                        <a:t>50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529613" y="2593752"/>
            <a:ext cx="2664296" cy="1123280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Формулалар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34805721"/>
              </p:ext>
            </p:extLst>
          </p:nvPr>
        </p:nvGraphicFramePr>
        <p:xfrm>
          <a:off x="3265917" y="2564904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solidFill>
                            <a:schemeClr val="bg1"/>
                          </a:solidFill>
                          <a:hlinkClick r:id="rId11" action="ppaction://hlinksldjump"/>
                        </a:rPr>
                        <a:t>10</a:t>
                      </a:r>
                      <a:endParaRPr lang="ru-RU" sz="4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25453677"/>
              </p:ext>
            </p:extLst>
          </p:nvPr>
        </p:nvGraphicFramePr>
        <p:xfrm>
          <a:off x="4346037" y="2564904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12" action="ppaction://hlinksldjump"/>
                        </a:rPr>
                        <a:t>20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1188770"/>
              </p:ext>
            </p:extLst>
          </p:nvPr>
        </p:nvGraphicFramePr>
        <p:xfrm>
          <a:off x="5426157" y="2564904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13" action="ppaction://hlinksldjump"/>
                        </a:rPr>
                        <a:t>30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30694447"/>
              </p:ext>
            </p:extLst>
          </p:nvPr>
        </p:nvGraphicFramePr>
        <p:xfrm>
          <a:off x="6434269" y="2564904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14" action="ppaction://hlinksldjump"/>
                        </a:rPr>
                        <a:t>40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08490910"/>
              </p:ext>
            </p:extLst>
          </p:nvPr>
        </p:nvGraphicFramePr>
        <p:xfrm>
          <a:off x="7514389" y="2564904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15" action="ppaction://hlinksldjump"/>
                        </a:rPr>
                        <a:t>50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29613" y="3717032"/>
            <a:ext cx="2664296" cy="115212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Логика</a:t>
            </a: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0313934"/>
              </p:ext>
            </p:extLst>
          </p:nvPr>
        </p:nvGraphicFramePr>
        <p:xfrm>
          <a:off x="3265917" y="3717032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b="0" dirty="0" smtClean="0">
                          <a:solidFill>
                            <a:schemeClr val="bg1"/>
                          </a:solidFill>
                          <a:hlinkClick r:id="rId16" action="ppaction://hlinksldjump"/>
                        </a:rPr>
                        <a:t>10</a:t>
                      </a:r>
                      <a:endParaRPr lang="ru-RU" sz="4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8089853"/>
              </p:ext>
            </p:extLst>
          </p:nvPr>
        </p:nvGraphicFramePr>
        <p:xfrm>
          <a:off x="4346037" y="3717032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17" action="ppaction://hlinksldjump"/>
                        </a:rPr>
                        <a:t>20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2074462"/>
              </p:ext>
            </p:extLst>
          </p:nvPr>
        </p:nvGraphicFramePr>
        <p:xfrm>
          <a:off x="5426157" y="3717032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18" action="ppaction://hlinksldjump"/>
                        </a:rPr>
                        <a:t>30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71156050"/>
              </p:ext>
            </p:extLst>
          </p:nvPr>
        </p:nvGraphicFramePr>
        <p:xfrm>
          <a:off x="6434269" y="3717032"/>
          <a:ext cx="1080120" cy="117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77280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19" action="ppaction://hlinksldjump"/>
                        </a:rPr>
                        <a:t>40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69972219"/>
              </p:ext>
            </p:extLst>
          </p:nvPr>
        </p:nvGraphicFramePr>
        <p:xfrm>
          <a:off x="7514389" y="3717032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20" action="ppaction://hlinksldjump"/>
                        </a:rPr>
                        <a:t>50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529613" y="4869160"/>
            <a:ext cx="2664296" cy="115212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Ережелер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57326182"/>
              </p:ext>
            </p:extLst>
          </p:nvPr>
        </p:nvGraphicFramePr>
        <p:xfrm>
          <a:off x="3265917" y="4869160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21" action="ppaction://hlinksldjump"/>
                        </a:rPr>
                        <a:t>10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0701575"/>
              </p:ext>
            </p:extLst>
          </p:nvPr>
        </p:nvGraphicFramePr>
        <p:xfrm>
          <a:off x="4346037" y="4869160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22" action="ppaction://hlinksldjump"/>
                        </a:rPr>
                        <a:t>20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20473848"/>
              </p:ext>
            </p:extLst>
          </p:nvPr>
        </p:nvGraphicFramePr>
        <p:xfrm>
          <a:off x="5426157" y="4869160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23" action="ppaction://hlinksldjump"/>
                        </a:rPr>
                        <a:t>30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0559903"/>
              </p:ext>
            </p:extLst>
          </p:nvPr>
        </p:nvGraphicFramePr>
        <p:xfrm>
          <a:off x="6434269" y="4869160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24" action="ppaction://hlinksldjump"/>
                        </a:rPr>
                        <a:t>40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86205723"/>
              </p:ext>
            </p:extLst>
          </p:nvPr>
        </p:nvGraphicFramePr>
        <p:xfrm>
          <a:off x="7514389" y="4869160"/>
          <a:ext cx="108012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>
                          <a:hlinkClick r:id="rId25" action="ppaction://hlinksldjump"/>
                        </a:rPr>
                        <a:t>50</a:t>
                      </a:r>
                      <a:endParaRPr lang="ru-RU" sz="4800" dirty="0"/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8" name="Стрелка вправо 37">
            <a:hlinkClick r:id="rId26" action="ppaction://hlinksldjump"/>
          </p:cNvPr>
          <p:cNvSpPr/>
          <p:nvPr/>
        </p:nvSpPr>
        <p:spPr>
          <a:xfrm>
            <a:off x="8100392" y="6021288"/>
            <a:ext cx="720080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6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-2220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MM90022377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643314"/>
            <a:ext cx="1419225" cy="1238250"/>
          </a:xfrm>
          <a:prstGeom prst="rect">
            <a:avLst/>
          </a:prstGeom>
          <a:noFill/>
        </p:spPr>
      </p:pic>
      <p:pic>
        <p:nvPicPr>
          <p:cNvPr id="10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357166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MM900205402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5445125"/>
            <a:ext cx="1409700" cy="1047750"/>
          </a:xfrm>
          <a:prstGeom prst="rect">
            <a:avLst/>
          </a:prstGeom>
          <a:noFill/>
        </p:spPr>
      </p:pic>
      <p:pic>
        <p:nvPicPr>
          <p:cNvPr id="12" name="Picture 6" descr="koshkia-1185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14942" y="3643314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331640" y="548680"/>
            <a:ext cx="756084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Сұрақ белгісінің  орнында тұрған санды тап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1403648" y="2492896"/>
            <a:ext cx="6192688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6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9;  10; 12; 15; ?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785786" y="4929198"/>
            <a:ext cx="2880320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19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17" name="Picture 9" descr="MAGIC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3851" y="333375"/>
            <a:ext cx="1390630" cy="1005307"/>
          </a:xfrm>
          <a:prstGeom prst="rect">
            <a:avLst/>
          </a:prstGeom>
          <a:noFill/>
        </p:spPr>
      </p:pic>
      <p:sp>
        <p:nvSpPr>
          <p:cNvPr id="18" name="WordArt 10"/>
          <p:cNvSpPr>
            <a:spLocks noChangeArrowheads="1" noChangeShapeType="1" noTextEdit="1"/>
          </p:cNvSpPr>
          <p:nvPr/>
        </p:nvSpPr>
        <p:spPr bwMode="auto">
          <a:xfrm>
            <a:off x="714348" y="714356"/>
            <a:ext cx="828262" cy="27141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Молодец!</a:t>
            </a:r>
          </a:p>
        </p:txBody>
      </p:sp>
      <p:sp>
        <p:nvSpPr>
          <p:cNvPr id="20" name="Стрелка влево 19">
            <a:hlinkClick r:id="rId9" action="ppaction://hlinksldjump"/>
          </p:cNvPr>
          <p:cNvSpPr/>
          <p:nvPr/>
        </p:nvSpPr>
        <p:spPr>
          <a:xfrm>
            <a:off x="5429256" y="5929330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187624" y="260648"/>
            <a:ext cx="756084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Сұрақ белгісінің  орнында тұрған санды тап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24200266"/>
              </p:ext>
            </p:extLst>
          </p:nvPr>
        </p:nvGraphicFramePr>
        <p:xfrm>
          <a:off x="2195736" y="2204864"/>
          <a:ext cx="4936975" cy="24467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87395"/>
                <a:gridCol w="987395"/>
                <a:gridCol w="987395"/>
                <a:gridCol w="987395"/>
                <a:gridCol w="987395"/>
              </a:tblGrid>
              <a:tr h="1223392"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16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15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17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14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?</a:t>
                      </a:r>
                      <a:endParaRPr lang="ru-RU" sz="4800" b="1" dirty="0"/>
                    </a:p>
                  </a:txBody>
                  <a:tcPr/>
                </a:tc>
              </a:tr>
              <a:tr h="1223392"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32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33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31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34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800" b="1" dirty="0" smtClean="0"/>
                        <a:t>?</a:t>
                      </a:r>
                      <a:endParaRPr lang="ru-RU" sz="4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Горизонтальный свиток 11"/>
          <p:cNvSpPr/>
          <p:nvPr/>
        </p:nvSpPr>
        <p:spPr>
          <a:xfrm>
            <a:off x="428596" y="5072074"/>
            <a:ext cx="3024336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18</a:t>
            </a:r>
          </a:p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                  30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3" name="Стрелка влево 12">
            <a:hlinkClick r:id="rId4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6" descr="koshkia-118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785794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0" descr="звезды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221455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0" descr="звезды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307181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MM90033674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29586" y="4572008"/>
            <a:ext cx="99060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7L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187624" y="188640"/>
            <a:ext cx="7560840" cy="15841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7200" b="1" kern="1200" baseline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4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Сұрақ белгісінің  орнында тұрған санды тап</a:t>
            </a:r>
            <a:endParaRPr lang="ru-RU" sz="48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41191540"/>
              </p:ext>
            </p:extLst>
          </p:nvPr>
        </p:nvGraphicFramePr>
        <p:xfrm>
          <a:off x="1187624" y="1988840"/>
          <a:ext cx="7467600" cy="266429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89200"/>
                <a:gridCol w="2489200"/>
                <a:gridCol w="2489200"/>
              </a:tblGrid>
              <a:tr h="888099">
                <a:tc>
                  <a:txBody>
                    <a:bodyPr/>
                    <a:lstStyle/>
                    <a:p>
                      <a:pPr algn="ctr"/>
                      <a:r>
                        <a:rPr lang="kk-KZ" sz="4800" b="1" dirty="0" smtClean="0"/>
                        <a:t>3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b="1" dirty="0" smtClean="0"/>
                        <a:t>7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b="1" dirty="0" smtClean="0"/>
                        <a:t>12</a:t>
                      </a:r>
                      <a:endParaRPr lang="ru-RU" sz="4800" b="1" dirty="0"/>
                    </a:p>
                  </a:txBody>
                  <a:tcPr/>
                </a:tc>
              </a:tr>
              <a:tr h="888099">
                <a:tc>
                  <a:txBody>
                    <a:bodyPr/>
                    <a:lstStyle/>
                    <a:p>
                      <a:pPr algn="ctr"/>
                      <a:r>
                        <a:rPr lang="kk-KZ" sz="4800" b="1" dirty="0" smtClean="0"/>
                        <a:t>2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b="1" dirty="0" smtClean="0"/>
                        <a:t>6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b="1" dirty="0" smtClean="0"/>
                        <a:t>11</a:t>
                      </a:r>
                      <a:endParaRPr lang="ru-RU" sz="4800" b="1" dirty="0"/>
                    </a:p>
                  </a:txBody>
                  <a:tcPr/>
                </a:tc>
              </a:tr>
              <a:tr h="888099">
                <a:tc>
                  <a:txBody>
                    <a:bodyPr/>
                    <a:lstStyle/>
                    <a:p>
                      <a:pPr algn="ctr"/>
                      <a:r>
                        <a:rPr lang="kk-KZ" sz="4800" b="1" dirty="0" smtClean="0"/>
                        <a:t>9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b="1" dirty="0" smtClean="0"/>
                        <a:t>13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b="1" dirty="0" smtClean="0"/>
                        <a:t>?</a:t>
                      </a:r>
                      <a:endParaRPr lang="ru-RU" sz="4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Горизонтальный свиток 10"/>
          <p:cNvSpPr/>
          <p:nvPr/>
        </p:nvSpPr>
        <p:spPr>
          <a:xfrm>
            <a:off x="642910" y="5072074"/>
            <a:ext cx="2736304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18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2" name="Стрелка влево 11">
            <a:hlinkClick r:id="rId4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6" descr="koshkia-118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785794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Гульнар К\Desktop\1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005" t="2816" r="48688" b="76418"/>
          <a:stretch/>
        </p:blipFill>
        <p:spPr bwMode="auto">
          <a:xfrm rot="5400000">
            <a:off x="3144814" y="-840831"/>
            <a:ext cx="2960713" cy="86032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87624" y="260648"/>
            <a:ext cx="756084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Сұрақ белгісінің  орнында тұрған санды тап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28596" y="5345832"/>
            <a:ext cx="3024336" cy="151216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B050"/>
                </a:solidFill>
              </a:rPr>
              <a:t>Жауабы: 121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9" name="Стрелка влево 8">
            <a:hlinkClick r:id="rId4" action="ppaction://hlinksldjump"/>
          </p:cNvPr>
          <p:cNvSpPr/>
          <p:nvPr/>
        </p:nvSpPr>
        <p:spPr>
          <a:xfrm>
            <a:off x="7848364" y="5805264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-4429142" y="4429140"/>
            <a:ext cx="9144001" cy="28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468019" y="4468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7L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754019"/>
            <a:ext cx="91440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koshkia-118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4786322"/>
            <a:ext cx="360045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C:\Documents and Settings\Admin\Мои документы\шаблоны для презент\Анимация\4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785794"/>
            <a:ext cx="70167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669</Words>
  <PresentationFormat>Экран (4:3)</PresentationFormat>
  <Paragraphs>169</Paragraphs>
  <Slides>32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Syr Inna</dc:creator>
  <cp:lastModifiedBy>Syr Inna</cp:lastModifiedBy>
  <cp:revision>63</cp:revision>
  <dcterms:created xsi:type="dcterms:W3CDTF">2016-02-23T07:54:13Z</dcterms:created>
  <dcterms:modified xsi:type="dcterms:W3CDTF">2016-02-23T18:34:16Z</dcterms:modified>
</cp:coreProperties>
</file>