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7" r:id="rId2"/>
    <p:sldId id="256" r:id="rId3"/>
    <p:sldId id="265" r:id="rId4"/>
    <p:sldId id="260" r:id="rId5"/>
    <p:sldId id="258" r:id="rId6"/>
    <p:sldId id="266" r:id="rId7"/>
    <p:sldId id="262" r:id="rId8"/>
    <p:sldId id="264" r:id="rId9"/>
    <p:sldId id="263" r:id="rId10"/>
    <p:sldId id="268" r:id="rId11"/>
    <p:sldId id="269" r:id="rId12"/>
    <p:sldId id="270" r:id="rId13"/>
    <p:sldId id="257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DCA95-E094-4D80-9EFD-4D3BFF3A58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C5CB8-3B0F-406A-878C-2A649F3B4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251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5CA586-6585-4978-8733-45EBE23F8211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Молекула воды (Н2О)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ADE298-FE68-4597-AD09-0F5BDC7D3F7D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Дрова 1 кг </a:t>
            </a:r>
            <a:r>
              <a:rPr lang="en-US" smtClean="0"/>
              <a:t>=&gt; 1?0 10</a:t>
            </a:r>
            <a:r>
              <a:rPr lang="en-US" baseline="30000" smtClean="0"/>
              <a:t>7 </a:t>
            </a:r>
            <a:r>
              <a:rPr lang="ru-RU" smtClean="0"/>
              <a:t>Дж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://www.yandex.ru/advertising/index.html" TargetMode="External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hyperlink" Target="http://www.yandex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s.yandex.ru/count/9DAi5eJut_430Bj787j1QnIWsCh7DmEgjWC2hZob1aAoW1e6UWC0" TargetMode="External"/><Relationship Id="rId11" Type="http://schemas.openxmlformats.org/officeDocument/2006/relationships/image" Target="../media/image15.png"/><Relationship Id="rId5" Type="http://schemas.openxmlformats.org/officeDocument/2006/relationships/hyperlink" Target="http://bs.yandex.ru/count/CtUs-KmWDQ430BjF8Nj1QnIWsChIYWAgCfi1hdVG149-0W00" TargetMode="External"/><Relationship Id="rId10" Type="http://schemas.openxmlformats.org/officeDocument/2006/relationships/image" Target="../media/image14.png"/><Relationship Id="rId4" Type="http://schemas.openxmlformats.org/officeDocument/2006/relationships/hyperlink" Target="http://narod.yandex.ru/help/mini.yhtml" TargetMode="External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compedu.ru/?utm_source=kopilka&amp;utm_medium=banner&amp;utm_campaign=topright&amp;utm_content=20174oc&amp;utm_term=ce_aut17_vert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9675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kk-KZ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Тапсырма: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kk-KZ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Суретте не бейнеленген және оларды біріктіретін сөзді тап.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Рисунок 3" descr="ÐÐ°ÑÑÐ¸Ð½ÐºÐ¸ Ð¿Ð¾ Ð·Ð°Ð¿ÑÐ¾ÑÑ ÐºÓ©Ð¼ÑÑ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367240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ÐÐ°ÑÑÐ¸Ð½ÐºÐ¸ Ð¿Ð¾ Ð·Ð°Ð¿ÑÐ¾ÑÑ Ð¾ÑÑÐ½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72816"/>
            <a:ext cx="4176464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ÐÐ°ÑÑÐ¸Ð½ÐºÐ¸ Ð¿Ð¾ Ð·Ð°Ð¿ÑÐ¾ÑÑ Ð¾ÑÑÐ½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05064"/>
            <a:ext cx="3672408" cy="237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ÐÐ°ÑÑÐ¸Ð½ÐºÐ¸ Ð¿Ð¾ Ð·Ð°Ð¿ÑÐ¾ÑÑ Ð¼Ò±Ð½Ð°Ð¹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933056"/>
            <a:ext cx="4176464" cy="22983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7338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4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«Иә Жоқ»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әдісі.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1.Отын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деп жанғыш заттарды атаймыз.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2.Отын тек қана қатты агрегаттық күйде болады.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3.Жану реакциясы оттегі қатысында жүреді.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027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24" y="1556792"/>
            <a:ext cx="8280920" cy="2890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>
                <a:latin typeface="Times New Roman" pitchFamily="18" charset="0"/>
                <a:ea typeface="Times New Roman"/>
                <a:cs typeface="Times New Roman" pitchFamily="18" charset="0"/>
              </a:rPr>
              <a:t>«Балық қаңқасы» әдісі </a:t>
            </a:r>
            <a:r>
              <a:rPr lang="kk-KZ" sz="2800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(постерде).</a:t>
            </a:r>
            <a:endParaRPr lang="ru-RU" sz="2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latin typeface="Times New Roman" pitchFamily="18" charset="0"/>
                <a:ea typeface="Times New Roman"/>
                <a:cs typeface="Times New Roman" pitchFamily="18" charset="0"/>
              </a:rPr>
              <a:t>1.Отын түрлері, маңызы, қолданылуы.</a:t>
            </a:r>
            <a:endParaRPr lang="ru-RU" sz="2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latin typeface="Times New Roman" pitchFamily="18" charset="0"/>
                <a:ea typeface="Times New Roman"/>
                <a:cs typeface="Times New Roman" pitchFamily="18" charset="0"/>
              </a:rPr>
              <a:t>2.Отынның жану реакциялары, өнімі және оның қоршаған ортаға әсері. </a:t>
            </a:r>
            <a:endParaRPr lang="ru-RU" sz="2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ea typeface="Times New Roman"/>
                <a:cs typeface="Times New Roman" pitchFamily="18" charset="0"/>
              </a:rPr>
              <a:t>3.Парниктік эффект себептері және оны шешу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215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120" y="548680"/>
            <a:ext cx="7776864" cy="5830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>
                <a:latin typeface="Times New Roman" pitchFamily="18" charset="0"/>
                <a:ea typeface="Times New Roman"/>
                <a:cs typeface="Times New Roman" pitchFamily="18" charset="0"/>
              </a:rPr>
              <a:t>Тапсырма:</a:t>
            </a:r>
            <a:endParaRPr lang="ru-RU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dirty="0">
                <a:latin typeface="Times New Roman" pitchFamily="18" charset="0"/>
                <a:ea typeface="Times New Roman"/>
                <a:cs typeface="Times New Roman" pitchFamily="18" charset="0"/>
              </a:rPr>
              <a:t>Берілген терминдер  бойынша сұрақтар құрастырып, оқушыларға  қойыңдар.</a:t>
            </a:r>
            <a:endParaRPr lang="ru-RU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kk-KZ" sz="32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kk-KZ" sz="32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Термин </a:t>
            </a:r>
            <a:r>
              <a:rPr lang="kk-KZ" sz="3200" b="1" dirty="0">
                <a:latin typeface="Times New Roman" pitchFamily="18" charset="0"/>
                <a:ea typeface="Times New Roman"/>
                <a:cs typeface="Times New Roman" pitchFamily="18" charset="0"/>
              </a:rPr>
              <a:t>сөздер:</a:t>
            </a:r>
            <a:r>
              <a:rPr lang="kk-KZ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Отын, отын түрлері, жану реакциясы, оксид, иіс газы, көмірқышқыл газы, парниктік эффект.</a:t>
            </a:r>
            <a:endParaRPr lang="ru-RU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dirty="0"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sz="28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964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Қорытындылау сұрақтары: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жанғанда энергияның бөлінуін қалай түсіндіруге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Отынның меншікті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көрсетеді?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әріппен белгілейді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Өлшем бірлігі қандай?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Отынның меншікті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10429938"/>
              </p:ext>
            </p:extLst>
          </p:nvPr>
        </p:nvGraphicFramePr>
        <p:xfrm>
          <a:off x="179512" y="1700808"/>
          <a:ext cx="8856984" cy="30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/>
                <a:gridCol w="7056784"/>
              </a:tblGrid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 бүгін үйренген 3 нәрсе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 қызықты деп тапқан 2 нәрсе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 үшін күрделі 1 нәрсе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1600" y="526124"/>
            <a:ext cx="70434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Рефлексия. </a:t>
            </a: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«3-2-1 Стратегиясы» .</a:t>
            </a:r>
            <a:endParaRPr kumimoji="0" lang="kk-KZ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902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8229600" cy="147002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Отынның энергиясы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Отынның меншікті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жану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жылуы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arhivurokov.ru/kopilka/up/html/2017/04/15/k_58f23504f09e3/img_user_file_58f235056d211_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0" name="Picture 45" descr="77283326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48" descr="Шарик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309958">
            <a:off x="7164388" y="4076700"/>
            <a:ext cx="69532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49" descr="Шарик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259500">
            <a:off x="5730875" y="4021138"/>
            <a:ext cx="712788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86" name="Oval 50"/>
          <p:cNvSpPr>
            <a:spLocks noChangeArrowheads="1"/>
          </p:cNvSpPr>
          <p:nvPr/>
        </p:nvSpPr>
        <p:spPr bwMode="auto">
          <a:xfrm>
            <a:off x="6227763" y="3644900"/>
            <a:ext cx="1152525" cy="11303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1187450" y="3789363"/>
            <a:ext cx="863600" cy="841375"/>
          </a:xfrm>
          <a:prstGeom prst="ellipse">
            <a:avLst/>
          </a:prstGeom>
          <a:gradFill rotWithShape="1">
            <a:gsLst>
              <a:gs pos="0">
                <a:srgbClr val="00185E"/>
              </a:gs>
              <a:gs pos="100000">
                <a:srgbClr val="0033CC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348038" y="3644900"/>
            <a:ext cx="1152525" cy="11303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28" name="Oval 10"/>
          <p:cNvSpPr>
            <a:spLocks noChangeArrowheads="1"/>
          </p:cNvSpPr>
          <p:nvPr/>
        </p:nvSpPr>
        <p:spPr bwMode="auto">
          <a:xfrm flipH="1">
            <a:off x="2268538" y="3789363"/>
            <a:ext cx="865187" cy="841375"/>
          </a:xfrm>
          <a:prstGeom prst="ellipse">
            <a:avLst/>
          </a:prstGeom>
          <a:gradFill rotWithShape="1">
            <a:gsLst>
              <a:gs pos="0">
                <a:srgbClr val="00185E"/>
              </a:gs>
              <a:gs pos="100000">
                <a:srgbClr val="0033CC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AutoShape 15"/>
          <p:cNvSpPr>
            <a:spLocks noChangeArrowheads="1"/>
          </p:cNvSpPr>
          <p:nvPr/>
        </p:nvSpPr>
        <p:spPr bwMode="auto">
          <a:xfrm>
            <a:off x="4716463" y="4076700"/>
            <a:ext cx="792162" cy="288925"/>
          </a:xfrm>
          <a:prstGeom prst="rightArrow">
            <a:avLst>
              <a:gd name="adj1" fmla="val 50000"/>
              <a:gd name="adj2" fmla="val 68544"/>
            </a:avLst>
          </a:prstGeom>
          <a:solidFill>
            <a:srgbClr val="9900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CC0000"/>
              </a:solidFill>
            </a:endParaRPr>
          </a:p>
        </p:txBody>
      </p:sp>
      <p:pic>
        <p:nvPicPr>
          <p:cNvPr id="5130" name="Picture 3" descr="C:\Users\Директор\Desktop\Аннимации\Стрелки и значки\righ-r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400000" flipH="1">
            <a:off x="4789488" y="3576638"/>
            <a:ext cx="5715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Прямоугольник 14"/>
          <p:cNvSpPr>
            <a:spLocks noChangeArrowheads="1"/>
          </p:cNvSpPr>
          <p:nvPr/>
        </p:nvSpPr>
        <p:spPr bwMode="auto">
          <a:xfrm>
            <a:off x="4784725" y="2852738"/>
            <a:ext cx="5373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cs typeface="Arial" charset="0"/>
              </a:rPr>
              <a:t>Q</a:t>
            </a:r>
            <a:endParaRPr lang="ru-RU" sz="4000" dirty="0">
              <a:solidFill>
                <a:schemeClr val="bg2">
                  <a:lumMod val="10000"/>
                </a:schemeClr>
              </a:solidFill>
              <a:cs typeface="Arial" charset="0"/>
            </a:endParaRPr>
          </a:p>
        </p:txBody>
      </p:sp>
      <p:sp>
        <p:nvSpPr>
          <p:cNvPr id="5133" name="Rectangle 36"/>
          <p:cNvSpPr>
            <a:spLocks noChangeArrowheads="1"/>
          </p:cNvSpPr>
          <p:nvPr/>
        </p:nvSpPr>
        <p:spPr bwMode="auto">
          <a:xfrm>
            <a:off x="5508625" y="2492896"/>
            <a:ext cx="33845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3600" b="1" dirty="0" err="1" smtClean="0">
                <a:solidFill>
                  <a:srgbClr val="002060"/>
                </a:solidFill>
              </a:rPr>
              <a:t>Көмірқышқыл</a:t>
            </a:r>
            <a:r>
              <a:rPr lang="ru-RU" sz="3600" b="1" dirty="0" smtClean="0">
                <a:solidFill>
                  <a:srgbClr val="002060"/>
                </a:solidFill>
              </a:rPr>
              <a:t> газы </a:t>
            </a:r>
            <a:r>
              <a:rPr lang="ru-RU" sz="3600" b="1" dirty="0">
                <a:solidFill>
                  <a:srgbClr val="002060"/>
                </a:solidFill>
              </a:rPr>
              <a:t>(СО</a:t>
            </a:r>
            <a:r>
              <a:rPr lang="ru-RU" sz="3600" b="1" baseline="-25000" dirty="0">
                <a:solidFill>
                  <a:srgbClr val="002060"/>
                </a:solidFill>
              </a:rPr>
              <a:t>2</a:t>
            </a:r>
            <a:r>
              <a:rPr lang="ru-RU" sz="36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5134" name="Rectangle 37"/>
          <p:cNvSpPr>
            <a:spLocks noChangeArrowheads="1"/>
          </p:cNvSpPr>
          <p:nvPr/>
        </p:nvSpPr>
        <p:spPr bwMode="auto">
          <a:xfrm>
            <a:off x="1403648" y="3933825"/>
            <a:ext cx="4050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О</a:t>
            </a:r>
          </a:p>
        </p:txBody>
      </p:sp>
      <p:sp>
        <p:nvSpPr>
          <p:cNvPr id="5135" name="Rectangle 38"/>
          <p:cNvSpPr>
            <a:spLocks noChangeArrowheads="1"/>
          </p:cNvSpPr>
          <p:nvPr/>
        </p:nvSpPr>
        <p:spPr bwMode="auto">
          <a:xfrm>
            <a:off x="2399647" y="3929063"/>
            <a:ext cx="56381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О</a:t>
            </a:r>
          </a:p>
        </p:txBody>
      </p:sp>
      <p:sp>
        <p:nvSpPr>
          <p:cNvPr id="5136" name="Rectangle 39"/>
          <p:cNvSpPr>
            <a:spLocks noChangeArrowheads="1"/>
          </p:cNvSpPr>
          <p:nvPr/>
        </p:nvSpPr>
        <p:spPr bwMode="auto">
          <a:xfrm>
            <a:off x="5724525" y="4076700"/>
            <a:ext cx="553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5137" name="Rectangle 40"/>
          <p:cNvSpPr>
            <a:spLocks noChangeArrowheads="1"/>
          </p:cNvSpPr>
          <p:nvPr/>
        </p:nvSpPr>
        <p:spPr bwMode="auto">
          <a:xfrm>
            <a:off x="7380288" y="4076700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5138" name="Rectangle 41"/>
          <p:cNvSpPr>
            <a:spLocks noChangeArrowheads="1"/>
          </p:cNvSpPr>
          <p:nvPr/>
        </p:nvSpPr>
        <p:spPr bwMode="auto">
          <a:xfrm>
            <a:off x="3662363" y="3716338"/>
            <a:ext cx="4026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10000"/>
                  </a:schemeClr>
                </a:solidFill>
              </a:rPr>
              <a:t>С</a:t>
            </a:r>
          </a:p>
        </p:txBody>
      </p:sp>
      <p:sp>
        <p:nvSpPr>
          <p:cNvPr id="5139" name="Rectangle 43"/>
          <p:cNvSpPr>
            <a:spLocks noChangeArrowheads="1"/>
          </p:cNvSpPr>
          <p:nvPr/>
        </p:nvSpPr>
        <p:spPr bwMode="auto">
          <a:xfrm>
            <a:off x="6542088" y="3716338"/>
            <a:ext cx="4026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5142" name="Rectangle 47"/>
          <p:cNvSpPr>
            <a:spLocks noChangeArrowheads="1"/>
          </p:cNvSpPr>
          <p:nvPr/>
        </p:nvSpPr>
        <p:spPr bwMode="auto">
          <a:xfrm>
            <a:off x="107950" y="5836157"/>
            <a:ext cx="88217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 b="1" dirty="0"/>
              <a:t/>
            </a:r>
            <a:br>
              <a:rPr lang="ru-RU" sz="1600" b="1" dirty="0"/>
            </a:br>
            <a:endParaRPr lang="ru-RU" sz="16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708920"/>
            <a:ext cx="4427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С + </a:t>
            </a:r>
            <a:r>
              <a:rPr lang="ru-RU" sz="3600" b="1" dirty="0">
                <a:solidFill>
                  <a:srgbClr val="002060"/>
                </a:solidFill>
              </a:rPr>
              <a:t>О</a:t>
            </a:r>
            <a:r>
              <a:rPr lang="ru-RU" sz="3600" b="1" baseline="-25000" dirty="0">
                <a:solidFill>
                  <a:srgbClr val="002060"/>
                </a:solidFill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ru-RU" sz="3600" b="1" i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→</a:t>
            </a:r>
            <a:r>
              <a:rPr lang="ru-RU" sz="3600" b="1" i="1" dirty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</a:rPr>
              <a:t>СО</a:t>
            </a:r>
            <a:r>
              <a:rPr lang="ru-RU" sz="3600" b="1" baseline="-25000" dirty="0">
                <a:solidFill>
                  <a:srgbClr val="002060"/>
                </a:solidFill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 ↑ + </a:t>
            </a:r>
            <a:r>
              <a:rPr lang="en-US" sz="3600" b="1" i="1" dirty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Q</a:t>
            </a:r>
            <a:endParaRPr lang="en-US" sz="3600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1520" y="0"/>
            <a:ext cx="8640960" cy="19168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Денені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қыздыруға қажетті энергияны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отын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жаққанда алады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Қарапайым отын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көмір, мұнай,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бензин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және тағы басқаларының құрамында көміртек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бар. Жану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көміртек атомдары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ауадағы оттектің атомдарымен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қосылып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көмірқышқыл газының молекулаларын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Нәтижесін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мол энергия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7"/>
          <p:cNvSpPr txBox="1">
            <a:spLocks noChangeArrowheads="1"/>
          </p:cNvSpPr>
          <p:nvPr/>
        </p:nvSpPr>
        <p:spPr bwMode="auto">
          <a:xfrm>
            <a:off x="539750" y="5086350"/>
            <a:ext cx="856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800"/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611560" y="3140968"/>
            <a:ext cx="7777162" cy="2160240"/>
          </a:xfrm>
          <a:prstGeom prst="rect">
            <a:avLst/>
          </a:prstGeom>
          <a:solidFill>
            <a:srgbClr val="FFFF99"/>
          </a:solidFill>
          <a:ln w="38100">
            <a:solidFill>
              <a:srgbClr val="660033"/>
            </a:solidFill>
            <a:miter lim="800000"/>
            <a:headEnd/>
            <a:tailEnd/>
          </a:ln>
          <a:effectLst>
            <a:outerShdw dist="107763" dir="18900000" algn="ctr" rotWithShape="0">
              <a:srgbClr val="FFFF9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000" b="1">
                <a:cs typeface="Arial" charset="0"/>
              </a:rPr>
              <a:t>массасы 1 кг отын толық жанғанда бөлінетін жылу</a:t>
            </a:r>
          </a:p>
          <a:p>
            <a:pPr algn="ctr">
              <a:defRPr/>
            </a:pPr>
            <a:r>
              <a:rPr lang="ru-RU" sz="2000" b="1">
                <a:cs typeface="Arial" charset="0"/>
              </a:rPr>
              <a:t> мөлшерін көрсетеді.</a:t>
            </a:r>
          </a:p>
          <a:p>
            <a:pPr algn="ctr">
              <a:defRPr/>
            </a:pPr>
            <a:r>
              <a:rPr lang="ru-RU" sz="2000" b="1" i="1" u="sng">
                <a:cs typeface="Arial" charset="0"/>
              </a:rPr>
              <a:t>Белгіленуі </a:t>
            </a:r>
            <a:r>
              <a:rPr lang="ru-RU" sz="2000" b="1">
                <a:cs typeface="Arial" charset="0"/>
              </a:rPr>
              <a:t>:  </a:t>
            </a:r>
            <a:r>
              <a:rPr lang="en-US" sz="2800" b="1">
                <a:cs typeface="Arial" charset="0"/>
              </a:rPr>
              <a:t>q </a:t>
            </a:r>
            <a:endParaRPr lang="ru-RU" sz="1800">
              <a:cs typeface="Arial" charset="0"/>
            </a:endParaRPr>
          </a:p>
          <a:p>
            <a:pPr algn="ctr">
              <a:defRPr/>
            </a:pPr>
            <a:r>
              <a:rPr lang="ru-RU" sz="2000" b="1" i="1" u="sng">
                <a:cs typeface="Arial" charset="0"/>
              </a:rPr>
              <a:t>Өлшем бірлігі</a:t>
            </a:r>
            <a:r>
              <a:rPr lang="ru-RU" sz="2000" b="1">
                <a:cs typeface="Arial" charset="0"/>
              </a:rPr>
              <a:t>: </a:t>
            </a:r>
            <a:r>
              <a:rPr lang="ru-RU" sz="2800" b="1">
                <a:cs typeface="Arial" charset="0"/>
              </a:rPr>
              <a:t> 1</a:t>
            </a:r>
            <a:r>
              <a:rPr lang="ru-RU" sz="2000" b="1">
                <a:cs typeface="Arial" charset="0"/>
              </a:rPr>
              <a:t> Дж / кг.</a:t>
            </a:r>
            <a:endParaRPr lang="ru-RU" sz="1800"/>
          </a:p>
        </p:txBody>
      </p:sp>
      <p:graphicFrame>
        <p:nvGraphicFramePr>
          <p:cNvPr id="14370" name="Group 34"/>
          <p:cNvGraphicFramePr>
            <a:graphicFrameLocks noGrp="1"/>
          </p:cNvGraphicFramePr>
          <p:nvPr/>
        </p:nvGraphicFramePr>
        <p:xfrm>
          <a:off x="12907963" y="144463"/>
          <a:ext cx="208280" cy="6653213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665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376" name="Group 40"/>
          <p:cNvGraphicFramePr>
            <a:graphicFrameLocks noGrp="1"/>
          </p:cNvGraphicFramePr>
          <p:nvPr/>
        </p:nvGraphicFramePr>
        <p:xfrm>
          <a:off x="12917488" y="153988"/>
          <a:ext cx="1258887" cy="6640830"/>
        </p:xfrm>
        <a:graphic>
          <a:graphicData uri="http://schemas.openxmlformats.org/drawingml/2006/table">
            <a:tbl>
              <a:tblPr/>
              <a:tblGrid>
                <a:gridCol w="125888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0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386" name="Group 50"/>
          <p:cNvGraphicFramePr>
            <a:graphicFrameLocks noGrp="1"/>
          </p:cNvGraphicFramePr>
          <p:nvPr/>
        </p:nvGraphicFramePr>
        <p:xfrm>
          <a:off x="12927013" y="669925"/>
          <a:ext cx="1457960" cy="24079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2"/>
                        </a:rPr>
                        <a:t>  </a:t>
                      </a: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3"/>
                        </a:rPr>
                        <a:t>  </a:t>
                      </a: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4"/>
                        </a:rPr>
                        <a:t>  </a:t>
                      </a:r>
                      <a:r>
                        <a:rPr kumimoji="0" 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5"/>
                        </a:rPr>
                        <a:t>  </a:t>
                      </a:r>
                      <a:r>
                        <a:rPr kumimoji="0" 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6"/>
                        </a:rPr>
                        <a:t>  </a:t>
                      </a:r>
                      <a:r>
                        <a:rPr kumimoji="0" 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398" name="Group 62"/>
          <p:cNvGraphicFramePr>
            <a:graphicFrameLocks noGrp="1"/>
          </p:cNvGraphicFramePr>
          <p:nvPr/>
        </p:nvGraphicFramePr>
        <p:xfrm>
          <a:off x="12927013" y="3073400"/>
          <a:ext cx="624840" cy="268224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ru-RU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ru-RU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ru-RU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hlinkClick r:id="rId6"/>
                        </a:rPr>
                        <a:t>Российская газета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ru-RU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ru-RU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ru-RU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412" name="Group 76"/>
          <p:cNvGraphicFramePr>
            <a:graphicFrameLocks noGrp="1"/>
          </p:cNvGraphicFramePr>
          <p:nvPr/>
        </p:nvGraphicFramePr>
        <p:xfrm>
          <a:off x="12927013" y="5756275"/>
          <a:ext cx="208280" cy="5181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</a:tbl>
          </a:graphicData>
        </a:graphic>
      </p:graphicFrame>
      <p:pic>
        <p:nvPicPr>
          <p:cNvPr id="10273" name="Picture 82" descr="Яндекс">
            <a:hlinkClick r:id="rId2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196888" y="1676400"/>
            <a:ext cx="171450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4" name="Picture 83" descr="Реклама на Яндексе">
            <a:hlinkClick r:id="rId3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376275" y="990600"/>
            <a:ext cx="485775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5" name="Picture 84" descr="Помощь">
            <a:hlinkClick r:id="rId4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555663" y="1828800"/>
            <a:ext cx="1047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6" name="Picture 85" descr="Показать">
            <a:hlinkClick r:id="rId4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735050" y="1828800"/>
            <a:ext cx="1047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7" name="Picture 86" descr="Закрыть">
            <a:hlinkClick r:id="rId5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916025" y="1828800"/>
            <a:ext cx="1047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8" name="Picture 87" descr="bb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3077825" y="3194050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9" name="Picture 88" descr="bb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3430250" y="3194050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0" name="Picture 89" descr="bb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3077825" y="4281488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1" name="Picture 90" descr="bb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3430250" y="4281488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2" name="Picture 91" descr="bb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3077825" y="5367338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3" name="Picture 92" descr="bb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3430250" y="5367338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7" name="TextBox 71"/>
          <p:cNvSpPr txBox="1">
            <a:spLocks noChangeArrowheads="1"/>
          </p:cNvSpPr>
          <p:nvPr/>
        </p:nvSpPr>
        <p:spPr bwMode="auto">
          <a:xfrm>
            <a:off x="2411760" y="2204864"/>
            <a:ext cx="38164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sz="2800" b="1" dirty="0"/>
              <a:t>Меншікті жану жылуы</a:t>
            </a:r>
            <a:endParaRPr lang="ru-RU" sz="28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3275856" y="332656"/>
            <a:ext cx="2176463" cy="769938"/>
          </a:xfrm>
          <a:prstGeom prst="rect">
            <a:avLst/>
          </a:prstGeom>
          <a:noFill/>
          <a:ln w="3175">
            <a:solidFill>
              <a:schemeClr val="tx1">
                <a:alpha val="52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 =q*m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268760"/>
            <a:ext cx="914400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массасы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толық жанғанда бөлінетін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мөлшерін есептеу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меншікті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жылуын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жанған отынның массасына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көбейту керек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5" grpId="0" animBg="1"/>
      <p:bldP spid="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Rectangle 4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Рисунок 11" descr="img_user_file_58f235056d211_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91947" y="3068960"/>
            <a:ext cx="5052053" cy="3789040"/>
          </a:xfrm>
          <a:prstGeom prst="rect">
            <a:avLst/>
          </a:prstGeom>
        </p:spPr>
      </p:pic>
      <p:pic>
        <p:nvPicPr>
          <p:cNvPr id="13" name="Рисунок 12" descr="img_user_file_58f235056d211_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5148064" cy="38610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11" descr="77283326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980728"/>
            <a:ext cx="1317625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4" descr="Картинка 19 из 42339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2636911"/>
            <a:ext cx="3024336" cy="174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7" descr="Труб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4653136"/>
            <a:ext cx="1008112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6" name="Rectangle 34"/>
          <p:cNvSpPr>
            <a:spLocks noChangeArrowheads="1"/>
          </p:cNvSpPr>
          <p:nvPr/>
        </p:nvSpPr>
        <p:spPr bwMode="auto">
          <a:xfrm>
            <a:off x="0" y="3140968"/>
            <a:ext cx="45031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 dirty="0" err="1" smtClean="0"/>
              <a:t>Мұнай</a:t>
            </a:r>
            <a:r>
              <a:rPr lang="ru-RU" sz="2800" b="1" dirty="0" err="1" smtClean="0"/>
              <a:t>  </a:t>
            </a:r>
            <a:r>
              <a:rPr lang="ru-RU" sz="2800" b="1" dirty="0"/>
              <a:t>1 кг </a:t>
            </a:r>
            <a:r>
              <a:rPr lang="en-US" sz="2800" b="1" dirty="0" smtClean="0">
                <a:solidFill>
                  <a:srgbClr val="CC0000"/>
                </a:solidFill>
              </a:rPr>
              <a:t>=</a:t>
            </a:r>
            <a:r>
              <a:rPr lang="en-US" sz="2800" b="1" dirty="0" smtClean="0"/>
              <a:t> </a:t>
            </a:r>
            <a:r>
              <a:rPr lang="ru-RU" sz="2800" b="1" dirty="0"/>
              <a:t>4,4 </a:t>
            </a:r>
            <a:r>
              <a:rPr lang="en-US" sz="2800" b="1" dirty="0">
                <a:cs typeface="Arial" charset="0"/>
              </a:rPr>
              <a:t>•</a:t>
            </a:r>
            <a:r>
              <a:rPr lang="en-US" sz="2800" b="1" dirty="0"/>
              <a:t> 10</a:t>
            </a:r>
            <a:r>
              <a:rPr lang="en-US" sz="2800" b="1" baseline="30000" dirty="0"/>
              <a:t>7</a:t>
            </a:r>
            <a:r>
              <a:rPr lang="en-US" sz="2800" b="1" dirty="0"/>
              <a:t> </a:t>
            </a:r>
            <a:r>
              <a:rPr lang="ru-RU" sz="2800" b="1" dirty="0" smtClean="0"/>
              <a:t>Дж/кг</a:t>
            </a:r>
            <a:endParaRPr lang="ru-RU" sz="2800" b="1" dirty="0"/>
          </a:p>
        </p:txBody>
      </p:sp>
      <p:sp>
        <p:nvSpPr>
          <p:cNvPr id="7188" name="Rectangle 36"/>
          <p:cNvSpPr>
            <a:spLocks noChangeArrowheads="1"/>
          </p:cNvSpPr>
          <p:nvPr/>
        </p:nvSpPr>
        <p:spPr bwMode="auto">
          <a:xfrm>
            <a:off x="0" y="5301208"/>
            <a:ext cx="5144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 dirty="0" err="1" smtClean="0"/>
              <a:t>Табиғи </a:t>
            </a:r>
            <a:r>
              <a:rPr lang="ru-RU" sz="2400" b="1" dirty="0" smtClean="0"/>
              <a:t>газ  1 </a:t>
            </a:r>
            <a:r>
              <a:rPr lang="ru-RU" sz="2400" b="1" dirty="0"/>
              <a:t>кг </a:t>
            </a:r>
            <a:r>
              <a:rPr lang="en-US" sz="2400" b="1" dirty="0" smtClean="0">
                <a:solidFill>
                  <a:srgbClr val="CC0000"/>
                </a:solidFill>
              </a:rPr>
              <a:t>=</a:t>
            </a:r>
            <a:r>
              <a:rPr lang="en-US" sz="2400" b="1" dirty="0" smtClean="0"/>
              <a:t> </a:t>
            </a:r>
            <a:r>
              <a:rPr lang="ru-RU" sz="2400" b="1" dirty="0"/>
              <a:t>4,4 </a:t>
            </a:r>
            <a:r>
              <a:rPr lang="en-US" sz="2400" b="1" dirty="0">
                <a:cs typeface="Arial" charset="0"/>
              </a:rPr>
              <a:t>•</a:t>
            </a:r>
            <a:r>
              <a:rPr lang="en-US" sz="2400" b="1" dirty="0"/>
              <a:t> 10</a:t>
            </a:r>
            <a:r>
              <a:rPr lang="en-US" sz="2400" b="1" baseline="30000" dirty="0"/>
              <a:t>7</a:t>
            </a:r>
            <a:r>
              <a:rPr lang="en-US" sz="2400" b="1" dirty="0"/>
              <a:t> </a:t>
            </a:r>
            <a:r>
              <a:rPr lang="ru-RU" sz="2400" b="1" dirty="0" smtClean="0"/>
              <a:t>Дж/кг</a:t>
            </a:r>
            <a:endParaRPr lang="ru-RU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1412776"/>
            <a:ext cx="41045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</a:pPr>
            <a:r>
              <a:rPr lang="ru-RU" sz="2400" b="1" dirty="0" err="1"/>
              <a:t>Ағаш  </a:t>
            </a:r>
            <a:r>
              <a:rPr lang="ru-RU" sz="2400" b="1" dirty="0"/>
              <a:t>1 кг</a:t>
            </a:r>
            <a:r>
              <a:rPr lang="ru-RU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smtClean="0">
                <a:solidFill>
                  <a:srgbClr val="CC0000"/>
                </a:solidFill>
              </a:rPr>
              <a:t>=</a:t>
            </a:r>
            <a:r>
              <a:rPr lang="en-US" sz="2400" b="1" dirty="0" smtClean="0"/>
              <a:t> </a:t>
            </a:r>
            <a:r>
              <a:rPr lang="en-US" sz="2400" b="1" dirty="0"/>
              <a:t>1</a:t>
            </a:r>
            <a:r>
              <a:rPr lang="ru-RU" sz="2400" b="1" dirty="0"/>
              <a:t>,</a:t>
            </a:r>
            <a:r>
              <a:rPr lang="en-US" sz="2400" b="1" dirty="0"/>
              <a:t>0</a:t>
            </a:r>
            <a:r>
              <a:rPr lang="ru-RU" sz="2400" b="1" dirty="0"/>
              <a:t> </a:t>
            </a:r>
            <a:r>
              <a:rPr lang="en-US" sz="2400" b="1" dirty="0">
                <a:cs typeface="Arial" charset="0"/>
              </a:rPr>
              <a:t>•</a:t>
            </a:r>
            <a:r>
              <a:rPr lang="en-US" sz="2400" b="1" dirty="0"/>
              <a:t> 10</a:t>
            </a:r>
            <a:r>
              <a:rPr lang="en-US" sz="2400" b="1" baseline="30000" dirty="0"/>
              <a:t>7</a:t>
            </a:r>
            <a:r>
              <a:rPr lang="en-US" sz="2400" b="1" dirty="0"/>
              <a:t> </a:t>
            </a:r>
            <a:r>
              <a:rPr lang="ru-RU" sz="2400" b="1" dirty="0" smtClean="0"/>
              <a:t>Дж/кг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0"/>
            <a:ext cx="8352928" cy="8367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Кейбір отын түрлерінің меншікті жану жылуы берілген: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err="1" smtClean="0"/>
              <a:t>Қазақстан Республикасында</a:t>
            </a:r>
            <a:r>
              <a:rPr lang="ru-RU" dirty="0" smtClean="0"/>
              <a:t> </a:t>
            </a:r>
            <a:r>
              <a:rPr lang="ru-RU" dirty="0" err="1" smtClean="0"/>
              <a:t>отын</a:t>
            </a:r>
            <a:r>
              <a:rPr lang="ru-RU" dirty="0" smtClean="0"/>
              <a:t> - </a:t>
            </a:r>
            <a:r>
              <a:rPr lang="ru-RU" dirty="0" err="1" smtClean="0"/>
              <a:t>энергетикалық ресурстардың </a:t>
            </a:r>
            <a:r>
              <a:rPr lang="ru-RU" dirty="0" smtClean="0"/>
              <a:t>мол </a:t>
            </a:r>
            <a:r>
              <a:rPr lang="ru-RU" dirty="0" err="1" smtClean="0"/>
              <a:t>қоры </a:t>
            </a:r>
            <a:r>
              <a:rPr lang="ru-RU" dirty="0" smtClean="0"/>
              <a:t>бар.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8229600" cy="413732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err="1" smtClean="0"/>
              <a:t>Қазақстанда </a:t>
            </a:r>
            <a:r>
              <a:rPr lang="ru-RU" dirty="0" smtClean="0"/>
              <a:t>300 - </a:t>
            </a:r>
            <a:r>
              <a:rPr lang="ru-RU" dirty="0" err="1" smtClean="0"/>
              <a:t>ден</a:t>
            </a:r>
            <a:r>
              <a:rPr lang="ru-RU" dirty="0" smtClean="0"/>
              <a:t> </a:t>
            </a:r>
            <a:r>
              <a:rPr lang="ru-RU" dirty="0" err="1" smtClean="0"/>
              <a:t>астам</a:t>
            </a:r>
            <a:r>
              <a:rPr lang="ru-RU" dirty="0" smtClean="0"/>
              <a:t> </a:t>
            </a:r>
            <a:r>
              <a:rPr lang="ru-RU" dirty="0" err="1" smtClean="0"/>
              <a:t>көмір кен</a:t>
            </a:r>
            <a:r>
              <a:rPr lang="ru-RU" dirty="0" smtClean="0"/>
              <a:t> </a:t>
            </a:r>
            <a:r>
              <a:rPr lang="ru-RU" dirty="0" err="1" smtClean="0"/>
              <a:t>орындары</a:t>
            </a:r>
            <a:r>
              <a:rPr lang="ru-RU" dirty="0" smtClean="0"/>
              <a:t> </a:t>
            </a:r>
            <a:r>
              <a:rPr lang="ru-RU" dirty="0" err="1" smtClean="0"/>
              <a:t>белгілі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көбіне Орталық аймақтарда тас</a:t>
            </a:r>
            <a:r>
              <a:rPr lang="ru-RU" dirty="0" smtClean="0"/>
              <a:t> </a:t>
            </a:r>
            <a:r>
              <a:rPr lang="ru-RU" dirty="0" err="1" smtClean="0"/>
              <a:t>көмір көп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Еліміздің солтүстігі </a:t>
            </a:r>
            <a:r>
              <a:rPr lang="ru-RU" dirty="0" smtClean="0"/>
              <a:t>мен </a:t>
            </a:r>
            <a:r>
              <a:rPr lang="ru-RU" dirty="0" err="1" smtClean="0"/>
              <a:t>оңтүстігінде қоңыр көмір жиі</a:t>
            </a:r>
            <a:r>
              <a:rPr lang="ru-RU" dirty="0" smtClean="0"/>
              <a:t> </a:t>
            </a:r>
            <a:r>
              <a:rPr lang="ru-RU" dirty="0" err="1" smtClean="0"/>
              <a:t>кездеседі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Көмір кен</a:t>
            </a:r>
            <a:r>
              <a:rPr lang="ru-RU" dirty="0" smtClean="0"/>
              <a:t> </a:t>
            </a:r>
            <a:r>
              <a:rPr lang="ru-RU" dirty="0" err="1" smtClean="0"/>
              <a:t>орындарына</a:t>
            </a:r>
            <a:r>
              <a:rPr lang="ru-RU" dirty="0" smtClean="0"/>
              <a:t> </a:t>
            </a:r>
            <a:r>
              <a:rPr lang="ru-RU" dirty="0" err="1" smtClean="0"/>
              <a:t>Қарағанды және Екібастұз кен</a:t>
            </a:r>
            <a:r>
              <a:rPr lang="ru-RU" dirty="0" smtClean="0"/>
              <a:t> </a:t>
            </a:r>
            <a:r>
              <a:rPr lang="ru-RU" dirty="0" err="1" smtClean="0"/>
              <a:t>орындары</a:t>
            </a:r>
            <a:r>
              <a:rPr lang="ru-RU" dirty="0" smtClean="0"/>
              <a:t> </a:t>
            </a:r>
            <a:r>
              <a:rPr lang="ru-RU" dirty="0" err="1" smtClean="0"/>
              <a:t>жатады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err="1" smtClean="0"/>
              <a:t>Қарағандының тас</a:t>
            </a:r>
            <a:r>
              <a:rPr lang="ru-RU" dirty="0" smtClean="0"/>
              <a:t> </a:t>
            </a:r>
            <a:r>
              <a:rPr lang="ru-RU" dirty="0" err="1" smtClean="0"/>
              <a:t>көмірінің жану</a:t>
            </a:r>
            <a:r>
              <a:rPr lang="ru-RU" dirty="0" smtClean="0"/>
              <a:t> </a:t>
            </a:r>
            <a:r>
              <a:rPr lang="ru-RU" dirty="0" err="1" smtClean="0"/>
              <a:t>жылуы</a:t>
            </a:r>
            <a:r>
              <a:rPr lang="ru-RU" dirty="0" smtClean="0"/>
              <a:t> 33, 5 - 33, 6 МДж/кг, ал </a:t>
            </a:r>
            <a:r>
              <a:rPr lang="ru-RU" dirty="0" err="1" smtClean="0"/>
              <a:t>Екібастұз таскөмірінің жану</a:t>
            </a:r>
            <a:r>
              <a:rPr lang="ru-RU" dirty="0" smtClean="0"/>
              <a:t> </a:t>
            </a:r>
            <a:r>
              <a:rPr lang="ru-RU" dirty="0" err="1" smtClean="0"/>
              <a:t>жылуы</a:t>
            </a:r>
            <a:r>
              <a:rPr lang="ru-RU" dirty="0" smtClean="0"/>
              <a:t> 31, 8 - 34, 3 МДж/кг, ал </a:t>
            </a:r>
            <a:r>
              <a:rPr lang="ru-RU" dirty="0" err="1" smtClean="0"/>
              <a:t>Торғай өңірінің көмірінің жану</a:t>
            </a:r>
            <a:r>
              <a:rPr lang="ru-RU" dirty="0" smtClean="0"/>
              <a:t> </a:t>
            </a:r>
            <a:r>
              <a:rPr lang="ru-RU" dirty="0" err="1" smtClean="0"/>
              <a:t>жылуы</a:t>
            </a:r>
            <a:r>
              <a:rPr lang="ru-RU" dirty="0" smtClean="0"/>
              <a:t> 27, 2 - 28, 9 МДж/кг, </a:t>
            </a:r>
            <a:r>
              <a:rPr lang="ru-RU" dirty="0" err="1" smtClean="0"/>
              <a:t>Майкөбенің қоңыр көмірінің жану</a:t>
            </a:r>
            <a:r>
              <a:rPr lang="ru-RU" dirty="0" smtClean="0"/>
              <a:t> </a:t>
            </a:r>
            <a:r>
              <a:rPr lang="ru-RU" dirty="0" err="1" smtClean="0"/>
              <a:t>жылуы</a:t>
            </a:r>
            <a:r>
              <a:rPr lang="ru-RU" dirty="0" smtClean="0"/>
              <a:t> 29, 3 - 31, 4 МДж/кг.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resent5.com/presentforday2/20170120/otyn-energetika_keshen%D0%86_images/otyn-energetika_keshen%D0%86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</TotalTime>
  <Words>434</Words>
  <Application>Microsoft Office PowerPoint</Application>
  <PresentationFormat>Экран (4:3)</PresentationFormat>
  <Paragraphs>81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Справедливость</vt:lpstr>
      <vt:lpstr>Тапсырма: Суретте не бейнеленген және оларды біріктіретін сөзді тап. </vt:lpstr>
      <vt:lpstr>Отынның энергиясы. Отынның меншікті   жану жылуы.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Қазақстан Республикасында отын - энергетикалық ресурстардың мол қоры бар. 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Қорытындылау сұрақтары: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Куаныш</cp:lastModifiedBy>
  <cp:revision>7</cp:revision>
  <dcterms:created xsi:type="dcterms:W3CDTF">2017-06-29T04:33:37Z</dcterms:created>
  <dcterms:modified xsi:type="dcterms:W3CDTF">2020-12-07T08:12:19Z</dcterms:modified>
</cp:coreProperties>
</file>