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5" r:id="rId9"/>
    <p:sldId id="264" r:id="rId10"/>
    <p:sldId id="263" r:id="rId11"/>
  </p:sldIdLst>
  <p:sldSz cx="9721850" cy="10801350"/>
  <p:notesSz cx="6858000" cy="9144000"/>
  <p:defaultTextStyle>
    <a:defPPr>
      <a:defRPr lang="ru-RU"/>
    </a:defPPr>
    <a:lvl1pPr marL="0" algn="l" defTabSz="1172718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6359" algn="l" defTabSz="1172718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2718" algn="l" defTabSz="1172718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59077" algn="l" defTabSz="1172718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45436" algn="l" defTabSz="1172718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1795" algn="l" defTabSz="1172718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18154" algn="l" defTabSz="1172718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04513" algn="l" defTabSz="1172718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690872" algn="l" defTabSz="1172718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2058" y="-48"/>
      </p:cViewPr>
      <p:guideLst>
        <p:guide orient="horz" pos="3402"/>
        <p:guide pos="30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9139" y="3355420"/>
            <a:ext cx="8263573" cy="231528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58278" y="6120765"/>
            <a:ext cx="6805295" cy="27603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6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2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59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454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1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18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045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690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48341" y="432556"/>
            <a:ext cx="2187416" cy="921615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86092" y="432556"/>
            <a:ext cx="6400218" cy="921615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7959" y="6940868"/>
            <a:ext cx="8263573" cy="2145268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7959" y="4578074"/>
            <a:ext cx="8263573" cy="2362795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635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271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590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45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179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18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045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69087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86093" y="2520316"/>
            <a:ext cx="4293817" cy="7128392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41940" y="2520316"/>
            <a:ext cx="4293817" cy="7128392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6093" y="2417803"/>
            <a:ext cx="4295505" cy="1007625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6359" indent="0">
              <a:buNone/>
              <a:defRPr sz="2600" b="1"/>
            </a:lvl2pPr>
            <a:lvl3pPr marL="1172718" indent="0">
              <a:buNone/>
              <a:defRPr sz="2300" b="1"/>
            </a:lvl3pPr>
            <a:lvl4pPr marL="1759077" indent="0">
              <a:buNone/>
              <a:defRPr sz="2100" b="1"/>
            </a:lvl4pPr>
            <a:lvl5pPr marL="2345436" indent="0">
              <a:buNone/>
              <a:defRPr sz="2100" b="1"/>
            </a:lvl5pPr>
            <a:lvl6pPr marL="2931795" indent="0">
              <a:buNone/>
              <a:defRPr sz="2100" b="1"/>
            </a:lvl6pPr>
            <a:lvl7pPr marL="3518154" indent="0">
              <a:buNone/>
              <a:defRPr sz="2100" b="1"/>
            </a:lvl7pPr>
            <a:lvl8pPr marL="4104513" indent="0">
              <a:buNone/>
              <a:defRPr sz="2100" b="1"/>
            </a:lvl8pPr>
            <a:lvl9pPr marL="4690872" indent="0">
              <a:buNone/>
              <a:defRPr sz="21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6093" y="3425428"/>
            <a:ext cx="4295505" cy="622327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938565" y="2417803"/>
            <a:ext cx="4297193" cy="1007625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6359" indent="0">
              <a:buNone/>
              <a:defRPr sz="2600" b="1"/>
            </a:lvl2pPr>
            <a:lvl3pPr marL="1172718" indent="0">
              <a:buNone/>
              <a:defRPr sz="2300" b="1"/>
            </a:lvl3pPr>
            <a:lvl4pPr marL="1759077" indent="0">
              <a:buNone/>
              <a:defRPr sz="2100" b="1"/>
            </a:lvl4pPr>
            <a:lvl5pPr marL="2345436" indent="0">
              <a:buNone/>
              <a:defRPr sz="2100" b="1"/>
            </a:lvl5pPr>
            <a:lvl6pPr marL="2931795" indent="0">
              <a:buNone/>
              <a:defRPr sz="2100" b="1"/>
            </a:lvl6pPr>
            <a:lvl7pPr marL="3518154" indent="0">
              <a:buNone/>
              <a:defRPr sz="2100" b="1"/>
            </a:lvl7pPr>
            <a:lvl8pPr marL="4104513" indent="0">
              <a:buNone/>
              <a:defRPr sz="2100" b="1"/>
            </a:lvl8pPr>
            <a:lvl9pPr marL="4690872" indent="0">
              <a:buNone/>
              <a:defRPr sz="21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938565" y="3425428"/>
            <a:ext cx="4297193" cy="622327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093" y="430054"/>
            <a:ext cx="3198422" cy="183022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00973" y="430055"/>
            <a:ext cx="5434784" cy="9218653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6093" y="2260283"/>
            <a:ext cx="3198422" cy="7388424"/>
          </a:xfrm>
        </p:spPr>
        <p:txBody>
          <a:bodyPr/>
          <a:lstStyle>
            <a:lvl1pPr marL="0" indent="0">
              <a:buNone/>
              <a:defRPr sz="1800"/>
            </a:lvl1pPr>
            <a:lvl2pPr marL="586359" indent="0">
              <a:buNone/>
              <a:defRPr sz="1500"/>
            </a:lvl2pPr>
            <a:lvl3pPr marL="1172718" indent="0">
              <a:buNone/>
              <a:defRPr sz="1300"/>
            </a:lvl3pPr>
            <a:lvl4pPr marL="1759077" indent="0">
              <a:buNone/>
              <a:defRPr sz="1200"/>
            </a:lvl4pPr>
            <a:lvl5pPr marL="2345436" indent="0">
              <a:buNone/>
              <a:defRPr sz="1200"/>
            </a:lvl5pPr>
            <a:lvl6pPr marL="2931795" indent="0">
              <a:buNone/>
              <a:defRPr sz="1200"/>
            </a:lvl6pPr>
            <a:lvl7pPr marL="3518154" indent="0">
              <a:buNone/>
              <a:defRPr sz="1200"/>
            </a:lvl7pPr>
            <a:lvl8pPr marL="4104513" indent="0">
              <a:buNone/>
              <a:defRPr sz="1200"/>
            </a:lvl8pPr>
            <a:lvl9pPr marL="4690872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551" y="7560945"/>
            <a:ext cx="5833110" cy="892612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05551" y="965121"/>
            <a:ext cx="5833110" cy="6480810"/>
          </a:xfrm>
        </p:spPr>
        <p:txBody>
          <a:bodyPr/>
          <a:lstStyle>
            <a:lvl1pPr marL="0" indent="0">
              <a:buNone/>
              <a:defRPr sz="4100"/>
            </a:lvl1pPr>
            <a:lvl2pPr marL="586359" indent="0">
              <a:buNone/>
              <a:defRPr sz="3600"/>
            </a:lvl2pPr>
            <a:lvl3pPr marL="1172718" indent="0">
              <a:buNone/>
              <a:defRPr sz="3100"/>
            </a:lvl3pPr>
            <a:lvl4pPr marL="1759077" indent="0">
              <a:buNone/>
              <a:defRPr sz="2600"/>
            </a:lvl4pPr>
            <a:lvl5pPr marL="2345436" indent="0">
              <a:buNone/>
              <a:defRPr sz="2600"/>
            </a:lvl5pPr>
            <a:lvl6pPr marL="2931795" indent="0">
              <a:buNone/>
              <a:defRPr sz="2600"/>
            </a:lvl6pPr>
            <a:lvl7pPr marL="3518154" indent="0">
              <a:buNone/>
              <a:defRPr sz="2600"/>
            </a:lvl7pPr>
            <a:lvl8pPr marL="4104513" indent="0">
              <a:buNone/>
              <a:defRPr sz="2600"/>
            </a:lvl8pPr>
            <a:lvl9pPr marL="4690872" indent="0">
              <a:buNone/>
              <a:defRPr sz="26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05551" y="8453557"/>
            <a:ext cx="5833110" cy="1267658"/>
          </a:xfrm>
        </p:spPr>
        <p:txBody>
          <a:bodyPr/>
          <a:lstStyle>
            <a:lvl1pPr marL="0" indent="0">
              <a:buNone/>
              <a:defRPr sz="1800"/>
            </a:lvl1pPr>
            <a:lvl2pPr marL="586359" indent="0">
              <a:buNone/>
              <a:defRPr sz="1500"/>
            </a:lvl2pPr>
            <a:lvl3pPr marL="1172718" indent="0">
              <a:buNone/>
              <a:defRPr sz="1300"/>
            </a:lvl3pPr>
            <a:lvl4pPr marL="1759077" indent="0">
              <a:buNone/>
              <a:defRPr sz="1200"/>
            </a:lvl4pPr>
            <a:lvl5pPr marL="2345436" indent="0">
              <a:buNone/>
              <a:defRPr sz="1200"/>
            </a:lvl5pPr>
            <a:lvl6pPr marL="2931795" indent="0">
              <a:buNone/>
              <a:defRPr sz="1200"/>
            </a:lvl6pPr>
            <a:lvl7pPr marL="3518154" indent="0">
              <a:buNone/>
              <a:defRPr sz="1200"/>
            </a:lvl7pPr>
            <a:lvl8pPr marL="4104513" indent="0">
              <a:buNone/>
              <a:defRPr sz="1200"/>
            </a:lvl8pPr>
            <a:lvl9pPr marL="4690872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093" y="432555"/>
            <a:ext cx="8749665" cy="1800225"/>
          </a:xfrm>
          <a:prstGeom prst="rect">
            <a:avLst/>
          </a:prstGeom>
        </p:spPr>
        <p:txBody>
          <a:bodyPr vert="horz" lIns="117272" tIns="58636" rIns="117272" bIns="58636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6093" y="2520316"/>
            <a:ext cx="8749665" cy="7128392"/>
          </a:xfrm>
          <a:prstGeom prst="rect">
            <a:avLst/>
          </a:prstGeom>
        </p:spPr>
        <p:txBody>
          <a:bodyPr vert="horz" lIns="117272" tIns="58636" rIns="117272" bIns="58636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86092" y="10011252"/>
            <a:ext cx="2268432" cy="575072"/>
          </a:xfrm>
          <a:prstGeom prst="rect">
            <a:avLst/>
          </a:prstGeom>
        </p:spPr>
        <p:txBody>
          <a:bodyPr vert="horz" lIns="117272" tIns="58636" rIns="117272" bIns="58636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21632" y="10011252"/>
            <a:ext cx="3078586" cy="575072"/>
          </a:xfrm>
          <a:prstGeom prst="rect">
            <a:avLst/>
          </a:prstGeom>
        </p:spPr>
        <p:txBody>
          <a:bodyPr vert="horz" lIns="117272" tIns="58636" rIns="117272" bIns="58636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967326" y="10011252"/>
            <a:ext cx="2268432" cy="575072"/>
          </a:xfrm>
          <a:prstGeom prst="rect">
            <a:avLst/>
          </a:prstGeom>
        </p:spPr>
        <p:txBody>
          <a:bodyPr vert="horz" lIns="117272" tIns="58636" rIns="117272" bIns="58636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2718" rtl="0" eaLnBrk="1" latinLnBrk="0" hangingPunct="1">
        <a:spcBef>
          <a:spcPct val="0"/>
        </a:spcBef>
        <a:buNone/>
        <a:defRPr sz="5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9769" indent="-439769" algn="l" defTabSz="1172718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2833" indent="-366474" algn="l" defTabSz="1172718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5898" indent="-293180" algn="l" defTabSz="1172718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2257" indent="-293180" algn="l" defTabSz="1172718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38616" indent="-293180" algn="l" defTabSz="1172718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24975" indent="-293180" algn="l" defTabSz="1172718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11334" indent="-293180" algn="l" defTabSz="1172718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397693" indent="-293180" algn="l" defTabSz="1172718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84052" indent="-293180" algn="l" defTabSz="1172718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7271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6359" algn="l" defTabSz="117271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2718" algn="l" defTabSz="117271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59077" algn="l" defTabSz="117271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436" algn="l" defTabSz="117271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1795" algn="l" defTabSz="117271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18154" algn="l" defTabSz="117271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04513" algn="l" defTabSz="117271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690872" algn="l" defTabSz="1172718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526442" y="828643"/>
            <a:ext cx="9195408" cy="1080500"/>
          </a:xfrm>
        </p:spPr>
        <p:txBody>
          <a:bodyPr>
            <a:noAutofit/>
          </a:bodyPr>
          <a:lstStyle/>
          <a:p>
            <a:r>
              <a:rPr lang="kk-KZ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Дидактикалық</a:t>
            </a:r>
            <a:br>
              <a:rPr lang="kk-KZ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ойындар</a:t>
            </a:r>
            <a:br>
              <a:rPr lang="kk-KZ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КАРТОТЕКАСЫ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8" descr="Картинки по запросу рам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141" y="0"/>
            <a:ext cx="9721850" cy="11187153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430463" y="2776880"/>
            <a:ext cx="4860925" cy="524759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lang="ru-RU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Киімдерді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шешу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ретін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сақтап қалу, оларды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ұқыпты жинап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және бүктеуге үйрету, киімдердің аттарын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сөйлемдерде қолдануға үйрету.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барысы</a:t>
            </a:r>
            <a:r>
              <a:rPr lang="ru-RU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Тәрбиеші қуыршақты бөлмеге алып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кіріп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«Қуыршақ серуеннен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келді,қазір ол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шешінеді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тәрбиешімен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қуыршаққа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дұрыс шешінуге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үйретеді</a:t>
            </a:r>
            <a:r>
              <a:rPr lang="ru-RU" dirty="0" err="1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1633" y="787566"/>
            <a:ext cx="8749665" cy="1800225"/>
          </a:xfrm>
        </p:spPr>
        <p:txBody>
          <a:bodyPr>
            <a:normAutofit/>
          </a:bodyPr>
          <a:lstStyle/>
          <a:p>
            <a:r>
              <a:rPr lang="ru-RU" sz="4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Мысық </a:t>
            </a:r>
            <a:r>
              <a:rPr lang="ru-RU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sz="4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тышқан</a:t>
            </a:r>
            <a:r>
              <a:rPr lang="ru-RU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1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9491" y="1912715"/>
            <a:ext cx="7975011" cy="7735992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Мына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қолым тышқан болсын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Мына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қолым мысық болсын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Саусақтарды жаттықтырып,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Мысық-тышқан ойыны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болсын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Тышқан жерді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тырнайды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Мысықты алдайды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Құйрығымен мысықты.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Тышқан түртіп, зып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етті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Мысық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күтіп отыр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Тышқан інде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күліп отыр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саусақтарын біріктіріп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қарама қарсы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ұстайды, оң қолы тышқан, сол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қолы мысық.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Саусақтармен мысық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тышқанның бейнесін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жасайды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Сөзіне сәйкес қимыл жасау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i="1" dirty="0">
                <a:latin typeface="Times New Roman" pitchFamily="18" charset="0"/>
                <a:cs typeface="Times New Roman" pitchFamily="18" charset="0"/>
              </a:rPr>
            </a:b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79728" y="1237625"/>
            <a:ext cx="8749665" cy="1012634"/>
          </a:xfrm>
        </p:spPr>
        <p:txBody>
          <a:bodyPr>
            <a:normAutofit fontScale="90000"/>
          </a:bodyPr>
          <a:lstStyle/>
          <a:p>
            <a:r>
              <a:rPr lang="ru-RU" sz="4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«Айсұлу қуыршағын шешінуге</a:t>
            </a:r>
            <a:r>
              <a:rPr lang="ru-RU" sz="4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үйретейік»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83538" y="2137745"/>
            <a:ext cx="8521808" cy="712839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33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1633" y="675051"/>
            <a:ext cx="8749665" cy="1800225"/>
          </a:xfrm>
        </p:spPr>
        <p:txBody>
          <a:bodyPr>
            <a:normAutofit/>
          </a:bodyPr>
          <a:lstStyle/>
          <a:p>
            <a:r>
              <a:rPr lang="ru-RU" sz="41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Бізге</a:t>
            </a:r>
            <a:r>
              <a:rPr lang="ru-RU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келгенің тауып</a:t>
            </a:r>
            <a:r>
              <a:rPr lang="ru-RU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ал»</a:t>
            </a:r>
            <a:r>
              <a:rPr lang="ru-RU" sz="4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1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6093" y="1800201"/>
            <a:ext cx="8749665" cy="78485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1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 Айтылу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есту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жағынанан бірдей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сөздерді айыра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дауыс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ырғағын қадағалай білуге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дағдыландыру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Кебір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заттардың аттарын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бекіту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31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3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барысы</a:t>
            </a:r>
            <a:r>
              <a:rPr lang="ru-RU" sz="3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Мө-мө-мө, бұл 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мөңіреп жатқан 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Аслан?»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тәрбиеші.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«Мяу, мяу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Айгерім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саған кіліп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тұрған 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не?»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«Айдынға біреу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келді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де пи-пи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деді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не?» </a:t>
            </a:r>
            <a:endParaRPr lang="en-US" sz="3100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«Ал,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қазір Нұрай одан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тығылып тұрғанынын айтады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» </a:t>
            </a:r>
            <a:endParaRPr lang="en-US" sz="3100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Тәрбиеші өз дауыс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ырғағын өзертіп 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үлкен әлде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100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кішкентай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тышқанның даусы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100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шықта ма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сұрайды.</a:t>
            </a:r>
            <a:endParaRPr lang="en-US" sz="3100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осылайшы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жалғаса береді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1633" y="900081"/>
            <a:ext cx="8749665" cy="1800225"/>
          </a:xfrm>
        </p:spPr>
        <p:txBody>
          <a:bodyPr>
            <a:normAutofit/>
          </a:bodyPr>
          <a:lstStyle/>
          <a:p>
            <a:r>
              <a:rPr lang="ru-RU" sz="4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«Қай жерде</a:t>
            </a:r>
            <a:r>
              <a:rPr lang="ru-RU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шырылдады</a:t>
            </a:r>
            <a:r>
              <a:rPr lang="ru-RU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?»</a:t>
            </a:r>
            <a:r>
              <a:rPr lang="ru-RU" sz="4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1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9491" y="2520316"/>
            <a:ext cx="8476267" cy="71283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1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Дыбыстың қай жерден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шыққанын анықтау.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Алдын-ала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дайындық жұмысы: қоңыраушаны дайындайды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31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3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барысы</a:t>
            </a:r>
            <a:r>
              <a:rPr lang="ru-RU" sz="3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Балалардың ішінен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жүргізушіні тағайындайды.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шеңбер бойымен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отырады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жүргізуші ортаға шығып көзін жұмады.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Тәрбиеші бір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балаға қоңыраушаны береді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, бала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көзін ашпай</a:t>
            </a:r>
            <a:endParaRPr lang="en-US" sz="31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қай жақтан шыққанын қолымен нұқсайды.</a:t>
            </a:r>
            <a:endParaRPr lang="en-US" sz="31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дұрыс таппаса,онда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1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ойнап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отырады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Сосын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шығады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1633" y="900081"/>
            <a:ext cx="8749665" cy="1800225"/>
          </a:xfrm>
        </p:spPr>
        <p:txBody>
          <a:bodyPr>
            <a:normAutofit/>
          </a:bodyPr>
          <a:lstStyle/>
          <a:p>
            <a:r>
              <a:rPr lang="ru-RU" sz="4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«Құстар фабрикасы</a:t>
            </a:r>
            <a:r>
              <a:rPr lang="ru-RU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4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1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9491" y="2520316"/>
            <a:ext cx="8476267" cy="712839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 Бір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алғанда үш-төрт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сөз айта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барысы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Тәрбиеші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3-4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ойыншықтарды көрсетіп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олардың шығаратын даусын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клтіреді,кеін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ойыншықтарды алып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қояды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құстар фабрикасына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барайық.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Алдымыздан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тауық шықты, ол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бізбен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қалай амандасады:ко-ко-ко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Әрі қарай барайық алдымыздан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қаз шықты,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қалай амандасады:га-га-га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»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тәрбиеші қалған ойыншықтарды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көрсетеді,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дауыстайды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9491" y="1125110"/>
            <a:ext cx="8749665" cy="1705190"/>
          </a:xfrm>
        </p:spPr>
        <p:txBody>
          <a:bodyPr>
            <a:normAutofit/>
          </a:bodyPr>
          <a:lstStyle/>
          <a:p>
            <a:r>
              <a:rPr lang="ru-RU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шапшаң?»</a:t>
            </a:r>
            <a:r>
              <a:rPr lang="ru-RU" sz="4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1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9491" y="2520316"/>
            <a:ext cx="8202868" cy="71283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1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:Есту қабілетін дамыту.Балаларды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дауысқа еліктіру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31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3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барысы</a:t>
            </a:r>
            <a:r>
              <a:rPr lang="ru-RU" sz="3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«Бақа аюдың үйіне секіріп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келіп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терезенің алдында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тұрып бақылдайды бақ-бақ 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саған қонаққа келдім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Тышқан жүгіріп келіп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пи-пи-пи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тәтті иіс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шығып 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жатыр.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Қаз 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га-га-га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дән шоқуға келдім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Сиыр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мө-мө-мө сум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ішуге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келдім.Бір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аю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үйден шығып р-р-р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ырылдағанда, барлығы қашып кетеді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1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100" i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Қорқақтар 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неге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қашып кеттіңдер 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мен </a:t>
            </a:r>
            <a:endParaRPr lang="en-US" sz="31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100" i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сендерге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қош келдіндер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айтқым келді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ғой!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1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100" i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Кіріңіздер, төрлетіндер!»</a:t>
            </a:r>
            <a:endParaRPr lang="ru-RU" sz="31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681" y="900081"/>
            <a:ext cx="8749665" cy="1800225"/>
          </a:xfrm>
        </p:spPr>
        <p:txBody>
          <a:bodyPr>
            <a:normAutofit/>
          </a:bodyPr>
          <a:lstStyle/>
          <a:p>
            <a:r>
              <a:rPr lang="ru-RU" sz="4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«Қауырсынды тауып</a:t>
            </a:r>
            <a:r>
              <a:rPr lang="ru-RU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ал!»</a:t>
            </a:r>
            <a:r>
              <a:rPr lang="ru-RU" sz="4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1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9491" y="2137745"/>
            <a:ext cx="8521808" cy="712839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 Балаларды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қызыл, жасыл,сары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түстерді дұрыс атауға және ажыратуға үйрету, жай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және құрмалас сөйлемдерді қайталауға 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баулу.</a:t>
            </a:r>
          </a:p>
          <a:p>
            <a:pPr>
              <a:buNone/>
            </a:pPr>
            <a:r>
              <a:rPr lang="ru-RU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барысы</a:t>
            </a:r>
            <a:r>
              <a:rPr lang="ru-RU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Балалардың назарын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тәрбиеші әтештің ашық түсті үлпілдек құйрығына аударады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түсіндіреді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әтеш 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те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әдемі құйрықты қалайтынын және 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сыйға тартуын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өтінеді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түстерді атап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әр түрлі әтешке сыйлайды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дұрыс болмаса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әтеш</a:t>
            </a:r>
            <a:endParaRPr lang="en-US" sz="36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 «Ку-ка-ре-ку! Мен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басқа қауырсынды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қалаймын 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681" y="787566"/>
            <a:ext cx="8749665" cy="1800225"/>
          </a:xfrm>
        </p:spPr>
        <p:txBody>
          <a:bodyPr>
            <a:normAutofit/>
          </a:bodyPr>
          <a:lstStyle/>
          <a:p>
            <a:r>
              <a:rPr lang="ru-RU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Алыста</a:t>
            </a:r>
            <a:r>
              <a:rPr lang="ru-RU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kk-KZ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жақында ма</a:t>
            </a:r>
            <a:r>
              <a:rPr lang="ru-RU" sz="4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?»</a:t>
            </a:r>
            <a:r>
              <a:rPr lang="ru-RU" sz="4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1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9491" y="1912715"/>
            <a:ext cx="8278821" cy="77359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1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Мақсыты: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 затқа дейінгі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аралықты өлшеу, жақын 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ба,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алыс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па.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Қажет сөздерді қолдана білу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31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3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барысы</a:t>
            </a:r>
            <a:r>
              <a:rPr lang="ru-RU" sz="3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қарандар, біздің иттер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біреулерді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көріп қалыпты.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Балалардың назары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пингвинге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(үйрекке, бақаға, 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т. Ба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ойыншыққа ауады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.) </a:t>
            </a:r>
          </a:p>
          <a:p>
            <a:pPr>
              <a:buNone/>
            </a:pPr>
            <a:r>
              <a:rPr lang="en-US" sz="3100" i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пингвин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келе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Өзінің кеудесі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ақ, денесі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қара көргілерін келе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жақынырақ келсін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айтындар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«Жақынырақ келші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»Пингвин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келе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жатып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тоқтап қалады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Енді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пингвинді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орындықтарында отырып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көріндерші.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Ала-алдындар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1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100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Неге?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Өйткені алыста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тұр.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алыста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1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100" i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тұрсын деп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айтындар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! т.с.с.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1633" y="1012596"/>
            <a:ext cx="8749665" cy="1800225"/>
          </a:xfrm>
        </p:spPr>
        <p:txBody>
          <a:bodyPr>
            <a:normAutofit/>
          </a:bodyPr>
          <a:lstStyle/>
          <a:p>
            <a:r>
              <a:rPr lang="ru-RU" sz="4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«Сиқырлы қап»</a:t>
            </a:r>
            <a:r>
              <a:rPr lang="ru-RU" sz="4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1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5444" y="2520316"/>
            <a:ext cx="8050963" cy="71283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1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:Балаларға дыбыстарды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дұрыс айтуға үйрету, заттарды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тануға 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баулу.</a:t>
            </a:r>
            <a:endParaRPr lang="en-US" sz="31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1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3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барысы</a:t>
            </a:r>
            <a:r>
              <a:rPr lang="ru-RU" sz="31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Тәрбиеші балаларға таныс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ойыншықтар 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заттарды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жәшікке жинайды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Балаларға менде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сиқырлы дорба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не бар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екен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дейді.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Кәне көрейік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ойыншықты алып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шығып, мынау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заттың атын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жұмбақтарды шешуге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104</TotalTime>
  <Words>692</Words>
  <Application>Microsoft Office PowerPoint</Application>
  <PresentationFormat>Произвольный</PresentationFormat>
  <Paragraphs>65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Дидактикалық  ойындар КАРТОТЕКАСЫ</vt:lpstr>
      <vt:lpstr>«Айсұлу қуыршағын шешінуге үйретейік» </vt:lpstr>
      <vt:lpstr> «Бізге кім келгенің тауып ал» </vt:lpstr>
      <vt:lpstr>«Қай жерде шырылдады?» </vt:lpstr>
      <vt:lpstr>«Құстар фабрикасы» </vt:lpstr>
      <vt:lpstr>«Кім шапшаң?» </vt:lpstr>
      <vt:lpstr>«Қауырсынды тауып ал!» </vt:lpstr>
      <vt:lpstr>«Алыста ма, жақында ма?» </vt:lpstr>
      <vt:lpstr>«Сиқырлы қап» </vt:lpstr>
      <vt:lpstr>Мысық пен тышқан.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Дидактикалық  ойындар КАРТОТЕКАСЫ</dc:title>
  <dc:creator>Бердибек</dc:creator>
  <cp:lastModifiedBy>Adminjgktf</cp:lastModifiedBy>
  <cp:revision>6</cp:revision>
  <dcterms:created xsi:type="dcterms:W3CDTF">2016-12-03T15:21:06Z</dcterms:created>
  <dcterms:modified xsi:type="dcterms:W3CDTF">2019-09-28T19:54:38Z</dcterms:modified>
</cp:coreProperties>
</file>