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87" r:id="rId3"/>
    <p:sldId id="284" r:id="rId4"/>
    <p:sldId id="258" r:id="rId5"/>
    <p:sldId id="273" r:id="rId6"/>
    <p:sldId id="260" r:id="rId7"/>
    <p:sldId id="286" r:id="rId8"/>
    <p:sldId id="281" r:id="rId9"/>
    <p:sldId id="279" r:id="rId10"/>
    <p:sldId id="261" r:id="rId11"/>
    <p:sldId id="282" r:id="rId12"/>
    <p:sldId id="280" r:id="rId13"/>
    <p:sldId id="278" r:id="rId14"/>
    <p:sldId id="277" r:id="rId15"/>
    <p:sldId id="283" r:id="rId16"/>
    <p:sldId id="288" r:id="rId17"/>
    <p:sldId id="285" r:id="rId18"/>
    <p:sldId id="275" r:id="rId19"/>
  </p:sldIdLst>
  <p:sldSz cx="9144000" cy="5143500" type="screen16x9"/>
  <p:notesSz cx="6858000" cy="9144000"/>
  <p:embeddedFontLst>
    <p:embeddedFont>
      <p:font typeface="Open Sans" pitchFamily="34" charset="0"/>
      <p:regular r:id="rId21"/>
      <p:bold r:id="rId22"/>
      <p:italic r:id="rId23"/>
      <p:boldItalic r:id="rId24"/>
    </p:embeddedFont>
    <p:embeddedFont>
      <p:font typeface="Open Sans SemiBold" pitchFamily="34" charset="0"/>
      <p:bold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9" roundtripDataSignature="AMtx7mgagRMRuLvH1rCiG3V2RK6nXDRa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7BE0024-4C3B-470A-AF01-B4C9DB7DAAD7}">
  <a:tblStyle styleId="{C7BE0024-4C3B-470A-AF01-B4C9DB7DA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0" autoAdjust="0"/>
  </p:normalViewPr>
  <p:slideViewPr>
    <p:cSldViewPr snapToGrid="0">
      <p:cViewPr>
        <p:scale>
          <a:sx n="70" d="100"/>
          <a:sy n="70" d="100"/>
        </p:scale>
        <p:origin x="-322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82484-DCC9-4E88-8D54-D560C9F26FB1}" type="doc">
      <dgm:prSet loTypeId="urn:microsoft.com/office/officeart/2005/8/layout/cycle5" loCatId="cycl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0ADA397-39B8-4F51-B4A0-5BF6E45EE133}">
      <dgm:prSet/>
      <dgm:spPr/>
      <dgm:t>
        <a:bodyPr/>
        <a:lstStyle/>
        <a:p>
          <a:r>
            <a:rPr lang="kk-KZ" b="1" smtClean="0">
              <a:ln/>
              <a:latin typeface="Times New Roman" pitchFamily="18" charset="0"/>
              <a:cs typeface="Times New Roman" pitchFamily="18" charset="0"/>
            </a:rPr>
            <a:t>Мәтін</a:t>
          </a:r>
          <a:endParaRPr lang="ru-RU" b="1">
            <a:ln/>
          </a:endParaRPr>
        </a:p>
      </dgm:t>
    </dgm:pt>
    <dgm:pt modelId="{A340155B-F902-40AD-8ED9-AD2B58084002}" type="parTrans" cxnId="{387381AE-80A1-4CF1-BB12-8C302876B2FE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049BA263-F2B4-4F0C-8D00-03CDC7FCE29D}" type="sibTrans" cxnId="{387381AE-80A1-4CF1-BB12-8C302876B2FE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02B82F2-CD89-422B-977E-07C5090B4940}">
      <dgm:prSet/>
      <dgm:spPr/>
      <dgm:t>
        <a:bodyPr/>
        <a:lstStyle/>
        <a:p>
          <a:r>
            <a:rPr lang="kk-KZ" b="1" smtClean="0">
              <a:ln/>
              <a:latin typeface="Times New Roman" pitchFamily="18" charset="0"/>
              <a:cs typeface="Times New Roman" pitchFamily="18" charset="0"/>
            </a:rPr>
            <a:t>Сөйлем</a:t>
          </a:r>
          <a:endParaRPr lang="ru-RU" b="1">
            <a:ln/>
          </a:endParaRPr>
        </a:p>
      </dgm:t>
    </dgm:pt>
    <dgm:pt modelId="{CDB954D6-A243-4E53-9882-1B1C8A7C55A7}" type="parTrans" cxnId="{9425CA75-1D0D-4F6D-95FF-FCD23A6390E9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856772C2-7C50-4E8F-881E-0625431F247B}" type="sibTrans" cxnId="{9425CA75-1D0D-4F6D-95FF-FCD23A6390E9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4E7F7310-2A66-47AA-BEBB-5026BC22F926}">
      <dgm:prSet/>
      <dgm:spPr/>
      <dgm:t>
        <a:bodyPr/>
        <a:lstStyle/>
        <a:p>
          <a:r>
            <a:rPr lang="kk-KZ" b="1" smtClean="0">
              <a:ln/>
              <a:latin typeface="Times New Roman" pitchFamily="18" charset="0"/>
              <a:cs typeface="Times New Roman" pitchFamily="18" charset="0"/>
            </a:rPr>
            <a:t>Сөз</a:t>
          </a:r>
          <a:endParaRPr lang="ru-RU" b="1">
            <a:ln/>
          </a:endParaRPr>
        </a:p>
      </dgm:t>
    </dgm:pt>
    <dgm:pt modelId="{91471B11-D5E6-470D-951F-EF783A97DD9A}" type="parTrans" cxnId="{218641E1-970E-4E24-92E5-870385E0428F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8B2D286-A4CC-478E-B9D3-DF8D8BCC1880}" type="sibTrans" cxnId="{218641E1-970E-4E24-92E5-870385E0428F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0BD5125-47D6-4101-830F-A8DBB46A69BD}">
      <dgm:prSet/>
      <dgm:spPr/>
      <dgm:t>
        <a:bodyPr/>
        <a:lstStyle/>
        <a:p>
          <a:r>
            <a:rPr lang="kk-KZ" b="1" smtClean="0">
              <a:ln/>
              <a:latin typeface="Times New Roman" pitchFamily="18" charset="0"/>
              <a:cs typeface="Times New Roman" pitchFamily="18" charset="0"/>
            </a:rPr>
            <a:t>Әріп</a:t>
          </a:r>
          <a:endParaRPr lang="ru-RU" b="1">
            <a:ln/>
          </a:endParaRPr>
        </a:p>
      </dgm:t>
    </dgm:pt>
    <dgm:pt modelId="{D874DFD7-5B51-47DD-8602-3530CDC39993}" type="parTrans" cxnId="{21B9ED77-5005-4AB6-AD0A-A05A6417E4FE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76695F2-CD65-4ABD-9008-EA9CB003DC8E}" type="sibTrans" cxnId="{21B9ED77-5005-4AB6-AD0A-A05A6417E4FE}">
      <dgm:prSet/>
      <dgm:spPr/>
      <dgm:t>
        <a:bodyPr/>
        <a:lstStyle/>
        <a:p>
          <a:endParaRPr lang="ru-RU" b="1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EE58A82-EE5F-42C7-BF3F-AA388EBE3087}" type="pres">
      <dgm:prSet presAssocID="{B2782484-DCC9-4E88-8D54-D560C9F26F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844F70-0E9C-4A7D-9B09-E191F045DAAC}" type="pres">
      <dgm:prSet presAssocID="{E0ADA397-39B8-4F51-B4A0-5BF6E45EE1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171C8-61C7-44E6-A49E-05BEB9517C0D}" type="pres">
      <dgm:prSet presAssocID="{E0ADA397-39B8-4F51-B4A0-5BF6E45EE133}" presName="spNode" presStyleCnt="0"/>
      <dgm:spPr/>
    </dgm:pt>
    <dgm:pt modelId="{EBC6C447-7117-4979-8C59-3F0A2E08F9F5}" type="pres">
      <dgm:prSet presAssocID="{049BA263-F2B4-4F0C-8D00-03CDC7FCE29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5FA7DE7-B226-48C1-81E2-E1F3B120A320}" type="pres">
      <dgm:prSet presAssocID="{E02B82F2-CD89-422B-977E-07C5090B49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C0AEB-72F5-4376-9904-DCF65843CF42}" type="pres">
      <dgm:prSet presAssocID="{E02B82F2-CD89-422B-977E-07C5090B4940}" presName="spNode" presStyleCnt="0"/>
      <dgm:spPr/>
    </dgm:pt>
    <dgm:pt modelId="{502FBF08-A9BF-4FB2-A6F6-2BEC5F85360D}" type="pres">
      <dgm:prSet presAssocID="{856772C2-7C50-4E8F-881E-0625431F247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C4627D6A-4A1B-44CB-A0BA-65B6516B8E66}" type="pres">
      <dgm:prSet presAssocID="{4E7F7310-2A66-47AA-BEBB-5026BC22F9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B8C46-1792-47D5-AB38-A7884DDB8C70}" type="pres">
      <dgm:prSet presAssocID="{4E7F7310-2A66-47AA-BEBB-5026BC22F926}" presName="spNode" presStyleCnt="0"/>
      <dgm:spPr/>
    </dgm:pt>
    <dgm:pt modelId="{2F71B5FE-2A69-4519-A4DE-81F7ECE2E213}" type="pres">
      <dgm:prSet presAssocID="{E8B2D286-A4CC-478E-B9D3-DF8D8BCC188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4A161A26-1EEE-4EA3-8507-E02FBBD5C8A2}" type="pres">
      <dgm:prSet presAssocID="{30BD5125-47D6-4101-830F-A8DBB46A69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A2CE8-57A4-4AC1-B5E1-37D0235F1FE1}" type="pres">
      <dgm:prSet presAssocID="{30BD5125-47D6-4101-830F-A8DBB46A69BD}" presName="spNode" presStyleCnt="0"/>
      <dgm:spPr/>
    </dgm:pt>
    <dgm:pt modelId="{E8456D92-B6B3-4D90-B0D2-F9A175A1F098}" type="pres">
      <dgm:prSet presAssocID="{276695F2-CD65-4ABD-9008-EA9CB003DC8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387381AE-80A1-4CF1-BB12-8C302876B2FE}" srcId="{B2782484-DCC9-4E88-8D54-D560C9F26FB1}" destId="{E0ADA397-39B8-4F51-B4A0-5BF6E45EE133}" srcOrd="0" destOrd="0" parTransId="{A340155B-F902-40AD-8ED9-AD2B58084002}" sibTransId="{049BA263-F2B4-4F0C-8D00-03CDC7FCE29D}"/>
    <dgm:cxn modelId="{21B9ED77-5005-4AB6-AD0A-A05A6417E4FE}" srcId="{B2782484-DCC9-4E88-8D54-D560C9F26FB1}" destId="{30BD5125-47D6-4101-830F-A8DBB46A69BD}" srcOrd="3" destOrd="0" parTransId="{D874DFD7-5B51-47DD-8602-3530CDC39993}" sibTransId="{276695F2-CD65-4ABD-9008-EA9CB003DC8E}"/>
    <dgm:cxn modelId="{886340C5-4E49-4322-935B-DCB59652D5CD}" type="presOf" srcId="{E0ADA397-39B8-4F51-B4A0-5BF6E45EE133}" destId="{57844F70-0E9C-4A7D-9B09-E191F045DAAC}" srcOrd="0" destOrd="0" presId="urn:microsoft.com/office/officeart/2005/8/layout/cycle5"/>
    <dgm:cxn modelId="{218641E1-970E-4E24-92E5-870385E0428F}" srcId="{B2782484-DCC9-4E88-8D54-D560C9F26FB1}" destId="{4E7F7310-2A66-47AA-BEBB-5026BC22F926}" srcOrd="2" destOrd="0" parTransId="{91471B11-D5E6-470D-951F-EF783A97DD9A}" sibTransId="{E8B2D286-A4CC-478E-B9D3-DF8D8BCC1880}"/>
    <dgm:cxn modelId="{6EC09134-B905-444A-93A8-7EAE5F187065}" type="presOf" srcId="{049BA263-F2B4-4F0C-8D00-03CDC7FCE29D}" destId="{EBC6C447-7117-4979-8C59-3F0A2E08F9F5}" srcOrd="0" destOrd="0" presId="urn:microsoft.com/office/officeart/2005/8/layout/cycle5"/>
    <dgm:cxn modelId="{62D001B6-B028-4E0F-8C28-39396DB09114}" type="presOf" srcId="{30BD5125-47D6-4101-830F-A8DBB46A69BD}" destId="{4A161A26-1EEE-4EA3-8507-E02FBBD5C8A2}" srcOrd="0" destOrd="0" presId="urn:microsoft.com/office/officeart/2005/8/layout/cycle5"/>
    <dgm:cxn modelId="{F7F6EF04-6056-4B80-9E9A-F8E41F59AC3B}" type="presOf" srcId="{856772C2-7C50-4E8F-881E-0625431F247B}" destId="{502FBF08-A9BF-4FB2-A6F6-2BEC5F85360D}" srcOrd="0" destOrd="0" presId="urn:microsoft.com/office/officeart/2005/8/layout/cycle5"/>
    <dgm:cxn modelId="{9425CA75-1D0D-4F6D-95FF-FCD23A6390E9}" srcId="{B2782484-DCC9-4E88-8D54-D560C9F26FB1}" destId="{E02B82F2-CD89-422B-977E-07C5090B4940}" srcOrd="1" destOrd="0" parTransId="{CDB954D6-A243-4E53-9882-1B1C8A7C55A7}" sibTransId="{856772C2-7C50-4E8F-881E-0625431F247B}"/>
    <dgm:cxn modelId="{7291CA86-07E1-487C-8CFB-CCD6CD4408B2}" type="presOf" srcId="{276695F2-CD65-4ABD-9008-EA9CB003DC8E}" destId="{E8456D92-B6B3-4D90-B0D2-F9A175A1F098}" srcOrd="0" destOrd="0" presId="urn:microsoft.com/office/officeart/2005/8/layout/cycle5"/>
    <dgm:cxn modelId="{132F015A-3CB8-4960-8ECF-43D764601F1B}" type="presOf" srcId="{E8B2D286-A4CC-478E-B9D3-DF8D8BCC1880}" destId="{2F71B5FE-2A69-4519-A4DE-81F7ECE2E213}" srcOrd="0" destOrd="0" presId="urn:microsoft.com/office/officeart/2005/8/layout/cycle5"/>
    <dgm:cxn modelId="{D9CAE619-28B4-42BB-A5AF-C76222C87F30}" type="presOf" srcId="{B2782484-DCC9-4E88-8D54-D560C9F26FB1}" destId="{7EE58A82-EE5F-42C7-BF3F-AA388EBE3087}" srcOrd="0" destOrd="0" presId="urn:microsoft.com/office/officeart/2005/8/layout/cycle5"/>
    <dgm:cxn modelId="{D7B7F62A-A4D5-40AA-B8D7-402A05EB6B8B}" type="presOf" srcId="{4E7F7310-2A66-47AA-BEBB-5026BC22F926}" destId="{C4627D6A-4A1B-44CB-A0BA-65B6516B8E66}" srcOrd="0" destOrd="0" presId="urn:microsoft.com/office/officeart/2005/8/layout/cycle5"/>
    <dgm:cxn modelId="{9F6B16AE-8A15-4F6A-A411-20E087CCC2F3}" type="presOf" srcId="{E02B82F2-CD89-422B-977E-07C5090B4940}" destId="{E5FA7DE7-B226-48C1-81E2-E1F3B120A320}" srcOrd="0" destOrd="0" presId="urn:microsoft.com/office/officeart/2005/8/layout/cycle5"/>
    <dgm:cxn modelId="{188E4FA8-CAB6-4F71-8838-DB8148BC3B14}" type="presParOf" srcId="{7EE58A82-EE5F-42C7-BF3F-AA388EBE3087}" destId="{57844F70-0E9C-4A7D-9B09-E191F045DAAC}" srcOrd="0" destOrd="0" presId="urn:microsoft.com/office/officeart/2005/8/layout/cycle5"/>
    <dgm:cxn modelId="{60CB8CA6-C300-4422-8C0E-FD2D0DC90083}" type="presParOf" srcId="{7EE58A82-EE5F-42C7-BF3F-AA388EBE3087}" destId="{376171C8-61C7-44E6-A49E-05BEB9517C0D}" srcOrd="1" destOrd="0" presId="urn:microsoft.com/office/officeart/2005/8/layout/cycle5"/>
    <dgm:cxn modelId="{A5697550-7A94-4307-BFC2-08C72EFE7198}" type="presParOf" srcId="{7EE58A82-EE5F-42C7-BF3F-AA388EBE3087}" destId="{EBC6C447-7117-4979-8C59-3F0A2E08F9F5}" srcOrd="2" destOrd="0" presId="urn:microsoft.com/office/officeart/2005/8/layout/cycle5"/>
    <dgm:cxn modelId="{8248DD9D-0D1D-48EC-BC05-D0F9F059721C}" type="presParOf" srcId="{7EE58A82-EE5F-42C7-BF3F-AA388EBE3087}" destId="{E5FA7DE7-B226-48C1-81E2-E1F3B120A320}" srcOrd="3" destOrd="0" presId="urn:microsoft.com/office/officeart/2005/8/layout/cycle5"/>
    <dgm:cxn modelId="{D420B761-E77D-4881-B0B7-4D5BFF7D6828}" type="presParOf" srcId="{7EE58A82-EE5F-42C7-BF3F-AA388EBE3087}" destId="{A8EC0AEB-72F5-4376-9904-DCF65843CF42}" srcOrd="4" destOrd="0" presId="urn:microsoft.com/office/officeart/2005/8/layout/cycle5"/>
    <dgm:cxn modelId="{0B577E48-B1E8-4A98-89F4-6AF86D3932E3}" type="presParOf" srcId="{7EE58A82-EE5F-42C7-BF3F-AA388EBE3087}" destId="{502FBF08-A9BF-4FB2-A6F6-2BEC5F85360D}" srcOrd="5" destOrd="0" presId="urn:microsoft.com/office/officeart/2005/8/layout/cycle5"/>
    <dgm:cxn modelId="{F6AB599E-74C2-4E55-9183-267C5F21C0E8}" type="presParOf" srcId="{7EE58A82-EE5F-42C7-BF3F-AA388EBE3087}" destId="{C4627D6A-4A1B-44CB-A0BA-65B6516B8E66}" srcOrd="6" destOrd="0" presId="urn:microsoft.com/office/officeart/2005/8/layout/cycle5"/>
    <dgm:cxn modelId="{6DE13DF6-AA1F-43BC-80BA-BC89D4975D95}" type="presParOf" srcId="{7EE58A82-EE5F-42C7-BF3F-AA388EBE3087}" destId="{B02B8C46-1792-47D5-AB38-A7884DDB8C70}" srcOrd="7" destOrd="0" presId="urn:microsoft.com/office/officeart/2005/8/layout/cycle5"/>
    <dgm:cxn modelId="{23A23F7F-A252-49C0-90A9-8DC9A2D335CE}" type="presParOf" srcId="{7EE58A82-EE5F-42C7-BF3F-AA388EBE3087}" destId="{2F71B5FE-2A69-4519-A4DE-81F7ECE2E213}" srcOrd="8" destOrd="0" presId="urn:microsoft.com/office/officeart/2005/8/layout/cycle5"/>
    <dgm:cxn modelId="{20FF1BBE-5EFD-4E9D-B811-23BB6690DAA1}" type="presParOf" srcId="{7EE58A82-EE5F-42C7-BF3F-AA388EBE3087}" destId="{4A161A26-1EEE-4EA3-8507-E02FBBD5C8A2}" srcOrd="9" destOrd="0" presId="urn:microsoft.com/office/officeart/2005/8/layout/cycle5"/>
    <dgm:cxn modelId="{E3DC5B92-E16F-4B31-8BDC-BEA843EE047A}" type="presParOf" srcId="{7EE58A82-EE5F-42C7-BF3F-AA388EBE3087}" destId="{3A1A2CE8-57A4-4AC1-B5E1-37D0235F1FE1}" srcOrd="10" destOrd="0" presId="urn:microsoft.com/office/officeart/2005/8/layout/cycle5"/>
    <dgm:cxn modelId="{13682754-E3E1-43CA-AD51-95D8DFBA9CA4}" type="presParOf" srcId="{7EE58A82-EE5F-42C7-BF3F-AA388EBE3087}" destId="{E8456D92-B6B3-4D90-B0D2-F9A175A1F098}" srcOrd="11" destOrd="0" presId="urn:microsoft.com/office/officeart/2005/8/layout/cycle5"/>
  </dgm:cxnLst>
  <dgm:bg/>
  <dgm:whole>
    <a:ln w="76200"/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759a1751_0_0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f759a17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008" y="1143185"/>
            <a:ext cx="6023985" cy="30852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4141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41415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7f759a1751_0_0"/>
          <p:cNvPicPr preferRelativeResize="0"/>
          <p:nvPr/>
        </p:nvPicPr>
        <p:blipFill rotWithShape="1">
          <a:blip r:embed="rId3">
            <a:alphaModFix/>
          </a:blip>
          <a:srcRect l="34028" r="11059"/>
          <a:stretch/>
        </p:blipFill>
        <p:spPr>
          <a:xfrm>
            <a:off x="4298481" y="0"/>
            <a:ext cx="4845519" cy="514335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7f759a1751_0_0"/>
          <p:cNvSpPr txBox="1"/>
          <p:nvPr/>
        </p:nvSpPr>
        <p:spPr>
          <a:xfrm>
            <a:off x="4426225" y="960346"/>
            <a:ext cx="4739728" cy="316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Қазақ тілі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2- сынып</a:t>
            </a:r>
            <a:endParaRPr sz="36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g7f759a175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622" y="791560"/>
            <a:ext cx="2918635" cy="3611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1064419" y="0"/>
            <a:ext cx="7427828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Оқы. Берілген сөйлемдерден мәтін құрамайтынын дәлелдеп көр.</a:t>
            </a:r>
            <a:endParaRPr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одзаголовок 35"/>
          <p:cNvSpPr>
            <a:spLocks noGrp="1"/>
          </p:cNvSpPr>
          <p:nvPr>
            <p:ph type="subTitle" idx="1"/>
          </p:nvPr>
        </p:nvSpPr>
        <p:spPr>
          <a:xfrm>
            <a:off x="1118681" y="1986747"/>
            <a:ext cx="6858000" cy="3718728"/>
          </a:xfrm>
        </p:spPr>
        <p:txBody>
          <a:bodyPr/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Бауыржан түскі үзілісте асханаға барды. Ол кимелеп, кезекте тұрғандардың арасына кіріп кетті. Кезекте тұрғандар реніш білдірді. Бірақ Бауыржан түк естімегендей тұра берді.</a:t>
            </a:r>
          </a:p>
          <a:p>
            <a:pPr algn="l">
              <a:buFont typeface="Arial" pitchFamily="34" charset="0"/>
              <a:buChar char="•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850" y="12192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Түскі үзіліс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sp>
        <p:nvSpPr>
          <p:cNvPr id="158" name="Google Shape;158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Мектеп асханасында</a:t>
            </a:r>
            <a:endParaRPr sz="1100"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 w="38100"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Есіңе сақта!</a:t>
            </a:r>
            <a:endParaRPr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5">
            <a:alphaModFix/>
          </a:blip>
          <a:srcRect l="71660" t="19321" r="16551" b="30389"/>
          <a:stretch/>
        </p:blipFill>
        <p:spPr>
          <a:xfrm>
            <a:off x="750737" y="2001783"/>
            <a:ext cx="938100" cy="2251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0" name="Google Shape;166;p5"/>
          <p:cNvSpPr txBox="1"/>
          <p:nvPr/>
        </p:nvSpPr>
        <p:spPr>
          <a:xfrm>
            <a:off x="2060569" y="2499837"/>
            <a:ext cx="6359589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400" b="1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Мәтіндегі негізгі ой – </a:t>
            </a:r>
            <a:r>
              <a:rPr lang="kk-KZ" sz="2400" i="1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автор айтқысы келген басты пікір</a:t>
            </a:r>
            <a:endParaRPr sz="2400" i="1" dirty="0">
              <a:latin typeface="Times New Roman" pitchFamily="18" charset="0"/>
              <a:ea typeface="Open Sans SemiBold"/>
              <a:cs typeface="Times New Roman" pitchFamily="18" charset="0"/>
              <a:sym typeface="Open Sans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2000" dirty="0">
              <a:solidFill>
                <a:srgbClr val="FFFF00"/>
              </a:solidFill>
            </a:endParaRPr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3077106" y="815572"/>
            <a:ext cx="29898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/>
          </a:p>
        </p:txBody>
      </p:sp>
      <p:sp>
        <p:nvSpPr>
          <p:cNvPr id="220" name="Google Shape;220;p7"/>
          <p:cNvSpPr txBox="1"/>
          <p:nvPr/>
        </p:nvSpPr>
        <p:spPr>
          <a:xfrm>
            <a:off x="565795" y="3424112"/>
            <a:ext cx="2498055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100" b="1"/>
          </a:p>
        </p:txBody>
      </p:sp>
      <p:sp>
        <p:nvSpPr>
          <p:cNvPr id="225" name="Google Shape;225;p7"/>
          <p:cNvSpPr txBox="1"/>
          <p:nvPr/>
        </p:nvSpPr>
        <p:spPr>
          <a:xfrm>
            <a:off x="5359576" y="3356200"/>
            <a:ext cx="1090640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100" b="1"/>
          </a:p>
        </p:txBody>
      </p:sp>
      <p:sp>
        <p:nvSpPr>
          <p:cNvPr id="10" name="Овал 9"/>
          <p:cNvSpPr/>
          <p:nvPr/>
        </p:nvSpPr>
        <p:spPr>
          <a:xfrm>
            <a:off x="3696512" y="680936"/>
            <a:ext cx="1478604" cy="1391055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Тыныс белгілері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18000000">
            <a:off x="2348114" y="1263191"/>
            <a:ext cx="1509369" cy="1617615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тақырып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9482" y="3505201"/>
            <a:ext cx="1329446" cy="1397540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Азат жол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17807003">
            <a:off x="4919214" y="2814808"/>
            <a:ext cx="1483653" cy="1534576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Негізгі бөлім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14867259">
            <a:off x="2479382" y="2756809"/>
            <a:ext cx="1356648" cy="1545995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Тірек сөздер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2936238">
            <a:off x="4985495" y="1360184"/>
            <a:ext cx="1415961" cy="1482783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мазмұны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06239" y="2075928"/>
            <a:ext cx="1449422" cy="141050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sp>
        <p:nvSpPr>
          <p:cNvPr id="158" name="Google Shape;158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Мектеп асханасында</a:t>
            </a:r>
            <a:endParaRPr sz="1100"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Мәтінді оқып шық.</a:t>
            </a:r>
            <a:endParaRPr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564204" y="1022352"/>
            <a:ext cx="7937770" cy="407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000" b="1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Уәде – қасиетті серт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000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    Сыныптасым Айгүл екеуіміз жалғыз тұратын Әсел әжейге көмектесуді ұйғардық.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000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     Үйді жинап, дүкеннен керек – жарақтарын әкеліп бердік.Өзімізбен бірге шай ішуімізді өтінді. Біздер сыныптастарымызға киноға баруға уәде беріп қойғанымызды айттық.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000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Әсел әжей: - Дұрыс, қарақтарым, уәде – қасиетті серт.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000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Уәделеріңде тұрсаңдар, қадірлерің артады, - деді.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lang="kk-KZ" sz="2000" dirty="0" smtClean="0">
              <a:latin typeface="Times New Roman" pitchFamily="18" charset="0"/>
              <a:ea typeface="Open Sans SemiBold"/>
              <a:cs typeface="Times New Roman" pitchFamily="18" charset="0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itchFamily="34" charset="0"/>
              <a:buChar char="•"/>
            </a:pPr>
            <a:r>
              <a:rPr lang="kk-KZ" sz="2000" i="1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Мәтіндегі негізгі ой мен тақырыптың не туралы екенін анықта.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itchFamily="34" charset="0"/>
              <a:buChar char="•"/>
            </a:pPr>
            <a:r>
              <a:rPr lang="kk-KZ" sz="2000" i="1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Әжейдің жауабын қайталап оқы. Осы жауапта екі нақыл сөз бар,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kk-KZ" sz="2000" i="1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соны тауып, көшіріп жаз.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000" i="1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 </a:t>
            </a:r>
            <a:endParaRPr sz="2000" i="1" dirty="0">
              <a:latin typeface="Times New Roman" pitchFamily="18" charset="0"/>
              <a:ea typeface="Open Sans SemiBold"/>
              <a:cs typeface="Times New Roman" pitchFamily="18" charset="0"/>
              <a:sym typeface="Open Sans SemiBold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1552240" y="1859463"/>
            <a:ext cx="5019545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100" i="0" u="none" strike="noStrike" cap="none" dirty="0" smtClean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11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2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sp>
        <p:nvSpPr>
          <p:cNvPr id="158" name="Google Shape;158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Мектеп асханасында</a:t>
            </a:r>
            <a:endParaRPr sz="1100"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Мәтінді оқып шық.</a:t>
            </a:r>
            <a:endParaRPr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564204" y="1022352"/>
            <a:ext cx="7937770" cy="160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000" b="1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Уәде – қасиетті серт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lang="kk-KZ" sz="2000" dirty="0" smtClean="0">
              <a:latin typeface="Times New Roman" pitchFamily="18" charset="0"/>
              <a:ea typeface="Open Sans SemiBold"/>
              <a:cs typeface="Times New Roman" pitchFamily="18" charset="0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000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 Уәде – қасиетті серт.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000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Уәделеріңде тұрсаңдар, қадірлерің артады, - деді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000" i="0" u="none" strike="noStrike" cap="none" dirty="0" smtClean="0">
                <a:solidFill>
                  <a:srgbClr val="000000"/>
                </a:solidFill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 </a:t>
            </a:r>
            <a:endParaRPr sz="2000" dirty="0">
              <a:latin typeface="Times New Roman" pitchFamily="18" charset="0"/>
              <a:ea typeface="Open Sans SemiBold"/>
              <a:cs typeface="Times New Roman" pitchFamily="18" charset="0"/>
              <a:sym typeface="Open Sans SemiBold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1552240" y="1859463"/>
            <a:ext cx="5019545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100" i="0" u="none" strike="noStrike" cap="none" dirty="0" smtClean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110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2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9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9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“Ақиқат пен жалған” ойыны</a:t>
            </a:r>
            <a:endParaRPr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3" name="Google Shape;4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9"/>
          <p:cNvSpPr txBox="1"/>
          <p:nvPr/>
        </p:nvSpPr>
        <p:spPr>
          <a:xfrm>
            <a:off x="386953" y="951309"/>
            <a:ext cx="8370000" cy="3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55938" y="1057275"/>
          <a:ext cx="6657975" cy="3791315"/>
        </p:xfrm>
        <a:graphic>
          <a:graphicData uri="http://schemas.openxmlformats.org/drawingml/2006/table">
            <a:tbl>
              <a:tblPr firstRow="1" bandRow="1">
                <a:tableStyleId>{C7BE0024-4C3B-470A-AF01-B4C9DB7DAAD7}</a:tableStyleId>
              </a:tblPr>
              <a:tblGrid>
                <a:gridCol w="468139"/>
                <a:gridCol w="4348490"/>
                <a:gridCol w="894665"/>
                <a:gridCol w="946681"/>
              </a:tblGrid>
              <a:tr h="371938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Сөйлем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ақиқат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жалған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2940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 мағына жағынан өзара байланысты,екі немесе одан да көп сөйлемдерден құралады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43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Мәтіндегі сөздер бір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бірімен байланыспайды.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43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Мәтіннің тақырыбы 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баяндалатын оқиға мен ойдың түйіні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386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Мәтіннің төрт түрі бар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43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Мәтіндегі негізгі ой – автор айтқысы келген басты </a:t>
                      </a:r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пікір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9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9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“Ақиқат пен жалған” ойыны</a:t>
            </a:r>
            <a:endParaRPr sz="2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3" name="Google Shape;4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9"/>
          <p:cNvSpPr txBox="1"/>
          <p:nvPr/>
        </p:nvSpPr>
        <p:spPr>
          <a:xfrm>
            <a:off x="386953" y="951309"/>
            <a:ext cx="8370000" cy="3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55938" y="1057275"/>
          <a:ext cx="6657975" cy="3791315"/>
        </p:xfrm>
        <a:graphic>
          <a:graphicData uri="http://schemas.openxmlformats.org/drawingml/2006/table">
            <a:tbl>
              <a:tblPr firstRow="1" bandRow="1">
                <a:tableStyleId>{C7BE0024-4C3B-470A-AF01-B4C9DB7DAAD7}</a:tableStyleId>
              </a:tblPr>
              <a:tblGrid>
                <a:gridCol w="468139"/>
                <a:gridCol w="4348490"/>
                <a:gridCol w="894665"/>
                <a:gridCol w="946681"/>
              </a:tblGrid>
              <a:tr h="371938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Сөйлем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ақиқат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жалған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2940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 мағына жағынан өзара байланысты,екі немесе одан да көп сөйлемдерден құралады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43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Мәтіндегі сөздер бір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бірімен байланыспайды.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43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Мәтіннің тақырыбы </a:t>
                      </a:r>
                      <a:r>
                        <a:rPr lang="kk-K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баяндалатын оқиға мен ойдың түйіні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386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Мәтіннің төрт түрі бар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439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Мәтіндегі негізгі ой – автор айтқысы келген басты </a:t>
                      </a:r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пікір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484" y="791765"/>
            <a:ext cx="2918221" cy="361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90330" y="1132820"/>
            <a:ext cx="8653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Қазақ тілі</a:t>
            </a:r>
          </a:p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2- сынып. </a:t>
            </a:r>
          </a:p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ІІ тоқсан </a:t>
            </a:r>
          </a:p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38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– сабақ.</a:t>
            </a:r>
          </a:p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Сабақтың тақырыбы: </a:t>
            </a:r>
          </a:p>
          <a:p>
            <a:pPr lvl="0"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Мәтіннің тақырыбы және мәтіндегі негізгі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ой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дегеніміз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не?</a:t>
            </a:r>
          </a:p>
          <a:p>
            <a:pPr lvl="0" algn="ctr"/>
            <a:r>
              <a:rPr lang="kk-KZ" sz="1800" b="1" i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Әзірлеуші: Ерғазиева Гулзада Шынбергенқызы</a:t>
            </a:r>
          </a:p>
          <a:p>
            <a:pPr lvl="0" algn="ctr"/>
            <a:r>
              <a:rPr lang="kk-KZ" sz="1800" b="1" i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Ү. Түктібаев атындағы № 24 қазақ орта мектебі</a:t>
            </a:r>
          </a:p>
          <a:p>
            <a:pPr lvl="0" algn="ctr"/>
            <a:r>
              <a:rPr lang="kk-KZ" sz="1800" b="1" i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Бастауыш сынып мұғалімі</a:t>
            </a:r>
          </a:p>
          <a:p>
            <a:pPr lvl="0" algn="ctr"/>
            <a:r>
              <a:rPr lang="kk-KZ" sz="1800" b="1" i="1" dirty="0" smtClean="0">
                <a:solidFill>
                  <a:schemeClr val="tx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endParaRPr lang="kk-KZ" sz="1800" b="1" i="1" dirty="0">
              <a:solidFill>
                <a:schemeClr val="tx1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t="19517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2800" b="1" i="0" u="none" strike="noStrike" cap="none" dirty="0" err="1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Сабақ</a:t>
            </a:r>
            <a:r>
              <a:rPr lang="en-US" sz="2800" b="1" i="0" u="none" strike="noStrike" cap="none" dirty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r>
              <a:rPr lang="en-US" sz="2800" b="1" i="0" u="none" strike="noStrike" cap="none" dirty="0" err="1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мақсаты</a:t>
            </a:r>
            <a:r>
              <a:rPr lang="en-US" sz="2800" b="1" i="0" u="none" strike="noStrike" cap="none" dirty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 </a:t>
            </a:r>
            <a:endPara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>
            <a:spLocks noGrp="1"/>
          </p:cNvSpPr>
          <p:nvPr>
            <p:ph type="subTitle" idx="1"/>
          </p:nvPr>
        </p:nvSpPr>
        <p:spPr>
          <a:xfrm>
            <a:off x="682135" y="765571"/>
            <a:ext cx="8047500" cy="321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k-KZ" sz="2400" i="1" dirty="0" smtClean="0">
              <a:solidFill>
                <a:srgbClr val="000000"/>
              </a:solidFill>
              <a:latin typeface="Times New Roman" pitchFamily="18" charset="0"/>
              <a:ea typeface="Open Sans SemiBold"/>
              <a:cs typeface="Times New Roman" pitchFamily="18" charset="0"/>
              <a:sym typeface="Open Sa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k-KZ" sz="2400" i="1" dirty="0" smtClean="0">
              <a:solidFill>
                <a:srgbClr val="000000"/>
              </a:solidFill>
              <a:latin typeface="Times New Roman" pitchFamily="18" charset="0"/>
              <a:ea typeface="Open Sans SemiBold"/>
              <a:cs typeface="Times New Roman" pitchFamily="18" charset="0"/>
              <a:sym typeface="Open Sa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k-KZ" sz="2400" i="1" dirty="0" smtClean="0">
              <a:solidFill>
                <a:srgbClr val="000000"/>
              </a:solidFill>
              <a:latin typeface="Times New Roman" pitchFamily="18" charset="0"/>
              <a:ea typeface="Open Sans SemiBold"/>
              <a:cs typeface="Times New Roman" pitchFamily="18" charset="0"/>
              <a:sym typeface="Open Sa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 i="1" dirty="0" smtClean="0">
                <a:solidFill>
                  <a:srgbClr val="000000"/>
                </a:solidFill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 Мәтіннің та</a:t>
            </a:r>
            <a:r>
              <a:rPr lang="kk-KZ" sz="2000" b="1" i="1" dirty="0" smtClean="0">
                <a:solidFill>
                  <a:srgbClr val="00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қ</a:t>
            </a:r>
            <a:r>
              <a:rPr lang="kk-KZ" sz="2000" b="1" i="1" u="none" dirty="0" smtClean="0">
                <a:solidFill>
                  <a:srgbClr val="00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ырыбы мен тірек сөздердің негізінде мәтіннің мазмұнын болжау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kk-KZ" sz="2000" b="1" i="1" u="none" dirty="0" smtClean="0">
              <a:solidFill>
                <a:srgbClr val="00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 i="1" dirty="0" smtClean="0">
                <a:solidFill>
                  <a:srgbClr val="000000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Мұғалімнің көмегімен мәтіннің тақырыбы мен негізгі ойды анықтау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dirty="0">
              <a:solidFill>
                <a:srgbClr val="000000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8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8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en-US" sz="20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Есіңе</a:t>
            </a:r>
            <a:r>
              <a:rPr lang="en-US" sz="2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сақта</a:t>
            </a:r>
            <a:endParaRPr sz="2000" dirty="0"/>
          </a:p>
        </p:txBody>
      </p:sp>
      <p:pic>
        <p:nvPicPr>
          <p:cNvPr id="416" name="Google Shape;41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Схема 16"/>
          <p:cNvGraphicFramePr/>
          <p:nvPr/>
        </p:nvGraphicFramePr>
        <p:xfrm>
          <a:off x="1349828" y="7855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sp>
        <p:nvSpPr>
          <p:cNvPr id="158" name="Google Shape;158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Мектеп асханасында</a:t>
            </a:r>
            <a:endParaRPr sz="1100"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 w="38100"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Есіңе сақта!</a:t>
            </a:r>
            <a:endParaRPr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5">
            <a:alphaModFix/>
          </a:blip>
          <a:srcRect l="71660" t="19321" r="16551" b="30389"/>
          <a:stretch/>
        </p:blipFill>
        <p:spPr>
          <a:xfrm>
            <a:off x="510105" y="1703400"/>
            <a:ext cx="938100" cy="2251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77192" y="1875390"/>
            <a:ext cx="7003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мазмұны жағынан өзара байланысты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көп сөйлемнен құралады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Мәтін құрамындағы сөйлемдер ортақ тақырыппен біріге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ді.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000" b="1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Оқы</a:t>
            </a:r>
            <a:endParaRPr sz="2000" dirty="0">
              <a:solidFill>
                <a:schemeClr val="bg1"/>
              </a:solidFill>
            </a:endParaRPr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3077106" y="815572"/>
            <a:ext cx="29898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/>
          </a:p>
        </p:txBody>
      </p:sp>
      <p:sp>
        <p:nvSpPr>
          <p:cNvPr id="220" name="Google Shape;220;p7"/>
          <p:cNvSpPr txBox="1"/>
          <p:nvPr/>
        </p:nvSpPr>
        <p:spPr>
          <a:xfrm>
            <a:off x="565795" y="3424112"/>
            <a:ext cx="2498055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100" b="1"/>
          </a:p>
        </p:txBody>
      </p:sp>
      <p:sp>
        <p:nvSpPr>
          <p:cNvPr id="225" name="Google Shape;225;p7"/>
          <p:cNvSpPr txBox="1"/>
          <p:nvPr/>
        </p:nvSpPr>
        <p:spPr>
          <a:xfrm>
            <a:off x="5359576" y="3356200"/>
            <a:ext cx="1090640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100" b="1"/>
          </a:p>
        </p:txBody>
      </p:sp>
      <p:sp>
        <p:nvSpPr>
          <p:cNvPr id="21" name="Прямоугольник 20"/>
          <p:cNvSpPr/>
          <p:nvPr/>
        </p:nvSpPr>
        <p:spPr>
          <a:xfrm>
            <a:off x="972765" y="1140588"/>
            <a:ext cx="700391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“Менің  інім” – Негеш сияқты көп білгісі келетін, сұрақты көп қоятын бала. Бүгін мені сұрақтың астына алды: 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“ Сынып деген не? Сенің сыныптастарың кімдер? Мектепте сабақ беретін кісіні кім дейді?”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Мен бірден жауап бере алмай, тосылып қалдым. Сен қалай жауап берер едің?</a:t>
            </a:r>
          </a:p>
          <a:p>
            <a:endParaRPr lang="kk-K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Оқығандарыңның мәтін екенін дәлелдеңдер. Мәтіннің тақырыбын анықтаңдар: мәтінде кім туралы айтылған?</a:t>
            </a:r>
          </a:p>
          <a:p>
            <a:pPr>
              <a:buFont typeface="Arial" pitchFamily="34" charset="0"/>
              <a:buChar char="•"/>
            </a:pP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Мәтінге ат қой.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000" b="1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Өзіңді тексер</a:t>
            </a:r>
            <a:endParaRPr sz="2000" dirty="0">
              <a:solidFill>
                <a:schemeClr val="bg1"/>
              </a:solidFill>
            </a:endParaRPr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3077106" y="815572"/>
            <a:ext cx="29898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 dirty="0"/>
          </a:p>
        </p:txBody>
      </p:sp>
      <p:sp>
        <p:nvSpPr>
          <p:cNvPr id="220" name="Google Shape;220;p7"/>
          <p:cNvSpPr txBox="1"/>
          <p:nvPr/>
        </p:nvSpPr>
        <p:spPr>
          <a:xfrm>
            <a:off x="565795" y="3424112"/>
            <a:ext cx="2498055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100" b="1"/>
          </a:p>
        </p:txBody>
      </p:sp>
      <p:sp>
        <p:nvSpPr>
          <p:cNvPr id="225" name="Google Shape;225;p7"/>
          <p:cNvSpPr txBox="1"/>
          <p:nvPr/>
        </p:nvSpPr>
        <p:spPr>
          <a:xfrm>
            <a:off x="5359576" y="3356200"/>
            <a:ext cx="1090640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endParaRPr sz="1100" b="1"/>
          </a:p>
        </p:txBody>
      </p:sp>
      <p:sp>
        <p:nvSpPr>
          <p:cNvPr id="21" name="Прямоугольник 20"/>
          <p:cNvSpPr/>
          <p:nvPr/>
        </p:nvSpPr>
        <p:spPr>
          <a:xfrm>
            <a:off x="972765" y="1140588"/>
            <a:ext cx="700391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“Менің  інім” – Негеш сияқты көп білгісі келетін, сұрақты көп қоятын бала. Бүгін мені сұрақтың астына алды: 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“ Сынып деген не? Сенің сыныптастарың кімдер? Мектепте сабақ беретін кісіні кім дейді?”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Мен бірден жауап бере алмай, тосылып қалдым. Сен қалай жауап берер едің?</a:t>
            </a:r>
          </a:p>
          <a:p>
            <a:endParaRPr lang="kk-KZ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1470" y="817661"/>
            <a:ext cx="2114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“Менің  інім”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sp>
        <p:nvSpPr>
          <p:cNvPr id="158" name="Google Shape;158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Мектеп асханасында</a:t>
            </a:r>
            <a:endParaRPr sz="1100"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1064419" y="0"/>
            <a:ext cx="6118500" cy="621600"/>
          </a:xfrm>
          <a:prstGeom prst="rect">
            <a:avLst/>
          </a:prstGeom>
          <a:noFill/>
          <a:ln w="38100"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Есіңе сақта!</a:t>
            </a:r>
            <a:endParaRPr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1679314" y="1943791"/>
            <a:ext cx="5212833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kk-KZ" sz="2400" b="1" i="1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Тақырып</a:t>
            </a:r>
            <a:r>
              <a:rPr lang="kk-KZ" sz="2400" i="1" dirty="0" smtClean="0">
                <a:latin typeface="Times New Roman" pitchFamily="18" charset="0"/>
                <a:ea typeface="Open Sans SemiBold"/>
                <a:cs typeface="Times New Roman" pitchFamily="18" charset="0"/>
                <a:sym typeface="Open Sans SemiBold"/>
              </a:rPr>
              <a:t> – мәтінде баяндалатын оқиға мен ойдың түйіні.</a:t>
            </a:r>
            <a:endParaRPr sz="2400" i="1" dirty="0">
              <a:latin typeface="Times New Roman" pitchFamily="18" charset="0"/>
              <a:ea typeface="Open Sans SemiBold"/>
              <a:cs typeface="Times New Roman" pitchFamily="18" charset="0"/>
              <a:sym typeface="Open Sans SemiBold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5">
            <a:alphaModFix/>
          </a:blip>
          <a:srcRect l="71660" t="19321" r="16551" b="30389"/>
          <a:stretch/>
        </p:blipFill>
        <p:spPr>
          <a:xfrm>
            <a:off x="510105" y="1732276"/>
            <a:ext cx="938100" cy="2251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/>
        </p:nvSpPr>
        <p:spPr>
          <a:xfrm>
            <a:off x="1223963" y="121444"/>
            <a:ext cx="160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Есіңе түсір</a:t>
            </a:r>
            <a:endParaRPr sz="1100"/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 t="19516" b="68394"/>
          <a:stretch/>
        </p:blipFill>
        <p:spPr>
          <a:xfrm>
            <a:off x="0" y="0"/>
            <a:ext cx="9144000" cy="62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1064419" y="0"/>
            <a:ext cx="7427828" cy="621600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498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Оқы. Берілген сөйлемдерден мәтін құрамайтынын дәлелдеп көр.</a:t>
            </a:r>
            <a:endParaRPr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359" y="144065"/>
            <a:ext cx="671513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одзаголовок 35"/>
          <p:cNvSpPr>
            <a:spLocks noGrp="1"/>
          </p:cNvSpPr>
          <p:nvPr>
            <p:ph type="subTitle" idx="1"/>
          </p:nvPr>
        </p:nvSpPr>
        <p:spPr>
          <a:xfrm>
            <a:off x="1358167" y="658255"/>
            <a:ext cx="6858000" cy="4185888"/>
          </a:xfrm>
        </p:spPr>
        <p:txBody>
          <a:bodyPr/>
          <a:lstStyle/>
          <a:p>
            <a:pPr algn="l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Бауыржан түскі үзілісте асханаға барды. Досжанның мінезі ашық.</a:t>
            </a:r>
          </a:p>
          <a:p>
            <a:pPr algn="l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Жәния кітабын күтіп ұстайды.Ол кимелеп, кезекте тұрғандардың</a:t>
            </a:r>
          </a:p>
          <a:p>
            <a:pPr algn="l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арасына кіріп кетті. Талғат өлеңді мәнерлеп оқыды. Кезекте</a:t>
            </a:r>
          </a:p>
          <a:p>
            <a:pPr algn="l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тұрғандар реніш білдірді. Марғұлан мектеп алдында ұзақ тұрды.</a:t>
            </a:r>
          </a:p>
          <a:p>
            <a:pPr algn="l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Бірақ Бауыржан түк естімегендей тұра берді.</a:t>
            </a:r>
          </a:p>
          <a:p>
            <a:pPr algn="l"/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Сөйлем ішінен мәтін құрайтындарын көшіріп жаз.</a:t>
            </a:r>
          </a:p>
          <a:p>
            <a:pPr algn="l">
              <a:buFont typeface="Arial" pitchFamily="34" charset="0"/>
              <a:buChar char="•"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Құраған мәтініңнің тақырыбын анықта. Мәтінге ат қой.</a:t>
            </a:r>
          </a:p>
          <a:p>
            <a:pPr algn="l">
              <a:buFont typeface="Arial" pitchFamily="34" charset="0"/>
              <a:buChar char="•"/>
            </a:pP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Құраған мәтін мазмұнына сәйкес келетін мақал – мәтелдер тауып айт.</a:t>
            </a:r>
          </a:p>
          <a:p>
            <a:pPr algn="l">
              <a:buFont typeface="Arial" pitchFamily="34" charset="0"/>
              <a:buChar char="•"/>
            </a:pPr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647</Words>
  <Application>Microsoft Office PowerPoint</Application>
  <PresentationFormat>Экран (16:9)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Open Sans</vt:lpstr>
      <vt:lpstr>Times New Roman</vt:lpstr>
      <vt:lpstr>Open Sans SemiBold</vt:lpstr>
      <vt:lpstr>Calibri</vt:lpstr>
      <vt:lpstr>2_Тема Office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Comp0</dc:creator>
  <cp:lastModifiedBy>Customer</cp:lastModifiedBy>
  <cp:revision>76</cp:revision>
  <dcterms:created xsi:type="dcterms:W3CDTF">2008-09-26T04:29:07Z</dcterms:created>
  <dcterms:modified xsi:type="dcterms:W3CDTF">2020-11-11T18:53:38Z</dcterms:modified>
</cp:coreProperties>
</file>