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1"/>
    <p:sldMasterId id="2147484131" r:id="rId2"/>
  </p:sldMasterIdLst>
  <p:notesMasterIdLst>
    <p:notesMasterId r:id="rId30"/>
  </p:notesMasterIdLst>
  <p:sldIdLst>
    <p:sldId id="292" r:id="rId3"/>
    <p:sldId id="307" r:id="rId4"/>
    <p:sldId id="308" r:id="rId5"/>
    <p:sldId id="317" r:id="rId6"/>
    <p:sldId id="318" r:id="rId7"/>
    <p:sldId id="319" r:id="rId8"/>
    <p:sldId id="293" r:id="rId9"/>
    <p:sldId id="324" r:id="rId10"/>
    <p:sldId id="321" r:id="rId11"/>
    <p:sldId id="281" r:id="rId12"/>
    <p:sldId id="304" r:id="rId13"/>
    <p:sldId id="300" r:id="rId14"/>
    <p:sldId id="301" r:id="rId15"/>
    <p:sldId id="302" r:id="rId16"/>
    <p:sldId id="295" r:id="rId17"/>
    <p:sldId id="297" r:id="rId18"/>
    <p:sldId id="257" r:id="rId19"/>
    <p:sldId id="258" r:id="rId20"/>
    <p:sldId id="286" r:id="rId21"/>
    <p:sldId id="260" r:id="rId22"/>
    <p:sldId id="303" r:id="rId23"/>
    <p:sldId id="299" r:id="rId24"/>
    <p:sldId id="309" r:id="rId25"/>
    <p:sldId id="322" r:id="rId26"/>
    <p:sldId id="320" r:id="rId27"/>
    <p:sldId id="323" r:id="rId28"/>
    <p:sldId id="313" r:id="rId29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9090D"/>
    <a:srgbClr val="6699FF"/>
    <a:srgbClr val="B2A0AB"/>
    <a:srgbClr val="FF3300"/>
    <a:srgbClr val="FF9933"/>
    <a:srgbClr val="800080"/>
    <a:srgbClr val="FFFFCC"/>
    <a:srgbClr val="FF33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91EBBBCC-DAD2-459C-BE2E-F6DE35CF9A28}" styleName="Темный стиль 2 -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103" autoAdjust="0"/>
    <p:restoredTop sz="94803" autoAdjust="0"/>
  </p:normalViewPr>
  <p:slideViewPr>
    <p:cSldViewPr>
      <p:cViewPr varScale="1">
        <p:scale>
          <a:sx n="122" d="100"/>
          <a:sy n="122" d="100"/>
        </p:scale>
        <p:origin x="-131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11FDF0-991C-4B47-9FD8-0BC71167758C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FC1D04-E2B7-4869-9119-5198679D433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C1D04-E2B7-4869-9119-5198679D433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8740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8740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16D26E1A-7796-4A70-98ED-E4DAF6F9B9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E18153-6531-4376-9346-10049A8DF8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6455C7-1DD6-4E98-883E-61758F4DE0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AF3D621C-D42C-4701-9352-A889D03FDD3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pPr>
              <a:defRPr/>
            </a:pPr>
            <a:fld id="{C2DB0282-A63D-4521-BBE9-BFA1DF5FA82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68C1E4EC-A0F7-46B8-B593-47321CC0B23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1FA133-610B-4406-8FD5-6F0E3E797AD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0B8296B-2406-4E24-B6DB-309EB6E83F5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pPr>
              <a:defRPr/>
            </a:pPr>
            <a:fld id="{727E165D-9CC5-4D70-AC18-E956F3AEF2F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AC1794B-5626-415B-8884-8F82659BB06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F1C4011D-8F89-4395-8C0F-2CB9E110B01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BFBCF1-255B-485A-AD91-0B6904274F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pPr>
              <a:defRPr/>
            </a:pPr>
            <a:fld id="{FF7F3CA2-645E-4CFD-8F72-09916820602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AD18C4-DAF9-41F9-9DB2-DE02ABADF57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pPr>
              <a:defRPr/>
            </a:pPr>
            <a:fld id="{DF1E2D3A-7017-4DD4-A2A4-C5D3DF873CE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35DC2B-2886-4125-B14E-1EEBAA1F2F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84E0C8-A572-408B-AB04-9D4A728C6A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0626CA-B11D-4020-95A0-C813C29772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6B5BF5-6626-4678-89C9-E6516DD2B4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205D58-F68E-419E-BE33-58740A9A99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F30A93-63E1-412A-BBCF-C339CFE1C4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9F2AE-FF27-4279-833C-1C3DA411B5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ru-RU" sz="240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18637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ru-RU" sz="240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18637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ru-RU" sz="240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18637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ru-RU" sz="240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18637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ru-RU" sz="240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18637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ru-RU" sz="240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18637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ru-RU" sz="240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8637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638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638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ABF9E5CF-E936-419F-9209-6BDE0FAC96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06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ABF9E5CF-E936-419F-9209-6BDE0FAC963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32" r:id="rId1"/>
    <p:sldLayoutId id="2147484133" r:id="rId2"/>
    <p:sldLayoutId id="2147484134" r:id="rId3"/>
    <p:sldLayoutId id="2147484135" r:id="rId4"/>
    <p:sldLayoutId id="2147484136" r:id="rId5"/>
    <p:sldLayoutId id="2147484137" r:id="rId6"/>
    <p:sldLayoutId id="2147484138" r:id="rId7"/>
    <p:sldLayoutId id="2147484139" r:id="rId8"/>
    <p:sldLayoutId id="2147484140" r:id="rId9"/>
    <p:sldLayoutId id="2147484141" r:id="rId10"/>
    <p:sldLayoutId id="2147484142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hangingPunct="1"/>
            <a:r>
              <a:rPr lang="kk-KZ" sz="4400" b="1" dirty="0" smtClean="0">
                <a:latin typeface="Times New Roman" pitchFamily="18" charset="0"/>
                <a:cs typeface="Times New Roman" pitchFamily="18" charset="0"/>
              </a:rPr>
              <a:t>Ашық сабақ </a:t>
            </a:r>
            <a:endParaRPr lang="ru-RU" sz="4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Содержимое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kk-KZ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Сабақтың тақырыбы:</a:t>
            </a:r>
          </a:p>
          <a:p>
            <a:pPr algn="ctr">
              <a:buNone/>
            </a:pP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Қаныққан көмірсутектер.</a:t>
            </a:r>
          </a:p>
          <a:p>
            <a:pPr algn="ctr">
              <a:buNone/>
            </a:pP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Алкандар</a:t>
            </a:r>
          </a:p>
          <a:p>
            <a:pPr algn="ctr">
              <a:buNone/>
            </a:pPr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Тобы:2  курс ОП-21</a:t>
            </a:r>
          </a:p>
          <a:p>
            <a:pPr algn="ctr">
              <a:buNone/>
            </a:pPr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Пән оқытушысы : Мизамбекова Нургуль Умирзаковна</a:t>
            </a:r>
          </a:p>
          <a:p>
            <a:pPr algn="ctr">
              <a:buNone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2023-2024 оқу жылы</a:t>
            </a:r>
          </a:p>
          <a:p>
            <a:pPr algn="ctr">
              <a:buNone/>
            </a:pPr>
            <a:endParaRPr lang="ru-RU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7772400" cy="1143000"/>
          </a:xfrm>
          <a:noFill/>
        </p:spPr>
        <p:txBody>
          <a:bodyPr/>
          <a:lstStyle/>
          <a:p>
            <a:pPr algn="ctr" eaLnBrk="1" hangingPunct="1"/>
            <a:r>
              <a:rPr lang="ru-RU" smtClean="0"/>
              <a:t>Метанның гомологтық қатары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609600" y="2349500"/>
            <a:ext cx="3884613" cy="36703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4000" smtClean="0">
                <a:solidFill>
                  <a:srgbClr val="09090D"/>
                </a:solidFill>
              </a:rPr>
              <a:t>СН</a:t>
            </a:r>
            <a:r>
              <a:rPr lang="ru-RU" smtClean="0">
                <a:solidFill>
                  <a:srgbClr val="09090D"/>
                </a:solidFill>
              </a:rPr>
              <a:t>4</a:t>
            </a:r>
            <a:r>
              <a:rPr lang="en-US" smtClean="0">
                <a:solidFill>
                  <a:srgbClr val="09090D"/>
                </a:solidFill>
              </a:rPr>
              <a:t>          </a:t>
            </a:r>
            <a:r>
              <a:rPr lang="ru-RU" smtClean="0">
                <a:solidFill>
                  <a:srgbClr val="09090D"/>
                </a:solidFill>
              </a:rPr>
              <a:t>мет</a:t>
            </a:r>
            <a:r>
              <a:rPr lang="ru-RU" i="1" u="sng" smtClean="0">
                <a:solidFill>
                  <a:srgbClr val="FF3300"/>
                </a:solidFill>
              </a:rPr>
              <a:t>ан</a:t>
            </a:r>
            <a:r>
              <a:rPr lang="en-US" smtClean="0">
                <a:solidFill>
                  <a:srgbClr val="FF3300"/>
                </a:solidFill>
              </a:rPr>
              <a:t> </a:t>
            </a:r>
            <a:r>
              <a:rPr lang="en-US" smtClean="0">
                <a:solidFill>
                  <a:srgbClr val="09090D"/>
                </a:solidFill>
              </a:rPr>
              <a:t>       </a:t>
            </a:r>
            <a:endParaRPr lang="ru-RU" smtClean="0">
              <a:solidFill>
                <a:srgbClr val="09090D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ru-RU" sz="4000" smtClean="0">
                <a:solidFill>
                  <a:srgbClr val="09090D"/>
                </a:solidFill>
              </a:rPr>
              <a:t>С</a:t>
            </a:r>
            <a:r>
              <a:rPr lang="ru-RU" smtClean="0">
                <a:solidFill>
                  <a:srgbClr val="09090D"/>
                </a:solidFill>
              </a:rPr>
              <a:t>2</a:t>
            </a:r>
            <a:r>
              <a:rPr lang="en-US" sz="4000" smtClean="0">
                <a:solidFill>
                  <a:srgbClr val="09090D"/>
                </a:solidFill>
              </a:rPr>
              <a:t>H</a:t>
            </a:r>
            <a:r>
              <a:rPr lang="en-US" smtClean="0">
                <a:solidFill>
                  <a:srgbClr val="09090D"/>
                </a:solidFill>
              </a:rPr>
              <a:t>6</a:t>
            </a:r>
            <a:r>
              <a:rPr lang="ru-RU" smtClean="0">
                <a:solidFill>
                  <a:srgbClr val="09090D"/>
                </a:solidFill>
              </a:rPr>
              <a:t>        эт</a:t>
            </a:r>
            <a:r>
              <a:rPr lang="ru-RU" i="1" u="sng" smtClean="0">
                <a:solidFill>
                  <a:srgbClr val="FF3300"/>
                </a:solidFill>
              </a:rPr>
              <a:t>ан</a:t>
            </a:r>
            <a:endParaRPr lang="en-US" i="1" u="sng" smtClean="0">
              <a:solidFill>
                <a:srgbClr val="FF33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4000" smtClean="0">
                <a:solidFill>
                  <a:srgbClr val="09090D"/>
                </a:solidFill>
              </a:rPr>
              <a:t>C</a:t>
            </a:r>
            <a:r>
              <a:rPr lang="en-US" smtClean="0">
                <a:solidFill>
                  <a:srgbClr val="09090D"/>
                </a:solidFill>
              </a:rPr>
              <a:t>3</a:t>
            </a:r>
            <a:r>
              <a:rPr lang="en-US" sz="4000" smtClean="0">
                <a:solidFill>
                  <a:srgbClr val="09090D"/>
                </a:solidFill>
              </a:rPr>
              <a:t>H</a:t>
            </a:r>
            <a:r>
              <a:rPr lang="en-US" smtClean="0">
                <a:solidFill>
                  <a:srgbClr val="09090D"/>
                </a:solidFill>
              </a:rPr>
              <a:t>8</a:t>
            </a:r>
            <a:r>
              <a:rPr lang="ru-RU" smtClean="0">
                <a:solidFill>
                  <a:srgbClr val="09090D"/>
                </a:solidFill>
              </a:rPr>
              <a:t>        проп</a:t>
            </a:r>
            <a:r>
              <a:rPr lang="ru-RU" i="1" u="sng" smtClean="0">
                <a:solidFill>
                  <a:srgbClr val="FF3300"/>
                </a:solidFill>
              </a:rPr>
              <a:t>ан</a:t>
            </a:r>
            <a:endParaRPr lang="en-US" i="1" u="sng" smtClean="0">
              <a:solidFill>
                <a:srgbClr val="FF33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4000" smtClean="0">
                <a:solidFill>
                  <a:srgbClr val="09090D"/>
                </a:solidFill>
              </a:rPr>
              <a:t>C</a:t>
            </a:r>
            <a:r>
              <a:rPr lang="en-US" smtClean="0">
                <a:solidFill>
                  <a:srgbClr val="09090D"/>
                </a:solidFill>
              </a:rPr>
              <a:t>4</a:t>
            </a:r>
            <a:r>
              <a:rPr lang="en-US" sz="4000" smtClean="0">
                <a:solidFill>
                  <a:srgbClr val="09090D"/>
                </a:solidFill>
              </a:rPr>
              <a:t>H</a:t>
            </a:r>
            <a:r>
              <a:rPr lang="en-US" smtClean="0">
                <a:solidFill>
                  <a:srgbClr val="09090D"/>
                </a:solidFill>
              </a:rPr>
              <a:t>10</a:t>
            </a:r>
            <a:r>
              <a:rPr lang="ru-RU" smtClean="0">
                <a:solidFill>
                  <a:srgbClr val="09090D"/>
                </a:solidFill>
              </a:rPr>
              <a:t>      бут</a:t>
            </a:r>
            <a:r>
              <a:rPr lang="ru-RU" i="1" u="sng" smtClean="0">
                <a:solidFill>
                  <a:srgbClr val="FF3300"/>
                </a:solidFill>
              </a:rPr>
              <a:t>ан</a:t>
            </a:r>
            <a:endParaRPr lang="en-US" i="1" u="sng" smtClean="0">
              <a:solidFill>
                <a:srgbClr val="FF33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4000" smtClean="0">
                <a:solidFill>
                  <a:srgbClr val="09090D"/>
                </a:solidFill>
              </a:rPr>
              <a:t>C</a:t>
            </a:r>
            <a:r>
              <a:rPr lang="en-US" smtClean="0">
                <a:solidFill>
                  <a:srgbClr val="09090D"/>
                </a:solidFill>
              </a:rPr>
              <a:t>5</a:t>
            </a:r>
            <a:r>
              <a:rPr lang="en-US" sz="4000" smtClean="0">
                <a:solidFill>
                  <a:srgbClr val="09090D"/>
                </a:solidFill>
              </a:rPr>
              <a:t>H</a:t>
            </a:r>
            <a:r>
              <a:rPr lang="en-US" smtClean="0">
                <a:solidFill>
                  <a:srgbClr val="09090D"/>
                </a:solidFill>
              </a:rPr>
              <a:t>12</a:t>
            </a:r>
            <a:r>
              <a:rPr lang="ru-RU" smtClean="0">
                <a:solidFill>
                  <a:srgbClr val="09090D"/>
                </a:solidFill>
              </a:rPr>
              <a:t>      пент</a:t>
            </a:r>
            <a:r>
              <a:rPr lang="ru-RU" i="1" u="sng" smtClean="0">
                <a:solidFill>
                  <a:srgbClr val="FF3300"/>
                </a:solidFill>
              </a:rPr>
              <a:t>ан</a:t>
            </a:r>
            <a:endParaRPr lang="en-US" i="1" u="sng" smtClean="0">
              <a:solidFill>
                <a:srgbClr val="FF3300"/>
              </a:solidFill>
            </a:endParaRPr>
          </a:p>
        </p:txBody>
      </p:sp>
      <p:sp>
        <p:nvSpPr>
          <p:cNvPr id="102405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4649788" y="2492375"/>
            <a:ext cx="3884612" cy="35274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4000" smtClean="0">
                <a:solidFill>
                  <a:srgbClr val="09090D"/>
                </a:solidFill>
              </a:rPr>
              <a:t>C</a:t>
            </a:r>
            <a:r>
              <a:rPr lang="en-US" sz="2400" smtClean="0">
                <a:solidFill>
                  <a:srgbClr val="09090D"/>
                </a:solidFill>
              </a:rPr>
              <a:t>6</a:t>
            </a:r>
            <a:r>
              <a:rPr lang="en-US" sz="4000" smtClean="0">
                <a:solidFill>
                  <a:srgbClr val="09090D"/>
                </a:solidFill>
              </a:rPr>
              <a:t>H</a:t>
            </a:r>
            <a:r>
              <a:rPr lang="en-US" smtClean="0">
                <a:solidFill>
                  <a:srgbClr val="09090D"/>
                </a:solidFill>
              </a:rPr>
              <a:t>14</a:t>
            </a:r>
            <a:r>
              <a:rPr lang="ru-RU" smtClean="0">
                <a:solidFill>
                  <a:srgbClr val="09090D"/>
                </a:solidFill>
              </a:rPr>
              <a:t>      гекс</a:t>
            </a:r>
            <a:r>
              <a:rPr lang="ru-RU" i="1" u="sng" smtClean="0">
                <a:solidFill>
                  <a:srgbClr val="FF3300"/>
                </a:solidFill>
              </a:rPr>
              <a:t>ан</a:t>
            </a:r>
            <a:endParaRPr lang="en-US" i="1" u="sng" smtClean="0">
              <a:solidFill>
                <a:srgbClr val="FF33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4000" smtClean="0">
                <a:solidFill>
                  <a:srgbClr val="09090D"/>
                </a:solidFill>
              </a:rPr>
              <a:t>C</a:t>
            </a:r>
            <a:r>
              <a:rPr lang="en-US" smtClean="0">
                <a:solidFill>
                  <a:srgbClr val="09090D"/>
                </a:solidFill>
              </a:rPr>
              <a:t>7</a:t>
            </a:r>
            <a:r>
              <a:rPr lang="en-US" sz="4000" smtClean="0">
                <a:solidFill>
                  <a:srgbClr val="09090D"/>
                </a:solidFill>
              </a:rPr>
              <a:t>H</a:t>
            </a:r>
            <a:r>
              <a:rPr lang="en-US" smtClean="0">
                <a:solidFill>
                  <a:srgbClr val="09090D"/>
                </a:solidFill>
              </a:rPr>
              <a:t>16</a:t>
            </a:r>
            <a:r>
              <a:rPr lang="ru-RU" smtClean="0">
                <a:solidFill>
                  <a:srgbClr val="09090D"/>
                </a:solidFill>
              </a:rPr>
              <a:t>      гепт</a:t>
            </a:r>
            <a:r>
              <a:rPr lang="ru-RU" i="1" u="sng" smtClean="0">
                <a:solidFill>
                  <a:srgbClr val="FF3300"/>
                </a:solidFill>
              </a:rPr>
              <a:t>ан</a:t>
            </a:r>
            <a:endParaRPr lang="en-US" i="1" u="sng" smtClean="0">
              <a:solidFill>
                <a:srgbClr val="FF33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4000" smtClean="0">
                <a:solidFill>
                  <a:srgbClr val="09090D"/>
                </a:solidFill>
              </a:rPr>
              <a:t>C</a:t>
            </a:r>
            <a:r>
              <a:rPr lang="en-US" smtClean="0">
                <a:solidFill>
                  <a:srgbClr val="09090D"/>
                </a:solidFill>
              </a:rPr>
              <a:t>8</a:t>
            </a:r>
            <a:r>
              <a:rPr lang="en-US" sz="4000" smtClean="0">
                <a:solidFill>
                  <a:srgbClr val="09090D"/>
                </a:solidFill>
              </a:rPr>
              <a:t>H</a:t>
            </a:r>
            <a:r>
              <a:rPr lang="en-US" smtClean="0">
                <a:solidFill>
                  <a:srgbClr val="09090D"/>
                </a:solidFill>
              </a:rPr>
              <a:t>18</a:t>
            </a:r>
            <a:r>
              <a:rPr lang="ru-RU" smtClean="0">
                <a:solidFill>
                  <a:srgbClr val="09090D"/>
                </a:solidFill>
              </a:rPr>
              <a:t>      окт</a:t>
            </a:r>
            <a:r>
              <a:rPr lang="ru-RU" i="1" u="sng" smtClean="0">
                <a:solidFill>
                  <a:srgbClr val="FF3300"/>
                </a:solidFill>
              </a:rPr>
              <a:t>ан</a:t>
            </a:r>
            <a:endParaRPr lang="en-US" i="1" u="sng" smtClean="0">
              <a:solidFill>
                <a:srgbClr val="FF33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4000" smtClean="0">
                <a:solidFill>
                  <a:srgbClr val="09090D"/>
                </a:solidFill>
              </a:rPr>
              <a:t>C</a:t>
            </a:r>
            <a:r>
              <a:rPr lang="en-US" smtClean="0">
                <a:solidFill>
                  <a:srgbClr val="09090D"/>
                </a:solidFill>
              </a:rPr>
              <a:t>9</a:t>
            </a:r>
            <a:r>
              <a:rPr lang="en-US" sz="4000" smtClean="0">
                <a:solidFill>
                  <a:srgbClr val="09090D"/>
                </a:solidFill>
              </a:rPr>
              <a:t>H</a:t>
            </a:r>
            <a:r>
              <a:rPr lang="en-US" smtClean="0">
                <a:solidFill>
                  <a:srgbClr val="09090D"/>
                </a:solidFill>
              </a:rPr>
              <a:t>20</a:t>
            </a:r>
            <a:r>
              <a:rPr lang="ru-RU" smtClean="0">
                <a:solidFill>
                  <a:srgbClr val="09090D"/>
                </a:solidFill>
              </a:rPr>
              <a:t>      нон</a:t>
            </a:r>
            <a:r>
              <a:rPr lang="ru-RU" i="1" u="sng" smtClean="0">
                <a:solidFill>
                  <a:srgbClr val="FF3300"/>
                </a:solidFill>
              </a:rPr>
              <a:t>ан</a:t>
            </a:r>
            <a:endParaRPr lang="en-US" i="1" u="sng" smtClean="0">
              <a:solidFill>
                <a:srgbClr val="FF33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4000" smtClean="0">
                <a:solidFill>
                  <a:srgbClr val="09090D"/>
                </a:solidFill>
              </a:rPr>
              <a:t>C</a:t>
            </a:r>
            <a:r>
              <a:rPr lang="en-US" smtClean="0">
                <a:solidFill>
                  <a:srgbClr val="09090D"/>
                </a:solidFill>
              </a:rPr>
              <a:t>10</a:t>
            </a:r>
            <a:r>
              <a:rPr lang="en-US" sz="4000" smtClean="0">
                <a:solidFill>
                  <a:srgbClr val="09090D"/>
                </a:solidFill>
              </a:rPr>
              <a:t>H</a:t>
            </a:r>
            <a:r>
              <a:rPr lang="en-US" smtClean="0">
                <a:solidFill>
                  <a:srgbClr val="09090D"/>
                </a:solidFill>
              </a:rPr>
              <a:t>22</a:t>
            </a:r>
            <a:r>
              <a:rPr lang="ru-RU" smtClean="0">
                <a:solidFill>
                  <a:srgbClr val="09090D"/>
                </a:solidFill>
              </a:rPr>
              <a:t>    дек</a:t>
            </a:r>
            <a:r>
              <a:rPr lang="ru-RU" i="1" u="sng" smtClean="0">
                <a:solidFill>
                  <a:srgbClr val="FF3300"/>
                </a:solidFill>
              </a:rPr>
              <a:t>ан</a:t>
            </a:r>
          </a:p>
        </p:txBody>
      </p:sp>
      <p:sp>
        <p:nvSpPr>
          <p:cNvPr id="102406" name="Text Box 6"/>
          <p:cNvSpPr txBox="1">
            <a:spLocks noChangeArrowheads="1"/>
          </p:cNvSpPr>
          <p:nvPr/>
        </p:nvSpPr>
        <p:spPr bwMode="auto">
          <a:xfrm>
            <a:off x="785813" y="1285875"/>
            <a:ext cx="7343775" cy="10160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chemeClr val="tx1"/>
                </a:solidFill>
                <a:latin typeface="Arial" charset="0"/>
              </a:rPr>
              <a:t>Гомологтар – </a:t>
            </a:r>
            <a:r>
              <a:rPr lang="kk-KZ" sz="2000" b="1">
                <a:solidFill>
                  <a:schemeClr val="tx1"/>
                </a:solidFill>
                <a:latin typeface="Arial" charset="0"/>
              </a:rPr>
              <a:t>құрылысы мен қасиеті ұқсас ,бір немесе </a:t>
            </a:r>
          </a:p>
          <a:p>
            <a:r>
              <a:rPr lang="kk-KZ" sz="2000" b="1">
                <a:solidFill>
                  <a:schemeClr val="tx1"/>
                </a:solidFill>
                <a:latin typeface="Arial" charset="0"/>
              </a:rPr>
              <a:t>бірнеше </a:t>
            </a:r>
            <a:r>
              <a:rPr lang="ru-RU" sz="2000" b="1">
                <a:solidFill>
                  <a:schemeClr val="tx1"/>
                </a:solidFill>
                <a:latin typeface="Arial" charset="0"/>
              </a:rPr>
              <a:t>С</a:t>
            </a:r>
            <a:r>
              <a:rPr lang="en-US" sz="2000" b="1">
                <a:solidFill>
                  <a:schemeClr val="tx1"/>
                </a:solidFill>
                <a:latin typeface="Arial" charset="0"/>
              </a:rPr>
              <a:t>H</a:t>
            </a:r>
            <a:r>
              <a:rPr lang="en-US" sz="1200" b="1">
                <a:solidFill>
                  <a:schemeClr val="tx1"/>
                </a:solidFill>
                <a:latin typeface="Arial" charset="0"/>
              </a:rPr>
              <a:t>2</a:t>
            </a:r>
            <a:r>
              <a:rPr lang="en-US" sz="2000" b="1">
                <a:solidFill>
                  <a:schemeClr val="tx1"/>
                </a:solidFill>
                <a:latin typeface="Arial" charset="0"/>
              </a:rPr>
              <a:t>.</a:t>
            </a:r>
            <a:r>
              <a:rPr lang="ru-RU" sz="2000" b="1">
                <a:solidFill>
                  <a:schemeClr val="tx1"/>
                </a:solidFill>
                <a:latin typeface="Arial" charset="0"/>
              </a:rPr>
              <a:t> тобына айырмасы бар жалпы формуласы</a:t>
            </a:r>
          </a:p>
          <a:p>
            <a:r>
              <a:rPr lang="ru-RU" sz="2000" b="1">
                <a:solidFill>
                  <a:schemeClr val="tx1"/>
                </a:solidFill>
                <a:latin typeface="Arial" charset="0"/>
              </a:rPr>
              <a:t> бірдей заттар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02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2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02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024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024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0"/>
            <a:ext cx="8015288" cy="1571625"/>
          </a:xfrm>
        </p:spPr>
        <p:txBody>
          <a:bodyPr/>
          <a:lstStyle/>
          <a:p>
            <a:pPr algn="ctr" eaLnBrk="1" hangingPunct="1"/>
            <a:r>
              <a:rPr lang="ru-RU" sz="3800" smtClean="0"/>
              <a:t> </a:t>
            </a:r>
            <a:r>
              <a:rPr lang="ru-RU" sz="3200" smtClean="0"/>
              <a:t>Радикалдар – </a:t>
            </a:r>
            <a:r>
              <a:rPr lang="kk-KZ" sz="3200" smtClean="0"/>
              <a:t>жұптаспаған электроны бар бөлшектер</a:t>
            </a:r>
            <a:r>
              <a:rPr lang="en-US" sz="3200" smtClean="0"/>
              <a:t>.</a:t>
            </a:r>
            <a:endParaRPr lang="ru-RU" sz="3200" smtClean="0"/>
          </a:p>
        </p:txBody>
      </p:sp>
      <p:graphicFrame>
        <p:nvGraphicFramePr>
          <p:cNvPr id="189484" name="Group 44"/>
          <p:cNvGraphicFramePr>
            <a:graphicFrameLocks noGrp="1"/>
          </p:cNvGraphicFramePr>
          <p:nvPr/>
        </p:nvGraphicFramePr>
        <p:xfrm>
          <a:off x="428625" y="1571625"/>
          <a:ext cx="7704137" cy="4746959"/>
        </p:xfrm>
        <a:graphic>
          <a:graphicData uri="http://schemas.openxmlformats.org/drawingml/2006/table">
            <a:tbl>
              <a:tblPr/>
              <a:tblGrid>
                <a:gridCol w="1925637"/>
                <a:gridCol w="1927225"/>
                <a:gridCol w="1925638"/>
                <a:gridCol w="1925637"/>
              </a:tblGrid>
              <a:tr h="10356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Саны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Сан </a:t>
                      </a: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атауы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Радикалдың формуласы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Радикалдың атауы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12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Моно-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-СН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Метил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2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Ди-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-С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Этил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2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Три-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-С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Пропил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12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Тетра-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-С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Бутил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2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Пента-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-С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Пентил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3200" b="1" smtClean="0"/>
              <a:t>Алкандардың</a:t>
            </a:r>
            <a:br>
              <a:rPr lang="ru-RU" sz="3200" b="1" smtClean="0"/>
            </a:br>
            <a:r>
              <a:rPr lang="ru-RU" sz="3200" b="1" smtClean="0"/>
              <a:t>Изомериясы және  номенклатурасы</a:t>
            </a:r>
          </a:p>
        </p:txBody>
      </p:sp>
      <p:sp>
        <p:nvSpPr>
          <p:cNvPr id="16793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609600" indent="-609600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 u="sng" dirty="0" err="1" smtClean="0"/>
              <a:t>Құрылымдық</a:t>
            </a:r>
            <a:r>
              <a:rPr lang="en-US" sz="2800" b="1" u="sng" dirty="0" smtClean="0"/>
              <a:t>:</a:t>
            </a:r>
          </a:p>
          <a:p>
            <a:pPr marL="609600" indent="-609600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b="1" dirty="0" smtClean="0"/>
              <a:t>CH</a:t>
            </a:r>
            <a:r>
              <a:rPr lang="en-US" sz="1600" b="1" dirty="0" smtClean="0"/>
              <a:t>3</a:t>
            </a:r>
            <a:r>
              <a:rPr lang="en-US" sz="2800" b="1" dirty="0" smtClean="0"/>
              <a:t> – CH - CH</a:t>
            </a:r>
            <a:r>
              <a:rPr lang="en-US" sz="1600" b="1" dirty="0" smtClean="0"/>
              <a:t>2</a:t>
            </a:r>
            <a:r>
              <a:rPr lang="en-US" sz="2800" b="1" dirty="0" smtClean="0"/>
              <a:t> - CH</a:t>
            </a:r>
            <a:r>
              <a:rPr lang="en-US" sz="1600" b="1" dirty="0" smtClean="0"/>
              <a:t>3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b="1" dirty="0" smtClean="0"/>
              <a:t>                                </a:t>
            </a:r>
            <a:r>
              <a:rPr lang="en-US" sz="2800" b="1" dirty="0" smtClean="0">
                <a:cs typeface="Arial" charset="0"/>
              </a:rPr>
              <a:t>│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b="1" dirty="0" smtClean="0">
                <a:cs typeface="Arial" charset="0"/>
              </a:rPr>
              <a:t>                                CH</a:t>
            </a:r>
            <a:r>
              <a:rPr lang="en-US" sz="1600" b="1" dirty="0" smtClean="0">
                <a:cs typeface="Arial" charset="0"/>
              </a:rPr>
              <a:t>3</a:t>
            </a:r>
          </a:p>
          <a:p>
            <a:pPr marL="609600" indent="-609600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 dirty="0" smtClean="0">
                <a:solidFill>
                  <a:srgbClr val="FF3300"/>
                </a:solidFill>
                <a:latin typeface="Times New Roman" pitchFamily="18" charset="0"/>
              </a:rPr>
              <a:t>Алгоритм</a:t>
            </a:r>
            <a:r>
              <a:rPr 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.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2800" b="1" dirty="0" err="1" smtClean="0"/>
              <a:t>Негізгі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тізбекті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таңдап алу</a:t>
            </a:r>
            <a:r>
              <a:rPr lang="en-US" sz="2800" b="1" dirty="0" smtClean="0"/>
              <a:t>:</a:t>
            </a:r>
          </a:p>
          <a:p>
            <a:pPr marL="609600" indent="-609600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b="1" dirty="0" smtClean="0"/>
              <a:t>CH</a:t>
            </a:r>
            <a:r>
              <a:rPr lang="en-US" sz="1600" b="1" dirty="0" smtClean="0"/>
              <a:t>3</a:t>
            </a:r>
            <a:r>
              <a:rPr lang="en-US" sz="2800" b="1" dirty="0" smtClean="0"/>
              <a:t> – CH - CH</a:t>
            </a:r>
            <a:r>
              <a:rPr lang="en-US" sz="1600" b="1" dirty="0" smtClean="0"/>
              <a:t>2</a:t>
            </a:r>
            <a:r>
              <a:rPr lang="en-US" sz="2800" b="1" dirty="0" smtClean="0"/>
              <a:t> - CH</a:t>
            </a:r>
            <a:r>
              <a:rPr lang="en-US" sz="1600" b="1" dirty="0" smtClean="0"/>
              <a:t>3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b="1" dirty="0" smtClean="0"/>
              <a:t>                               </a:t>
            </a:r>
            <a:r>
              <a:rPr lang="en-US" sz="2800" b="1" dirty="0" smtClean="0">
                <a:cs typeface="Arial" charset="0"/>
              </a:rPr>
              <a:t>│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b="1" dirty="0" smtClean="0">
                <a:cs typeface="Arial" charset="0"/>
              </a:rPr>
              <a:t>                               CH</a:t>
            </a:r>
            <a:r>
              <a:rPr lang="en-US" sz="1600" b="1" dirty="0" smtClean="0">
                <a:cs typeface="Arial" charset="0"/>
              </a:rPr>
              <a:t>3</a:t>
            </a:r>
            <a:endParaRPr lang="en-US" sz="2800" b="1" dirty="0" smtClean="0"/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67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167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3200" b="1" smtClean="0"/>
              <a:t>Алкандардың</a:t>
            </a:r>
            <a:br>
              <a:rPr lang="ru-RU" sz="3200" b="1" smtClean="0"/>
            </a:br>
            <a:r>
              <a:rPr lang="ru-RU" sz="3200" b="1" smtClean="0"/>
              <a:t>Изомериясы және  номенклатурасы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endParaRPr lang="en-US" sz="2400" smtClean="0">
              <a:solidFill>
                <a:schemeClr val="hlink"/>
              </a:solidFill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2400" smtClean="0">
                <a:solidFill>
                  <a:schemeClr val="hlink"/>
                </a:solidFill>
              </a:rPr>
              <a:t>2</a:t>
            </a:r>
            <a:r>
              <a:rPr lang="en-US" b="1" smtClean="0"/>
              <a:t>.</a:t>
            </a:r>
            <a:r>
              <a:rPr lang="ru-RU" b="1" smtClean="0"/>
              <a:t> Негізгі тізбектегі атомдарды нөмірлеу</a:t>
            </a:r>
            <a:r>
              <a:rPr lang="kk-KZ" b="1" smtClean="0"/>
              <a:t> және радикалдың орнын анықтау</a:t>
            </a:r>
            <a:endParaRPr lang="ru-RU" b="1" smtClean="0"/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ru-RU" b="1" smtClean="0"/>
              <a:t>                 </a:t>
            </a:r>
            <a:r>
              <a:rPr lang="ru-RU" b="1" smtClean="0">
                <a:solidFill>
                  <a:srgbClr val="FF3300"/>
                </a:solidFill>
              </a:rPr>
              <a:t>1         2      3        4</a:t>
            </a:r>
          </a:p>
          <a:p>
            <a:pPr marL="609600" indent="-609600" algn="ctr" eaLnBrk="1" hangingPunct="1">
              <a:buFont typeface="Wingdings" pitchFamily="2" charset="2"/>
              <a:buNone/>
            </a:pPr>
            <a:r>
              <a:rPr lang="en-US" b="1" smtClean="0"/>
              <a:t>CH</a:t>
            </a:r>
            <a:r>
              <a:rPr lang="en-US" sz="1800" b="1" smtClean="0"/>
              <a:t>3</a:t>
            </a:r>
            <a:r>
              <a:rPr lang="en-US" b="1" smtClean="0"/>
              <a:t> – CH - CH</a:t>
            </a:r>
            <a:r>
              <a:rPr lang="en-US" sz="1800" b="1" smtClean="0"/>
              <a:t>2</a:t>
            </a:r>
            <a:r>
              <a:rPr lang="en-US" b="1" smtClean="0"/>
              <a:t> - CH</a:t>
            </a:r>
            <a:r>
              <a:rPr lang="en-US" sz="1800" b="1" smtClean="0"/>
              <a:t>3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b="1" smtClean="0"/>
              <a:t>                           </a:t>
            </a:r>
            <a:r>
              <a:rPr lang="en-US" b="1" smtClean="0">
                <a:cs typeface="Arial" charset="0"/>
              </a:rPr>
              <a:t>│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b="1" smtClean="0">
                <a:cs typeface="Arial" charset="0"/>
              </a:rPr>
              <a:t>                           CH</a:t>
            </a:r>
            <a:r>
              <a:rPr lang="en-US" sz="1800" b="1" smtClean="0">
                <a:cs typeface="Arial" charset="0"/>
              </a:rPr>
              <a:t>3</a:t>
            </a:r>
            <a:endParaRPr lang="en-US" b="1" smtClean="0"/>
          </a:p>
          <a:p>
            <a:pPr marL="609600" indent="-609600" eaLnBrk="1" hangingPunct="1">
              <a:buFont typeface="Wingdings" pitchFamily="2" charset="2"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168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3200" b="1" smtClean="0"/>
              <a:t>Алкандардың</a:t>
            </a:r>
            <a:br>
              <a:rPr lang="ru-RU" sz="3200" b="1" smtClean="0"/>
            </a:br>
            <a:r>
              <a:rPr lang="ru-RU" sz="3200" b="1" smtClean="0"/>
              <a:t>Изомериясы және  номенклатурасы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609600" indent="-609600" algn="ctr" eaLnBrk="1" hangingPunct="1">
              <a:buFont typeface="Wingdings" pitchFamily="2" charset="2"/>
              <a:buNone/>
            </a:pPr>
            <a:r>
              <a:rPr lang="en-US" sz="2400" smtClean="0">
                <a:solidFill>
                  <a:schemeClr val="hlink"/>
                </a:solidFill>
              </a:rPr>
              <a:t>3</a:t>
            </a:r>
            <a:r>
              <a:rPr lang="en-US" smtClean="0">
                <a:solidFill>
                  <a:schemeClr val="hlink"/>
                </a:solidFill>
              </a:rPr>
              <a:t>.</a:t>
            </a:r>
            <a:r>
              <a:rPr lang="en-US" b="1" smtClean="0"/>
              <a:t> </a:t>
            </a:r>
            <a:r>
              <a:rPr lang="ru-RU" b="1" smtClean="0"/>
              <a:t>атау</a:t>
            </a:r>
            <a:r>
              <a:rPr lang="en-US" b="1" smtClean="0"/>
              <a:t>: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b="1" smtClean="0"/>
              <a:t>                 </a:t>
            </a:r>
            <a:r>
              <a:rPr lang="en-US" b="1" smtClean="0">
                <a:solidFill>
                  <a:srgbClr val="FF3300"/>
                </a:solidFill>
              </a:rPr>
              <a:t>1        2       3       4</a:t>
            </a:r>
          </a:p>
          <a:p>
            <a:pPr marL="609600" indent="-609600" algn="ctr" eaLnBrk="1" hangingPunct="1">
              <a:buFont typeface="Wingdings" pitchFamily="2" charset="2"/>
              <a:buNone/>
            </a:pPr>
            <a:r>
              <a:rPr lang="en-US" b="1" smtClean="0"/>
              <a:t>CH</a:t>
            </a:r>
            <a:r>
              <a:rPr lang="en-US" sz="1800" b="1" smtClean="0"/>
              <a:t>3</a:t>
            </a:r>
            <a:r>
              <a:rPr lang="en-US" b="1" smtClean="0"/>
              <a:t> – CH - CH</a:t>
            </a:r>
            <a:r>
              <a:rPr lang="en-US" sz="1800" b="1" smtClean="0"/>
              <a:t>2</a:t>
            </a:r>
            <a:r>
              <a:rPr lang="en-US" b="1" smtClean="0"/>
              <a:t> - CH</a:t>
            </a:r>
            <a:r>
              <a:rPr lang="en-US" sz="1800" b="1" smtClean="0"/>
              <a:t>3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b="1" smtClean="0"/>
              <a:t>                            </a:t>
            </a:r>
            <a:r>
              <a:rPr lang="en-US" b="1" smtClean="0">
                <a:cs typeface="Arial" charset="0"/>
              </a:rPr>
              <a:t>│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b="1" smtClean="0">
                <a:cs typeface="Arial" charset="0"/>
              </a:rPr>
              <a:t>                            CH</a:t>
            </a:r>
            <a:r>
              <a:rPr lang="en-US" sz="1800" b="1" smtClean="0">
                <a:cs typeface="Arial" charset="0"/>
              </a:rPr>
              <a:t>3</a:t>
            </a:r>
          </a:p>
          <a:p>
            <a:pPr marL="609600" indent="-609600" algn="ctr" eaLnBrk="1" hangingPunct="1">
              <a:buFont typeface="Wingdings" pitchFamily="2" charset="2"/>
              <a:buNone/>
            </a:pPr>
            <a:r>
              <a:rPr lang="en-US" sz="2800" b="1" smtClean="0">
                <a:cs typeface="Arial" charset="0"/>
              </a:rPr>
              <a:t>   </a:t>
            </a:r>
            <a:endParaRPr lang="ru-RU" sz="2800" b="1" smtClean="0">
              <a:cs typeface="Arial" charset="0"/>
            </a:endParaRPr>
          </a:p>
          <a:p>
            <a:pPr marL="609600" indent="-609600" algn="ctr" eaLnBrk="1" hangingPunct="1">
              <a:buFont typeface="Wingdings" pitchFamily="2" charset="2"/>
              <a:buNone/>
            </a:pPr>
            <a:r>
              <a:rPr lang="en-US" sz="2800" b="1" smtClean="0">
                <a:cs typeface="Arial" charset="0"/>
              </a:rPr>
              <a:t>2 - </a:t>
            </a:r>
            <a:r>
              <a:rPr lang="ru-RU" sz="2800" b="1" smtClean="0">
                <a:cs typeface="Arial" charset="0"/>
              </a:rPr>
              <a:t>метилбутан</a:t>
            </a:r>
            <a:endParaRPr lang="en-US" sz="2800" b="1" smtClean="0">
              <a:cs typeface="Arial" charset="0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9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3389313" y="4495800"/>
            <a:ext cx="2159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kumimoji="1" lang="en-US" sz="1000">
                <a:solidFill>
                  <a:srgbClr val="09090D"/>
                </a:solidFill>
              </a:rPr>
              <a:t> </a:t>
            </a:r>
            <a:endParaRPr kumimoji="1" lang="ru-RU" sz="1000">
              <a:solidFill>
                <a:srgbClr val="09090D"/>
              </a:solidFill>
            </a:endParaRP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313113" y="58054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kumimoji="1" lang="ru-RU" sz="1800">
              <a:solidFill>
                <a:srgbClr val="09090D"/>
              </a:solidFill>
            </a:endParaRPr>
          </a:p>
        </p:txBody>
      </p:sp>
      <p:sp>
        <p:nvSpPr>
          <p:cNvPr id="25604" name="Rectangle 9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8600"/>
            <a:ext cx="8015288" cy="914400"/>
          </a:xfrm>
        </p:spPr>
        <p:txBody>
          <a:bodyPr/>
          <a:lstStyle/>
          <a:p>
            <a:pPr algn="ctr" eaLnBrk="1" hangingPunct="1"/>
            <a:r>
              <a:rPr lang="ru-RU" smtClean="0"/>
              <a:t>Физикалық қасиеттері</a:t>
            </a:r>
          </a:p>
        </p:txBody>
      </p:sp>
      <p:sp>
        <p:nvSpPr>
          <p:cNvPr id="149514" name="Rectangle 10"/>
          <p:cNvSpPr>
            <a:spLocks noGrp="1" noChangeArrowheads="1"/>
          </p:cNvSpPr>
          <p:nvPr>
            <p:ph type="body" idx="4294967295"/>
          </p:nvPr>
        </p:nvSpPr>
        <p:spPr>
          <a:xfrm>
            <a:off x="1476375" y="4365625"/>
            <a:ext cx="7667625" cy="15843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kumimoji="1" lang="kk-KZ" sz="2400" b="1" i="1" smtClean="0">
                <a:solidFill>
                  <a:srgbClr val="09090D"/>
                </a:solidFill>
              </a:rPr>
              <a:t>Салыстырмалы молекулалық массаларының өсу ретіне қарай қайнау, балқу температуралары артады</a:t>
            </a:r>
            <a:endParaRPr kumimoji="1" lang="en-US" sz="2400" b="1" i="1" smtClean="0">
              <a:solidFill>
                <a:srgbClr val="09090D"/>
              </a:solidFill>
            </a:endParaRPr>
          </a:p>
          <a:p>
            <a:pPr algn="ctr" eaLnBrk="1" hangingPunct="1"/>
            <a:endParaRPr kumimoji="1" lang="ru-RU" sz="2400" b="1" i="1" smtClean="0">
              <a:solidFill>
                <a:srgbClr val="09090D"/>
              </a:solidFill>
            </a:endParaRPr>
          </a:p>
          <a:p>
            <a:pPr eaLnBrk="1" hangingPunct="1"/>
            <a:endParaRPr lang="ru-RU" sz="2400" smtClean="0"/>
          </a:p>
        </p:txBody>
      </p:sp>
      <p:sp>
        <p:nvSpPr>
          <p:cNvPr id="149515" name="Text Box 11"/>
          <p:cNvSpPr txBox="1">
            <a:spLocks noChangeArrowheads="1"/>
          </p:cNvSpPr>
          <p:nvPr/>
        </p:nvSpPr>
        <p:spPr bwMode="auto">
          <a:xfrm>
            <a:off x="250825" y="1484313"/>
            <a:ext cx="3132138" cy="2678112"/>
          </a:xfrm>
          <a:prstGeom prst="rect">
            <a:avLst/>
          </a:prstGeom>
          <a:solidFill>
            <a:srgbClr val="EFEC6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chemeClr val="tx1"/>
                </a:solidFill>
              </a:rPr>
              <a:t>СН</a:t>
            </a:r>
            <a:r>
              <a:rPr lang="ru-RU" sz="2000" b="1">
                <a:solidFill>
                  <a:schemeClr val="tx1"/>
                </a:solidFill>
              </a:rPr>
              <a:t>4</a:t>
            </a:r>
            <a:r>
              <a:rPr lang="en-US" sz="2800" b="1">
                <a:solidFill>
                  <a:schemeClr val="tx1"/>
                </a:solidFill>
              </a:rPr>
              <a:t>…C</a:t>
            </a:r>
            <a:r>
              <a:rPr lang="en-US" sz="1800" b="1">
                <a:solidFill>
                  <a:schemeClr val="tx1"/>
                </a:solidFill>
              </a:rPr>
              <a:t>4</a:t>
            </a:r>
            <a:r>
              <a:rPr lang="ru-RU" sz="2800" b="1">
                <a:solidFill>
                  <a:schemeClr val="tx1"/>
                </a:solidFill>
              </a:rPr>
              <a:t>Н</a:t>
            </a:r>
            <a:r>
              <a:rPr lang="ru-RU" sz="1800" b="1">
                <a:solidFill>
                  <a:schemeClr val="tx1"/>
                </a:solidFill>
              </a:rPr>
              <a:t>10</a:t>
            </a:r>
            <a:r>
              <a:rPr lang="ru-RU" sz="2800" b="1">
                <a:solidFill>
                  <a:schemeClr val="tx1"/>
                </a:solidFill>
              </a:rPr>
              <a:t> – газдар</a:t>
            </a:r>
          </a:p>
          <a:p>
            <a:r>
              <a:rPr lang="en-US" sz="2800" b="1">
                <a:solidFill>
                  <a:schemeClr val="tx1"/>
                </a:solidFill>
              </a:rPr>
              <a:t>T</a:t>
            </a:r>
            <a:r>
              <a:rPr lang="kk-KZ" sz="2400" b="1">
                <a:solidFill>
                  <a:schemeClr val="tx1"/>
                </a:solidFill>
              </a:rPr>
              <a:t>қайнау</a:t>
            </a:r>
            <a:r>
              <a:rPr lang="en-US" sz="2800" b="1">
                <a:solidFill>
                  <a:schemeClr val="tx1"/>
                </a:solidFill>
              </a:rPr>
              <a:t>: </a:t>
            </a:r>
          </a:p>
          <a:p>
            <a:r>
              <a:rPr lang="en-US" sz="2800" b="1">
                <a:solidFill>
                  <a:schemeClr val="tx1"/>
                </a:solidFill>
              </a:rPr>
              <a:t>-161,6…-0,5 </a:t>
            </a:r>
            <a:r>
              <a:rPr lang="en-US" sz="2800" b="1">
                <a:solidFill>
                  <a:schemeClr val="tx1"/>
                </a:solidFill>
                <a:cs typeface="Times New Roman" pitchFamily="18" charset="0"/>
              </a:rPr>
              <a:t>°C</a:t>
            </a:r>
          </a:p>
          <a:p>
            <a:r>
              <a:rPr lang="en-US" sz="2800" b="1">
                <a:solidFill>
                  <a:schemeClr val="tx1"/>
                </a:solidFill>
                <a:cs typeface="Times New Roman" pitchFamily="18" charset="0"/>
              </a:rPr>
              <a:t>T </a:t>
            </a:r>
            <a:r>
              <a:rPr lang="ru-RU" sz="2400" b="1">
                <a:solidFill>
                  <a:schemeClr val="tx1"/>
                </a:solidFill>
                <a:cs typeface="Times New Roman" pitchFamily="18" charset="0"/>
              </a:rPr>
              <a:t>балқу</a:t>
            </a:r>
            <a:r>
              <a:rPr lang="en-US" sz="2800" b="1">
                <a:solidFill>
                  <a:schemeClr val="tx1"/>
                </a:solidFill>
                <a:cs typeface="Times New Roman" pitchFamily="18" charset="0"/>
              </a:rPr>
              <a:t>:</a:t>
            </a:r>
          </a:p>
          <a:p>
            <a:r>
              <a:rPr lang="en-US" sz="2800" b="1">
                <a:solidFill>
                  <a:schemeClr val="tx1"/>
                </a:solidFill>
                <a:cs typeface="Times New Roman" pitchFamily="18" charset="0"/>
              </a:rPr>
              <a:t> -182,5…-138,3 °C</a:t>
            </a:r>
          </a:p>
        </p:txBody>
      </p:sp>
      <p:sp>
        <p:nvSpPr>
          <p:cNvPr id="149516" name="Text Box 12"/>
          <p:cNvSpPr txBox="1">
            <a:spLocks noChangeArrowheads="1"/>
          </p:cNvSpPr>
          <p:nvPr/>
        </p:nvSpPr>
        <p:spPr bwMode="auto">
          <a:xfrm>
            <a:off x="6183313" y="1484313"/>
            <a:ext cx="2960687" cy="267811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dirty="0">
                <a:solidFill>
                  <a:schemeClr val="tx1"/>
                </a:solidFill>
              </a:rPr>
              <a:t>С</a:t>
            </a:r>
            <a:r>
              <a:rPr lang="en-US" sz="2400" b="1" dirty="0">
                <a:solidFill>
                  <a:schemeClr val="tx1"/>
                </a:solidFill>
              </a:rPr>
              <a:t>16</a:t>
            </a:r>
            <a:r>
              <a:rPr lang="ru-RU" sz="2400" b="1" dirty="0">
                <a:solidFill>
                  <a:schemeClr val="tx1"/>
                </a:solidFill>
              </a:rPr>
              <a:t>Н</a:t>
            </a:r>
            <a:r>
              <a:rPr lang="en-US" sz="2400" b="1" dirty="0">
                <a:solidFill>
                  <a:schemeClr val="tx1"/>
                </a:solidFill>
              </a:rPr>
              <a:t>3</a:t>
            </a:r>
            <a:r>
              <a:rPr lang="ru-RU" sz="2400" b="1" dirty="0">
                <a:solidFill>
                  <a:schemeClr val="tx1"/>
                </a:solidFill>
              </a:rPr>
              <a:t>4</a:t>
            </a:r>
            <a:r>
              <a:rPr lang="en-US" sz="2400" b="1" dirty="0">
                <a:solidFill>
                  <a:schemeClr val="tx1"/>
                </a:solidFill>
              </a:rPr>
              <a:t>…</a:t>
            </a:r>
            <a:r>
              <a:rPr lang="ru-RU" sz="2400" b="1" dirty="0">
                <a:solidFill>
                  <a:schemeClr val="tx1"/>
                </a:solidFill>
              </a:rPr>
              <a:t>ары </a:t>
            </a:r>
            <a:r>
              <a:rPr lang="ru-RU" sz="2400" b="1" dirty="0" err="1">
                <a:solidFill>
                  <a:schemeClr val="tx1"/>
                </a:solidFill>
              </a:rPr>
              <a:t>қарай қатты заттар</a:t>
            </a:r>
            <a:endParaRPr lang="ru-RU" sz="2400" b="1" dirty="0">
              <a:solidFill>
                <a:schemeClr val="tx1"/>
              </a:solidFill>
            </a:endParaRPr>
          </a:p>
          <a:p>
            <a:r>
              <a:rPr lang="en-US" sz="2400" b="1" dirty="0">
                <a:solidFill>
                  <a:schemeClr val="tx1"/>
                </a:solidFill>
              </a:rPr>
              <a:t>T </a:t>
            </a:r>
            <a:r>
              <a:rPr lang="ru-RU" sz="2400" b="1" dirty="0" err="1">
                <a:solidFill>
                  <a:schemeClr val="tx1"/>
                </a:solidFill>
              </a:rPr>
              <a:t>қайнау</a:t>
            </a:r>
            <a:r>
              <a:rPr lang="en-US" sz="2400" b="1" dirty="0">
                <a:solidFill>
                  <a:schemeClr val="tx1"/>
                </a:solidFill>
              </a:rPr>
              <a:t>: </a:t>
            </a:r>
          </a:p>
          <a:p>
            <a:r>
              <a:rPr lang="ru-RU" sz="2400" b="1" dirty="0">
                <a:solidFill>
                  <a:schemeClr val="tx1"/>
                </a:solidFill>
              </a:rPr>
              <a:t>287</a:t>
            </a:r>
            <a:r>
              <a:rPr lang="en-US" sz="2400" b="1" dirty="0">
                <a:solidFill>
                  <a:schemeClr val="tx1"/>
                </a:solidFill>
              </a:rPr>
              <a:t>,5 </a:t>
            </a:r>
            <a:r>
              <a:rPr lang="en-US" sz="2400" b="1" dirty="0">
                <a:solidFill>
                  <a:schemeClr val="tx1"/>
                </a:solidFill>
                <a:cs typeface="Times New Roman" pitchFamily="18" charset="0"/>
              </a:rPr>
              <a:t>°C</a:t>
            </a:r>
            <a:endParaRPr lang="kk-KZ" sz="2400" b="1" dirty="0">
              <a:solidFill>
                <a:schemeClr val="tx1"/>
              </a:solidFill>
              <a:cs typeface="Times New Roman" pitchFamily="18" charset="0"/>
            </a:endParaRPr>
          </a:p>
          <a:p>
            <a:endParaRPr lang="en-US" sz="2400" b="1" dirty="0">
              <a:solidFill>
                <a:schemeClr val="tx1"/>
              </a:solidFill>
              <a:cs typeface="Times New Roman" pitchFamily="18" charset="0"/>
            </a:endParaRPr>
          </a:p>
          <a:p>
            <a:r>
              <a:rPr lang="en-US" sz="2400" b="1" dirty="0">
                <a:solidFill>
                  <a:schemeClr val="tx1"/>
                </a:solidFill>
                <a:cs typeface="Times New Roman" pitchFamily="18" charset="0"/>
              </a:rPr>
              <a:t>T </a:t>
            </a:r>
            <a:r>
              <a:rPr lang="ru-RU" sz="2400" b="1" dirty="0" err="1">
                <a:solidFill>
                  <a:schemeClr val="tx1"/>
                </a:solidFill>
                <a:cs typeface="Times New Roman" pitchFamily="18" charset="0"/>
              </a:rPr>
              <a:t>балқу</a:t>
            </a:r>
            <a:r>
              <a:rPr lang="en-US" sz="2400" b="1" dirty="0">
                <a:solidFill>
                  <a:schemeClr val="tx1"/>
                </a:solidFill>
                <a:cs typeface="Times New Roman" pitchFamily="18" charset="0"/>
              </a:rPr>
              <a:t>:</a:t>
            </a:r>
          </a:p>
          <a:p>
            <a:r>
              <a:rPr lang="en-US" sz="2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cs typeface="Times New Roman" pitchFamily="18" charset="0"/>
              </a:rPr>
              <a:t>20 </a:t>
            </a:r>
            <a:r>
              <a:rPr lang="en-US" sz="2400" b="1" dirty="0">
                <a:solidFill>
                  <a:schemeClr val="tx1"/>
                </a:solidFill>
                <a:cs typeface="Times New Roman" pitchFamily="18" charset="0"/>
              </a:rPr>
              <a:t>°C</a:t>
            </a:r>
          </a:p>
        </p:txBody>
      </p:sp>
      <p:sp>
        <p:nvSpPr>
          <p:cNvPr id="149517" name="Text Box 13"/>
          <p:cNvSpPr txBox="1">
            <a:spLocks noChangeArrowheads="1"/>
          </p:cNvSpPr>
          <p:nvPr/>
        </p:nvSpPr>
        <p:spPr bwMode="auto">
          <a:xfrm>
            <a:off x="3492500" y="1484313"/>
            <a:ext cx="2663825" cy="26543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chemeClr val="tx1"/>
                </a:solidFill>
              </a:rPr>
              <a:t>С</a:t>
            </a:r>
            <a:r>
              <a:rPr lang="en-US" sz="1800" b="1">
                <a:solidFill>
                  <a:schemeClr val="tx1"/>
                </a:solidFill>
              </a:rPr>
              <a:t>5</a:t>
            </a:r>
            <a:r>
              <a:rPr lang="ru-RU" sz="2800" b="1">
                <a:solidFill>
                  <a:schemeClr val="tx1"/>
                </a:solidFill>
              </a:rPr>
              <a:t>Н</a:t>
            </a:r>
            <a:r>
              <a:rPr lang="en-US" sz="2000" b="1">
                <a:solidFill>
                  <a:schemeClr val="tx1"/>
                </a:solidFill>
              </a:rPr>
              <a:t>12</a:t>
            </a:r>
            <a:r>
              <a:rPr lang="en-US" sz="2800" b="1">
                <a:solidFill>
                  <a:schemeClr val="tx1"/>
                </a:solidFill>
              </a:rPr>
              <a:t>…C</a:t>
            </a:r>
            <a:r>
              <a:rPr lang="en-US" sz="1800" b="1">
                <a:solidFill>
                  <a:schemeClr val="tx1"/>
                </a:solidFill>
              </a:rPr>
              <a:t>15</a:t>
            </a:r>
            <a:r>
              <a:rPr lang="ru-RU" sz="2800" b="1">
                <a:solidFill>
                  <a:schemeClr val="tx1"/>
                </a:solidFill>
              </a:rPr>
              <a:t>Н</a:t>
            </a:r>
            <a:r>
              <a:rPr lang="en-US" sz="1800" b="1">
                <a:solidFill>
                  <a:schemeClr val="tx1"/>
                </a:solidFill>
              </a:rPr>
              <a:t>32</a:t>
            </a:r>
            <a:r>
              <a:rPr lang="ru-RU" sz="2800" b="1">
                <a:solidFill>
                  <a:schemeClr val="tx1"/>
                </a:solidFill>
              </a:rPr>
              <a:t> –сұйықтар</a:t>
            </a:r>
          </a:p>
          <a:p>
            <a:r>
              <a:rPr lang="en-US" sz="2800" b="1">
                <a:solidFill>
                  <a:schemeClr val="tx1"/>
                </a:solidFill>
              </a:rPr>
              <a:t>T</a:t>
            </a:r>
            <a:r>
              <a:rPr lang="en-US" sz="2400" b="1">
                <a:solidFill>
                  <a:schemeClr val="tx1"/>
                </a:solidFill>
              </a:rPr>
              <a:t> </a:t>
            </a:r>
            <a:r>
              <a:rPr lang="ru-RU" sz="2400" b="1">
                <a:solidFill>
                  <a:schemeClr val="tx1"/>
                </a:solidFill>
              </a:rPr>
              <a:t>қайнау</a:t>
            </a:r>
            <a:r>
              <a:rPr lang="en-US" sz="2800" b="1">
                <a:solidFill>
                  <a:schemeClr val="tx1"/>
                </a:solidFill>
              </a:rPr>
              <a:t>: </a:t>
            </a:r>
          </a:p>
          <a:p>
            <a:r>
              <a:rPr lang="ru-RU" sz="2800" b="1">
                <a:solidFill>
                  <a:schemeClr val="tx1"/>
                </a:solidFill>
              </a:rPr>
              <a:t>36</a:t>
            </a:r>
            <a:r>
              <a:rPr lang="en-US" sz="2800" b="1">
                <a:solidFill>
                  <a:schemeClr val="tx1"/>
                </a:solidFill>
              </a:rPr>
              <a:t>,</a:t>
            </a:r>
            <a:r>
              <a:rPr lang="ru-RU" sz="2800" b="1">
                <a:solidFill>
                  <a:schemeClr val="tx1"/>
                </a:solidFill>
              </a:rPr>
              <a:t>1</a:t>
            </a:r>
            <a:r>
              <a:rPr lang="en-US" sz="2800" b="1">
                <a:solidFill>
                  <a:schemeClr val="tx1"/>
                </a:solidFill>
              </a:rPr>
              <a:t>…</a:t>
            </a:r>
            <a:r>
              <a:rPr lang="ru-RU" sz="2800" b="1">
                <a:solidFill>
                  <a:schemeClr val="tx1"/>
                </a:solidFill>
              </a:rPr>
              <a:t>270</a:t>
            </a:r>
            <a:r>
              <a:rPr lang="en-US" sz="2800" b="1">
                <a:solidFill>
                  <a:schemeClr val="tx1"/>
                </a:solidFill>
              </a:rPr>
              <a:t>,5 </a:t>
            </a:r>
            <a:r>
              <a:rPr lang="en-US" sz="2800" b="1">
                <a:solidFill>
                  <a:schemeClr val="tx1"/>
                </a:solidFill>
                <a:cs typeface="Times New Roman" pitchFamily="18" charset="0"/>
              </a:rPr>
              <a:t>°C</a:t>
            </a:r>
          </a:p>
          <a:p>
            <a:r>
              <a:rPr lang="en-US" sz="2800" b="1">
                <a:solidFill>
                  <a:schemeClr val="tx1"/>
                </a:solidFill>
                <a:cs typeface="Times New Roman" pitchFamily="18" charset="0"/>
              </a:rPr>
              <a:t>T</a:t>
            </a:r>
            <a:r>
              <a:rPr lang="kk-KZ" sz="2800" b="1">
                <a:solidFill>
                  <a:schemeClr val="tx1"/>
                </a:solidFill>
                <a:cs typeface="Times New Roman" pitchFamily="18" charset="0"/>
              </a:rPr>
              <a:t>балқу</a:t>
            </a:r>
            <a:r>
              <a:rPr lang="en-US" sz="2800" b="1">
                <a:solidFill>
                  <a:schemeClr val="tx1"/>
                </a:solidFill>
                <a:cs typeface="Times New Roman" pitchFamily="18" charset="0"/>
              </a:rPr>
              <a:t>:</a:t>
            </a:r>
          </a:p>
          <a:p>
            <a:r>
              <a:rPr lang="en-US" sz="2800" b="1">
                <a:solidFill>
                  <a:schemeClr val="tx1"/>
                </a:solidFill>
                <a:cs typeface="Times New Roman" pitchFamily="18" charset="0"/>
              </a:rPr>
              <a:t> -12</a:t>
            </a:r>
            <a:r>
              <a:rPr lang="ru-RU" sz="2800" b="1">
                <a:solidFill>
                  <a:schemeClr val="tx1"/>
                </a:solidFill>
                <a:cs typeface="Times New Roman" pitchFamily="18" charset="0"/>
              </a:rPr>
              <a:t>9</a:t>
            </a:r>
            <a:r>
              <a:rPr lang="en-US" sz="2800" b="1">
                <a:solidFill>
                  <a:schemeClr val="tx1"/>
                </a:solidFill>
                <a:cs typeface="Times New Roman" pitchFamily="18" charset="0"/>
              </a:rPr>
              <a:t>,</a:t>
            </a:r>
            <a:r>
              <a:rPr lang="ru-RU" sz="2800" b="1">
                <a:solidFill>
                  <a:schemeClr val="tx1"/>
                </a:solidFill>
                <a:cs typeface="Times New Roman" pitchFamily="18" charset="0"/>
              </a:rPr>
              <a:t>8</a:t>
            </a:r>
            <a:r>
              <a:rPr lang="en-US" sz="2800" b="1">
                <a:solidFill>
                  <a:schemeClr val="tx1"/>
                </a:solidFill>
                <a:cs typeface="Times New Roman" pitchFamily="18" charset="0"/>
              </a:rPr>
              <a:t>…</a:t>
            </a:r>
            <a:r>
              <a:rPr lang="ru-RU" sz="2800" b="1">
                <a:solidFill>
                  <a:schemeClr val="tx1"/>
                </a:solidFill>
                <a:cs typeface="Times New Roman" pitchFamily="18" charset="0"/>
              </a:rPr>
              <a:t>10</a:t>
            </a:r>
            <a:r>
              <a:rPr lang="en-US" sz="2800" b="1">
                <a:solidFill>
                  <a:schemeClr val="tx1"/>
                </a:solidFill>
                <a:cs typeface="Times New Roman" pitchFamily="18" charset="0"/>
              </a:rPr>
              <a:t> °C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9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49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49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9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14" grpId="0" build="p"/>
      <p:bldP spid="149515" grpId="0" animBg="1"/>
      <p:bldP spid="149516" grpId="0" animBg="1"/>
      <p:bldP spid="14951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ChangeArrowheads="1"/>
          </p:cNvSpPr>
          <p:nvPr/>
        </p:nvSpPr>
        <p:spPr bwMode="auto">
          <a:xfrm>
            <a:off x="755650" y="1412875"/>
            <a:ext cx="5472113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>
              <a:buFontTx/>
              <a:buAutoNum type="arabicParenR"/>
            </a:pPr>
            <a:r>
              <a:rPr kumimoji="1" lang="kk-KZ" sz="2800" u="sng">
                <a:solidFill>
                  <a:srgbClr val="09090D"/>
                </a:solidFill>
              </a:rPr>
              <a:t>Өнеркәсіпте</a:t>
            </a:r>
            <a:endParaRPr kumimoji="1" lang="en-US" sz="2800" u="sng">
              <a:solidFill>
                <a:srgbClr val="09090D"/>
              </a:solidFill>
            </a:endParaRPr>
          </a:p>
          <a:p>
            <a:pPr marL="457200" indent="-457200" algn="l"/>
            <a:r>
              <a:rPr kumimoji="1" lang="ru-RU" sz="2800">
                <a:solidFill>
                  <a:srgbClr val="09090D"/>
                </a:solidFill>
              </a:rPr>
              <a:t>   а) мұнай өнімдерін крекингілеу </a:t>
            </a:r>
            <a:r>
              <a:rPr kumimoji="1" lang="en-US" sz="2800">
                <a:solidFill>
                  <a:srgbClr val="09090D"/>
                </a:solidFill>
              </a:rPr>
              <a:t>:</a:t>
            </a:r>
            <a:endParaRPr kumimoji="1" lang="en-US" sz="2800" u="sng">
              <a:solidFill>
                <a:srgbClr val="09090D"/>
              </a:solidFill>
            </a:endParaRPr>
          </a:p>
          <a:p>
            <a:pPr marL="457200" indent="-457200" algn="l"/>
            <a:r>
              <a:rPr kumimoji="1" lang="en-US" sz="2800">
                <a:solidFill>
                  <a:srgbClr val="09090D"/>
                </a:solidFill>
              </a:rPr>
              <a:t>       </a:t>
            </a:r>
            <a:r>
              <a:rPr kumimoji="1" lang="en-US" sz="2800" b="1">
                <a:solidFill>
                  <a:srgbClr val="09090D"/>
                </a:solidFill>
              </a:rPr>
              <a:t>C</a:t>
            </a:r>
            <a:r>
              <a:rPr kumimoji="1" lang="en-US" sz="1800" b="1">
                <a:solidFill>
                  <a:srgbClr val="09090D"/>
                </a:solidFill>
              </a:rPr>
              <a:t>16</a:t>
            </a:r>
            <a:r>
              <a:rPr kumimoji="1" lang="en-US" sz="2800" b="1">
                <a:solidFill>
                  <a:srgbClr val="09090D"/>
                </a:solidFill>
              </a:rPr>
              <a:t>H</a:t>
            </a:r>
            <a:r>
              <a:rPr kumimoji="1" lang="en-US" sz="1800" b="1">
                <a:solidFill>
                  <a:srgbClr val="09090D"/>
                </a:solidFill>
              </a:rPr>
              <a:t>34</a:t>
            </a:r>
            <a:r>
              <a:rPr kumimoji="1" lang="en-US" sz="2800" b="1">
                <a:solidFill>
                  <a:srgbClr val="09090D"/>
                </a:solidFill>
              </a:rPr>
              <a:t> </a:t>
            </a:r>
            <a:r>
              <a:rPr kumimoji="1" lang="en-US" sz="2800" b="1">
                <a:solidFill>
                  <a:srgbClr val="09090D"/>
                </a:solidFill>
                <a:cs typeface="Times New Roman" pitchFamily="18" charset="0"/>
              </a:rPr>
              <a:t>→ C</a:t>
            </a:r>
            <a:r>
              <a:rPr kumimoji="1" lang="en-US" sz="1800" b="1">
                <a:solidFill>
                  <a:srgbClr val="09090D"/>
                </a:solidFill>
                <a:cs typeface="Times New Roman" pitchFamily="18" charset="0"/>
              </a:rPr>
              <a:t>8</a:t>
            </a:r>
            <a:r>
              <a:rPr kumimoji="1" lang="en-US" sz="2800" b="1">
                <a:solidFill>
                  <a:srgbClr val="09090D"/>
                </a:solidFill>
                <a:cs typeface="Times New Roman" pitchFamily="18" charset="0"/>
              </a:rPr>
              <a:t>H</a:t>
            </a:r>
            <a:r>
              <a:rPr kumimoji="1" lang="en-US" sz="1800" b="1">
                <a:solidFill>
                  <a:srgbClr val="09090D"/>
                </a:solidFill>
                <a:cs typeface="Times New Roman" pitchFamily="18" charset="0"/>
              </a:rPr>
              <a:t>18</a:t>
            </a:r>
            <a:r>
              <a:rPr kumimoji="1" lang="en-US" sz="2800" b="1">
                <a:solidFill>
                  <a:srgbClr val="09090D"/>
                </a:solidFill>
                <a:cs typeface="Times New Roman" pitchFamily="18" charset="0"/>
              </a:rPr>
              <a:t> + C</a:t>
            </a:r>
            <a:r>
              <a:rPr kumimoji="1" lang="en-US" sz="1800" b="1">
                <a:solidFill>
                  <a:srgbClr val="09090D"/>
                </a:solidFill>
                <a:cs typeface="Times New Roman" pitchFamily="18" charset="0"/>
              </a:rPr>
              <a:t>8</a:t>
            </a:r>
            <a:r>
              <a:rPr kumimoji="1" lang="en-US" sz="2800" b="1">
                <a:solidFill>
                  <a:srgbClr val="09090D"/>
                </a:solidFill>
                <a:cs typeface="Times New Roman" pitchFamily="18" charset="0"/>
              </a:rPr>
              <a:t>H</a:t>
            </a:r>
            <a:r>
              <a:rPr kumimoji="1" lang="en-US" sz="1800" b="1">
                <a:solidFill>
                  <a:srgbClr val="09090D"/>
                </a:solidFill>
                <a:cs typeface="Times New Roman" pitchFamily="18" charset="0"/>
              </a:rPr>
              <a:t>16</a:t>
            </a:r>
          </a:p>
          <a:p>
            <a:pPr marL="457200" indent="-457200" algn="l"/>
            <a:r>
              <a:rPr kumimoji="1" lang="ru-RU" sz="2800">
                <a:solidFill>
                  <a:srgbClr val="09090D"/>
                </a:solidFill>
              </a:rPr>
              <a:t> 2) </a:t>
            </a:r>
            <a:r>
              <a:rPr kumimoji="1" lang="ru-RU" sz="2800" u="sng">
                <a:solidFill>
                  <a:srgbClr val="09090D"/>
                </a:solidFill>
              </a:rPr>
              <a:t>Зертханада</a:t>
            </a:r>
            <a:r>
              <a:rPr kumimoji="1" lang="ru-RU" sz="2800">
                <a:solidFill>
                  <a:srgbClr val="09090D"/>
                </a:solidFill>
              </a:rPr>
              <a:t>:</a:t>
            </a:r>
          </a:p>
          <a:p>
            <a:pPr marL="457200" indent="-457200">
              <a:spcBef>
                <a:spcPct val="50000"/>
              </a:spcBef>
            </a:pPr>
            <a:r>
              <a:rPr kumimoji="1" lang="ru-RU" sz="2800"/>
              <a:t> </a:t>
            </a:r>
          </a:p>
        </p:txBody>
      </p:sp>
      <p:sp>
        <p:nvSpPr>
          <p:cNvPr id="26630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mtClean="0"/>
              <a:t>Алынуы</a:t>
            </a:r>
          </a:p>
        </p:txBody>
      </p:sp>
      <p:sp>
        <p:nvSpPr>
          <p:cNvPr id="26627" name="Text Box 4"/>
          <p:cNvSpPr>
            <a:spLocks noGrp="1" noChangeArrowheads="1"/>
          </p:cNvSpPr>
          <p:nvPr>
            <p:ph sz="quarter" idx="1"/>
          </p:nvPr>
        </p:nvSpPr>
        <p:spPr>
          <a:xfrm>
            <a:off x="827088" y="5013325"/>
            <a:ext cx="7772400" cy="1152525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kumimoji="1" lang="ru-RU" smtClean="0">
                <a:solidFill>
                  <a:srgbClr val="110805"/>
                </a:solidFill>
                <a:latin typeface="Times New Roman" pitchFamily="18" charset="0"/>
              </a:rPr>
              <a:t>в) </a:t>
            </a:r>
            <a:r>
              <a:rPr kumimoji="1" lang="kk-KZ" sz="2800" smtClean="0">
                <a:solidFill>
                  <a:srgbClr val="110805"/>
                </a:solidFill>
              </a:rPr>
              <a:t>карбон қышқылының натрий тұздарын декарбоксилдеу</a:t>
            </a:r>
            <a:endParaRPr kumimoji="1" lang="en-US" sz="2800" smtClean="0">
              <a:solidFill>
                <a:srgbClr val="110805"/>
              </a:solidFill>
            </a:endParaRP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kumimoji="1" lang="ru-RU" sz="2800" b="1" smtClean="0">
                <a:solidFill>
                  <a:srgbClr val="110805"/>
                </a:solidFill>
                <a:latin typeface="Times New Roman" pitchFamily="18" charset="0"/>
              </a:rPr>
              <a:t>СН</a:t>
            </a:r>
            <a:r>
              <a:rPr kumimoji="1" lang="ru-RU" sz="1800" b="1" smtClean="0">
                <a:solidFill>
                  <a:srgbClr val="110805"/>
                </a:solidFill>
                <a:latin typeface="Times New Roman" pitchFamily="18" charset="0"/>
              </a:rPr>
              <a:t>3</a:t>
            </a:r>
            <a:r>
              <a:rPr kumimoji="1" lang="ru-RU" sz="2800" b="1" smtClean="0">
                <a:solidFill>
                  <a:srgbClr val="110805"/>
                </a:solidFill>
                <a:latin typeface="Times New Roman" pitchFamily="18" charset="0"/>
              </a:rPr>
              <a:t>СОО</a:t>
            </a:r>
            <a:r>
              <a:rPr kumimoji="1" lang="en-US" sz="2800" b="1" smtClean="0">
                <a:solidFill>
                  <a:srgbClr val="110805"/>
                </a:solidFill>
                <a:latin typeface="Times New Roman" pitchFamily="18" charset="0"/>
              </a:rPr>
              <a:t>Na + 2Na</a:t>
            </a:r>
            <a:r>
              <a:rPr kumimoji="1" lang="ru-RU" sz="2800" b="1" smtClean="0">
                <a:solidFill>
                  <a:srgbClr val="110805"/>
                </a:solidFill>
                <a:latin typeface="Times New Roman" pitchFamily="18" charset="0"/>
              </a:rPr>
              <a:t>ОН </a:t>
            </a:r>
            <a:r>
              <a:rPr kumimoji="1" lang="ru-RU" sz="2800" b="1" smtClean="0">
                <a:solidFill>
                  <a:srgbClr val="110805"/>
                </a:solidFill>
                <a:latin typeface="Times New Roman" pitchFamily="18" charset="0"/>
                <a:cs typeface="Times New Roman" pitchFamily="18" charset="0"/>
              </a:rPr>
              <a:t>→</a:t>
            </a:r>
            <a:r>
              <a:rPr kumimoji="1" lang="ru-RU" sz="2800" b="1" smtClean="0">
                <a:solidFill>
                  <a:srgbClr val="110805"/>
                </a:solidFill>
                <a:latin typeface="Times New Roman" pitchFamily="18" charset="0"/>
              </a:rPr>
              <a:t> СН</a:t>
            </a:r>
            <a:r>
              <a:rPr kumimoji="1" lang="ru-RU" sz="1600" b="1" smtClean="0">
                <a:solidFill>
                  <a:srgbClr val="110805"/>
                </a:solidFill>
                <a:latin typeface="Times New Roman" pitchFamily="18" charset="0"/>
              </a:rPr>
              <a:t>4</a:t>
            </a:r>
            <a:r>
              <a:rPr kumimoji="1" lang="ru-RU" sz="2800" b="1" smtClean="0">
                <a:solidFill>
                  <a:srgbClr val="110805"/>
                </a:solidFill>
                <a:latin typeface="Times New Roman" pitchFamily="18" charset="0"/>
              </a:rPr>
              <a:t>  </a:t>
            </a:r>
            <a:r>
              <a:rPr kumimoji="1" lang="ru-RU" sz="2800" b="1" smtClean="0">
                <a:solidFill>
                  <a:srgbClr val="110805"/>
                </a:solidFill>
                <a:latin typeface="Times New Roman" pitchFamily="18" charset="0"/>
                <a:cs typeface="Times New Roman" pitchFamily="18" charset="0"/>
              </a:rPr>
              <a:t>↑</a:t>
            </a:r>
            <a:r>
              <a:rPr kumimoji="1" lang="ru-RU" sz="2800" b="1" smtClean="0">
                <a:solidFill>
                  <a:srgbClr val="110805"/>
                </a:solidFill>
                <a:latin typeface="Times New Roman" pitchFamily="18" charset="0"/>
              </a:rPr>
              <a:t> + </a:t>
            </a:r>
            <a:r>
              <a:rPr kumimoji="1" lang="en-US" sz="2800" b="1" smtClean="0">
                <a:solidFill>
                  <a:srgbClr val="110805"/>
                </a:solidFill>
                <a:latin typeface="Times New Roman" pitchFamily="18" charset="0"/>
              </a:rPr>
              <a:t>N</a:t>
            </a:r>
            <a:r>
              <a:rPr kumimoji="1" lang="ru-RU" sz="2800" b="1" smtClean="0">
                <a:solidFill>
                  <a:srgbClr val="110805"/>
                </a:solidFill>
                <a:latin typeface="Times New Roman" pitchFamily="18" charset="0"/>
              </a:rPr>
              <a:t>а</a:t>
            </a:r>
            <a:r>
              <a:rPr kumimoji="1" lang="ru-RU" sz="1600" b="1" smtClean="0">
                <a:solidFill>
                  <a:srgbClr val="110805"/>
                </a:solidFill>
                <a:latin typeface="Times New Roman" pitchFamily="18" charset="0"/>
              </a:rPr>
              <a:t>2</a:t>
            </a:r>
            <a:r>
              <a:rPr kumimoji="1" lang="ru-RU" sz="2800" b="1" smtClean="0">
                <a:solidFill>
                  <a:srgbClr val="110805"/>
                </a:solidFill>
                <a:latin typeface="Times New Roman" pitchFamily="18" charset="0"/>
              </a:rPr>
              <a:t>СО</a:t>
            </a:r>
            <a:r>
              <a:rPr kumimoji="1" lang="ru-RU" sz="1600" b="1" smtClean="0">
                <a:solidFill>
                  <a:srgbClr val="110805"/>
                </a:solidFill>
                <a:latin typeface="Times New Roman" pitchFamily="18" charset="0"/>
              </a:rPr>
              <a:t>3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bg1"/>
              </a:buClr>
              <a:buSzTx/>
              <a:buFont typeface="Wingdings" pitchFamily="2" charset="2"/>
              <a:buNone/>
            </a:pPr>
            <a:r>
              <a:rPr kumimoji="1" lang="ru-RU" sz="2800" smtClean="0">
                <a:solidFill>
                  <a:srgbClr val="110805"/>
                </a:solidFill>
              </a:rPr>
              <a:t> </a:t>
            </a:r>
          </a:p>
        </p:txBody>
      </p:sp>
      <p:sp>
        <p:nvSpPr>
          <p:cNvPr id="26628" name="Text Box 5"/>
          <p:cNvSpPr txBox="1">
            <a:spLocks noChangeArrowheads="1"/>
          </p:cNvSpPr>
          <p:nvPr/>
        </p:nvSpPr>
        <p:spPr bwMode="auto">
          <a:xfrm>
            <a:off x="2555875" y="4005263"/>
            <a:ext cx="37211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kumimoji="1" lang="en-US" b="1">
                <a:solidFill>
                  <a:srgbClr val="09090D"/>
                </a:solidFill>
              </a:rPr>
              <a:t> </a:t>
            </a:r>
            <a:r>
              <a:rPr kumimoji="1" lang="ru-RU" sz="3200">
                <a:solidFill>
                  <a:srgbClr val="09090D"/>
                </a:solidFill>
              </a:rPr>
              <a:t>б)</a:t>
            </a:r>
            <a:r>
              <a:rPr kumimoji="1" lang="ru-RU" sz="3200" b="1">
                <a:solidFill>
                  <a:srgbClr val="09090D"/>
                </a:solidFill>
              </a:rPr>
              <a:t> </a:t>
            </a:r>
            <a:r>
              <a:rPr kumimoji="1" lang="ru-RU" sz="3200">
                <a:solidFill>
                  <a:srgbClr val="FF3300"/>
                </a:solidFill>
              </a:rPr>
              <a:t>Вюрц реакциясы</a:t>
            </a:r>
            <a:r>
              <a:rPr kumimoji="1" lang="en-US" b="1">
                <a:solidFill>
                  <a:srgbClr val="09090D"/>
                </a:solidFill>
              </a:rPr>
              <a:t>:</a:t>
            </a:r>
            <a:endParaRPr kumimoji="1" lang="ru-RU" b="1" i="1">
              <a:solidFill>
                <a:srgbClr val="09090D"/>
              </a:solidFill>
            </a:endParaRPr>
          </a:p>
        </p:txBody>
      </p:sp>
      <p:sp>
        <p:nvSpPr>
          <p:cNvPr id="26629" name="Text Box 6"/>
          <p:cNvSpPr txBox="1">
            <a:spLocks noChangeArrowheads="1"/>
          </p:cNvSpPr>
          <p:nvPr/>
        </p:nvSpPr>
        <p:spPr bwMode="auto">
          <a:xfrm>
            <a:off x="1835150" y="4508500"/>
            <a:ext cx="57308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110805"/>
                </a:solidFill>
              </a:rPr>
              <a:t>C</a:t>
            </a:r>
            <a:r>
              <a:rPr lang="en-US" sz="2000" b="1">
                <a:solidFill>
                  <a:srgbClr val="110805"/>
                </a:solidFill>
              </a:rPr>
              <a:t>2</a:t>
            </a:r>
            <a:r>
              <a:rPr lang="en-US" sz="3200" b="1">
                <a:solidFill>
                  <a:srgbClr val="110805"/>
                </a:solidFill>
              </a:rPr>
              <a:t>H</a:t>
            </a:r>
            <a:r>
              <a:rPr lang="en-US" sz="2000" b="1">
                <a:solidFill>
                  <a:srgbClr val="110805"/>
                </a:solidFill>
              </a:rPr>
              <a:t>5</a:t>
            </a:r>
            <a:r>
              <a:rPr lang="en-US" sz="3200" b="1">
                <a:solidFill>
                  <a:srgbClr val="110805"/>
                </a:solidFill>
              </a:rPr>
              <a:t>Cl + 2Na </a:t>
            </a:r>
            <a:r>
              <a:rPr lang="en-US" sz="3200" b="1">
                <a:solidFill>
                  <a:srgbClr val="110805"/>
                </a:solidFill>
                <a:cs typeface="Times New Roman" pitchFamily="18" charset="0"/>
              </a:rPr>
              <a:t>→ C</a:t>
            </a:r>
            <a:r>
              <a:rPr lang="en-US" sz="2000" b="1">
                <a:solidFill>
                  <a:srgbClr val="110805"/>
                </a:solidFill>
                <a:cs typeface="Times New Roman" pitchFamily="18" charset="0"/>
              </a:rPr>
              <a:t>4</a:t>
            </a:r>
            <a:r>
              <a:rPr lang="en-US" sz="3200" b="1">
                <a:solidFill>
                  <a:srgbClr val="110805"/>
                </a:solidFill>
                <a:cs typeface="Times New Roman" pitchFamily="18" charset="0"/>
              </a:rPr>
              <a:t>H</a:t>
            </a:r>
            <a:r>
              <a:rPr lang="en-US" sz="2000" b="1">
                <a:solidFill>
                  <a:srgbClr val="110805"/>
                </a:solidFill>
                <a:cs typeface="Times New Roman" pitchFamily="18" charset="0"/>
              </a:rPr>
              <a:t>10</a:t>
            </a:r>
            <a:r>
              <a:rPr lang="en-US" sz="3200" b="1">
                <a:solidFill>
                  <a:srgbClr val="110805"/>
                </a:solidFill>
                <a:cs typeface="Times New Roman" pitchFamily="18" charset="0"/>
              </a:rPr>
              <a:t> + 2NaCl</a:t>
            </a:r>
          </a:p>
        </p:txBody>
      </p:sp>
      <p:sp>
        <p:nvSpPr>
          <p:cNvPr id="26631" name="Text Box 8"/>
          <p:cNvSpPr txBox="1">
            <a:spLocks noChangeArrowheads="1"/>
          </p:cNvSpPr>
          <p:nvPr/>
        </p:nvSpPr>
        <p:spPr bwMode="auto">
          <a:xfrm>
            <a:off x="1763713" y="3068638"/>
            <a:ext cx="47529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solidFill>
                  <a:schemeClr val="tx1"/>
                </a:solidFill>
              </a:rPr>
              <a:t>а) карбидті гидролиздеу</a:t>
            </a:r>
            <a:r>
              <a:rPr lang="en-US" sz="3200">
                <a:solidFill>
                  <a:schemeClr val="tx1"/>
                </a:solidFill>
              </a:rPr>
              <a:t>:</a:t>
            </a:r>
            <a:endParaRPr lang="ru-RU" sz="3200">
              <a:solidFill>
                <a:schemeClr val="tx1"/>
              </a:solidFill>
            </a:endParaRPr>
          </a:p>
        </p:txBody>
      </p:sp>
      <p:sp>
        <p:nvSpPr>
          <p:cNvPr id="26632" name="Text Box 9"/>
          <p:cNvSpPr txBox="1">
            <a:spLocks noChangeArrowheads="1"/>
          </p:cNvSpPr>
          <p:nvPr/>
        </p:nvSpPr>
        <p:spPr bwMode="auto">
          <a:xfrm>
            <a:off x="1187450" y="3644900"/>
            <a:ext cx="5835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9090D"/>
                </a:solidFill>
              </a:rPr>
              <a:t>Al</a:t>
            </a:r>
            <a:r>
              <a:rPr lang="en-US" sz="1800" b="1">
                <a:solidFill>
                  <a:srgbClr val="09090D"/>
                </a:solidFill>
              </a:rPr>
              <a:t>4</a:t>
            </a:r>
            <a:r>
              <a:rPr lang="en-US" sz="2800" b="1">
                <a:solidFill>
                  <a:srgbClr val="09090D"/>
                </a:solidFill>
              </a:rPr>
              <a:t>C</a:t>
            </a:r>
            <a:r>
              <a:rPr lang="en-US" sz="1800" b="1">
                <a:solidFill>
                  <a:srgbClr val="09090D"/>
                </a:solidFill>
              </a:rPr>
              <a:t>3</a:t>
            </a:r>
            <a:r>
              <a:rPr lang="en-US" sz="2800" b="1">
                <a:solidFill>
                  <a:srgbClr val="09090D"/>
                </a:solidFill>
              </a:rPr>
              <a:t> +12 H</a:t>
            </a:r>
            <a:r>
              <a:rPr lang="en-US" sz="2000" b="1">
                <a:solidFill>
                  <a:srgbClr val="09090D"/>
                </a:solidFill>
              </a:rPr>
              <a:t>2</a:t>
            </a:r>
            <a:r>
              <a:rPr lang="en-US" sz="2800" b="1">
                <a:solidFill>
                  <a:srgbClr val="09090D"/>
                </a:solidFill>
              </a:rPr>
              <a:t>O = 3 CH</a:t>
            </a:r>
            <a:r>
              <a:rPr lang="en-US" sz="2000" b="1">
                <a:solidFill>
                  <a:srgbClr val="09090D"/>
                </a:solidFill>
              </a:rPr>
              <a:t>4</a:t>
            </a:r>
            <a:r>
              <a:rPr lang="en-US" sz="2800" b="1">
                <a:solidFill>
                  <a:srgbClr val="09090D"/>
                </a:solidFill>
              </a:rPr>
              <a:t> + 4 Al(OH)</a:t>
            </a:r>
            <a:r>
              <a:rPr lang="en-US" sz="1800" b="1">
                <a:solidFill>
                  <a:srgbClr val="09090D"/>
                </a:solidFill>
              </a:rPr>
              <a:t>3</a:t>
            </a:r>
            <a:r>
              <a:rPr lang="en-US" sz="2800" b="1">
                <a:solidFill>
                  <a:srgbClr val="09090D"/>
                </a:solidFill>
                <a:cs typeface="Times New Roman" pitchFamily="18" charset="0"/>
              </a:rPr>
              <a:t>↓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4"/>
          <p:cNvSpPr txBox="1">
            <a:spLocks noChangeArrowheads="1"/>
          </p:cNvSpPr>
          <p:nvPr/>
        </p:nvSpPr>
        <p:spPr bwMode="auto">
          <a:xfrm>
            <a:off x="1116013" y="2155825"/>
            <a:ext cx="392767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ru-RU" sz="2400" b="1" dirty="0">
                <a:solidFill>
                  <a:srgbClr val="09090D"/>
                </a:solidFill>
              </a:rPr>
              <a:t>СН</a:t>
            </a:r>
            <a:r>
              <a:rPr lang="ru-RU" b="1" dirty="0">
                <a:solidFill>
                  <a:srgbClr val="09090D"/>
                </a:solidFill>
              </a:rPr>
              <a:t>4</a:t>
            </a:r>
            <a:r>
              <a:rPr lang="ru-RU" sz="2400" b="1" dirty="0">
                <a:solidFill>
                  <a:srgbClr val="09090D"/>
                </a:solidFill>
              </a:rPr>
              <a:t> + С</a:t>
            </a:r>
            <a:r>
              <a:rPr lang="en-US" sz="2400" b="1" dirty="0">
                <a:solidFill>
                  <a:srgbClr val="09090D"/>
                </a:solidFill>
              </a:rPr>
              <a:t>l</a:t>
            </a:r>
            <a:r>
              <a:rPr lang="en-US" b="1" dirty="0">
                <a:solidFill>
                  <a:srgbClr val="09090D"/>
                </a:solidFill>
              </a:rPr>
              <a:t>2</a:t>
            </a:r>
            <a:r>
              <a:rPr lang="en-US" sz="2400" b="1" dirty="0">
                <a:solidFill>
                  <a:srgbClr val="09090D"/>
                </a:solidFill>
              </a:rPr>
              <a:t>        CH</a:t>
            </a:r>
            <a:r>
              <a:rPr lang="en-US" b="1" dirty="0">
                <a:solidFill>
                  <a:srgbClr val="09090D"/>
                </a:solidFill>
              </a:rPr>
              <a:t>3</a:t>
            </a:r>
            <a:r>
              <a:rPr lang="en-US" sz="2400" b="1" dirty="0">
                <a:solidFill>
                  <a:srgbClr val="09090D"/>
                </a:solidFill>
              </a:rPr>
              <a:t>Cl + </a:t>
            </a:r>
            <a:r>
              <a:rPr lang="en-US" sz="2400" b="1" dirty="0" err="1">
                <a:solidFill>
                  <a:srgbClr val="09090D"/>
                </a:solidFill>
              </a:rPr>
              <a:t>HCl</a:t>
            </a:r>
            <a:r>
              <a:rPr lang="en-US" sz="2400" b="1" dirty="0">
                <a:solidFill>
                  <a:srgbClr val="09090D"/>
                </a:solidFill>
              </a:rPr>
              <a:t> </a:t>
            </a:r>
            <a:endParaRPr lang="ru-RU" sz="2400" b="1" dirty="0">
              <a:solidFill>
                <a:srgbClr val="09090D"/>
              </a:solidFill>
            </a:endParaRPr>
          </a:p>
        </p:txBody>
      </p:sp>
      <p:sp>
        <p:nvSpPr>
          <p:cNvPr id="28675" name="Line 5"/>
          <p:cNvSpPr>
            <a:spLocks noChangeShapeType="1"/>
          </p:cNvSpPr>
          <p:nvPr/>
        </p:nvSpPr>
        <p:spPr bwMode="auto">
          <a:xfrm>
            <a:off x="2555875" y="2420938"/>
            <a:ext cx="444500" cy="0"/>
          </a:xfrm>
          <a:prstGeom prst="line">
            <a:avLst/>
          </a:prstGeom>
          <a:noFill/>
          <a:ln w="9525">
            <a:solidFill>
              <a:srgbClr val="09090D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8676" name="Text Box 6"/>
          <p:cNvSpPr txBox="1">
            <a:spLocks noChangeArrowheads="1"/>
          </p:cNvSpPr>
          <p:nvPr/>
        </p:nvSpPr>
        <p:spPr bwMode="auto">
          <a:xfrm>
            <a:off x="2627313" y="1773238"/>
            <a:ext cx="328612" cy="61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rgbClr val="09090D"/>
                </a:solidFill>
              </a:rPr>
              <a:t>  </a:t>
            </a:r>
            <a:r>
              <a:rPr lang="en-US" sz="1800">
                <a:solidFill>
                  <a:srgbClr val="09090D"/>
                </a:solidFill>
              </a:rPr>
              <a:t>t</a:t>
            </a:r>
            <a:endParaRPr lang="ru-RU" sz="1800">
              <a:solidFill>
                <a:srgbClr val="09090D"/>
              </a:solidFill>
            </a:endParaRPr>
          </a:p>
        </p:txBody>
      </p:sp>
      <p:sp>
        <p:nvSpPr>
          <p:cNvPr id="28677" name="Text Box 7"/>
          <p:cNvSpPr txBox="1">
            <a:spLocks noChangeArrowheads="1"/>
          </p:cNvSpPr>
          <p:nvPr/>
        </p:nvSpPr>
        <p:spPr bwMode="auto">
          <a:xfrm>
            <a:off x="685800" y="1350963"/>
            <a:ext cx="68643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sz="2400" b="1" u="sng">
                <a:solidFill>
                  <a:srgbClr val="09090D"/>
                </a:solidFill>
              </a:rPr>
              <a:t>Реакция радикалды механизм бойынша жүреді.</a:t>
            </a:r>
          </a:p>
        </p:txBody>
      </p:sp>
      <p:sp>
        <p:nvSpPr>
          <p:cNvPr id="28678" name="AutoShape 65"/>
          <p:cNvSpPr>
            <a:spLocks noChangeArrowheads="1"/>
          </p:cNvSpPr>
          <p:nvPr/>
        </p:nvSpPr>
        <p:spPr bwMode="auto">
          <a:xfrm>
            <a:off x="7162800" y="3581400"/>
            <a:ext cx="609600" cy="10668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800080"/>
          </a:solidFill>
          <a:ln w="9525">
            <a:solidFill>
              <a:srgbClr val="8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679" name="AutoShape 67"/>
          <p:cNvSpPr>
            <a:spLocks noChangeArrowheads="1"/>
          </p:cNvSpPr>
          <p:nvPr/>
        </p:nvSpPr>
        <p:spPr bwMode="auto">
          <a:xfrm rot="-7165576">
            <a:off x="6699250" y="4324350"/>
            <a:ext cx="533400" cy="11430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800080"/>
          </a:solidFill>
          <a:ln w="9525">
            <a:solidFill>
              <a:srgbClr val="8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680" name="Oval 68"/>
          <p:cNvSpPr>
            <a:spLocks noChangeArrowheads="1"/>
          </p:cNvSpPr>
          <p:nvPr/>
        </p:nvSpPr>
        <p:spPr bwMode="auto">
          <a:xfrm rot="-9033843">
            <a:off x="6400800" y="4800600"/>
            <a:ext cx="533400" cy="609600"/>
          </a:xfrm>
          <a:prstGeom prst="ellipse">
            <a:avLst/>
          </a:prstGeom>
          <a:solidFill>
            <a:srgbClr val="800080"/>
          </a:solidFill>
          <a:ln w="9525">
            <a:solidFill>
              <a:srgbClr val="8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681" name="AutoShape 69"/>
          <p:cNvSpPr>
            <a:spLocks noChangeArrowheads="1"/>
          </p:cNvSpPr>
          <p:nvPr/>
        </p:nvSpPr>
        <p:spPr bwMode="auto">
          <a:xfrm rot="7802461">
            <a:off x="7581900" y="4457700"/>
            <a:ext cx="533400" cy="10668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800080"/>
          </a:solidFill>
          <a:ln w="9525">
            <a:solidFill>
              <a:srgbClr val="8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682" name="Oval 70"/>
          <p:cNvSpPr>
            <a:spLocks noChangeArrowheads="1"/>
          </p:cNvSpPr>
          <p:nvPr/>
        </p:nvSpPr>
        <p:spPr bwMode="auto">
          <a:xfrm rot="-3131625">
            <a:off x="7810500" y="4914900"/>
            <a:ext cx="533400" cy="609600"/>
          </a:xfrm>
          <a:prstGeom prst="ellipse">
            <a:avLst/>
          </a:prstGeom>
          <a:solidFill>
            <a:srgbClr val="800080"/>
          </a:solidFill>
          <a:ln w="9525">
            <a:solidFill>
              <a:srgbClr val="8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683" name="AutoShape 71"/>
          <p:cNvSpPr>
            <a:spLocks noChangeArrowheads="1"/>
          </p:cNvSpPr>
          <p:nvPr/>
        </p:nvSpPr>
        <p:spPr bwMode="auto">
          <a:xfrm rot="5122091">
            <a:off x="7658100" y="4076700"/>
            <a:ext cx="533400" cy="10668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800080"/>
          </a:solidFill>
          <a:ln w="9525">
            <a:solidFill>
              <a:srgbClr val="8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684" name="AutoShape 73"/>
          <p:cNvSpPr>
            <a:spLocks noChangeArrowheads="1"/>
          </p:cNvSpPr>
          <p:nvPr/>
        </p:nvSpPr>
        <p:spPr bwMode="auto">
          <a:xfrm rot="-5157166">
            <a:off x="7239000" y="4419600"/>
            <a:ext cx="76200" cy="381000"/>
          </a:xfrm>
          <a:custGeom>
            <a:avLst/>
            <a:gdLst>
              <a:gd name="T0" fmla="*/ 2147483647 w 21600"/>
              <a:gd name="T1" fmla="*/ 2147483647 h 21600"/>
              <a:gd name="T2" fmla="*/ 874103092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99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685" name="AutoShape 74"/>
          <p:cNvSpPr>
            <a:spLocks noChangeArrowheads="1"/>
          </p:cNvSpPr>
          <p:nvPr/>
        </p:nvSpPr>
        <p:spPr bwMode="auto">
          <a:xfrm rot="-3465167">
            <a:off x="7270750" y="4400550"/>
            <a:ext cx="76200" cy="304800"/>
          </a:xfrm>
          <a:custGeom>
            <a:avLst/>
            <a:gdLst>
              <a:gd name="T0" fmla="*/ 2147483647 w 21600"/>
              <a:gd name="T1" fmla="*/ 2147483647 h 21600"/>
              <a:gd name="T2" fmla="*/ 874103092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99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686" name="AutoShape 75"/>
          <p:cNvSpPr>
            <a:spLocks noChangeArrowheads="1"/>
          </p:cNvSpPr>
          <p:nvPr/>
        </p:nvSpPr>
        <p:spPr bwMode="auto">
          <a:xfrm rot="2741794">
            <a:off x="7505700" y="4381500"/>
            <a:ext cx="76200" cy="304800"/>
          </a:xfrm>
          <a:custGeom>
            <a:avLst/>
            <a:gdLst>
              <a:gd name="T0" fmla="*/ 2147483647 w 21600"/>
              <a:gd name="T1" fmla="*/ 2147483647 h 21600"/>
              <a:gd name="T2" fmla="*/ 874103092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99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687" name="AutoShape 76"/>
          <p:cNvSpPr>
            <a:spLocks noChangeArrowheads="1"/>
          </p:cNvSpPr>
          <p:nvPr/>
        </p:nvSpPr>
        <p:spPr bwMode="auto">
          <a:xfrm rot="10800000">
            <a:off x="7391400" y="4572000"/>
            <a:ext cx="76200" cy="304800"/>
          </a:xfrm>
          <a:custGeom>
            <a:avLst/>
            <a:gdLst>
              <a:gd name="T0" fmla="*/ 2147483647 w 21600"/>
              <a:gd name="T1" fmla="*/ 2147483647 h 21600"/>
              <a:gd name="T2" fmla="*/ 874103092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99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688" name="Line 77"/>
          <p:cNvSpPr>
            <a:spLocks noChangeShapeType="1"/>
          </p:cNvSpPr>
          <p:nvPr/>
        </p:nvSpPr>
        <p:spPr bwMode="auto">
          <a:xfrm>
            <a:off x="7467600" y="4648200"/>
            <a:ext cx="381000" cy="1524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8689" name="Oval 78"/>
          <p:cNvSpPr>
            <a:spLocks noChangeArrowheads="1"/>
          </p:cNvSpPr>
          <p:nvPr/>
        </p:nvSpPr>
        <p:spPr bwMode="auto">
          <a:xfrm>
            <a:off x="7924800" y="5105400"/>
            <a:ext cx="533400" cy="457200"/>
          </a:xfrm>
          <a:prstGeom prst="ellipse">
            <a:avLst/>
          </a:prstGeom>
          <a:solidFill>
            <a:srgbClr val="FF9900"/>
          </a:solidFill>
          <a:ln w="9525">
            <a:solidFill>
              <a:srgbClr val="FF9933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690" name="Oval 79"/>
          <p:cNvSpPr>
            <a:spLocks noChangeArrowheads="1"/>
          </p:cNvSpPr>
          <p:nvPr/>
        </p:nvSpPr>
        <p:spPr bwMode="auto">
          <a:xfrm>
            <a:off x="6248400" y="4953000"/>
            <a:ext cx="533400" cy="457200"/>
          </a:xfrm>
          <a:prstGeom prst="ellipse">
            <a:avLst/>
          </a:prstGeom>
          <a:solidFill>
            <a:srgbClr val="FF9900"/>
          </a:solidFill>
          <a:ln w="9525">
            <a:solidFill>
              <a:srgbClr val="FF9933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691" name="Oval 95"/>
          <p:cNvSpPr>
            <a:spLocks noChangeArrowheads="1"/>
          </p:cNvSpPr>
          <p:nvPr/>
        </p:nvSpPr>
        <p:spPr bwMode="auto">
          <a:xfrm>
            <a:off x="8077200" y="4343400"/>
            <a:ext cx="533400" cy="457200"/>
          </a:xfrm>
          <a:prstGeom prst="ellipse">
            <a:avLst/>
          </a:prstGeom>
          <a:solidFill>
            <a:srgbClr val="FF9900"/>
          </a:solidFill>
          <a:ln w="9525">
            <a:solidFill>
              <a:srgbClr val="FF9933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692" name="AutoShape 128"/>
          <p:cNvSpPr>
            <a:spLocks noChangeArrowheads="1"/>
          </p:cNvSpPr>
          <p:nvPr/>
        </p:nvSpPr>
        <p:spPr bwMode="auto">
          <a:xfrm rot="10639934">
            <a:off x="7161213" y="2587625"/>
            <a:ext cx="609600" cy="10668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800080"/>
          </a:solidFill>
          <a:ln w="9525">
            <a:solidFill>
              <a:srgbClr val="8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693" name="AutoShape 130"/>
          <p:cNvSpPr>
            <a:spLocks noChangeArrowheads="1"/>
          </p:cNvSpPr>
          <p:nvPr/>
        </p:nvSpPr>
        <p:spPr bwMode="auto">
          <a:xfrm rot="3467258">
            <a:off x="7620000" y="1752600"/>
            <a:ext cx="533400" cy="11430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800080"/>
          </a:solidFill>
          <a:ln w="9525">
            <a:solidFill>
              <a:srgbClr val="8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694" name="Oval 131"/>
          <p:cNvSpPr>
            <a:spLocks noChangeArrowheads="1"/>
          </p:cNvSpPr>
          <p:nvPr/>
        </p:nvSpPr>
        <p:spPr bwMode="auto">
          <a:xfrm rot="3242671">
            <a:off x="6248400" y="2438400"/>
            <a:ext cx="533400" cy="609600"/>
          </a:xfrm>
          <a:prstGeom prst="ellipse">
            <a:avLst/>
          </a:prstGeom>
          <a:solidFill>
            <a:srgbClr val="800080"/>
          </a:solidFill>
          <a:ln w="9525">
            <a:solidFill>
              <a:srgbClr val="8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695" name="AutoShape 132"/>
          <p:cNvSpPr>
            <a:spLocks noChangeArrowheads="1"/>
          </p:cNvSpPr>
          <p:nvPr/>
        </p:nvSpPr>
        <p:spPr bwMode="auto">
          <a:xfrm rot="-3157414">
            <a:off x="6719888" y="1782763"/>
            <a:ext cx="533400" cy="10668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800080"/>
          </a:solidFill>
          <a:ln w="9525">
            <a:solidFill>
              <a:srgbClr val="8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696" name="Oval 133"/>
          <p:cNvSpPr>
            <a:spLocks noChangeArrowheads="1"/>
          </p:cNvSpPr>
          <p:nvPr/>
        </p:nvSpPr>
        <p:spPr bwMode="auto">
          <a:xfrm rot="7504130">
            <a:off x="6515100" y="1866900"/>
            <a:ext cx="533400" cy="609600"/>
          </a:xfrm>
          <a:prstGeom prst="ellipse">
            <a:avLst/>
          </a:prstGeom>
          <a:solidFill>
            <a:srgbClr val="800080"/>
          </a:solidFill>
          <a:ln w="9525">
            <a:solidFill>
              <a:srgbClr val="8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697" name="AutoShape 134"/>
          <p:cNvSpPr>
            <a:spLocks noChangeArrowheads="1"/>
          </p:cNvSpPr>
          <p:nvPr/>
        </p:nvSpPr>
        <p:spPr bwMode="auto">
          <a:xfrm rot="-5837783">
            <a:off x="6591300" y="2171700"/>
            <a:ext cx="533400" cy="10668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800080"/>
          </a:solidFill>
          <a:ln w="9525">
            <a:solidFill>
              <a:srgbClr val="8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698" name="AutoShape 135"/>
          <p:cNvSpPr>
            <a:spLocks noChangeArrowheads="1"/>
          </p:cNvSpPr>
          <p:nvPr/>
        </p:nvSpPr>
        <p:spPr bwMode="auto">
          <a:xfrm rot="5476083">
            <a:off x="7539831" y="2442369"/>
            <a:ext cx="77788" cy="374650"/>
          </a:xfrm>
          <a:custGeom>
            <a:avLst/>
            <a:gdLst>
              <a:gd name="T0" fmla="*/ 2147483647 w 21600"/>
              <a:gd name="T1" fmla="*/ 2147483647 h 21600"/>
              <a:gd name="T2" fmla="*/ 1074434203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99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699" name="AutoShape 136"/>
          <p:cNvSpPr>
            <a:spLocks noChangeArrowheads="1"/>
          </p:cNvSpPr>
          <p:nvPr/>
        </p:nvSpPr>
        <p:spPr bwMode="auto">
          <a:xfrm rot="7157613">
            <a:off x="7501731" y="2556669"/>
            <a:ext cx="79375" cy="300038"/>
          </a:xfrm>
          <a:custGeom>
            <a:avLst/>
            <a:gdLst>
              <a:gd name="T0" fmla="*/ 2147483647 w 21600"/>
              <a:gd name="T1" fmla="*/ 2147483647 h 21600"/>
              <a:gd name="T2" fmla="*/ 1314883676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99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700" name="AutoShape 137"/>
          <p:cNvSpPr>
            <a:spLocks noChangeArrowheads="1"/>
          </p:cNvSpPr>
          <p:nvPr/>
        </p:nvSpPr>
        <p:spPr bwMode="auto">
          <a:xfrm rot="-8235427">
            <a:off x="7239000" y="2590800"/>
            <a:ext cx="74613" cy="304800"/>
          </a:xfrm>
          <a:custGeom>
            <a:avLst/>
            <a:gdLst>
              <a:gd name="T0" fmla="*/ 2147483647 w 21600"/>
              <a:gd name="T1" fmla="*/ 2147483647 h 21600"/>
              <a:gd name="T2" fmla="*/ 708223908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99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701" name="AutoShape 138"/>
          <p:cNvSpPr>
            <a:spLocks noChangeArrowheads="1"/>
          </p:cNvSpPr>
          <p:nvPr/>
        </p:nvSpPr>
        <p:spPr bwMode="auto">
          <a:xfrm rot="-153065">
            <a:off x="7391400" y="2362200"/>
            <a:ext cx="76200" cy="304800"/>
          </a:xfrm>
          <a:custGeom>
            <a:avLst/>
            <a:gdLst>
              <a:gd name="T0" fmla="*/ 2147483647 w 21600"/>
              <a:gd name="T1" fmla="*/ 2147483647 h 21600"/>
              <a:gd name="T2" fmla="*/ 874103092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99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702" name="Oval 140"/>
          <p:cNvSpPr>
            <a:spLocks noChangeArrowheads="1"/>
          </p:cNvSpPr>
          <p:nvPr/>
        </p:nvSpPr>
        <p:spPr bwMode="auto">
          <a:xfrm rot="10632315">
            <a:off x="6400800" y="1828800"/>
            <a:ext cx="533400" cy="457200"/>
          </a:xfrm>
          <a:prstGeom prst="ellipse">
            <a:avLst/>
          </a:prstGeom>
          <a:solidFill>
            <a:srgbClr val="FF9900"/>
          </a:solidFill>
          <a:ln w="9525">
            <a:solidFill>
              <a:srgbClr val="FF9933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703" name="Oval 141"/>
          <p:cNvSpPr>
            <a:spLocks noChangeArrowheads="1"/>
          </p:cNvSpPr>
          <p:nvPr/>
        </p:nvSpPr>
        <p:spPr bwMode="auto">
          <a:xfrm rot="10632315">
            <a:off x="6096000" y="2590800"/>
            <a:ext cx="533400" cy="457200"/>
          </a:xfrm>
          <a:prstGeom prst="ellipse">
            <a:avLst/>
          </a:prstGeom>
          <a:solidFill>
            <a:srgbClr val="FF9900"/>
          </a:solidFill>
          <a:ln w="9525">
            <a:solidFill>
              <a:srgbClr val="FF9933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704" name="Oval 143"/>
          <p:cNvSpPr>
            <a:spLocks noChangeArrowheads="1"/>
          </p:cNvSpPr>
          <p:nvPr/>
        </p:nvSpPr>
        <p:spPr bwMode="auto">
          <a:xfrm rot="10632315">
            <a:off x="8001000" y="1905000"/>
            <a:ext cx="533400" cy="457200"/>
          </a:xfrm>
          <a:prstGeom prst="ellipse">
            <a:avLst/>
          </a:prstGeom>
          <a:solidFill>
            <a:srgbClr val="FF9900"/>
          </a:solidFill>
          <a:ln w="9525">
            <a:solidFill>
              <a:srgbClr val="FF9933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705" name="Oval 144"/>
          <p:cNvSpPr>
            <a:spLocks noChangeArrowheads="1"/>
          </p:cNvSpPr>
          <p:nvPr/>
        </p:nvSpPr>
        <p:spPr bwMode="auto">
          <a:xfrm>
            <a:off x="7239000" y="3505200"/>
            <a:ext cx="457200" cy="228600"/>
          </a:xfrm>
          <a:prstGeom prst="ellipse">
            <a:avLst/>
          </a:prstGeom>
          <a:solidFill>
            <a:schemeClr val="tx2"/>
          </a:solidFill>
          <a:ln w="9525">
            <a:solidFill>
              <a:srgbClr val="09090D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706" name="Text Box 145"/>
          <p:cNvSpPr txBox="1">
            <a:spLocks noChangeArrowheads="1"/>
          </p:cNvSpPr>
          <p:nvPr/>
        </p:nvSpPr>
        <p:spPr bwMode="auto">
          <a:xfrm>
            <a:off x="6537325" y="5756275"/>
            <a:ext cx="1249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kumimoji="1" lang="ru-RU" sz="2400" b="1">
                <a:solidFill>
                  <a:srgbClr val="09090D"/>
                </a:solidFill>
              </a:rPr>
              <a:t>     Этан</a:t>
            </a:r>
          </a:p>
        </p:txBody>
      </p:sp>
      <p:sp>
        <p:nvSpPr>
          <p:cNvPr id="28707" name="Text Box 152"/>
          <p:cNvSpPr txBox="1">
            <a:spLocks noChangeArrowheads="1"/>
          </p:cNvSpPr>
          <p:nvPr/>
        </p:nvSpPr>
        <p:spPr bwMode="auto">
          <a:xfrm>
            <a:off x="838200" y="2713038"/>
            <a:ext cx="627095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kumimoji="1" lang="ru-RU" sz="1800" dirty="0" err="1" smtClean="0">
                <a:solidFill>
                  <a:schemeClr val="tx2"/>
                </a:solidFill>
              </a:rPr>
              <a:t>оНе</a:t>
            </a:r>
            <a:r>
              <a:rPr kumimoji="1" lang="ru-RU" sz="1800" dirty="0" smtClean="0">
                <a:solidFill>
                  <a:schemeClr val="tx2"/>
                </a:solidFill>
              </a:rPr>
              <a:t> </a:t>
            </a:r>
            <a:endParaRPr kumimoji="1" lang="ru-RU" sz="1800" dirty="0">
              <a:solidFill>
                <a:schemeClr val="tx2"/>
              </a:solidFill>
            </a:endParaRPr>
          </a:p>
        </p:txBody>
      </p:sp>
      <p:sp>
        <p:nvSpPr>
          <p:cNvPr id="28710" name="Text Box 155"/>
          <p:cNvSpPr txBox="1">
            <a:spLocks noChangeArrowheads="1"/>
          </p:cNvSpPr>
          <p:nvPr/>
        </p:nvSpPr>
        <p:spPr bwMode="auto">
          <a:xfrm>
            <a:off x="1066800" y="3976688"/>
            <a:ext cx="24237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kumimoji="1" lang="ru-RU" sz="1800" dirty="0">
                <a:solidFill>
                  <a:srgbClr val="09090D"/>
                </a:solidFill>
              </a:rPr>
              <a:t> </a:t>
            </a:r>
          </a:p>
        </p:txBody>
      </p:sp>
      <p:sp>
        <p:nvSpPr>
          <p:cNvPr id="28711" name="Text Box 156"/>
          <p:cNvSpPr txBox="1">
            <a:spLocks noChangeArrowheads="1"/>
          </p:cNvSpPr>
          <p:nvPr/>
        </p:nvSpPr>
        <p:spPr bwMode="auto">
          <a:xfrm>
            <a:off x="1095375" y="2986088"/>
            <a:ext cx="4861587" cy="35394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dirty="0" smtClean="0"/>
              <a:t>CH</a:t>
            </a:r>
            <a:r>
              <a:rPr lang="ru-RU" sz="2800" baseline="-25000" dirty="0" smtClean="0"/>
              <a:t>3</a:t>
            </a:r>
            <a:r>
              <a:rPr lang="ru-RU" sz="2800" dirty="0" smtClean="0"/>
              <a:t>Cl + Cl</a:t>
            </a:r>
            <a:r>
              <a:rPr lang="ru-RU" sz="2800" baseline="-25000" dirty="0" smtClean="0"/>
              <a:t>2</a:t>
            </a:r>
            <a:r>
              <a:rPr lang="ru-RU" sz="2800" dirty="0" smtClean="0"/>
              <a:t> → CH</a:t>
            </a:r>
            <a:r>
              <a:rPr lang="ru-RU" sz="2800" baseline="-25000" dirty="0" smtClean="0"/>
              <a:t>2</a:t>
            </a:r>
            <a:r>
              <a:rPr lang="ru-RU" sz="2800" dirty="0" smtClean="0"/>
              <a:t>Cl</a:t>
            </a:r>
            <a:r>
              <a:rPr lang="ru-RU" sz="2800" baseline="-25000" dirty="0" smtClean="0"/>
              <a:t>2</a:t>
            </a:r>
            <a:r>
              <a:rPr lang="ru-RU" sz="2800" dirty="0" smtClean="0"/>
              <a:t>+ </a:t>
            </a:r>
            <a:r>
              <a:rPr lang="ru-RU" sz="2800" dirty="0" err="1" smtClean="0"/>
              <a:t>HCl</a:t>
            </a:r>
            <a:endParaRPr lang="ru-RU" sz="2800" dirty="0" smtClean="0"/>
          </a:p>
          <a:p>
            <a:r>
              <a:rPr lang="ru-RU" sz="2800" dirty="0" smtClean="0"/>
              <a:t>                          </a:t>
            </a:r>
            <a:r>
              <a:rPr lang="ru-RU" sz="2800" dirty="0" err="1" smtClean="0"/>
              <a:t>Дихлорметан</a:t>
            </a:r>
            <a:endParaRPr lang="ru-RU" sz="2800" dirty="0" smtClean="0"/>
          </a:p>
          <a:p>
            <a:r>
              <a:rPr lang="ru-RU" sz="2800" dirty="0" smtClean="0"/>
              <a:t>CH</a:t>
            </a:r>
            <a:r>
              <a:rPr lang="ru-RU" sz="2800" baseline="-25000" dirty="0" smtClean="0"/>
              <a:t>2</a:t>
            </a:r>
            <a:r>
              <a:rPr lang="ru-RU" sz="2800" dirty="0" smtClean="0"/>
              <a:t>Cl</a:t>
            </a:r>
            <a:r>
              <a:rPr lang="ru-RU" sz="2800" baseline="-25000" dirty="0" smtClean="0"/>
              <a:t>2</a:t>
            </a:r>
            <a:r>
              <a:rPr lang="ru-RU" sz="2800" dirty="0" smtClean="0"/>
              <a:t> + Cl</a:t>
            </a:r>
            <a:r>
              <a:rPr lang="ru-RU" sz="2800" baseline="-25000" dirty="0" smtClean="0"/>
              <a:t>2</a:t>
            </a:r>
            <a:r>
              <a:rPr lang="ru-RU" sz="2800" dirty="0" smtClean="0"/>
              <a:t> → CHCl</a:t>
            </a:r>
            <a:r>
              <a:rPr lang="ru-RU" sz="2800" baseline="-25000" dirty="0" smtClean="0"/>
              <a:t>3</a:t>
            </a:r>
            <a:r>
              <a:rPr lang="ru-RU" sz="2800" dirty="0" smtClean="0"/>
              <a:t> +</a:t>
            </a:r>
            <a:r>
              <a:rPr lang="ru-RU" sz="2800" dirty="0" err="1" smtClean="0"/>
              <a:t>HCl</a:t>
            </a:r>
            <a:endParaRPr lang="ru-RU" sz="2800" dirty="0" smtClean="0"/>
          </a:p>
          <a:p>
            <a:r>
              <a:rPr lang="ru-RU" sz="2800" dirty="0" smtClean="0"/>
              <a:t>                           </a:t>
            </a:r>
            <a:r>
              <a:rPr lang="ru-RU" sz="2800" dirty="0" err="1" smtClean="0"/>
              <a:t>Трихлорметан</a:t>
            </a:r>
            <a:endParaRPr lang="ru-RU" sz="2800" dirty="0" smtClean="0"/>
          </a:p>
          <a:p>
            <a:r>
              <a:rPr lang="ru-RU" sz="2800" dirty="0" smtClean="0"/>
              <a:t>СНСl</a:t>
            </a:r>
            <a:r>
              <a:rPr lang="ru-RU" sz="2800" baseline="-25000" dirty="0" smtClean="0"/>
              <a:t>3</a:t>
            </a:r>
            <a:r>
              <a:rPr lang="ru-RU" sz="2800" dirty="0" smtClean="0"/>
              <a:t> + Сl</a:t>
            </a:r>
            <a:r>
              <a:rPr lang="ru-RU" sz="2800" baseline="-25000" dirty="0" smtClean="0"/>
              <a:t>2</a:t>
            </a:r>
            <a:r>
              <a:rPr lang="ru-RU" sz="2800" dirty="0" smtClean="0"/>
              <a:t> → ССl</a:t>
            </a:r>
            <a:r>
              <a:rPr lang="ru-RU" sz="2800" baseline="-25000" dirty="0" smtClean="0"/>
              <a:t>4</a:t>
            </a:r>
            <a:r>
              <a:rPr lang="ru-RU" sz="2800" dirty="0" smtClean="0"/>
              <a:t> + </a:t>
            </a:r>
            <a:r>
              <a:rPr lang="ru-RU" sz="2800" dirty="0" err="1" smtClean="0"/>
              <a:t>HCl</a:t>
            </a:r>
            <a:endParaRPr lang="ru-RU" sz="2800" dirty="0" smtClean="0"/>
          </a:p>
          <a:p>
            <a:r>
              <a:rPr lang="ru-RU" sz="2800" dirty="0" smtClean="0"/>
              <a:t>                         </a:t>
            </a:r>
            <a:r>
              <a:rPr lang="ru-RU" sz="2800" dirty="0" err="1" smtClean="0"/>
              <a:t>тетрахлорметан</a:t>
            </a:r>
            <a:endParaRPr lang="ru-RU" sz="2800" dirty="0" smtClean="0"/>
          </a:p>
          <a:p>
            <a:pPr algn="l"/>
            <a:endParaRPr kumimoji="1" lang="en-US" sz="2800" dirty="0" smtClean="0">
              <a:solidFill>
                <a:srgbClr val="09090D"/>
              </a:solidFill>
            </a:endParaRPr>
          </a:p>
          <a:p>
            <a:pPr algn="l"/>
            <a:endParaRPr kumimoji="1" lang="en-US" sz="2800" dirty="0" smtClean="0">
              <a:solidFill>
                <a:srgbClr val="09090D"/>
              </a:solidFill>
            </a:endParaRPr>
          </a:p>
        </p:txBody>
      </p:sp>
      <p:sp>
        <p:nvSpPr>
          <p:cNvPr id="28723" name="Text Box 190"/>
          <p:cNvSpPr txBox="1">
            <a:spLocks noChangeArrowheads="1"/>
          </p:cNvSpPr>
          <p:nvPr/>
        </p:nvSpPr>
        <p:spPr bwMode="auto">
          <a:xfrm>
            <a:off x="822325" y="4433888"/>
            <a:ext cx="2022475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kumimoji="1" lang="ru-RU" sz="1800">
                <a:solidFill>
                  <a:schemeClr val="tx2"/>
                </a:solidFill>
              </a:rPr>
              <a:t> в) Сульфирование</a:t>
            </a:r>
          </a:p>
        </p:txBody>
      </p:sp>
      <p:sp>
        <p:nvSpPr>
          <p:cNvPr id="28732" name="Text Box 220"/>
          <p:cNvSpPr txBox="1">
            <a:spLocks noChangeArrowheads="1"/>
          </p:cNvSpPr>
          <p:nvPr/>
        </p:nvSpPr>
        <p:spPr bwMode="auto">
          <a:xfrm>
            <a:off x="2162175" y="5486400"/>
            <a:ext cx="216726" cy="2462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kumimoji="1" lang="en-US" sz="1000" dirty="0" smtClean="0">
                <a:solidFill>
                  <a:srgbClr val="09090D"/>
                </a:solidFill>
              </a:rPr>
              <a:t> </a:t>
            </a:r>
            <a:endParaRPr kumimoji="1" lang="ru-RU" sz="1800" dirty="0">
              <a:solidFill>
                <a:srgbClr val="09090D"/>
              </a:solidFill>
            </a:endParaRPr>
          </a:p>
        </p:txBody>
      </p:sp>
      <p:sp>
        <p:nvSpPr>
          <p:cNvPr id="28742" name="Text Box 230"/>
          <p:cNvSpPr txBox="1">
            <a:spLocks noChangeArrowheads="1"/>
          </p:cNvSpPr>
          <p:nvPr/>
        </p:nvSpPr>
        <p:spPr bwMode="auto">
          <a:xfrm>
            <a:off x="3565525" y="5300663"/>
            <a:ext cx="358775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kumimoji="1" lang="en-US" sz="1000">
                <a:solidFill>
                  <a:srgbClr val="09090D"/>
                </a:solidFill>
              </a:rPr>
              <a:t>t</a:t>
            </a:r>
            <a:endParaRPr kumimoji="1" lang="ru-RU" sz="1000">
              <a:solidFill>
                <a:srgbClr val="09090D"/>
              </a:solidFill>
            </a:endParaRPr>
          </a:p>
        </p:txBody>
      </p:sp>
      <p:sp>
        <p:nvSpPr>
          <p:cNvPr id="28743" name="Rectangle 231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8015288" cy="1143000"/>
          </a:xfrm>
        </p:spPr>
        <p:txBody>
          <a:bodyPr/>
          <a:lstStyle/>
          <a:p>
            <a:pPr algn="ctr" eaLnBrk="1" hangingPunct="1"/>
            <a:r>
              <a:rPr lang="kk-KZ" sz="2800" smtClean="0"/>
              <a:t>Химиялық қасиеті</a:t>
            </a:r>
            <a:br>
              <a:rPr lang="kk-KZ" sz="2800" smtClean="0"/>
            </a:br>
            <a:r>
              <a:rPr lang="kk-KZ" sz="2800" smtClean="0"/>
              <a:t>1. Орын басу реакциялары</a:t>
            </a:r>
            <a:endParaRPr lang="ru-RU" sz="2800" smtClean="0">
              <a:solidFill>
                <a:srgbClr val="EFEC62"/>
              </a:solidFill>
            </a:endParaRPr>
          </a:p>
        </p:txBody>
      </p:sp>
      <p:sp>
        <p:nvSpPr>
          <p:cNvPr id="28746" name="Text Box 235"/>
          <p:cNvSpPr txBox="1">
            <a:spLocks noChangeArrowheads="1"/>
          </p:cNvSpPr>
          <p:nvPr/>
        </p:nvSpPr>
        <p:spPr bwMode="auto">
          <a:xfrm>
            <a:off x="1116013" y="1700213"/>
            <a:ext cx="41036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400">
                <a:solidFill>
                  <a:schemeClr val="tx1"/>
                </a:solidFill>
              </a:rPr>
              <a:t>1)</a:t>
            </a:r>
            <a:r>
              <a:rPr lang="ru-RU" sz="2400">
                <a:solidFill>
                  <a:schemeClr val="tx1"/>
                </a:solidFill>
              </a:rPr>
              <a:t> </a:t>
            </a:r>
            <a:r>
              <a:rPr lang="kk-KZ" sz="2400">
                <a:solidFill>
                  <a:schemeClr val="tx1"/>
                </a:solidFill>
              </a:rPr>
              <a:t>Галогендеу реакциясы</a:t>
            </a:r>
            <a:endParaRPr lang="ru-RU" sz="240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WordArt 2"/>
          <p:cNvSpPr>
            <a:spLocks noChangeArrowheads="1" noChangeShapeType="1" noTextEdit="1"/>
          </p:cNvSpPr>
          <p:nvPr/>
        </p:nvSpPr>
        <p:spPr bwMode="auto">
          <a:xfrm>
            <a:off x="2916238" y="0"/>
            <a:ext cx="5370512" cy="565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2. Изомерлену реакциясы:</a:t>
            </a: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441325" y="671513"/>
            <a:ext cx="3073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kumimoji="1" lang="ru-RU" b="1">
                <a:solidFill>
                  <a:srgbClr val="09090D"/>
                </a:solidFill>
              </a:rPr>
              <a:t>СН</a:t>
            </a:r>
            <a:r>
              <a:rPr kumimoji="1" lang="ru-RU" sz="1000" b="1">
                <a:solidFill>
                  <a:srgbClr val="09090D"/>
                </a:solidFill>
              </a:rPr>
              <a:t>3         </a:t>
            </a:r>
            <a:r>
              <a:rPr kumimoji="1" lang="ru-RU" b="1">
                <a:solidFill>
                  <a:srgbClr val="09090D"/>
                </a:solidFill>
              </a:rPr>
              <a:t>СН</a:t>
            </a:r>
            <a:r>
              <a:rPr kumimoji="1" lang="ru-RU" sz="1000" b="1">
                <a:solidFill>
                  <a:srgbClr val="09090D"/>
                </a:solidFill>
              </a:rPr>
              <a:t>2        </a:t>
            </a:r>
            <a:r>
              <a:rPr kumimoji="1" lang="ru-RU" b="1">
                <a:solidFill>
                  <a:srgbClr val="09090D"/>
                </a:solidFill>
              </a:rPr>
              <a:t>СН</a:t>
            </a:r>
            <a:r>
              <a:rPr kumimoji="1" lang="ru-RU" sz="1000" b="1">
                <a:solidFill>
                  <a:srgbClr val="09090D"/>
                </a:solidFill>
              </a:rPr>
              <a:t>2        </a:t>
            </a:r>
            <a:r>
              <a:rPr kumimoji="1" lang="ru-RU" b="1">
                <a:solidFill>
                  <a:srgbClr val="09090D"/>
                </a:solidFill>
              </a:rPr>
              <a:t>СН</a:t>
            </a:r>
            <a:r>
              <a:rPr kumimoji="1" lang="ru-RU" sz="1000" b="1">
                <a:solidFill>
                  <a:srgbClr val="09090D"/>
                </a:solidFill>
              </a:rPr>
              <a:t>2        </a:t>
            </a:r>
            <a:r>
              <a:rPr kumimoji="1" lang="ru-RU" b="1">
                <a:solidFill>
                  <a:srgbClr val="09090D"/>
                </a:solidFill>
              </a:rPr>
              <a:t>СН</a:t>
            </a:r>
            <a:r>
              <a:rPr kumimoji="1" lang="ru-RU" sz="1000" b="1">
                <a:solidFill>
                  <a:srgbClr val="09090D"/>
                </a:solidFill>
              </a:rPr>
              <a:t>3</a:t>
            </a:r>
            <a:endParaRPr kumimoji="1" lang="ru-RU" b="1">
              <a:solidFill>
                <a:srgbClr val="09090D"/>
              </a:solidFill>
            </a:endParaRPr>
          </a:p>
        </p:txBody>
      </p:sp>
      <p:sp>
        <p:nvSpPr>
          <p:cNvPr id="29700" name="Line 4"/>
          <p:cNvSpPr>
            <a:spLocks noChangeShapeType="1"/>
          </p:cNvSpPr>
          <p:nvPr/>
        </p:nvSpPr>
        <p:spPr bwMode="auto">
          <a:xfrm>
            <a:off x="914400" y="8382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29701" name="Line 5"/>
          <p:cNvSpPr>
            <a:spLocks noChangeShapeType="1"/>
          </p:cNvSpPr>
          <p:nvPr/>
        </p:nvSpPr>
        <p:spPr bwMode="auto">
          <a:xfrm>
            <a:off x="1524000" y="8382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29702" name="Line 6"/>
          <p:cNvSpPr>
            <a:spLocks noChangeShapeType="1"/>
          </p:cNvSpPr>
          <p:nvPr/>
        </p:nvSpPr>
        <p:spPr bwMode="auto">
          <a:xfrm>
            <a:off x="2133600" y="8382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29703" name="Line 7"/>
          <p:cNvSpPr>
            <a:spLocks noChangeShapeType="1"/>
          </p:cNvSpPr>
          <p:nvPr/>
        </p:nvSpPr>
        <p:spPr bwMode="auto">
          <a:xfrm>
            <a:off x="2743200" y="8382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29704" name="Line 8"/>
          <p:cNvSpPr>
            <a:spLocks noChangeShapeType="1"/>
          </p:cNvSpPr>
          <p:nvPr/>
        </p:nvSpPr>
        <p:spPr bwMode="auto">
          <a:xfrm>
            <a:off x="3429000" y="838200"/>
            <a:ext cx="914400" cy="0"/>
          </a:xfrm>
          <a:prstGeom prst="line">
            <a:avLst/>
          </a:prstGeom>
          <a:noFill/>
          <a:ln w="9525">
            <a:solidFill>
              <a:srgbClr val="09090D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3276600" y="609600"/>
            <a:ext cx="10318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kumimoji="1" lang="ru-RU" sz="1000">
                <a:solidFill>
                  <a:srgbClr val="09090D"/>
                </a:solidFill>
              </a:rPr>
              <a:t>   </a:t>
            </a:r>
            <a:r>
              <a:rPr kumimoji="1" lang="en-US" sz="1000">
                <a:solidFill>
                  <a:srgbClr val="09090D"/>
                </a:solidFill>
              </a:rPr>
              <a:t>t</a:t>
            </a:r>
            <a:r>
              <a:rPr kumimoji="1" lang="ru-RU" sz="1000">
                <a:solidFill>
                  <a:srgbClr val="09090D"/>
                </a:solidFill>
              </a:rPr>
              <a:t>, катализатор</a:t>
            </a:r>
          </a:p>
        </p:txBody>
      </p:sp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4403725" y="671513"/>
            <a:ext cx="22733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kumimoji="1" lang="ru-RU" b="1">
                <a:solidFill>
                  <a:srgbClr val="09090D"/>
                </a:solidFill>
              </a:rPr>
              <a:t>СН</a:t>
            </a:r>
            <a:r>
              <a:rPr kumimoji="1" lang="ru-RU" sz="1000" b="1">
                <a:solidFill>
                  <a:srgbClr val="09090D"/>
                </a:solidFill>
              </a:rPr>
              <a:t>3       </a:t>
            </a:r>
            <a:r>
              <a:rPr kumimoji="1" lang="ru-RU" b="1">
                <a:solidFill>
                  <a:srgbClr val="09090D"/>
                </a:solidFill>
              </a:rPr>
              <a:t>СН    СН</a:t>
            </a:r>
            <a:r>
              <a:rPr kumimoji="1" lang="ru-RU" sz="1000" b="1">
                <a:solidFill>
                  <a:srgbClr val="09090D"/>
                </a:solidFill>
              </a:rPr>
              <a:t>2        </a:t>
            </a:r>
            <a:r>
              <a:rPr kumimoji="1" lang="ru-RU" b="1">
                <a:solidFill>
                  <a:srgbClr val="09090D"/>
                </a:solidFill>
              </a:rPr>
              <a:t>СН</a:t>
            </a:r>
            <a:r>
              <a:rPr kumimoji="1" lang="ru-RU" sz="1000" b="1">
                <a:solidFill>
                  <a:srgbClr val="09090D"/>
                </a:solidFill>
              </a:rPr>
              <a:t>3</a:t>
            </a:r>
            <a:endParaRPr kumimoji="1" lang="ru-RU" b="1">
              <a:solidFill>
                <a:srgbClr val="09090D"/>
              </a:solidFill>
            </a:endParaRPr>
          </a:p>
        </p:txBody>
      </p:sp>
      <p:sp>
        <p:nvSpPr>
          <p:cNvPr id="29707" name="Text Box 11"/>
          <p:cNvSpPr txBox="1">
            <a:spLocks noChangeArrowheads="1"/>
          </p:cNvSpPr>
          <p:nvPr/>
        </p:nvSpPr>
        <p:spPr bwMode="auto">
          <a:xfrm>
            <a:off x="5013325" y="1111250"/>
            <a:ext cx="5524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kumimoji="1" lang="ru-RU" b="1">
                <a:solidFill>
                  <a:srgbClr val="09090D"/>
                </a:solidFill>
              </a:rPr>
              <a:t>СН</a:t>
            </a:r>
            <a:r>
              <a:rPr kumimoji="1" lang="ru-RU" sz="1000" b="1">
                <a:solidFill>
                  <a:srgbClr val="09090D"/>
                </a:solidFill>
              </a:rPr>
              <a:t>3</a:t>
            </a:r>
            <a:endParaRPr kumimoji="1" lang="ru-RU" b="1">
              <a:solidFill>
                <a:srgbClr val="09090D"/>
              </a:solidFill>
            </a:endParaRPr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>
            <a:off x="4876800" y="8382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29709" name="Line 14"/>
          <p:cNvSpPr>
            <a:spLocks noChangeShapeType="1"/>
          </p:cNvSpPr>
          <p:nvPr/>
        </p:nvSpPr>
        <p:spPr bwMode="auto">
          <a:xfrm>
            <a:off x="5410200" y="8382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29710" name="Line 15"/>
          <p:cNvSpPr>
            <a:spLocks noChangeShapeType="1"/>
          </p:cNvSpPr>
          <p:nvPr/>
        </p:nvSpPr>
        <p:spPr bwMode="auto">
          <a:xfrm>
            <a:off x="6019800" y="8382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29711" name="Line 16"/>
          <p:cNvSpPr>
            <a:spLocks noChangeShapeType="1"/>
          </p:cNvSpPr>
          <p:nvPr/>
        </p:nvSpPr>
        <p:spPr bwMode="auto">
          <a:xfrm>
            <a:off x="5257800" y="990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29712" name="WordArt 17"/>
          <p:cNvSpPr>
            <a:spLocks noChangeArrowheads="1" noChangeShapeType="1" noTextEdit="1"/>
          </p:cNvSpPr>
          <p:nvPr/>
        </p:nvSpPr>
        <p:spPr bwMode="auto">
          <a:xfrm>
            <a:off x="2987675" y="1500188"/>
            <a:ext cx="5299075" cy="288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3.Су буында жүретін реакциялар:</a:t>
            </a:r>
          </a:p>
        </p:txBody>
      </p:sp>
      <p:sp>
        <p:nvSpPr>
          <p:cNvPr id="29713" name="Text Box 18"/>
          <p:cNvSpPr txBox="1">
            <a:spLocks noChangeArrowheads="1"/>
          </p:cNvSpPr>
          <p:nvPr/>
        </p:nvSpPr>
        <p:spPr bwMode="auto">
          <a:xfrm>
            <a:off x="669925" y="1890713"/>
            <a:ext cx="26892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kumimoji="1" lang="ru-RU" b="1">
                <a:solidFill>
                  <a:srgbClr val="09090D"/>
                </a:solidFill>
              </a:rPr>
              <a:t>СН</a:t>
            </a:r>
            <a:r>
              <a:rPr kumimoji="1" lang="ru-RU" sz="1000" b="1">
                <a:solidFill>
                  <a:srgbClr val="09090D"/>
                </a:solidFill>
              </a:rPr>
              <a:t>4 </a:t>
            </a:r>
            <a:r>
              <a:rPr kumimoji="1" lang="ru-RU" b="1">
                <a:solidFill>
                  <a:srgbClr val="09090D"/>
                </a:solidFill>
              </a:rPr>
              <a:t>+ Н</a:t>
            </a:r>
            <a:r>
              <a:rPr kumimoji="1" lang="ru-RU" sz="1000" b="1">
                <a:solidFill>
                  <a:srgbClr val="09090D"/>
                </a:solidFill>
              </a:rPr>
              <a:t>2</a:t>
            </a:r>
            <a:r>
              <a:rPr kumimoji="1" lang="ru-RU" b="1">
                <a:solidFill>
                  <a:srgbClr val="09090D"/>
                </a:solidFill>
              </a:rPr>
              <a:t>О              СО + 3Н</a:t>
            </a:r>
            <a:r>
              <a:rPr kumimoji="1" lang="ru-RU" sz="1000" b="1">
                <a:solidFill>
                  <a:srgbClr val="09090D"/>
                </a:solidFill>
              </a:rPr>
              <a:t>2</a:t>
            </a:r>
          </a:p>
        </p:txBody>
      </p:sp>
      <p:sp>
        <p:nvSpPr>
          <p:cNvPr id="29714" name="Line 19"/>
          <p:cNvSpPr>
            <a:spLocks noChangeShapeType="1"/>
          </p:cNvSpPr>
          <p:nvPr/>
        </p:nvSpPr>
        <p:spPr bwMode="auto">
          <a:xfrm>
            <a:off x="1752600" y="2057400"/>
            <a:ext cx="533400" cy="0"/>
          </a:xfrm>
          <a:prstGeom prst="line">
            <a:avLst/>
          </a:prstGeom>
          <a:noFill/>
          <a:ln w="9525">
            <a:solidFill>
              <a:srgbClr val="09090D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29715" name="Text Box 20"/>
          <p:cNvSpPr txBox="1">
            <a:spLocks noChangeArrowheads="1"/>
          </p:cNvSpPr>
          <p:nvPr/>
        </p:nvSpPr>
        <p:spPr bwMode="auto">
          <a:xfrm>
            <a:off x="1752600" y="1828800"/>
            <a:ext cx="50958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kumimoji="1" lang="ru-RU" sz="1000">
                <a:solidFill>
                  <a:srgbClr val="09090D"/>
                </a:solidFill>
              </a:rPr>
              <a:t>800</a:t>
            </a:r>
            <a:r>
              <a:rPr kumimoji="1" lang="ru-RU" sz="1000">
                <a:solidFill>
                  <a:srgbClr val="09090D"/>
                </a:solidFill>
                <a:cs typeface="Times New Roman" pitchFamily="18" charset="0"/>
              </a:rPr>
              <a:t>°</a:t>
            </a:r>
            <a:r>
              <a:rPr kumimoji="1" lang="ru-RU" sz="1000">
                <a:solidFill>
                  <a:srgbClr val="09090D"/>
                </a:solidFill>
              </a:rPr>
              <a:t>С</a:t>
            </a:r>
          </a:p>
        </p:txBody>
      </p:sp>
      <p:sp>
        <p:nvSpPr>
          <p:cNvPr id="29716" name="AutoShape 22"/>
          <p:cNvSpPr>
            <a:spLocks/>
          </p:cNvSpPr>
          <p:nvPr/>
        </p:nvSpPr>
        <p:spPr bwMode="auto">
          <a:xfrm rot="5400000">
            <a:off x="2705100" y="1714500"/>
            <a:ext cx="152400" cy="990600"/>
          </a:xfrm>
          <a:prstGeom prst="rightBrace">
            <a:avLst>
              <a:gd name="adj1" fmla="val 54167"/>
              <a:gd name="adj2" fmla="val 50000"/>
            </a:avLst>
          </a:prstGeom>
          <a:noFill/>
          <a:ln w="9525">
            <a:solidFill>
              <a:srgbClr val="09090D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9717" name="Text Box 23"/>
          <p:cNvSpPr txBox="1">
            <a:spLocks noChangeArrowheads="1"/>
          </p:cNvSpPr>
          <p:nvPr/>
        </p:nvSpPr>
        <p:spPr bwMode="auto">
          <a:xfrm>
            <a:off x="2270125" y="2147888"/>
            <a:ext cx="137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kumimoji="1" lang="ru-RU" sz="1200">
                <a:solidFill>
                  <a:srgbClr val="09090D"/>
                </a:solidFill>
              </a:rPr>
              <a:t>  </a:t>
            </a:r>
            <a:r>
              <a:rPr kumimoji="1" lang="ru-RU" sz="2000">
                <a:solidFill>
                  <a:srgbClr val="09090D"/>
                </a:solidFill>
              </a:rPr>
              <a:t>синтез-газ</a:t>
            </a:r>
          </a:p>
        </p:txBody>
      </p:sp>
      <p:sp>
        <p:nvSpPr>
          <p:cNvPr id="29718" name="WordArt 26"/>
          <p:cNvSpPr>
            <a:spLocks noChangeArrowheads="1" noChangeShapeType="1" noTextEdit="1"/>
          </p:cNvSpPr>
          <p:nvPr/>
        </p:nvSpPr>
        <p:spPr bwMode="auto">
          <a:xfrm>
            <a:off x="3357563" y="2500313"/>
            <a:ext cx="4643437" cy="377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4. </a:t>
            </a:r>
            <a:r>
              <a:rPr lang="ru-RU" sz="3600" kern="10" dirty="0" err="1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дегидрлену</a:t>
            </a: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:</a:t>
            </a:r>
          </a:p>
        </p:txBody>
      </p:sp>
      <p:sp>
        <p:nvSpPr>
          <p:cNvPr id="29719" name="Text Box 27"/>
          <p:cNvSpPr txBox="1">
            <a:spLocks noChangeArrowheads="1"/>
          </p:cNvSpPr>
          <p:nvPr/>
        </p:nvSpPr>
        <p:spPr bwMode="auto">
          <a:xfrm>
            <a:off x="1066800" y="2971800"/>
            <a:ext cx="33575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kumimoji="1" lang="ru-RU">
                <a:solidFill>
                  <a:srgbClr val="09090D"/>
                </a:solidFill>
              </a:rPr>
              <a:t> </a:t>
            </a:r>
            <a:r>
              <a:rPr kumimoji="1" lang="ru-RU" b="1">
                <a:solidFill>
                  <a:srgbClr val="09090D"/>
                </a:solidFill>
              </a:rPr>
              <a:t>2СН</a:t>
            </a:r>
            <a:r>
              <a:rPr kumimoji="1" lang="ru-RU" sz="1000" b="1">
                <a:solidFill>
                  <a:srgbClr val="09090D"/>
                </a:solidFill>
              </a:rPr>
              <a:t>4 </a:t>
            </a:r>
            <a:r>
              <a:rPr kumimoji="1" lang="ru-RU" b="1">
                <a:solidFill>
                  <a:srgbClr val="09090D"/>
                </a:solidFill>
              </a:rPr>
              <a:t>        Н     С </a:t>
            </a:r>
            <a:r>
              <a:rPr kumimoji="1" lang="ru-RU" b="1">
                <a:solidFill>
                  <a:srgbClr val="09090D"/>
                </a:solidFill>
                <a:cs typeface="Times New Roman" pitchFamily="18" charset="0"/>
              </a:rPr>
              <a:t>≡</a:t>
            </a:r>
            <a:r>
              <a:rPr kumimoji="1" lang="ru-RU" b="1">
                <a:solidFill>
                  <a:srgbClr val="09090D"/>
                </a:solidFill>
              </a:rPr>
              <a:t> С    Н + 3Н</a:t>
            </a:r>
            <a:r>
              <a:rPr kumimoji="1" lang="ru-RU" sz="1000" b="1">
                <a:solidFill>
                  <a:srgbClr val="09090D"/>
                </a:solidFill>
              </a:rPr>
              <a:t>2</a:t>
            </a:r>
            <a:r>
              <a:rPr kumimoji="1" lang="en-US" sz="1000" b="1">
                <a:solidFill>
                  <a:srgbClr val="09090D"/>
                </a:solidFill>
              </a:rPr>
              <a:t>  </a:t>
            </a:r>
            <a:r>
              <a:rPr kumimoji="1" lang="en-US" b="1">
                <a:solidFill>
                  <a:srgbClr val="09090D"/>
                </a:solidFill>
              </a:rPr>
              <a:t>+ Q</a:t>
            </a:r>
            <a:endParaRPr kumimoji="1" lang="ru-RU" b="1">
              <a:solidFill>
                <a:srgbClr val="09090D"/>
              </a:solidFill>
            </a:endParaRPr>
          </a:p>
        </p:txBody>
      </p:sp>
      <p:sp>
        <p:nvSpPr>
          <p:cNvPr id="29720" name="Line 28"/>
          <p:cNvSpPr>
            <a:spLocks noChangeShapeType="1"/>
          </p:cNvSpPr>
          <p:nvPr/>
        </p:nvSpPr>
        <p:spPr bwMode="auto">
          <a:xfrm>
            <a:off x="2301875" y="3138488"/>
            <a:ext cx="152400" cy="0"/>
          </a:xfrm>
          <a:prstGeom prst="line">
            <a:avLst/>
          </a:prstGeom>
          <a:noFill/>
          <a:ln w="9525">
            <a:solidFill>
              <a:srgbClr val="09090D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29721" name="Line 29"/>
          <p:cNvSpPr>
            <a:spLocks noChangeShapeType="1"/>
          </p:cNvSpPr>
          <p:nvPr/>
        </p:nvSpPr>
        <p:spPr bwMode="auto">
          <a:xfrm>
            <a:off x="3063875" y="3138488"/>
            <a:ext cx="152400" cy="0"/>
          </a:xfrm>
          <a:prstGeom prst="line">
            <a:avLst/>
          </a:prstGeom>
          <a:noFill/>
          <a:ln w="9525">
            <a:solidFill>
              <a:srgbClr val="09090D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29722" name="Line 31"/>
          <p:cNvSpPr>
            <a:spLocks noChangeShapeType="1"/>
          </p:cNvSpPr>
          <p:nvPr/>
        </p:nvSpPr>
        <p:spPr bwMode="auto">
          <a:xfrm>
            <a:off x="1692275" y="3138488"/>
            <a:ext cx="381000" cy="0"/>
          </a:xfrm>
          <a:prstGeom prst="line">
            <a:avLst/>
          </a:prstGeom>
          <a:noFill/>
          <a:ln w="9525">
            <a:solidFill>
              <a:srgbClr val="09090D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29723" name="Text Box 32"/>
          <p:cNvSpPr txBox="1">
            <a:spLocks noChangeArrowheads="1"/>
          </p:cNvSpPr>
          <p:nvPr/>
        </p:nvSpPr>
        <p:spPr bwMode="auto">
          <a:xfrm>
            <a:off x="1600200" y="2895600"/>
            <a:ext cx="1841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kumimoji="1" lang="ru-RU" sz="1000">
              <a:solidFill>
                <a:srgbClr val="09090D"/>
              </a:solidFill>
            </a:endParaRPr>
          </a:p>
        </p:txBody>
      </p:sp>
      <p:sp>
        <p:nvSpPr>
          <p:cNvPr id="29724" name="Text Box 33"/>
          <p:cNvSpPr txBox="1">
            <a:spLocks noChangeArrowheads="1"/>
          </p:cNvSpPr>
          <p:nvPr/>
        </p:nvSpPr>
        <p:spPr bwMode="auto">
          <a:xfrm>
            <a:off x="1600200" y="2895600"/>
            <a:ext cx="57308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kumimoji="1" lang="ru-RU" sz="1000">
                <a:solidFill>
                  <a:srgbClr val="09090D"/>
                </a:solidFill>
              </a:rPr>
              <a:t>1500</a:t>
            </a:r>
            <a:r>
              <a:rPr kumimoji="1" lang="ru-RU" sz="1000">
                <a:solidFill>
                  <a:srgbClr val="09090D"/>
                </a:solidFill>
                <a:cs typeface="Times New Roman" pitchFamily="18" charset="0"/>
              </a:rPr>
              <a:t>°</a:t>
            </a:r>
            <a:r>
              <a:rPr kumimoji="1" lang="ru-RU" sz="1000">
                <a:solidFill>
                  <a:srgbClr val="09090D"/>
                </a:solidFill>
              </a:rPr>
              <a:t>С</a:t>
            </a:r>
          </a:p>
        </p:txBody>
      </p:sp>
      <p:sp>
        <p:nvSpPr>
          <p:cNvPr id="29725" name="Text Box 34"/>
          <p:cNvSpPr txBox="1">
            <a:spLocks noChangeArrowheads="1"/>
          </p:cNvSpPr>
          <p:nvPr/>
        </p:nvSpPr>
        <p:spPr bwMode="auto">
          <a:xfrm>
            <a:off x="974725" y="3338513"/>
            <a:ext cx="35671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kumimoji="1" lang="ru-RU" b="1">
                <a:solidFill>
                  <a:srgbClr val="09090D"/>
                </a:solidFill>
              </a:rPr>
              <a:t>СН</a:t>
            </a:r>
            <a:r>
              <a:rPr kumimoji="1" lang="ru-RU" sz="1000" b="1">
                <a:solidFill>
                  <a:srgbClr val="09090D"/>
                </a:solidFill>
              </a:rPr>
              <a:t>3</a:t>
            </a:r>
            <a:r>
              <a:rPr kumimoji="1" lang="ru-RU" b="1">
                <a:solidFill>
                  <a:srgbClr val="09090D"/>
                </a:solidFill>
              </a:rPr>
              <a:t>    СН</a:t>
            </a:r>
            <a:r>
              <a:rPr kumimoji="1" lang="ru-RU" sz="1000" b="1">
                <a:solidFill>
                  <a:srgbClr val="09090D"/>
                </a:solidFill>
              </a:rPr>
              <a:t>3                        </a:t>
            </a:r>
            <a:r>
              <a:rPr kumimoji="1" lang="ru-RU" b="1">
                <a:solidFill>
                  <a:srgbClr val="09090D"/>
                </a:solidFill>
              </a:rPr>
              <a:t>Н</a:t>
            </a:r>
            <a:r>
              <a:rPr kumimoji="1" lang="ru-RU" sz="1000" b="1">
                <a:solidFill>
                  <a:srgbClr val="09090D"/>
                </a:solidFill>
              </a:rPr>
              <a:t>2</a:t>
            </a:r>
            <a:r>
              <a:rPr kumimoji="1" lang="ru-RU" b="1">
                <a:solidFill>
                  <a:srgbClr val="09090D"/>
                </a:solidFill>
              </a:rPr>
              <a:t>С=СН</a:t>
            </a:r>
            <a:r>
              <a:rPr kumimoji="1" lang="ru-RU" sz="1000" b="1">
                <a:solidFill>
                  <a:srgbClr val="09090D"/>
                </a:solidFill>
              </a:rPr>
              <a:t>2 </a:t>
            </a:r>
            <a:r>
              <a:rPr kumimoji="1" lang="ru-RU" b="1">
                <a:solidFill>
                  <a:srgbClr val="09090D"/>
                </a:solidFill>
              </a:rPr>
              <a:t>+ Н</a:t>
            </a:r>
            <a:r>
              <a:rPr kumimoji="1" lang="ru-RU" sz="1000" b="1">
                <a:solidFill>
                  <a:srgbClr val="09090D"/>
                </a:solidFill>
              </a:rPr>
              <a:t>2</a:t>
            </a:r>
            <a:r>
              <a:rPr kumimoji="1" lang="en-US" sz="1000" b="1">
                <a:solidFill>
                  <a:srgbClr val="09090D"/>
                </a:solidFill>
              </a:rPr>
              <a:t> </a:t>
            </a:r>
            <a:r>
              <a:rPr kumimoji="1" lang="en-US" b="1">
                <a:solidFill>
                  <a:srgbClr val="09090D"/>
                </a:solidFill>
              </a:rPr>
              <a:t>+ Q </a:t>
            </a:r>
            <a:endParaRPr kumimoji="1" lang="ru-RU" b="1">
              <a:solidFill>
                <a:srgbClr val="09090D"/>
              </a:solidFill>
            </a:endParaRPr>
          </a:p>
        </p:txBody>
      </p:sp>
      <p:sp>
        <p:nvSpPr>
          <p:cNvPr id="29726" name="Line 35"/>
          <p:cNvSpPr>
            <a:spLocks noChangeShapeType="1"/>
          </p:cNvSpPr>
          <p:nvPr/>
        </p:nvSpPr>
        <p:spPr bwMode="auto">
          <a:xfrm>
            <a:off x="1447800" y="3505200"/>
            <a:ext cx="152400" cy="0"/>
          </a:xfrm>
          <a:prstGeom prst="line">
            <a:avLst/>
          </a:prstGeom>
          <a:noFill/>
          <a:ln w="9525">
            <a:solidFill>
              <a:srgbClr val="09090D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29727" name="Line 36"/>
          <p:cNvSpPr>
            <a:spLocks noChangeShapeType="1"/>
          </p:cNvSpPr>
          <p:nvPr/>
        </p:nvSpPr>
        <p:spPr bwMode="auto">
          <a:xfrm>
            <a:off x="2133600" y="3505200"/>
            <a:ext cx="533400" cy="0"/>
          </a:xfrm>
          <a:prstGeom prst="line">
            <a:avLst/>
          </a:prstGeom>
          <a:noFill/>
          <a:ln w="9525">
            <a:solidFill>
              <a:srgbClr val="09090D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29728" name="WordArt 38"/>
          <p:cNvSpPr>
            <a:spLocks noChangeArrowheads="1" noChangeShapeType="1" noTextEdit="1"/>
          </p:cNvSpPr>
          <p:nvPr/>
        </p:nvSpPr>
        <p:spPr bwMode="auto">
          <a:xfrm>
            <a:off x="3348038" y="3716338"/>
            <a:ext cx="3168650" cy="3730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5. тотығу:</a:t>
            </a:r>
          </a:p>
        </p:txBody>
      </p:sp>
      <p:sp>
        <p:nvSpPr>
          <p:cNvPr id="29729" name="Text Box 39"/>
          <p:cNvSpPr txBox="1">
            <a:spLocks noChangeArrowheads="1"/>
          </p:cNvSpPr>
          <p:nvPr/>
        </p:nvSpPr>
        <p:spPr bwMode="auto">
          <a:xfrm>
            <a:off x="1071563" y="4076700"/>
            <a:ext cx="77152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kumimoji="1" lang="ru-RU" sz="2000" b="1" u="sng">
                <a:solidFill>
                  <a:srgbClr val="FF5050"/>
                </a:solidFill>
              </a:rPr>
              <a:t>Қаныққан көмірсутектер оттегі жеткілікті болғанда</a:t>
            </a:r>
          </a:p>
          <a:p>
            <a:pPr algn="l"/>
            <a:r>
              <a:rPr kumimoji="1" lang="ru-RU" sz="2000" b="1" u="sng">
                <a:solidFill>
                  <a:srgbClr val="FF5050"/>
                </a:solidFill>
              </a:rPr>
              <a:t> көмірленбей жанады</a:t>
            </a:r>
            <a:r>
              <a:rPr kumimoji="1" lang="ru-RU" sz="1400" b="1" u="sng">
                <a:solidFill>
                  <a:srgbClr val="FF5050"/>
                </a:solidFill>
              </a:rPr>
              <a:t>)</a:t>
            </a:r>
          </a:p>
        </p:txBody>
      </p:sp>
      <p:sp>
        <p:nvSpPr>
          <p:cNvPr id="29730" name="Text Box 40"/>
          <p:cNvSpPr txBox="1">
            <a:spLocks noChangeArrowheads="1"/>
          </p:cNvSpPr>
          <p:nvPr/>
        </p:nvSpPr>
        <p:spPr bwMode="auto">
          <a:xfrm>
            <a:off x="1311275" y="4586288"/>
            <a:ext cx="11382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kumimoji="1" lang="ru-RU" b="1">
                <a:solidFill>
                  <a:srgbClr val="09090D"/>
                </a:solidFill>
              </a:rPr>
              <a:t>С</a:t>
            </a:r>
            <a:r>
              <a:rPr kumimoji="1" lang="ru-RU" sz="1000" b="1">
                <a:solidFill>
                  <a:srgbClr val="09090D"/>
                </a:solidFill>
              </a:rPr>
              <a:t>3</a:t>
            </a:r>
            <a:r>
              <a:rPr kumimoji="1" lang="ru-RU" b="1">
                <a:solidFill>
                  <a:srgbClr val="09090D"/>
                </a:solidFill>
              </a:rPr>
              <a:t>Н</a:t>
            </a:r>
            <a:r>
              <a:rPr kumimoji="1" lang="ru-RU" sz="1000" b="1">
                <a:solidFill>
                  <a:srgbClr val="09090D"/>
                </a:solidFill>
              </a:rPr>
              <a:t>8 </a:t>
            </a:r>
            <a:r>
              <a:rPr kumimoji="1" lang="ru-RU" b="1">
                <a:solidFill>
                  <a:srgbClr val="09090D"/>
                </a:solidFill>
              </a:rPr>
              <a:t>+ 5О</a:t>
            </a:r>
            <a:r>
              <a:rPr kumimoji="1" lang="ru-RU" sz="1000" b="1">
                <a:solidFill>
                  <a:srgbClr val="09090D"/>
                </a:solidFill>
              </a:rPr>
              <a:t>2</a:t>
            </a:r>
            <a:endParaRPr kumimoji="1" lang="ru-RU" b="1">
              <a:solidFill>
                <a:srgbClr val="09090D"/>
              </a:solidFill>
            </a:endParaRPr>
          </a:p>
        </p:txBody>
      </p:sp>
      <p:sp>
        <p:nvSpPr>
          <p:cNvPr id="29731" name="Text Box 41"/>
          <p:cNvSpPr txBox="1">
            <a:spLocks noChangeArrowheads="1"/>
          </p:cNvSpPr>
          <p:nvPr/>
        </p:nvSpPr>
        <p:spPr bwMode="auto">
          <a:xfrm>
            <a:off x="2708275" y="4586288"/>
            <a:ext cx="17113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kumimoji="1" lang="ru-RU" b="1">
                <a:solidFill>
                  <a:srgbClr val="09090D"/>
                </a:solidFill>
              </a:rPr>
              <a:t>3СО</a:t>
            </a:r>
            <a:r>
              <a:rPr kumimoji="1" lang="ru-RU" sz="1000" b="1">
                <a:solidFill>
                  <a:srgbClr val="09090D"/>
                </a:solidFill>
              </a:rPr>
              <a:t>2 </a:t>
            </a:r>
            <a:r>
              <a:rPr kumimoji="1" lang="ru-RU" b="1">
                <a:solidFill>
                  <a:srgbClr val="09090D"/>
                </a:solidFill>
              </a:rPr>
              <a:t>+ 4Н</a:t>
            </a:r>
            <a:r>
              <a:rPr kumimoji="1" lang="ru-RU" sz="1000" b="1">
                <a:solidFill>
                  <a:srgbClr val="09090D"/>
                </a:solidFill>
              </a:rPr>
              <a:t>2</a:t>
            </a:r>
            <a:r>
              <a:rPr kumimoji="1" lang="ru-RU" b="1">
                <a:solidFill>
                  <a:srgbClr val="09090D"/>
                </a:solidFill>
              </a:rPr>
              <a:t>О</a:t>
            </a:r>
            <a:r>
              <a:rPr kumimoji="1" lang="en-US" b="1">
                <a:solidFill>
                  <a:srgbClr val="09090D"/>
                </a:solidFill>
              </a:rPr>
              <a:t> + Q</a:t>
            </a:r>
            <a:endParaRPr kumimoji="1" lang="ru-RU" b="1">
              <a:solidFill>
                <a:srgbClr val="09090D"/>
              </a:solidFill>
            </a:endParaRPr>
          </a:p>
        </p:txBody>
      </p:sp>
      <p:sp>
        <p:nvSpPr>
          <p:cNvPr id="29732" name="Text Box 42"/>
          <p:cNvSpPr txBox="1">
            <a:spLocks noChangeArrowheads="1"/>
          </p:cNvSpPr>
          <p:nvPr/>
        </p:nvSpPr>
        <p:spPr bwMode="auto">
          <a:xfrm>
            <a:off x="2339975" y="4941888"/>
            <a:ext cx="61610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kumimoji="1" lang="ru-RU" sz="2400" b="1" u="sng">
                <a:solidFill>
                  <a:srgbClr val="FF5050"/>
                </a:solidFill>
              </a:rPr>
              <a:t>Катализаторт қатысында тотығады:</a:t>
            </a:r>
          </a:p>
        </p:txBody>
      </p:sp>
      <p:sp>
        <p:nvSpPr>
          <p:cNvPr id="29733" name="Text Box 43"/>
          <p:cNvSpPr txBox="1">
            <a:spLocks noChangeArrowheads="1"/>
          </p:cNvSpPr>
          <p:nvPr/>
        </p:nvSpPr>
        <p:spPr bwMode="auto">
          <a:xfrm>
            <a:off x="1311275" y="5500688"/>
            <a:ext cx="13223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kumimoji="1" lang="ru-RU" b="1">
                <a:solidFill>
                  <a:srgbClr val="09090D"/>
                </a:solidFill>
              </a:rPr>
              <a:t>СН</a:t>
            </a:r>
            <a:r>
              <a:rPr kumimoji="1" lang="ru-RU" sz="1000" b="1">
                <a:solidFill>
                  <a:srgbClr val="09090D"/>
                </a:solidFill>
              </a:rPr>
              <a:t>4 </a:t>
            </a:r>
            <a:r>
              <a:rPr kumimoji="1" lang="ru-RU" b="1">
                <a:solidFill>
                  <a:srgbClr val="09090D"/>
                </a:solidFill>
              </a:rPr>
              <a:t>+ О</a:t>
            </a:r>
            <a:r>
              <a:rPr kumimoji="1" lang="ru-RU" sz="1000" b="1">
                <a:solidFill>
                  <a:srgbClr val="09090D"/>
                </a:solidFill>
              </a:rPr>
              <a:t>2           </a:t>
            </a:r>
            <a:endParaRPr kumimoji="1" lang="ru-RU" b="1">
              <a:solidFill>
                <a:srgbClr val="09090D"/>
              </a:solidFill>
            </a:endParaRPr>
          </a:p>
        </p:txBody>
      </p:sp>
      <p:sp>
        <p:nvSpPr>
          <p:cNvPr id="29734" name="Text Box 44"/>
          <p:cNvSpPr txBox="1">
            <a:spLocks noChangeArrowheads="1"/>
          </p:cNvSpPr>
          <p:nvPr/>
        </p:nvSpPr>
        <p:spPr bwMode="auto">
          <a:xfrm>
            <a:off x="2236788" y="5438775"/>
            <a:ext cx="12858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kumimoji="1" lang="ru-RU" sz="1000" b="1" i="1">
              <a:solidFill>
                <a:srgbClr val="09090D"/>
              </a:solidFill>
            </a:endParaRPr>
          </a:p>
        </p:txBody>
      </p:sp>
      <p:sp>
        <p:nvSpPr>
          <p:cNvPr id="29735" name="Text Box 45"/>
          <p:cNvSpPr txBox="1">
            <a:spLocks noChangeArrowheads="1"/>
          </p:cNvSpPr>
          <p:nvPr/>
        </p:nvSpPr>
        <p:spPr bwMode="auto">
          <a:xfrm>
            <a:off x="2225675" y="5399088"/>
            <a:ext cx="1524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kumimoji="1" lang="ru-RU" sz="1200" i="1">
                <a:solidFill>
                  <a:srgbClr val="09090D"/>
                </a:solidFill>
              </a:rPr>
              <a:t>500</a:t>
            </a:r>
            <a:r>
              <a:rPr kumimoji="1" lang="ru-RU" sz="1200" i="1">
                <a:solidFill>
                  <a:srgbClr val="09090D"/>
                </a:solidFill>
                <a:cs typeface="Times New Roman" pitchFamily="18" charset="0"/>
              </a:rPr>
              <a:t>°</a:t>
            </a:r>
            <a:r>
              <a:rPr kumimoji="1" lang="ru-RU" sz="1200" i="1">
                <a:solidFill>
                  <a:srgbClr val="09090D"/>
                </a:solidFill>
              </a:rPr>
              <a:t>С, катализатор</a:t>
            </a:r>
          </a:p>
        </p:txBody>
      </p:sp>
      <p:sp>
        <p:nvSpPr>
          <p:cNvPr id="29736" name="Text Box 46"/>
          <p:cNvSpPr txBox="1">
            <a:spLocks noChangeArrowheads="1"/>
          </p:cNvSpPr>
          <p:nvPr/>
        </p:nvSpPr>
        <p:spPr bwMode="auto">
          <a:xfrm>
            <a:off x="3368675" y="5500688"/>
            <a:ext cx="8445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kumimoji="1" lang="ru-RU">
                <a:solidFill>
                  <a:srgbClr val="09090D"/>
                </a:solidFill>
              </a:rPr>
              <a:t> </a:t>
            </a:r>
            <a:r>
              <a:rPr kumimoji="1" lang="en-US">
                <a:solidFill>
                  <a:srgbClr val="09090D"/>
                </a:solidFill>
              </a:rPr>
              <a:t> </a:t>
            </a:r>
            <a:r>
              <a:rPr kumimoji="1" lang="ru-RU" b="1">
                <a:solidFill>
                  <a:srgbClr val="09090D"/>
                </a:solidFill>
              </a:rPr>
              <a:t>Н     С</a:t>
            </a:r>
          </a:p>
        </p:txBody>
      </p:sp>
      <p:sp>
        <p:nvSpPr>
          <p:cNvPr id="29737" name="Text Box 47"/>
          <p:cNvSpPr txBox="1">
            <a:spLocks noChangeArrowheads="1"/>
          </p:cNvSpPr>
          <p:nvPr/>
        </p:nvSpPr>
        <p:spPr bwMode="auto">
          <a:xfrm>
            <a:off x="3978275" y="5348288"/>
            <a:ext cx="533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kumimoji="1" lang="ru-RU">
                <a:solidFill>
                  <a:srgbClr val="09090D"/>
                </a:solidFill>
              </a:rPr>
              <a:t>   </a:t>
            </a:r>
            <a:r>
              <a:rPr kumimoji="1" lang="en-US">
                <a:solidFill>
                  <a:srgbClr val="09090D"/>
                </a:solidFill>
              </a:rPr>
              <a:t> </a:t>
            </a:r>
            <a:r>
              <a:rPr kumimoji="1" lang="ru-RU">
                <a:solidFill>
                  <a:srgbClr val="09090D"/>
                </a:solidFill>
              </a:rPr>
              <a:t>О</a:t>
            </a:r>
          </a:p>
        </p:txBody>
      </p:sp>
      <p:sp>
        <p:nvSpPr>
          <p:cNvPr id="29738" name="Text Box 48"/>
          <p:cNvSpPr txBox="1">
            <a:spLocks noChangeArrowheads="1"/>
          </p:cNvSpPr>
          <p:nvPr/>
        </p:nvSpPr>
        <p:spPr bwMode="auto">
          <a:xfrm>
            <a:off x="4054475" y="5729288"/>
            <a:ext cx="482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kumimoji="1" lang="ru-RU">
                <a:solidFill>
                  <a:srgbClr val="09090D"/>
                </a:solidFill>
              </a:rPr>
              <a:t>  </a:t>
            </a:r>
            <a:r>
              <a:rPr kumimoji="1" lang="en-US">
                <a:solidFill>
                  <a:srgbClr val="09090D"/>
                </a:solidFill>
              </a:rPr>
              <a:t> </a:t>
            </a:r>
            <a:r>
              <a:rPr kumimoji="1" lang="ru-RU">
                <a:solidFill>
                  <a:srgbClr val="09090D"/>
                </a:solidFill>
              </a:rPr>
              <a:t>Н</a:t>
            </a:r>
          </a:p>
        </p:txBody>
      </p:sp>
      <p:sp>
        <p:nvSpPr>
          <p:cNvPr id="29739" name="Text Box 49"/>
          <p:cNvSpPr txBox="1">
            <a:spLocks noChangeArrowheads="1"/>
          </p:cNvSpPr>
          <p:nvPr/>
        </p:nvSpPr>
        <p:spPr bwMode="auto">
          <a:xfrm>
            <a:off x="4359275" y="5500688"/>
            <a:ext cx="11588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kumimoji="1" lang="ru-RU" b="1">
                <a:solidFill>
                  <a:srgbClr val="09090D"/>
                </a:solidFill>
              </a:rPr>
              <a:t>+ Н</a:t>
            </a:r>
            <a:r>
              <a:rPr kumimoji="1" lang="ru-RU" sz="1000" b="1">
                <a:solidFill>
                  <a:srgbClr val="09090D"/>
                </a:solidFill>
              </a:rPr>
              <a:t>2</a:t>
            </a:r>
            <a:r>
              <a:rPr kumimoji="1" lang="ru-RU" b="1">
                <a:solidFill>
                  <a:srgbClr val="09090D"/>
                </a:solidFill>
              </a:rPr>
              <a:t>О</a:t>
            </a:r>
            <a:r>
              <a:rPr kumimoji="1" lang="en-US" b="1">
                <a:solidFill>
                  <a:srgbClr val="09090D"/>
                </a:solidFill>
              </a:rPr>
              <a:t> + Q </a:t>
            </a:r>
            <a:endParaRPr kumimoji="1" lang="ru-RU" b="1">
              <a:solidFill>
                <a:srgbClr val="09090D"/>
              </a:solidFill>
            </a:endParaRPr>
          </a:p>
        </p:txBody>
      </p:sp>
      <p:sp>
        <p:nvSpPr>
          <p:cNvPr id="29740" name="Line 51"/>
          <p:cNvSpPr>
            <a:spLocks noChangeShapeType="1"/>
          </p:cNvSpPr>
          <p:nvPr/>
        </p:nvSpPr>
        <p:spPr bwMode="auto">
          <a:xfrm>
            <a:off x="4143375" y="5743575"/>
            <a:ext cx="139700" cy="61913"/>
          </a:xfrm>
          <a:prstGeom prst="line">
            <a:avLst/>
          </a:prstGeom>
          <a:noFill/>
          <a:ln w="6350">
            <a:solidFill>
              <a:srgbClr val="09090D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29741" name="Text Box 52"/>
          <p:cNvSpPr txBox="1">
            <a:spLocks noChangeArrowheads="1"/>
          </p:cNvSpPr>
          <p:nvPr/>
        </p:nvSpPr>
        <p:spPr bwMode="auto">
          <a:xfrm>
            <a:off x="930275" y="6110288"/>
            <a:ext cx="21764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kumimoji="1" lang="ru-RU" b="1">
                <a:solidFill>
                  <a:srgbClr val="09090D"/>
                </a:solidFill>
              </a:rPr>
              <a:t>2СН</a:t>
            </a:r>
            <a:r>
              <a:rPr kumimoji="1" lang="ru-RU" sz="1000" b="1">
                <a:solidFill>
                  <a:srgbClr val="09090D"/>
                </a:solidFill>
              </a:rPr>
              <a:t>3</a:t>
            </a:r>
            <a:r>
              <a:rPr kumimoji="1" lang="ru-RU" b="1">
                <a:solidFill>
                  <a:srgbClr val="09090D"/>
                </a:solidFill>
              </a:rPr>
              <a:t>(СН</a:t>
            </a:r>
            <a:r>
              <a:rPr kumimoji="1" lang="ru-RU" sz="1000" b="1">
                <a:solidFill>
                  <a:srgbClr val="09090D"/>
                </a:solidFill>
              </a:rPr>
              <a:t>2</a:t>
            </a:r>
            <a:r>
              <a:rPr kumimoji="1" lang="ru-RU" b="1">
                <a:solidFill>
                  <a:srgbClr val="09090D"/>
                </a:solidFill>
              </a:rPr>
              <a:t>)</a:t>
            </a:r>
            <a:r>
              <a:rPr kumimoji="1" lang="ru-RU" sz="1000" b="1">
                <a:solidFill>
                  <a:srgbClr val="09090D"/>
                </a:solidFill>
              </a:rPr>
              <a:t>34</a:t>
            </a:r>
            <a:r>
              <a:rPr kumimoji="1" lang="ru-RU" b="1">
                <a:solidFill>
                  <a:srgbClr val="09090D"/>
                </a:solidFill>
              </a:rPr>
              <a:t>СН</a:t>
            </a:r>
            <a:r>
              <a:rPr kumimoji="1" lang="ru-RU" sz="1000" b="1">
                <a:solidFill>
                  <a:srgbClr val="09090D"/>
                </a:solidFill>
              </a:rPr>
              <a:t>3 </a:t>
            </a:r>
            <a:r>
              <a:rPr kumimoji="1" lang="ru-RU" b="1">
                <a:solidFill>
                  <a:srgbClr val="09090D"/>
                </a:solidFill>
              </a:rPr>
              <a:t>+ 5О</a:t>
            </a:r>
            <a:r>
              <a:rPr kumimoji="1" lang="ru-RU" sz="1000" b="1">
                <a:solidFill>
                  <a:srgbClr val="09090D"/>
                </a:solidFill>
              </a:rPr>
              <a:t>2</a:t>
            </a:r>
            <a:endParaRPr kumimoji="1" lang="ru-RU" b="1">
              <a:solidFill>
                <a:srgbClr val="09090D"/>
              </a:solidFill>
            </a:endParaRPr>
          </a:p>
        </p:txBody>
      </p:sp>
      <p:sp>
        <p:nvSpPr>
          <p:cNvPr id="29742" name="Text Box 53"/>
          <p:cNvSpPr txBox="1">
            <a:spLocks noChangeArrowheads="1"/>
          </p:cNvSpPr>
          <p:nvPr/>
        </p:nvSpPr>
        <p:spPr bwMode="auto">
          <a:xfrm>
            <a:off x="3368675" y="6110288"/>
            <a:ext cx="3238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b="1">
                <a:solidFill>
                  <a:srgbClr val="09090D"/>
                </a:solidFill>
              </a:rPr>
              <a:t>4СН</a:t>
            </a:r>
            <a:r>
              <a:rPr lang="ru-RU" sz="1000" b="1">
                <a:solidFill>
                  <a:srgbClr val="09090D"/>
                </a:solidFill>
              </a:rPr>
              <a:t>3</a:t>
            </a:r>
            <a:r>
              <a:rPr lang="ru-RU" b="1">
                <a:solidFill>
                  <a:srgbClr val="09090D"/>
                </a:solidFill>
              </a:rPr>
              <a:t>     (СН</a:t>
            </a:r>
            <a:r>
              <a:rPr lang="ru-RU" sz="1000" b="1">
                <a:solidFill>
                  <a:srgbClr val="09090D"/>
                </a:solidFill>
              </a:rPr>
              <a:t>2</a:t>
            </a:r>
            <a:r>
              <a:rPr lang="ru-RU" b="1">
                <a:solidFill>
                  <a:srgbClr val="09090D"/>
                </a:solidFill>
              </a:rPr>
              <a:t>)</a:t>
            </a:r>
            <a:r>
              <a:rPr lang="ru-RU" sz="1000" b="1">
                <a:solidFill>
                  <a:srgbClr val="09090D"/>
                </a:solidFill>
              </a:rPr>
              <a:t>16</a:t>
            </a:r>
            <a:r>
              <a:rPr lang="ru-RU" b="1">
                <a:solidFill>
                  <a:srgbClr val="09090D"/>
                </a:solidFill>
              </a:rPr>
              <a:t>СООН +2Н</a:t>
            </a:r>
            <a:r>
              <a:rPr lang="ru-RU" sz="1000" b="1">
                <a:solidFill>
                  <a:srgbClr val="09090D"/>
                </a:solidFill>
              </a:rPr>
              <a:t>2</a:t>
            </a:r>
            <a:r>
              <a:rPr lang="ru-RU" b="1">
                <a:solidFill>
                  <a:srgbClr val="09090D"/>
                </a:solidFill>
              </a:rPr>
              <a:t>О</a:t>
            </a:r>
            <a:r>
              <a:rPr lang="en-US" b="1">
                <a:solidFill>
                  <a:srgbClr val="09090D"/>
                </a:solidFill>
              </a:rPr>
              <a:t> + Q </a:t>
            </a:r>
            <a:endParaRPr lang="ru-RU" b="1">
              <a:solidFill>
                <a:srgbClr val="09090D"/>
              </a:solidFill>
            </a:endParaRPr>
          </a:p>
        </p:txBody>
      </p:sp>
      <p:sp>
        <p:nvSpPr>
          <p:cNvPr id="29743" name="Line 54"/>
          <p:cNvSpPr>
            <a:spLocks noChangeShapeType="1"/>
          </p:cNvSpPr>
          <p:nvPr/>
        </p:nvSpPr>
        <p:spPr bwMode="auto">
          <a:xfrm>
            <a:off x="3979863" y="6276975"/>
            <a:ext cx="150812" cy="1588"/>
          </a:xfrm>
          <a:prstGeom prst="line">
            <a:avLst/>
          </a:prstGeom>
          <a:noFill/>
          <a:ln w="9525">
            <a:solidFill>
              <a:srgbClr val="09090D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29744" name="Line 55"/>
          <p:cNvSpPr>
            <a:spLocks noChangeShapeType="1"/>
          </p:cNvSpPr>
          <p:nvPr/>
        </p:nvSpPr>
        <p:spPr bwMode="auto">
          <a:xfrm flipV="1">
            <a:off x="4132263" y="5575300"/>
            <a:ext cx="150812" cy="34925"/>
          </a:xfrm>
          <a:prstGeom prst="line">
            <a:avLst/>
          </a:prstGeom>
          <a:noFill/>
          <a:ln w="38100" cmpd="dbl">
            <a:solidFill>
              <a:srgbClr val="09090D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29745" name="Line 56"/>
          <p:cNvSpPr>
            <a:spLocks noChangeShapeType="1"/>
          </p:cNvSpPr>
          <p:nvPr/>
        </p:nvSpPr>
        <p:spPr bwMode="auto">
          <a:xfrm>
            <a:off x="2378075" y="4738688"/>
            <a:ext cx="304800" cy="0"/>
          </a:xfrm>
          <a:prstGeom prst="line">
            <a:avLst/>
          </a:prstGeom>
          <a:noFill/>
          <a:ln w="12700">
            <a:solidFill>
              <a:srgbClr val="09090D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29746" name="Line 57"/>
          <p:cNvSpPr>
            <a:spLocks noChangeShapeType="1"/>
          </p:cNvSpPr>
          <p:nvPr/>
        </p:nvSpPr>
        <p:spPr bwMode="auto">
          <a:xfrm>
            <a:off x="3063875" y="6262688"/>
            <a:ext cx="304800" cy="0"/>
          </a:xfrm>
          <a:prstGeom prst="line">
            <a:avLst/>
          </a:prstGeom>
          <a:noFill/>
          <a:ln w="12700">
            <a:solidFill>
              <a:srgbClr val="09090D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29747" name="Line 58"/>
          <p:cNvSpPr>
            <a:spLocks noChangeShapeType="1"/>
          </p:cNvSpPr>
          <p:nvPr/>
        </p:nvSpPr>
        <p:spPr bwMode="auto">
          <a:xfrm>
            <a:off x="2301875" y="5653088"/>
            <a:ext cx="1219200" cy="0"/>
          </a:xfrm>
          <a:prstGeom prst="line">
            <a:avLst/>
          </a:prstGeom>
          <a:noFill/>
          <a:ln w="12700">
            <a:solidFill>
              <a:srgbClr val="09090D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29748" name="Line 59"/>
          <p:cNvSpPr>
            <a:spLocks noChangeShapeType="1"/>
          </p:cNvSpPr>
          <p:nvPr/>
        </p:nvSpPr>
        <p:spPr bwMode="auto">
          <a:xfrm>
            <a:off x="3733800" y="5638800"/>
            <a:ext cx="228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9749" name="Line 60"/>
          <p:cNvSpPr>
            <a:spLocks noChangeShapeType="1"/>
          </p:cNvSpPr>
          <p:nvPr/>
        </p:nvSpPr>
        <p:spPr bwMode="auto">
          <a:xfrm flipH="1">
            <a:off x="1676400" y="3200400"/>
            <a:ext cx="381000" cy="0"/>
          </a:xfrm>
          <a:prstGeom prst="line">
            <a:avLst/>
          </a:prstGeom>
          <a:noFill/>
          <a:ln w="9525">
            <a:solidFill>
              <a:srgbClr val="09090D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9750" name="Line 62"/>
          <p:cNvSpPr>
            <a:spLocks noChangeShapeType="1"/>
          </p:cNvSpPr>
          <p:nvPr/>
        </p:nvSpPr>
        <p:spPr bwMode="auto">
          <a:xfrm flipH="1">
            <a:off x="2133600" y="3581400"/>
            <a:ext cx="457200" cy="0"/>
          </a:xfrm>
          <a:prstGeom prst="line">
            <a:avLst/>
          </a:prstGeom>
          <a:noFill/>
          <a:ln w="9525">
            <a:solidFill>
              <a:srgbClr val="09090D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0"/>
            <a:ext cx="7772400" cy="1296988"/>
          </a:xfrm>
        </p:spPr>
        <p:txBody>
          <a:bodyPr/>
          <a:lstStyle/>
          <a:p>
            <a:pPr algn="ctr" eaLnBrk="1" hangingPunct="1"/>
            <a:r>
              <a:rPr lang="en-US" sz="3800" smtClean="0"/>
              <a:t>6. </a:t>
            </a:r>
            <a:r>
              <a:rPr lang="ru-RU" sz="3800" smtClean="0"/>
              <a:t>Жану тотығу</a:t>
            </a:r>
            <a:r>
              <a:rPr lang="en-US" sz="3800" smtClean="0"/>
              <a:t>:</a:t>
            </a:r>
            <a:br>
              <a:rPr lang="en-US" sz="3800" smtClean="0"/>
            </a:br>
            <a:r>
              <a:rPr lang="en-US" sz="3800" smtClean="0"/>
              <a:t>CH</a:t>
            </a:r>
            <a:r>
              <a:rPr lang="en-US" sz="2100" smtClean="0"/>
              <a:t>4 </a:t>
            </a:r>
            <a:r>
              <a:rPr lang="en-US" sz="3800" smtClean="0"/>
              <a:t>+ 2O</a:t>
            </a:r>
            <a:r>
              <a:rPr lang="en-US" sz="2100" smtClean="0"/>
              <a:t>2 </a:t>
            </a:r>
            <a:r>
              <a:rPr lang="en-US" sz="3800" smtClean="0">
                <a:latin typeface="Times New Roman" pitchFamily="18" charset="0"/>
                <a:cs typeface="Times New Roman" pitchFamily="18" charset="0"/>
              </a:rPr>
              <a:t>→ CO</a:t>
            </a:r>
            <a:r>
              <a:rPr lang="en-US" sz="210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800" smtClean="0">
                <a:latin typeface="Times New Roman" pitchFamily="18" charset="0"/>
                <a:cs typeface="Times New Roman" pitchFamily="18" charset="0"/>
              </a:rPr>
              <a:t>+ 2H</a:t>
            </a:r>
            <a:r>
              <a:rPr lang="en-US" sz="21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800" smtClean="0">
                <a:latin typeface="Times New Roman" pitchFamily="18" charset="0"/>
                <a:cs typeface="Times New Roman" pitchFamily="18" charset="0"/>
              </a:rPr>
              <a:t>O + Q </a:t>
            </a:r>
          </a:p>
        </p:txBody>
      </p:sp>
      <p:graphicFrame>
        <p:nvGraphicFramePr>
          <p:cNvPr id="6146" name="Object 3">
            <a:hlinkClick r:id="" action="ppaction://ole?verb=0"/>
          </p:cNvPr>
          <p:cNvGraphicFramePr>
            <a:graphicFrameLocks noChangeAspect="1"/>
          </p:cNvGraphicFramePr>
          <p:nvPr>
            <p:ph sz="quarter" idx="1"/>
          </p:nvPr>
        </p:nvGraphicFramePr>
        <p:xfrm>
          <a:off x="0" y="1341438"/>
          <a:ext cx="8964613" cy="5308600"/>
        </p:xfrm>
        <a:graphic>
          <a:graphicData uri="http://schemas.openxmlformats.org/presentationml/2006/ole">
            <p:oleObj spid="_x0000_s6146" name="Видео-клип" r:id="rId3" imgW="9104762" imgH="5390476" progId="Package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mtClean="0"/>
              <a:t>Саба</a:t>
            </a:r>
            <a:r>
              <a:rPr lang="kk-KZ" smtClean="0"/>
              <a:t>қтың мақсаты:</a:t>
            </a:r>
            <a:endParaRPr lang="ru-RU" smtClean="0"/>
          </a:p>
        </p:txBody>
      </p:sp>
      <p:sp>
        <p:nvSpPr>
          <p:cNvPr id="1536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k-KZ" sz="2800" dirty="0" smtClean="0"/>
              <a:t>Алкандар,жалпы формуласы,  гомологтық қатары, изомерлері, атаулары ,алкандарды алу және химиялық қасиеттері мен қолданылуы туралы жалпы түсінік беру </a:t>
            </a:r>
            <a:endParaRPr lang="ru-RU" sz="2800" dirty="0" smtClean="0"/>
          </a:p>
          <a:p>
            <a:r>
              <a:rPr lang="kk-KZ" sz="2800" dirty="0" smtClean="0"/>
              <a:t>Көмірсутектер туралы білімдерін,ойлау, есте сақтау дағдыларын дамыту</a:t>
            </a:r>
            <a:endParaRPr lang="ru-RU" sz="2800" dirty="0" smtClean="0"/>
          </a:p>
          <a:p>
            <a:endParaRPr lang="ru-RU" sz="2800" dirty="0" smtClean="0"/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5"/>
          <p:cNvSpPr txBox="1">
            <a:spLocks noChangeArrowheads="1"/>
          </p:cNvSpPr>
          <p:nvPr/>
        </p:nvSpPr>
        <p:spPr bwMode="auto">
          <a:xfrm>
            <a:off x="395288" y="2276475"/>
            <a:ext cx="2447925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/>
            <a:r>
              <a:rPr kumimoji="1" lang="ru-RU" sz="2800" b="1">
                <a:solidFill>
                  <a:schemeClr val="folHlink"/>
                </a:solidFill>
              </a:rPr>
              <a:t>Отын ретінде кеңінен қолданылады, іштен жанатын двигательдердің отыны</a:t>
            </a:r>
          </a:p>
        </p:txBody>
      </p:sp>
      <p:sp>
        <p:nvSpPr>
          <p:cNvPr id="30723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1763713" y="549275"/>
            <a:ext cx="6192837" cy="792163"/>
          </a:xfrm>
        </p:spPr>
        <p:txBody>
          <a:bodyPr/>
          <a:lstStyle/>
          <a:p>
            <a:pPr algn="ctr" eaLnBrk="1" hangingPunct="1"/>
            <a:r>
              <a:rPr lang="ru-RU" sz="4000" smtClean="0"/>
              <a:t/>
            </a:r>
            <a:br>
              <a:rPr lang="ru-RU" sz="4000" smtClean="0"/>
            </a:br>
            <a:r>
              <a:rPr lang="ru-RU" sz="3200" b="1" smtClean="0"/>
              <a:t>алкандардың қолданылуы</a:t>
            </a:r>
          </a:p>
        </p:txBody>
      </p:sp>
      <p:pic>
        <p:nvPicPr>
          <p:cNvPr id="30724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775" y="2205038"/>
            <a:ext cx="6119813" cy="430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0" y="476250"/>
            <a:ext cx="7129463" cy="431800"/>
          </a:xfrm>
        </p:spPr>
        <p:txBody>
          <a:bodyPr/>
          <a:lstStyle/>
          <a:p>
            <a:pPr algn="ctr" eaLnBrk="1" hangingPunct="1"/>
            <a:r>
              <a:rPr lang="ru-RU" sz="3600" smtClean="0"/>
              <a:t>қолданылуы</a:t>
            </a:r>
          </a:p>
        </p:txBody>
      </p:sp>
      <p:pic>
        <p:nvPicPr>
          <p:cNvPr id="31747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671888" y="1876425"/>
            <a:ext cx="5472112" cy="4981575"/>
          </a:xfrm>
          <a:noFill/>
        </p:spPr>
      </p:pic>
      <p:sp>
        <p:nvSpPr>
          <p:cNvPr id="31748" name="Text Box 5"/>
          <p:cNvSpPr txBox="1">
            <a:spLocks noChangeArrowheads="1"/>
          </p:cNvSpPr>
          <p:nvPr/>
        </p:nvSpPr>
        <p:spPr bwMode="auto">
          <a:xfrm>
            <a:off x="323850" y="2349500"/>
            <a:ext cx="3289300" cy="2862263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2000" b="1">
                <a:solidFill>
                  <a:srgbClr val="FF3399"/>
                </a:solidFill>
              </a:rPr>
              <a:t>1-3 – өндірісте күйе</a:t>
            </a:r>
          </a:p>
          <a:p>
            <a:pPr algn="l"/>
            <a:r>
              <a:rPr lang="ru-RU" sz="2000">
                <a:solidFill>
                  <a:schemeClr val="tx1"/>
                </a:solidFill>
              </a:rPr>
              <a:t>(1 – картрижи</a:t>
            </a:r>
            <a:r>
              <a:rPr lang="en-US" sz="2000">
                <a:solidFill>
                  <a:schemeClr val="tx1"/>
                </a:solidFill>
              </a:rPr>
              <a:t>;</a:t>
            </a:r>
          </a:p>
          <a:p>
            <a:pPr algn="l"/>
            <a:r>
              <a:rPr lang="en-US" sz="2000">
                <a:solidFill>
                  <a:schemeClr val="tx1"/>
                </a:solidFill>
              </a:rPr>
              <a:t>2 – </a:t>
            </a:r>
            <a:r>
              <a:rPr lang="ru-RU" sz="2000">
                <a:solidFill>
                  <a:schemeClr val="tx1"/>
                </a:solidFill>
              </a:rPr>
              <a:t>резина</a:t>
            </a:r>
            <a:r>
              <a:rPr lang="en-US" sz="2000">
                <a:solidFill>
                  <a:schemeClr val="tx1"/>
                </a:solidFill>
              </a:rPr>
              <a:t>;</a:t>
            </a:r>
          </a:p>
          <a:p>
            <a:pPr algn="l"/>
            <a:r>
              <a:rPr lang="en-US" sz="2000">
                <a:solidFill>
                  <a:schemeClr val="tx1"/>
                </a:solidFill>
              </a:rPr>
              <a:t>3 – </a:t>
            </a:r>
            <a:r>
              <a:rPr lang="ru-RU" sz="2000">
                <a:solidFill>
                  <a:schemeClr val="tx1"/>
                </a:solidFill>
              </a:rPr>
              <a:t>типографиялықбояу)</a:t>
            </a:r>
          </a:p>
          <a:p>
            <a:pPr algn="l"/>
            <a:r>
              <a:rPr lang="ru-RU" sz="2000" b="1">
                <a:solidFill>
                  <a:srgbClr val="FF3399"/>
                </a:solidFill>
              </a:rPr>
              <a:t>4-7 – органикалық заттар</a:t>
            </a:r>
          </a:p>
          <a:p>
            <a:pPr algn="l"/>
            <a:r>
              <a:rPr lang="ru-RU" sz="2000">
                <a:solidFill>
                  <a:schemeClr val="folHlink"/>
                </a:solidFill>
              </a:rPr>
              <a:t>(4 – еріткіштер</a:t>
            </a:r>
            <a:r>
              <a:rPr lang="en-US" sz="2000">
                <a:solidFill>
                  <a:schemeClr val="folHlink"/>
                </a:solidFill>
              </a:rPr>
              <a:t>;</a:t>
            </a:r>
          </a:p>
          <a:p>
            <a:pPr algn="l"/>
            <a:r>
              <a:rPr lang="en-US" sz="2000">
                <a:solidFill>
                  <a:schemeClr val="folHlink"/>
                </a:solidFill>
              </a:rPr>
              <a:t>5 – </a:t>
            </a:r>
            <a:r>
              <a:rPr lang="kk-KZ" sz="2000">
                <a:solidFill>
                  <a:schemeClr val="folHlink"/>
                </a:solidFill>
              </a:rPr>
              <a:t>тоңазытқыштарда</a:t>
            </a:r>
            <a:r>
              <a:rPr lang="en-US" sz="2000">
                <a:solidFill>
                  <a:schemeClr val="folHlink"/>
                </a:solidFill>
              </a:rPr>
              <a:t>; </a:t>
            </a:r>
          </a:p>
          <a:p>
            <a:pPr algn="l"/>
            <a:r>
              <a:rPr lang="en-US" sz="2000">
                <a:solidFill>
                  <a:schemeClr val="folHlink"/>
                </a:solidFill>
              </a:rPr>
              <a:t>6 – </a:t>
            </a:r>
            <a:r>
              <a:rPr lang="ru-RU" sz="2000">
                <a:solidFill>
                  <a:schemeClr val="folHlink"/>
                </a:solidFill>
              </a:rPr>
              <a:t>метанол</a:t>
            </a:r>
            <a:r>
              <a:rPr lang="en-US" sz="2000">
                <a:solidFill>
                  <a:schemeClr val="folHlink"/>
                </a:solidFill>
              </a:rPr>
              <a:t>;</a:t>
            </a:r>
          </a:p>
          <a:p>
            <a:pPr algn="l"/>
            <a:r>
              <a:rPr lang="en-US" sz="2000">
                <a:solidFill>
                  <a:schemeClr val="folHlink"/>
                </a:solidFill>
              </a:rPr>
              <a:t>7 - </a:t>
            </a:r>
            <a:r>
              <a:rPr lang="ru-RU" sz="2000">
                <a:solidFill>
                  <a:schemeClr val="folHlink"/>
                </a:solidFill>
              </a:rPr>
              <a:t>ацетилен)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75" y="428625"/>
            <a:ext cx="8015288" cy="914400"/>
          </a:xfrm>
        </p:spPr>
        <p:txBody>
          <a:bodyPr/>
          <a:lstStyle/>
          <a:p>
            <a:pPr algn="ctr" eaLnBrk="1" hangingPunct="1"/>
            <a:r>
              <a:rPr lang="kk-KZ" dirty="0" smtClean="0"/>
              <a:t>Қабілетті </a:t>
            </a:r>
            <a:endParaRPr lang="ru-RU" dirty="0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14375" y="1500188"/>
            <a:ext cx="7924800" cy="4419600"/>
          </a:xfrm>
        </p:spPr>
        <p:txBody>
          <a:bodyPr/>
          <a:lstStyle/>
          <a:p>
            <a:r>
              <a:rPr lang="kk-KZ" sz="1800" dirty="0" smtClean="0"/>
              <a:t>1.Төменде келтірілген формулалар ішіндегі қаныққан көмірсутек?</a:t>
            </a:r>
            <a:br>
              <a:rPr lang="kk-KZ" sz="1800" dirty="0" smtClean="0"/>
            </a:br>
            <a:r>
              <a:rPr lang="ru-RU" sz="1800" dirty="0" smtClean="0"/>
              <a:t>А)С</a:t>
            </a:r>
            <a:r>
              <a:rPr lang="ru-RU" sz="1800" baseline="-25000" dirty="0" smtClean="0"/>
              <a:t>4</a:t>
            </a:r>
            <a:r>
              <a:rPr lang="ru-RU" sz="1800" dirty="0" smtClean="0"/>
              <a:t> H</a:t>
            </a:r>
            <a:r>
              <a:rPr lang="ru-RU" sz="1800" baseline="-25000" dirty="0" smtClean="0"/>
              <a:t>9</a:t>
            </a:r>
            <a:r>
              <a:rPr lang="ru-RU" sz="1800" dirty="0" smtClean="0"/>
              <a:t> </a:t>
            </a:r>
            <a:r>
              <a:rPr lang="kk-KZ" sz="1800" dirty="0" smtClean="0"/>
              <a:t>, </a:t>
            </a:r>
            <a:r>
              <a:rPr lang="ru-RU" sz="1800" dirty="0" smtClean="0"/>
              <a:t>В)C</a:t>
            </a:r>
            <a:r>
              <a:rPr lang="ru-RU" sz="1800" baseline="-25000" dirty="0" smtClean="0"/>
              <a:t>3</a:t>
            </a:r>
            <a:r>
              <a:rPr lang="ru-RU" sz="1800" dirty="0" smtClean="0"/>
              <a:t> H</a:t>
            </a:r>
            <a:r>
              <a:rPr lang="ru-RU" sz="1800" baseline="-25000" dirty="0" smtClean="0"/>
              <a:t>8</a:t>
            </a:r>
            <a:r>
              <a:rPr lang="ru-RU" sz="1800" dirty="0" smtClean="0"/>
              <a:t> </a:t>
            </a:r>
            <a:r>
              <a:rPr lang="kk-KZ" sz="1800" dirty="0" smtClean="0"/>
              <a:t>,</a:t>
            </a:r>
            <a:r>
              <a:rPr lang="ru-RU" sz="1800" dirty="0" smtClean="0"/>
              <a:t>С)C</a:t>
            </a:r>
            <a:r>
              <a:rPr lang="ru-RU" sz="1800" baseline="-25000" dirty="0" smtClean="0"/>
              <a:t>5</a:t>
            </a:r>
            <a:r>
              <a:rPr lang="ru-RU" sz="1800" dirty="0" smtClean="0"/>
              <a:t> H</a:t>
            </a:r>
            <a:r>
              <a:rPr lang="ru-RU" sz="1800" baseline="-25000" dirty="0" smtClean="0"/>
              <a:t>11</a:t>
            </a:r>
            <a:r>
              <a:rPr lang="ru-RU" sz="1800" dirty="0" smtClean="0"/>
              <a:t> </a:t>
            </a:r>
          </a:p>
          <a:p>
            <a:r>
              <a:rPr lang="kk-KZ" sz="1800" dirty="0" smtClean="0"/>
              <a:t>2.</a:t>
            </a:r>
            <a:r>
              <a:rPr lang="ru-RU" sz="1800" dirty="0" err="1" smtClean="0"/>
              <a:t>Құрамында </a:t>
            </a:r>
            <a:r>
              <a:rPr lang="ru-RU" sz="1800" dirty="0" smtClean="0"/>
              <a:t>20 </a:t>
            </a:r>
            <a:r>
              <a:rPr lang="ru-RU" sz="1800" dirty="0" err="1" smtClean="0"/>
              <a:t>сутек</a:t>
            </a:r>
            <a:r>
              <a:rPr lang="ru-RU" sz="1800" dirty="0" smtClean="0"/>
              <a:t> атомы </a:t>
            </a:r>
            <a:r>
              <a:rPr lang="ru-RU" sz="1800" dirty="0" err="1" smtClean="0"/>
              <a:t>болатын</a:t>
            </a:r>
            <a:r>
              <a:rPr lang="ru-RU" sz="1800" dirty="0" smtClean="0"/>
              <a:t>, </a:t>
            </a:r>
            <a:r>
              <a:rPr lang="ru-RU" sz="1800" dirty="0" err="1" smtClean="0"/>
              <a:t>қаныққан көмітсутекте көміртек атомдарының </a:t>
            </a:r>
            <a:r>
              <a:rPr lang="ru-RU" sz="1800" dirty="0" smtClean="0"/>
              <a:t>саны</a:t>
            </a:r>
            <a:br>
              <a:rPr lang="ru-RU" sz="1800" dirty="0" smtClean="0"/>
            </a:br>
            <a:r>
              <a:rPr lang="ru-RU" sz="1800" dirty="0" smtClean="0"/>
              <a:t>А) 8 </a:t>
            </a:r>
            <a:r>
              <a:rPr lang="kk-KZ" sz="1800" dirty="0" smtClean="0"/>
              <a:t>,</a:t>
            </a:r>
            <a:r>
              <a:rPr lang="ru-RU" sz="1800" dirty="0" smtClean="0"/>
              <a:t>В) 9 </a:t>
            </a:r>
            <a:r>
              <a:rPr lang="kk-KZ" sz="1800" dirty="0" smtClean="0"/>
              <a:t>.</a:t>
            </a:r>
            <a:r>
              <a:rPr lang="ru-RU" sz="1800" dirty="0" smtClean="0"/>
              <a:t>С) 10 </a:t>
            </a:r>
          </a:p>
          <a:p>
            <a:r>
              <a:rPr lang="kk-KZ" sz="1800" dirty="0" smtClean="0"/>
              <a:t>3.</a:t>
            </a:r>
            <a:r>
              <a:rPr lang="ru-RU" sz="1800" dirty="0" err="1" smtClean="0"/>
              <a:t>Алканнын</a:t>
            </a:r>
            <a:r>
              <a:rPr lang="ru-RU" sz="1800" dirty="0" smtClean="0"/>
              <a:t> </a:t>
            </a:r>
            <a:r>
              <a:rPr lang="ru-RU" sz="1800" dirty="0" err="1" smtClean="0"/>
              <a:t>жалпы</a:t>
            </a:r>
            <a:r>
              <a:rPr lang="ru-RU" sz="1800" dirty="0" smtClean="0"/>
              <a:t> </a:t>
            </a:r>
            <a:r>
              <a:rPr lang="ru-RU" sz="1800" dirty="0" err="1" smtClean="0"/>
              <a:t>формуласы</a:t>
            </a:r>
            <a:r>
              <a:rPr lang="ru-RU" sz="1800" dirty="0" smtClean="0"/>
              <a:t> </a:t>
            </a:r>
            <a:r>
              <a:rPr lang="ru-RU" sz="1800" dirty="0" err="1" smtClean="0"/>
              <a:t>қандай?</a:t>
            </a:r>
            <a:endParaRPr lang="ru-RU" sz="1800" dirty="0" smtClean="0"/>
          </a:p>
          <a:p>
            <a:r>
              <a:rPr lang="ru-RU" sz="1800" dirty="0" smtClean="0"/>
              <a:t>А) С</a:t>
            </a:r>
            <a:r>
              <a:rPr lang="ru-RU" sz="1800" baseline="-25000" dirty="0" smtClean="0"/>
              <a:t>n</a:t>
            </a:r>
            <a:r>
              <a:rPr lang="ru-RU" sz="1800" dirty="0" smtClean="0"/>
              <a:t>H</a:t>
            </a:r>
            <a:r>
              <a:rPr lang="ru-RU" sz="1800" baseline="-25000" dirty="0" smtClean="0"/>
              <a:t>2n+2</a:t>
            </a:r>
            <a:r>
              <a:rPr lang="kk-KZ" sz="1800" dirty="0" smtClean="0"/>
              <a:t>,</a:t>
            </a:r>
            <a:r>
              <a:rPr lang="ru-RU" sz="1800" dirty="0" smtClean="0"/>
              <a:t>В) С</a:t>
            </a:r>
            <a:r>
              <a:rPr lang="ru-RU" sz="1800" baseline="-25000" dirty="0" smtClean="0"/>
              <a:t>n</a:t>
            </a:r>
            <a:r>
              <a:rPr lang="ru-RU" sz="1800" dirty="0" smtClean="0"/>
              <a:t>H</a:t>
            </a:r>
            <a:r>
              <a:rPr lang="ru-RU" sz="1800" baseline="-25000" dirty="0" smtClean="0"/>
              <a:t>2n-2</a:t>
            </a:r>
            <a:r>
              <a:rPr lang="kk-KZ" sz="1800" dirty="0" smtClean="0"/>
              <a:t>, </a:t>
            </a:r>
            <a:r>
              <a:rPr lang="ru-RU" sz="1800" dirty="0" smtClean="0"/>
              <a:t>С) С</a:t>
            </a:r>
            <a:r>
              <a:rPr lang="ru-RU" sz="1800" baseline="-25000" dirty="0" smtClean="0"/>
              <a:t>n</a:t>
            </a:r>
            <a:r>
              <a:rPr lang="ru-RU" sz="1800" dirty="0" smtClean="0"/>
              <a:t>H</a:t>
            </a:r>
            <a:r>
              <a:rPr lang="ru-RU" sz="1800" baseline="-25000" dirty="0" smtClean="0"/>
              <a:t>2n</a:t>
            </a:r>
            <a:endParaRPr lang="ru-RU" sz="1800" dirty="0" smtClean="0"/>
          </a:p>
          <a:p>
            <a:r>
              <a:rPr lang="ru-RU" sz="1800" dirty="0" smtClean="0"/>
              <a:t>4. </a:t>
            </a:r>
            <a:r>
              <a:rPr lang="ru-RU" sz="1800" dirty="0" err="1" smtClean="0"/>
              <a:t>Алканнын</a:t>
            </a:r>
            <a:r>
              <a:rPr lang="ru-RU" sz="1800" dirty="0" smtClean="0"/>
              <a:t> </a:t>
            </a:r>
            <a:r>
              <a:rPr lang="ru-RU" sz="1800" dirty="0" err="1" smtClean="0"/>
              <a:t>бірінші</a:t>
            </a:r>
            <a:r>
              <a:rPr lang="ru-RU" sz="1800" dirty="0" smtClean="0"/>
              <a:t> </a:t>
            </a:r>
            <a:r>
              <a:rPr lang="ru-RU" sz="1800" dirty="0" err="1" smtClean="0"/>
              <a:t>мүшесі атаңыз?</a:t>
            </a:r>
            <a:endParaRPr lang="ru-RU" sz="1800" dirty="0" smtClean="0"/>
          </a:p>
          <a:p>
            <a:r>
              <a:rPr lang="ru-RU" sz="1800" dirty="0" smtClean="0"/>
              <a:t>А) СН</a:t>
            </a:r>
            <a:r>
              <a:rPr lang="ru-RU" sz="1800" baseline="-25000" dirty="0" smtClean="0"/>
              <a:t>4</a:t>
            </a:r>
            <a:r>
              <a:rPr lang="kk-KZ" sz="1800" dirty="0" smtClean="0"/>
              <a:t>, </a:t>
            </a:r>
            <a:r>
              <a:rPr lang="ru-RU" sz="1800" dirty="0" smtClean="0"/>
              <a:t>В) С</a:t>
            </a:r>
            <a:r>
              <a:rPr lang="ru-RU" sz="1800" baseline="-25000" dirty="0" smtClean="0"/>
              <a:t>2</a:t>
            </a:r>
            <a:r>
              <a:rPr lang="ru-RU" sz="1800" dirty="0" smtClean="0"/>
              <a:t>Н</a:t>
            </a:r>
            <a:r>
              <a:rPr lang="ru-RU" sz="1800" baseline="-25000" dirty="0" smtClean="0"/>
              <a:t>6</a:t>
            </a:r>
            <a:r>
              <a:rPr lang="kk-KZ" sz="1800" dirty="0" smtClean="0"/>
              <a:t>.</a:t>
            </a:r>
            <a:r>
              <a:rPr lang="ru-RU" sz="1800" dirty="0" smtClean="0"/>
              <a:t>С) С</a:t>
            </a:r>
            <a:r>
              <a:rPr lang="ru-RU" sz="1800" baseline="-25000" dirty="0" smtClean="0"/>
              <a:t>3</a:t>
            </a:r>
            <a:r>
              <a:rPr lang="ru-RU" sz="1800" dirty="0" smtClean="0"/>
              <a:t>Н</a:t>
            </a:r>
            <a:r>
              <a:rPr lang="ru-RU" sz="1800" baseline="-25000" dirty="0" smtClean="0"/>
              <a:t>8</a:t>
            </a:r>
            <a:r>
              <a:rPr lang="kk-KZ" sz="1800" dirty="0" smtClean="0"/>
              <a:t> ,</a:t>
            </a:r>
            <a:r>
              <a:rPr lang="ru-RU" sz="1800" dirty="0" smtClean="0"/>
              <a:t>Д) С</a:t>
            </a:r>
            <a:r>
              <a:rPr lang="ru-RU" sz="1800" baseline="-25000" dirty="0" smtClean="0"/>
              <a:t>4</a:t>
            </a:r>
            <a:r>
              <a:rPr lang="ru-RU" sz="1800" dirty="0" smtClean="0"/>
              <a:t>Н</a:t>
            </a:r>
            <a:r>
              <a:rPr lang="ru-RU" sz="1800" baseline="-25000" dirty="0" smtClean="0"/>
              <a:t>10</a:t>
            </a:r>
            <a:endParaRPr lang="ru-RU" sz="1800" dirty="0" smtClean="0"/>
          </a:p>
          <a:p>
            <a:r>
              <a:rPr lang="kk-KZ" sz="1800" dirty="0" smtClean="0"/>
              <a:t>5. </a:t>
            </a:r>
            <a:r>
              <a:rPr lang="ru-RU" sz="1800" dirty="0" err="1" smtClean="0"/>
              <a:t>Алкилдын</a:t>
            </a:r>
            <a:r>
              <a:rPr lang="ru-RU" sz="1800" dirty="0" smtClean="0"/>
              <a:t> </a:t>
            </a:r>
            <a:r>
              <a:rPr lang="ru-RU" sz="1800" dirty="0" err="1" smtClean="0"/>
              <a:t>жалпы</a:t>
            </a:r>
            <a:r>
              <a:rPr lang="ru-RU" sz="1800" dirty="0" smtClean="0"/>
              <a:t> </a:t>
            </a:r>
            <a:r>
              <a:rPr lang="ru-RU" sz="1800" dirty="0" err="1" smtClean="0"/>
              <a:t>формуласы</a:t>
            </a:r>
            <a:r>
              <a:rPr lang="ru-RU" sz="1800" dirty="0" smtClean="0"/>
              <a:t> </a:t>
            </a:r>
            <a:r>
              <a:rPr lang="ru-RU" sz="1800" dirty="0" err="1" smtClean="0"/>
              <a:t>қандай?</a:t>
            </a:r>
            <a:endParaRPr lang="ru-RU" sz="1800" dirty="0" smtClean="0"/>
          </a:p>
          <a:p>
            <a:r>
              <a:rPr lang="ru-RU" sz="1800" dirty="0" smtClean="0"/>
              <a:t>А) С</a:t>
            </a:r>
            <a:r>
              <a:rPr lang="ru-RU" sz="1800" baseline="-25000" dirty="0" smtClean="0"/>
              <a:t>n</a:t>
            </a:r>
            <a:r>
              <a:rPr lang="ru-RU" sz="1800" dirty="0" smtClean="0"/>
              <a:t>H</a:t>
            </a:r>
            <a:r>
              <a:rPr lang="ru-RU" sz="1800" baseline="-25000" dirty="0" smtClean="0"/>
              <a:t>2n+2</a:t>
            </a:r>
            <a:r>
              <a:rPr lang="kk-KZ" sz="1800" dirty="0" smtClean="0"/>
              <a:t> ,</a:t>
            </a:r>
            <a:r>
              <a:rPr lang="ru-RU" sz="1800" dirty="0" smtClean="0"/>
              <a:t>В) С</a:t>
            </a:r>
            <a:r>
              <a:rPr lang="ru-RU" sz="1800" baseline="-25000" dirty="0" smtClean="0"/>
              <a:t>n</a:t>
            </a:r>
            <a:r>
              <a:rPr lang="ru-RU" sz="1800" dirty="0" smtClean="0"/>
              <a:t>H</a:t>
            </a:r>
            <a:r>
              <a:rPr lang="ru-RU" sz="1800" baseline="-25000" dirty="0" smtClean="0"/>
              <a:t>2n+1</a:t>
            </a:r>
            <a:r>
              <a:rPr lang="kk-KZ" sz="1800" dirty="0" smtClean="0"/>
              <a:t>, </a:t>
            </a:r>
            <a:r>
              <a:rPr lang="ru-RU" sz="1800" dirty="0" smtClean="0"/>
              <a:t>С) С</a:t>
            </a:r>
            <a:r>
              <a:rPr lang="ru-RU" sz="1800" baseline="-25000" dirty="0" smtClean="0"/>
              <a:t>n</a:t>
            </a:r>
            <a:r>
              <a:rPr lang="ru-RU" sz="1800" dirty="0" smtClean="0"/>
              <a:t>H</a:t>
            </a:r>
            <a:r>
              <a:rPr lang="ru-RU" sz="1800" baseline="-25000" dirty="0" smtClean="0"/>
              <a:t>2n</a:t>
            </a:r>
            <a:endParaRPr lang="ru-RU" sz="1800" dirty="0" smtClean="0"/>
          </a:p>
          <a:p>
            <a:r>
              <a:rPr lang="kk-KZ" sz="1800" dirty="0" smtClean="0"/>
              <a:t>6. </a:t>
            </a:r>
            <a:r>
              <a:rPr lang="ru-RU" sz="1800" dirty="0" smtClean="0"/>
              <a:t>СН</a:t>
            </a:r>
            <a:r>
              <a:rPr lang="ru-RU" sz="1800" baseline="-25000" dirty="0" smtClean="0"/>
              <a:t>3</a:t>
            </a:r>
            <a:r>
              <a:rPr lang="ru-RU" sz="1800" dirty="0" smtClean="0"/>
              <a:t> - СН</a:t>
            </a:r>
            <a:r>
              <a:rPr lang="ru-RU" sz="1800" baseline="-25000" dirty="0" smtClean="0"/>
              <a:t> </a:t>
            </a:r>
            <a:r>
              <a:rPr lang="ru-RU" sz="1800" dirty="0" smtClean="0"/>
              <a:t>- СН - СН</a:t>
            </a:r>
            <a:r>
              <a:rPr lang="ru-RU" sz="1800" baseline="-25000" dirty="0" smtClean="0"/>
              <a:t>3</a:t>
            </a:r>
            <a:endParaRPr lang="ru-RU" sz="1800" dirty="0" smtClean="0"/>
          </a:p>
          <a:p>
            <a:r>
              <a:rPr lang="kk-KZ" sz="1800" dirty="0" smtClean="0"/>
              <a:t>                 </a:t>
            </a:r>
            <a:r>
              <a:rPr lang="ru-RU" sz="1800" dirty="0" smtClean="0"/>
              <a:t>|</a:t>
            </a:r>
            <a:r>
              <a:rPr lang="kk-KZ" sz="1800" dirty="0" smtClean="0"/>
              <a:t>       </a:t>
            </a:r>
            <a:r>
              <a:rPr lang="ru-RU" sz="1800" dirty="0" smtClean="0"/>
              <a:t> |</a:t>
            </a:r>
          </a:p>
          <a:p>
            <a:r>
              <a:rPr lang="kk-KZ" sz="1800" dirty="0" smtClean="0"/>
              <a:t>               </a:t>
            </a:r>
            <a:r>
              <a:rPr lang="ru-RU" sz="1800" dirty="0" smtClean="0"/>
              <a:t>СН</a:t>
            </a:r>
            <a:r>
              <a:rPr lang="ru-RU" sz="1800" baseline="-25000" dirty="0" smtClean="0"/>
              <a:t>3</a:t>
            </a:r>
            <a:r>
              <a:rPr lang="kk-KZ" sz="1800" baseline="-25000" dirty="0" smtClean="0"/>
              <a:t>    </a:t>
            </a:r>
            <a:r>
              <a:rPr lang="ru-RU" sz="1800" dirty="0" smtClean="0"/>
              <a:t>С</a:t>
            </a:r>
            <a:r>
              <a:rPr lang="ru-RU" sz="1800" baseline="-25000" dirty="0" smtClean="0"/>
              <a:t>2</a:t>
            </a:r>
            <a:r>
              <a:rPr lang="ru-RU" sz="1800" dirty="0" smtClean="0"/>
              <a:t>Н</a:t>
            </a:r>
            <a:r>
              <a:rPr lang="ru-RU" sz="1800" baseline="-25000" dirty="0" smtClean="0"/>
              <a:t>5 </a:t>
            </a:r>
            <a:r>
              <a:rPr lang="kk-KZ" sz="1800" baseline="-25000" dirty="0" smtClean="0"/>
              <a:t>     </a:t>
            </a:r>
            <a:r>
              <a:rPr lang="ru-RU" sz="1800" dirty="0" err="1" smtClean="0"/>
              <a:t>атауын</a:t>
            </a:r>
            <a:r>
              <a:rPr lang="ru-RU" sz="1800" dirty="0" smtClean="0"/>
              <a:t> </a:t>
            </a:r>
            <a:r>
              <a:rPr lang="ru-RU" sz="1800" dirty="0" err="1" smtClean="0"/>
              <a:t>табыныз</a:t>
            </a:r>
            <a:endParaRPr lang="ru-RU" sz="1800" dirty="0" smtClean="0"/>
          </a:p>
          <a:p>
            <a:r>
              <a:rPr lang="kk-KZ" sz="1800" dirty="0" smtClean="0"/>
              <a:t>А) 2-метил пропан,  В)2-метил,3-этил бутан, С) 2,3-диметилэтил бутан</a:t>
            </a: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 smtClean="0"/>
              <a:t>Озық ойлы</a:t>
            </a:r>
            <a:endParaRPr lang="ru-RU" dirty="0" smtClean="0"/>
          </a:p>
        </p:txBody>
      </p:sp>
      <p:sp>
        <p:nvSpPr>
          <p:cNvPr id="33795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ru-RU" sz="2000" dirty="0" smtClean="0"/>
          </a:p>
          <a:p>
            <a:r>
              <a:rPr lang="kk-KZ" sz="2000" dirty="0" smtClean="0"/>
              <a:t>    </a:t>
            </a:r>
            <a:r>
              <a:rPr lang="kk-KZ" sz="3600" dirty="0" smtClean="0"/>
              <a:t>Жоғалған  формулалар</a:t>
            </a:r>
            <a:endParaRPr lang="ru-RU" sz="3600" dirty="0" smtClean="0"/>
          </a:p>
          <a:p>
            <a:r>
              <a:rPr lang="kk-KZ" sz="3600" dirty="0" smtClean="0"/>
              <a:t>1.CH</a:t>
            </a:r>
            <a:r>
              <a:rPr lang="kk-KZ" sz="3600" baseline="-25000" dirty="0" smtClean="0"/>
              <a:t>4</a:t>
            </a:r>
            <a:r>
              <a:rPr lang="kk-KZ" sz="3600" dirty="0" smtClean="0"/>
              <a:t>    →  ?  + ? </a:t>
            </a:r>
            <a:endParaRPr lang="ru-RU" sz="3600" dirty="0" smtClean="0"/>
          </a:p>
          <a:p>
            <a:r>
              <a:rPr lang="kk-KZ" sz="3600" dirty="0" smtClean="0"/>
              <a:t>2.CH</a:t>
            </a:r>
            <a:r>
              <a:rPr lang="kk-KZ" sz="3600" baseline="-25000" dirty="0" smtClean="0"/>
              <a:t>4</a:t>
            </a:r>
            <a:r>
              <a:rPr lang="kk-KZ" sz="3600" dirty="0" smtClean="0"/>
              <a:t>   +  </a:t>
            </a:r>
            <a:r>
              <a:rPr lang="kk-KZ" sz="3600" b="1" dirty="0" smtClean="0"/>
              <a:t>?</a:t>
            </a:r>
            <a:r>
              <a:rPr lang="kk-KZ" sz="3600" dirty="0" smtClean="0"/>
              <a:t> </a:t>
            </a:r>
            <a:r>
              <a:rPr lang="kk-KZ" sz="3600" baseline="-25000" dirty="0" smtClean="0"/>
              <a:t> </a:t>
            </a:r>
            <a:r>
              <a:rPr lang="kk-KZ" sz="3600" dirty="0" smtClean="0"/>
              <a:t> → CH</a:t>
            </a:r>
            <a:r>
              <a:rPr lang="kk-KZ" sz="3600" baseline="-25000" dirty="0" smtClean="0"/>
              <a:t>3</a:t>
            </a:r>
            <a:r>
              <a:rPr lang="kk-KZ" sz="3600" dirty="0" smtClean="0"/>
              <a:t> Cl  +</a:t>
            </a:r>
            <a:r>
              <a:rPr lang="kk-KZ" sz="3600" b="1" dirty="0" smtClean="0"/>
              <a:t>?</a:t>
            </a:r>
            <a:endParaRPr lang="ru-RU" sz="3600" dirty="0" smtClean="0"/>
          </a:p>
          <a:p>
            <a:r>
              <a:rPr lang="kk-KZ" sz="3600" dirty="0" smtClean="0"/>
              <a:t>3. ?   + 2 O</a:t>
            </a:r>
            <a:r>
              <a:rPr lang="kk-KZ" sz="3600" baseline="-25000" dirty="0" smtClean="0"/>
              <a:t>2</a:t>
            </a:r>
            <a:r>
              <a:rPr lang="kk-KZ" sz="3600" dirty="0" smtClean="0"/>
              <a:t>  →  СО</a:t>
            </a:r>
            <a:r>
              <a:rPr lang="kk-KZ" sz="3600" baseline="-25000" dirty="0" smtClean="0"/>
              <a:t>2</a:t>
            </a:r>
            <a:r>
              <a:rPr lang="kk-KZ" sz="3600" dirty="0" smtClean="0"/>
              <a:t>  + </a:t>
            </a:r>
            <a:r>
              <a:rPr lang="kk-KZ" sz="3600" b="1" dirty="0" smtClean="0"/>
              <a:t>?</a:t>
            </a:r>
            <a:endParaRPr lang="ru-RU" sz="36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</a:t>
            </a:r>
            <a:r>
              <a:rPr lang="ru-RU" dirty="0" err="1" smtClean="0"/>
              <a:t>Жауабы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k-KZ" b="1" dirty="0" smtClean="0"/>
              <a:t>1.</a:t>
            </a:r>
            <a:r>
              <a:rPr lang="kk-KZ" dirty="0" smtClean="0"/>
              <a:t> CH</a:t>
            </a:r>
            <a:r>
              <a:rPr lang="kk-KZ" baseline="-25000" dirty="0" smtClean="0"/>
              <a:t>4</a:t>
            </a:r>
            <a:r>
              <a:rPr lang="kk-KZ" dirty="0" smtClean="0"/>
              <a:t>    →  </a:t>
            </a:r>
            <a:r>
              <a:rPr lang="kk-KZ" b="1" dirty="0" smtClean="0"/>
              <a:t>С</a:t>
            </a:r>
            <a:r>
              <a:rPr lang="kk-KZ" dirty="0" smtClean="0"/>
              <a:t>  + </a:t>
            </a:r>
            <a:r>
              <a:rPr lang="kk-KZ" b="1" dirty="0" smtClean="0"/>
              <a:t>2Н</a:t>
            </a:r>
            <a:r>
              <a:rPr lang="kk-KZ" b="1" baseline="-25000" dirty="0" smtClean="0"/>
              <a:t>2</a:t>
            </a:r>
          </a:p>
          <a:p>
            <a:endParaRPr lang="ru-RU" dirty="0" smtClean="0"/>
          </a:p>
          <a:p>
            <a:r>
              <a:rPr lang="kk-KZ" dirty="0" smtClean="0"/>
              <a:t>2. CH</a:t>
            </a:r>
            <a:r>
              <a:rPr lang="kk-KZ" baseline="-25000" dirty="0" smtClean="0"/>
              <a:t>4</a:t>
            </a:r>
            <a:r>
              <a:rPr lang="kk-KZ" dirty="0" smtClean="0"/>
              <a:t>   +  </a:t>
            </a:r>
            <a:r>
              <a:rPr lang="kk-KZ" b="1" dirty="0" smtClean="0"/>
              <a:t>СI</a:t>
            </a:r>
            <a:r>
              <a:rPr lang="kk-KZ" b="1" baseline="-25000" dirty="0" smtClean="0"/>
              <a:t>2</a:t>
            </a:r>
            <a:r>
              <a:rPr lang="kk-KZ" baseline="-25000" dirty="0" smtClean="0"/>
              <a:t> </a:t>
            </a:r>
            <a:r>
              <a:rPr lang="kk-KZ" dirty="0" smtClean="0"/>
              <a:t> → CH</a:t>
            </a:r>
            <a:r>
              <a:rPr lang="kk-KZ" baseline="-25000" dirty="0" smtClean="0"/>
              <a:t>3</a:t>
            </a:r>
            <a:r>
              <a:rPr lang="kk-KZ" dirty="0" smtClean="0"/>
              <a:t> Cl  +</a:t>
            </a:r>
            <a:r>
              <a:rPr lang="kk-KZ" b="1" dirty="0" smtClean="0"/>
              <a:t>НСI</a:t>
            </a:r>
          </a:p>
          <a:p>
            <a:endParaRPr lang="ru-RU" dirty="0" smtClean="0"/>
          </a:p>
          <a:p>
            <a:r>
              <a:rPr lang="kk-KZ" b="1" dirty="0" smtClean="0"/>
              <a:t>3. CH</a:t>
            </a:r>
            <a:r>
              <a:rPr lang="kk-KZ" b="1" baseline="-25000" dirty="0" smtClean="0"/>
              <a:t>4</a:t>
            </a:r>
            <a:r>
              <a:rPr lang="kk-KZ" b="1" dirty="0" smtClean="0"/>
              <a:t>  </a:t>
            </a:r>
            <a:r>
              <a:rPr lang="kk-KZ" dirty="0" smtClean="0"/>
              <a:t> + 2 O</a:t>
            </a:r>
            <a:r>
              <a:rPr lang="kk-KZ" baseline="-25000" dirty="0" smtClean="0"/>
              <a:t>2</a:t>
            </a:r>
            <a:r>
              <a:rPr lang="kk-KZ" dirty="0" smtClean="0"/>
              <a:t>  →  СО</a:t>
            </a:r>
            <a:r>
              <a:rPr lang="kk-KZ" baseline="-25000" dirty="0" smtClean="0"/>
              <a:t>2</a:t>
            </a:r>
            <a:r>
              <a:rPr lang="kk-KZ" dirty="0" smtClean="0"/>
              <a:t>  + 2</a:t>
            </a:r>
            <a:r>
              <a:rPr lang="kk-KZ" b="1" dirty="0" smtClean="0"/>
              <a:t> Н</a:t>
            </a:r>
            <a:r>
              <a:rPr lang="kk-KZ" b="1" baseline="-25000" dirty="0" smtClean="0"/>
              <a:t>2</a:t>
            </a:r>
            <a:r>
              <a:rPr lang="kk-KZ" b="1" dirty="0" smtClean="0"/>
              <a:t>О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          Дарынды  студент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k-KZ" dirty="0" smtClean="0"/>
              <a:t>1.</a:t>
            </a:r>
            <a:r>
              <a:rPr lang="en-US" dirty="0" smtClean="0"/>
              <a:t>n =8</a:t>
            </a:r>
            <a:r>
              <a:rPr lang="kk-KZ" dirty="0" smtClean="0"/>
              <a:t>. Алканның молекулалық массасын  есептеңдер.</a:t>
            </a:r>
          </a:p>
          <a:p>
            <a:endParaRPr lang="kk-KZ" dirty="0" smtClean="0"/>
          </a:p>
          <a:p>
            <a:r>
              <a:rPr lang="kk-KZ" dirty="0" smtClean="0"/>
              <a:t>2. М</a:t>
            </a:r>
            <a:r>
              <a:rPr lang="en-US" dirty="0" smtClean="0"/>
              <a:t>r=</a:t>
            </a:r>
            <a:r>
              <a:rPr lang="kk-KZ" dirty="0" smtClean="0"/>
              <a:t>72 алканның молекулалық формуласын табыңдар.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</a:t>
            </a:r>
            <a:r>
              <a:rPr lang="ru-RU" dirty="0" err="1" smtClean="0"/>
              <a:t>Шешуі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7924800" cy="4614882"/>
          </a:xfrm>
        </p:spPr>
        <p:txBody>
          <a:bodyPr/>
          <a:lstStyle/>
          <a:p>
            <a:r>
              <a:rPr lang="kk-KZ" b="1" dirty="0" smtClean="0"/>
              <a:t>1.</a:t>
            </a:r>
            <a:r>
              <a:rPr lang="kk-KZ" dirty="0" smtClean="0"/>
              <a:t>  </a:t>
            </a:r>
            <a:r>
              <a:rPr lang="kk-KZ" b="1" dirty="0" smtClean="0"/>
              <a:t>n=8</a:t>
            </a:r>
            <a:r>
              <a:rPr lang="kk-KZ" dirty="0" smtClean="0"/>
              <a:t>.   </a:t>
            </a:r>
            <a:r>
              <a:rPr lang="ru-RU" dirty="0" smtClean="0"/>
              <a:t>С</a:t>
            </a:r>
            <a:r>
              <a:rPr lang="ru-RU" baseline="-25000" dirty="0" smtClean="0"/>
              <a:t>n</a:t>
            </a:r>
            <a:r>
              <a:rPr lang="ru-RU" dirty="0" smtClean="0"/>
              <a:t>H</a:t>
            </a:r>
            <a:r>
              <a:rPr lang="ru-RU" baseline="-25000" dirty="0" smtClean="0"/>
              <a:t>2n+2</a:t>
            </a:r>
            <a:endParaRPr lang="ru-RU" dirty="0" smtClean="0"/>
          </a:p>
          <a:p>
            <a:r>
              <a:rPr lang="kk-KZ" dirty="0" smtClean="0"/>
              <a:t>    </a:t>
            </a:r>
            <a:r>
              <a:rPr lang="ru-RU" dirty="0" smtClean="0"/>
              <a:t>С</a:t>
            </a:r>
            <a:r>
              <a:rPr lang="kk-KZ" baseline="-25000" dirty="0" smtClean="0"/>
              <a:t>8</a:t>
            </a:r>
            <a:r>
              <a:rPr lang="ru-RU" dirty="0" smtClean="0"/>
              <a:t>H</a:t>
            </a:r>
            <a:r>
              <a:rPr lang="kk-KZ" baseline="-25000" dirty="0" smtClean="0"/>
              <a:t>18</a:t>
            </a:r>
            <a:r>
              <a:rPr lang="kk-KZ" dirty="0" smtClean="0"/>
              <a:t>  </a:t>
            </a:r>
            <a:endParaRPr lang="ru-RU" dirty="0" smtClean="0"/>
          </a:p>
          <a:p>
            <a:r>
              <a:rPr lang="kk-KZ" dirty="0" smtClean="0"/>
              <a:t>    М(</a:t>
            </a:r>
            <a:r>
              <a:rPr lang="ru-RU" dirty="0" smtClean="0"/>
              <a:t>С</a:t>
            </a:r>
            <a:r>
              <a:rPr lang="kk-KZ" baseline="-25000" dirty="0" smtClean="0"/>
              <a:t>8</a:t>
            </a:r>
            <a:r>
              <a:rPr lang="ru-RU" dirty="0" smtClean="0"/>
              <a:t>H</a:t>
            </a:r>
            <a:r>
              <a:rPr lang="kk-KZ" baseline="-25000" dirty="0" smtClean="0"/>
              <a:t>18</a:t>
            </a:r>
            <a:r>
              <a:rPr lang="kk-KZ" dirty="0" smtClean="0"/>
              <a:t>  ) =114</a:t>
            </a:r>
            <a:endParaRPr lang="ru-RU" dirty="0" smtClean="0"/>
          </a:p>
          <a:p>
            <a:r>
              <a:rPr lang="kk-KZ" b="1" dirty="0" smtClean="0"/>
              <a:t>2.</a:t>
            </a:r>
            <a:r>
              <a:rPr lang="kk-KZ" dirty="0" smtClean="0"/>
              <a:t> Mr=72</a:t>
            </a:r>
            <a:endParaRPr lang="ru-RU" dirty="0" smtClean="0"/>
          </a:p>
          <a:p>
            <a:r>
              <a:rPr lang="kk-KZ" dirty="0" smtClean="0"/>
              <a:t>12n+2n+2=72</a:t>
            </a:r>
            <a:endParaRPr lang="ru-RU" dirty="0" smtClean="0"/>
          </a:p>
          <a:p>
            <a:r>
              <a:rPr lang="kk-KZ" dirty="0" smtClean="0"/>
              <a:t>14n=72 -2</a:t>
            </a:r>
            <a:endParaRPr lang="ru-RU" dirty="0" smtClean="0"/>
          </a:p>
          <a:p>
            <a:r>
              <a:rPr lang="kk-KZ" dirty="0" smtClean="0"/>
              <a:t>14n=70</a:t>
            </a:r>
            <a:endParaRPr lang="ru-RU" dirty="0" smtClean="0"/>
          </a:p>
          <a:p>
            <a:r>
              <a:rPr lang="kk-KZ" dirty="0" smtClean="0"/>
              <a:t>   n=5 </a:t>
            </a: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85750"/>
            <a:ext cx="8015288" cy="914400"/>
          </a:xfrm>
        </p:spPr>
        <p:txBody>
          <a:bodyPr/>
          <a:lstStyle/>
          <a:p>
            <a:pPr algn="ctr" eaLnBrk="1" hangingPunct="1"/>
            <a:r>
              <a:rPr lang="ru-RU" smtClean="0"/>
              <a:t>Үй тапсырмасы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algn="ctr" eaLnBrk="1" hangingPunct="1">
              <a:buNone/>
            </a:pPr>
            <a:r>
              <a:rPr lang="kk-KZ" sz="2400" dirty="0" smtClean="0"/>
              <a:t>1.</a:t>
            </a:r>
            <a:r>
              <a:rPr lang="ru-RU" sz="2400" dirty="0" err="1" smtClean="0"/>
              <a:t>Молекулалық формулалары</a:t>
            </a:r>
            <a:r>
              <a:rPr lang="ru-RU" sz="2400" dirty="0" smtClean="0"/>
              <a:t> </a:t>
            </a:r>
            <a:r>
              <a:rPr lang="ru-RU" sz="2400" dirty="0" err="1" smtClean="0"/>
              <a:t>келтірілген</a:t>
            </a:r>
            <a:r>
              <a:rPr lang="ru-RU" sz="2400" dirty="0" smtClean="0"/>
              <a:t> </a:t>
            </a:r>
            <a:r>
              <a:rPr lang="ru-RU" sz="2400" dirty="0" err="1" smtClean="0"/>
              <a:t>қосылыстардың </a:t>
            </a:r>
            <a:r>
              <a:rPr lang="ru-RU" sz="2400" dirty="0" smtClean="0"/>
              <a:t>ішінен:С</a:t>
            </a:r>
            <a:r>
              <a:rPr lang="ru-RU" sz="2400" baseline="-25000" dirty="0" smtClean="0"/>
              <a:t>2</a:t>
            </a:r>
            <a:r>
              <a:rPr lang="ru-RU" sz="2400" dirty="0" smtClean="0"/>
              <a:t>Н</a:t>
            </a:r>
            <a:r>
              <a:rPr lang="ru-RU" sz="2400" baseline="-25000" dirty="0" smtClean="0"/>
              <a:t>6</a:t>
            </a:r>
            <a:r>
              <a:rPr lang="ru-RU" sz="2400" dirty="0" smtClean="0"/>
              <a:t>, С</a:t>
            </a:r>
            <a:r>
              <a:rPr lang="ru-RU" sz="2400" baseline="-25000" dirty="0" smtClean="0"/>
              <a:t>3</a:t>
            </a:r>
            <a:r>
              <a:rPr lang="ru-RU" sz="2400" dirty="0" smtClean="0"/>
              <a:t>Н</a:t>
            </a:r>
            <a:r>
              <a:rPr lang="ru-RU" sz="2400" baseline="-25000" dirty="0" smtClean="0"/>
              <a:t>8</a:t>
            </a:r>
            <a:r>
              <a:rPr lang="ru-RU" sz="2400" dirty="0" smtClean="0"/>
              <a:t>,С</a:t>
            </a:r>
            <a:r>
              <a:rPr lang="ru-RU" sz="2400" baseline="-25000" dirty="0" smtClean="0"/>
              <a:t>8</a:t>
            </a:r>
            <a:r>
              <a:rPr lang="ru-RU" sz="2400" dirty="0" smtClean="0"/>
              <a:t>Н</a:t>
            </a:r>
            <a:r>
              <a:rPr lang="ru-RU" sz="2400" baseline="-25000" dirty="0" smtClean="0"/>
              <a:t>10</a:t>
            </a:r>
            <a:r>
              <a:rPr lang="ru-RU" sz="2400" dirty="0" smtClean="0"/>
              <a:t>,С</a:t>
            </a:r>
            <a:r>
              <a:rPr lang="ru-RU" sz="2400" baseline="-25000" dirty="0" smtClean="0"/>
              <a:t>6</a:t>
            </a:r>
            <a:r>
              <a:rPr lang="ru-RU" sz="2400" dirty="0" smtClean="0"/>
              <a:t>Н</a:t>
            </a:r>
            <a:r>
              <a:rPr lang="ru-RU" sz="2400" baseline="-25000" dirty="0" smtClean="0"/>
              <a:t>6 </a:t>
            </a:r>
            <a:r>
              <a:rPr lang="ru-RU" sz="2400" dirty="0" smtClean="0"/>
              <a:t>, СН</a:t>
            </a:r>
            <a:r>
              <a:rPr lang="ru-RU" sz="2400" baseline="-25000" dirty="0" smtClean="0"/>
              <a:t>2</a:t>
            </a:r>
            <a:r>
              <a:rPr lang="ru-RU" sz="2400" dirty="0" smtClean="0"/>
              <a:t>СІ</a:t>
            </a:r>
            <a:r>
              <a:rPr lang="ru-RU" sz="2400" baseline="-25000" dirty="0" smtClean="0"/>
              <a:t>2</a:t>
            </a:r>
            <a:r>
              <a:rPr lang="ru-RU" sz="2400" dirty="0" smtClean="0"/>
              <a:t> СНСІ</a:t>
            </a:r>
            <a:r>
              <a:rPr lang="ru-RU" sz="2400" baseline="-25000" dirty="0" smtClean="0"/>
              <a:t>3</a:t>
            </a:r>
            <a:r>
              <a:rPr lang="ru-RU" sz="2400" dirty="0" smtClean="0"/>
              <a:t>, С</a:t>
            </a:r>
            <a:r>
              <a:rPr lang="ru-RU" sz="2400" baseline="-25000" dirty="0" smtClean="0"/>
              <a:t>4</a:t>
            </a:r>
            <a:r>
              <a:rPr lang="ru-RU" sz="2400" dirty="0" smtClean="0"/>
              <a:t> Н</a:t>
            </a:r>
            <a:r>
              <a:rPr lang="ru-RU" sz="2400" baseline="-25000" dirty="0" smtClean="0"/>
              <a:t>10</a:t>
            </a:r>
            <a:r>
              <a:rPr lang="ru-RU" sz="2400" dirty="0" smtClean="0"/>
              <a:t>, С</a:t>
            </a:r>
            <a:r>
              <a:rPr lang="ru-RU" sz="2400" baseline="-25000" dirty="0" smtClean="0"/>
              <a:t>8</a:t>
            </a:r>
            <a:r>
              <a:rPr lang="ru-RU" sz="2400" dirty="0" smtClean="0"/>
              <a:t>Н</a:t>
            </a:r>
            <a:r>
              <a:rPr lang="ru-RU" sz="2400" baseline="-25000" dirty="0" smtClean="0"/>
              <a:t>16</a:t>
            </a:r>
            <a:r>
              <a:rPr lang="ru-RU" sz="2400" dirty="0" smtClean="0"/>
              <a:t>, С</a:t>
            </a:r>
            <a:r>
              <a:rPr lang="ru-RU" sz="2400" baseline="-25000" dirty="0" smtClean="0"/>
              <a:t>9</a:t>
            </a:r>
            <a:r>
              <a:rPr lang="ru-RU" sz="2400" dirty="0" smtClean="0"/>
              <a:t>Н</a:t>
            </a:r>
            <a:r>
              <a:rPr lang="ru-RU" sz="2400" baseline="-25000" dirty="0" smtClean="0"/>
              <a:t>20</a:t>
            </a:r>
            <a:r>
              <a:rPr lang="ru-RU" sz="2400" dirty="0" smtClean="0"/>
              <a:t> , СН</a:t>
            </a:r>
            <a:r>
              <a:rPr lang="ru-RU" sz="2400" baseline="-25000" dirty="0" smtClean="0"/>
              <a:t>3</a:t>
            </a:r>
            <a:r>
              <a:rPr lang="ru-RU" sz="2400" dirty="0" smtClean="0"/>
              <a:t>ОН </a:t>
            </a:r>
            <a:r>
              <a:rPr lang="ru-RU" sz="2400" dirty="0" err="1" smtClean="0"/>
              <a:t>алкандардың формулаларын</a:t>
            </a:r>
            <a:r>
              <a:rPr lang="ru-RU" sz="2400" dirty="0" smtClean="0"/>
              <a:t> </a:t>
            </a:r>
            <a:r>
              <a:rPr lang="ru-RU" sz="2400" dirty="0" err="1" smtClean="0"/>
              <a:t>теріп</a:t>
            </a:r>
            <a:r>
              <a:rPr lang="ru-RU" sz="2400" dirty="0" smtClean="0"/>
              <a:t> </a:t>
            </a:r>
            <a:r>
              <a:rPr lang="ru-RU" sz="2400" dirty="0" err="1" smtClean="0"/>
              <a:t>жазып</a:t>
            </a:r>
            <a:r>
              <a:rPr lang="ru-RU" sz="2400" dirty="0" smtClean="0"/>
              <a:t>, </a:t>
            </a:r>
            <a:r>
              <a:rPr lang="ru-RU" sz="2400" dirty="0" err="1" smtClean="0"/>
              <a:t>оларды</a:t>
            </a:r>
            <a:r>
              <a:rPr lang="ru-RU" sz="2400" dirty="0" smtClean="0"/>
              <a:t> </a:t>
            </a:r>
            <a:r>
              <a:rPr lang="ru-RU" sz="2400" dirty="0" err="1" smtClean="0"/>
              <a:t>атаңдар</a:t>
            </a:r>
            <a:r>
              <a:rPr lang="ru-RU" sz="2400" dirty="0" smtClean="0"/>
              <a:t>.</a:t>
            </a:r>
          </a:p>
          <a:p>
            <a:pPr algn="ctr" eaLnBrk="1" hangingPunct="1">
              <a:buNone/>
            </a:pPr>
            <a:r>
              <a:rPr lang="kk-KZ" sz="2400" dirty="0" smtClean="0"/>
              <a:t>2.Молекуласында :а)жеті  атом көміртек ,ә) он атом сутек болатын  алкандардың  формуласын құрастырыңдар.</a:t>
            </a:r>
            <a:endParaRPr lang="ru-RU" sz="2400" dirty="0" smtClean="0"/>
          </a:p>
          <a:p>
            <a:r>
              <a:rPr lang="kk-KZ" sz="2400" dirty="0" smtClean="0"/>
              <a:t>3.Атаулары берілген қосылыстардың құрылымдық формуласын жазыңдар:</a:t>
            </a:r>
            <a:endParaRPr lang="ru-RU" sz="2400" dirty="0" smtClean="0"/>
          </a:p>
          <a:p>
            <a:r>
              <a:rPr lang="kk-KZ" sz="2400" dirty="0" smtClean="0"/>
              <a:t>а)</a:t>
            </a:r>
            <a:r>
              <a:rPr lang="ru-RU" sz="2400" dirty="0" smtClean="0"/>
              <a:t>2,3 –</a:t>
            </a:r>
            <a:r>
              <a:rPr lang="ru-RU" sz="2400" dirty="0" err="1" smtClean="0"/>
              <a:t>диметилпентан</a:t>
            </a:r>
            <a:r>
              <a:rPr lang="ru-RU" sz="2400" dirty="0" smtClean="0"/>
              <a:t>,</a:t>
            </a:r>
            <a:r>
              <a:rPr lang="kk-KZ" sz="2400" dirty="0" smtClean="0"/>
              <a:t>    ә</a:t>
            </a:r>
            <a:r>
              <a:rPr lang="ru-RU" sz="2400" dirty="0" smtClean="0"/>
              <a:t>) 2,2-диметилбутан,</a:t>
            </a:r>
          </a:p>
          <a:p>
            <a:endParaRPr lang="ru-RU" sz="2400" b="1" dirty="0" smtClean="0">
              <a:cs typeface="Arial" charset="0"/>
            </a:endParaRPr>
          </a:p>
          <a:p>
            <a:endParaRPr lang="ru-RU" dirty="0" smtClean="0"/>
          </a:p>
          <a:p>
            <a:r>
              <a:rPr lang="kk-KZ" dirty="0" smtClean="0"/>
              <a:t> </a:t>
            </a:r>
            <a:endParaRPr lang="ru-RU" dirty="0" smtClean="0"/>
          </a:p>
          <a:p>
            <a:pPr algn="ctr" eaLnBrk="1" hangingPunct="1">
              <a:buFont typeface="Wingdings" pitchFamily="2" charset="2"/>
              <a:buNone/>
            </a:pPr>
            <a:endParaRPr lang="en-US" sz="3600" dirty="0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 smtClean="0"/>
              <a:t>Сабақтың түрі</a:t>
            </a:r>
            <a:endParaRPr lang="ru-RU" dirty="0" smtClean="0"/>
          </a:p>
        </p:txBody>
      </p:sp>
      <p:sp>
        <p:nvSpPr>
          <p:cNvPr id="16387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k-KZ" dirty="0" smtClean="0"/>
          </a:p>
          <a:p>
            <a:r>
              <a:rPr lang="kk-KZ" dirty="0" smtClean="0"/>
              <a:t>Лекция формасындағы жаңа білімді меңгеру сабағы</a:t>
            </a:r>
          </a:p>
          <a:p>
            <a:endParaRPr lang="kk-KZ" dirty="0" smtClean="0"/>
          </a:p>
          <a:p>
            <a:pPr>
              <a:buNone/>
            </a:pPr>
            <a:r>
              <a:rPr lang="kk-KZ" dirty="0" smtClean="0"/>
              <a:t> </a:t>
            </a:r>
            <a:endParaRPr lang="ru-RU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Үй тапсырмасын сұрау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k-KZ" dirty="0" smtClean="0"/>
              <a:t>1.Органикалық химия нені зерттейді?</a:t>
            </a:r>
            <a:endParaRPr lang="ru-RU" dirty="0" smtClean="0"/>
          </a:p>
          <a:p>
            <a:r>
              <a:rPr lang="kk-KZ" dirty="0" smtClean="0"/>
              <a:t>2.Органикалық қосылыстардағы көміртек атомдарының валенттіліктері нешеге тең? </a:t>
            </a:r>
            <a:endParaRPr lang="ru-RU" dirty="0" smtClean="0"/>
          </a:p>
          <a:p>
            <a:r>
              <a:rPr lang="kk-KZ" dirty="0" smtClean="0"/>
              <a:t>3.Көмірсутектер деп қандай органикалық заттарды айтады?</a:t>
            </a:r>
            <a:endParaRPr lang="ru-RU" dirty="0" smtClean="0"/>
          </a:p>
          <a:p>
            <a:r>
              <a:rPr lang="kk-KZ" dirty="0" smtClean="0"/>
              <a:t>4.Органикалық химияда қандай формулалар қолданылады?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>5.Мына формулалардың түрін ажыратыңдар </a:t>
            </a:r>
            <a:endParaRPr lang="ru-RU" dirty="0"/>
          </a:p>
        </p:txBody>
      </p:sp>
      <p:pic>
        <p:nvPicPr>
          <p:cNvPr id="4" name="Содержимое 3"/>
          <p:cNvPicPr>
            <a:picLocks noGrp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643099" y="1527175"/>
            <a:ext cx="1821290" cy="4572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</a:t>
            </a:r>
            <a:r>
              <a:rPr lang="kk-KZ" dirty="0" smtClean="0"/>
              <a:t>Өткенді қайталау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k-KZ" dirty="0" smtClean="0"/>
              <a:t>6.Органикалық қосылыстар неліктен көп түрлі болады?</a:t>
            </a:r>
            <a:endParaRPr lang="ru-RU" dirty="0" smtClean="0"/>
          </a:p>
          <a:p>
            <a:r>
              <a:rPr lang="kk-KZ" dirty="0" smtClean="0"/>
              <a:t>7.Изомерлер деген не?</a:t>
            </a:r>
            <a:endParaRPr lang="ru-RU" dirty="0" smtClean="0"/>
          </a:p>
          <a:p>
            <a:r>
              <a:rPr lang="kk-KZ" dirty="0" smtClean="0"/>
              <a:t>8. Изомерленудің қандай түрлерін білесіңдер? </a:t>
            </a:r>
            <a:endParaRPr lang="ru-RU" dirty="0" smtClean="0"/>
          </a:p>
          <a:p>
            <a:r>
              <a:rPr lang="kk-KZ" dirty="0" smtClean="0"/>
              <a:t>9.Органикалық заттар қалай жіктеледі?</a:t>
            </a:r>
            <a:endParaRPr lang="ru-RU" dirty="0" smtClean="0"/>
          </a:p>
          <a:p>
            <a:r>
              <a:rPr lang="kk-KZ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188913"/>
            <a:ext cx="7989888" cy="1008062"/>
          </a:xfrm>
        </p:spPr>
        <p:txBody>
          <a:bodyPr/>
          <a:lstStyle/>
          <a:p>
            <a:pPr algn="ctr" eaLnBrk="1" hangingPunct="1"/>
            <a:r>
              <a:rPr lang="ru-RU" sz="2800" b="1" smtClean="0"/>
              <a:t>Алкандар</a:t>
            </a:r>
            <a:r>
              <a:rPr lang="en-US" sz="2800" b="1" smtClean="0"/>
              <a:t>. </a:t>
            </a:r>
            <a:r>
              <a:rPr lang="ru-RU" sz="2800" b="1" smtClean="0"/>
              <a:t>(</a:t>
            </a:r>
            <a:r>
              <a:rPr lang="ru-RU" sz="2800" b="1" i="1" smtClean="0"/>
              <a:t>қаныққан көмірсутектер</a:t>
            </a:r>
            <a:r>
              <a:rPr lang="en-US" sz="2800" b="1" i="1" smtClean="0"/>
              <a:t>.</a:t>
            </a:r>
            <a:r>
              <a:rPr lang="ru-RU" sz="2800" b="1" i="1" smtClean="0"/>
              <a:t/>
            </a:r>
            <a:br>
              <a:rPr lang="ru-RU" sz="2800" b="1" i="1" smtClean="0"/>
            </a:br>
            <a:r>
              <a:rPr lang="en-US" sz="2800" b="1" i="1" smtClean="0"/>
              <a:t> </a:t>
            </a:r>
            <a:r>
              <a:rPr lang="ru-RU" sz="2800" b="1" i="1" smtClean="0"/>
              <a:t>Парафиндер</a:t>
            </a:r>
            <a:r>
              <a:rPr lang="en-US" sz="2800" b="1" i="1" smtClean="0"/>
              <a:t>..</a:t>
            </a:r>
            <a:r>
              <a:rPr lang="ru-RU" sz="2800" b="1" smtClean="0"/>
              <a:t>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9600" y="1600200"/>
            <a:ext cx="7924800" cy="4900613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dirty="0" err="1" smtClean="0">
                <a:solidFill>
                  <a:srgbClr val="09090D"/>
                </a:solidFill>
              </a:rPr>
              <a:t>Алкандар</a:t>
            </a:r>
            <a:r>
              <a:rPr lang="ru-RU" dirty="0" smtClean="0">
                <a:solidFill>
                  <a:srgbClr val="09090D"/>
                </a:solidFill>
              </a:rPr>
              <a:t> – </a:t>
            </a:r>
            <a:r>
              <a:rPr lang="ru-RU" dirty="0" err="1" smtClean="0">
                <a:solidFill>
                  <a:srgbClr val="09090D"/>
                </a:solidFill>
              </a:rPr>
              <a:t>көміртектің барлық атомдары</a:t>
            </a:r>
            <a:r>
              <a:rPr lang="ru-RU" dirty="0" smtClean="0">
                <a:solidFill>
                  <a:srgbClr val="09090D"/>
                </a:solidFill>
              </a:rPr>
              <a:t> дара (</a:t>
            </a:r>
            <a:r>
              <a:rPr lang="el-GR" dirty="0" smtClean="0">
                <a:solidFill>
                  <a:srgbClr val="09090D"/>
                </a:solidFill>
              </a:rPr>
              <a:t>σ</a:t>
            </a:r>
            <a:r>
              <a:rPr lang="ru-RU" dirty="0" smtClean="0">
                <a:solidFill>
                  <a:srgbClr val="09090D"/>
                </a:solidFill>
              </a:rPr>
              <a:t>-)</a:t>
            </a:r>
            <a:r>
              <a:rPr lang="en-US" dirty="0" smtClean="0">
                <a:solidFill>
                  <a:srgbClr val="09090D"/>
                </a:solidFill>
              </a:rPr>
              <a:t> </a:t>
            </a:r>
            <a:r>
              <a:rPr lang="kk-KZ" dirty="0" smtClean="0">
                <a:solidFill>
                  <a:srgbClr val="09090D"/>
                </a:solidFill>
              </a:rPr>
              <a:t>сигма байланыспен  байланысқан жалпы формуласы мынандай көмірсутектер</a:t>
            </a:r>
            <a:r>
              <a:rPr lang="en-US" dirty="0" smtClean="0">
                <a:solidFill>
                  <a:srgbClr val="09090D"/>
                </a:solidFill>
              </a:rPr>
              <a:t>    </a:t>
            </a:r>
            <a:endParaRPr lang="ru-RU" dirty="0" smtClean="0">
              <a:solidFill>
                <a:srgbClr val="09090D"/>
              </a:solidFill>
            </a:endParaRPr>
          </a:p>
        </p:txBody>
      </p:sp>
      <p:sp>
        <p:nvSpPr>
          <p:cNvPr id="18436" name="Text Box 5"/>
          <p:cNvSpPr txBox="1">
            <a:spLocks noChangeArrowheads="1"/>
          </p:cNvSpPr>
          <p:nvPr/>
        </p:nvSpPr>
        <p:spPr bwMode="auto">
          <a:xfrm>
            <a:off x="3071813" y="3857625"/>
            <a:ext cx="2593975" cy="2559050"/>
          </a:xfrm>
          <a:prstGeom prst="rect">
            <a:avLst/>
          </a:prstGeom>
          <a:solidFill>
            <a:srgbClr val="EFEC6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5400" b="1">
              <a:solidFill>
                <a:srgbClr val="110805"/>
              </a:solidFill>
            </a:endParaRPr>
          </a:p>
          <a:p>
            <a:r>
              <a:rPr lang="en-US" sz="5400" b="1">
                <a:solidFill>
                  <a:srgbClr val="110805"/>
                </a:solidFill>
              </a:rPr>
              <a:t>C</a:t>
            </a:r>
            <a:r>
              <a:rPr lang="en-US" sz="3600" b="1">
                <a:solidFill>
                  <a:srgbClr val="110805"/>
                </a:solidFill>
              </a:rPr>
              <a:t>n</a:t>
            </a:r>
            <a:r>
              <a:rPr lang="en-US" sz="5400" b="1">
                <a:solidFill>
                  <a:srgbClr val="110805"/>
                </a:solidFill>
              </a:rPr>
              <a:t>H</a:t>
            </a:r>
            <a:r>
              <a:rPr lang="en-US" sz="2800" b="1">
                <a:solidFill>
                  <a:srgbClr val="110805"/>
                </a:solidFill>
              </a:rPr>
              <a:t>2n+2</a:t>
            </a:r>
            <a:endParaRPr lang="ru-RU" sz="2800" b="1">
              <a:solidFill>
                <a:srgbClr val="110805"/>
              </a:solidFill>
            </a:endParaRPr>
          </a:p>
          <a:p>
            <a:endParaRPr lang="ru-RU" sz="5400" b="1">
              <a:solidFill>
                <a:srgbClr val="11080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 </a:t>
            </a:r>
            <a:r>
              <a:rPr lang="ru-RU" sz="3600" dirty="0" err="1" smtClean="0"/>
              <a:t>Алкандар</a:t>
            </a:r>
            <a:r>
              <a:rPr lang="kk-KZ" sz="3600" dirty="0" smtClean="0"/>
              <a:t>.Қаныққан көмірсутектер</a:t>
            </a:r>
            <a:endParaRPr lang="ru-RU" sz="3600" dirty="0"/>
          </a:p>
        </p:txBody>
      </p:sp>
      <p:pic>
        <p:nvPicPr>
          <p:cNvPr id="4" name="Содержимое 3"/>
          <p:cNvPicPr>
            <a:picLocks noGrp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643099" y="1527175"/>
            <a:ext cx="1821290" cy="4572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</a:t>
            </a:r>
            <a:r>
              <a:rPr lang="kk-KZ" b="1" dirty="0" smtClean="0"/>
              <a:t>C</a:t>
            </a:r>
            <a:r>
              <a:rPr lang="kk-KZ" b="1" baseline="-25000" dirty="0" smtClean="0"/>
              <a:t>n</a:t>
            </a:r>
            <a:r>
              <a:rPr lang="kk-KZ" b="1" dirty="0" smtClean="0"/>
              <a:t> H </a:t>
            </a:r>
            <a:r>
              <a:rPr lang="kk-KZ" b="1" baseline="-25000" dirty="0" smtClean="0"/>
              <a:t>2n+2</a:t>
            </a:r>
            <a:r>
              <a:rPr lang="kk-KZ" dirty="0" smtClean="0"/>
              <a:t>  есепте  қолдану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k-KZ" sz="2400" b="1" dirty="0" smtClean="0"/>
              <a:t>1</a:t>
            </a:r>
            <a:r>
              <a:rPr lang="kk-KZ" sz="2400" dirty="0" smtClean="0"/>
              <a:t>.Көміртек атомының саны үшке тең  (n= 3) алканның  молекулалық массасын есептеңдер.</a:t>
            </a:r>
            <a:endParaRPr lang="ru-RU" sz="2400" dirty="0" smtClean="0"/>
          </a:p>
          <a:p>
            <a:r>
              <a:rPr lang="kk-KZ" sz="2400" b="1" dirty="0" smtClean="0"/>
              <a:t>Шешуі:</a:t>
            </a:r>
            <a:endParaRPr lang="ru-RU" sz="2400" dirty="0" smtClean="0"/>
          </a:p>
          <a:p>
            <a:r>
              <a:rPr lang="kk-KZ" sz="2400" dirty="0" smtClean="0"/>
              <a:t>  n= 3.       </a:t>
            </a:r>
            <a:r>
              <a:rPr lang="kk-KZ" sz="2400" b="1" dirty="0" smtClean="0"/>
              <a:t>C</a:t>
            </a:r>
            <a:r>
              <a:rPr lang="kk-KZ" sz="2400" b="1" baseline="-25000" dirty="0" smtClean="0"/>
              <a:t>n</a:t>
            </a:r>
            <a:r>
              <a:rPr lang="kk-KZ" sz="2400" b="1" dirty="0" smtClean="0"/>
              <a:t> H </a:t>
            </a:r>
            <a:r>
              <a:rPr lang="kk-KZ" sz="2400" b="1" baseline="-25000" dirty="0" smtClean="0"/>
              <a:t>2n+2</a:t>
            </a:r>
            <a:r>
              <a:rPr lang="kk-KZ" sz="2400" dirty="0" smtClean="0"/>
              <a:t>     </a:t>
            </a:r>
            <a:r>
              <a:rPr lang="kk-KZ" sz="2400" b="1" dirty="0" smtClean="0"/>
              <a:t>C</a:t>
            </a:r>
            <a:r>
              <a:rPr lang="kk-KZ" sz="2400" b="1" baseline="-25000" dirty="0" smtClean="0"/>
              <a:t>3</a:t>
            </a:r>
            <a:r>
              <a:rPr lang="kk-KZ" sz="2400" b="1" dirty="0" smtClean="0"/>
              <a:t> H </a:t>
            </a:r>
            <a:r>
              <a:rPr lang="kk-KZ" sz="2400" b="1" baseline="-25000" dirty="0" smtClean="0"/>
              <a:t>8 </a:t>
            </a:r>
            <a:r>
              <a:rPr lang="kk-KZ" sz="2400" dirty="0" smtClean="0"/>
              <a:t> -пропан .  </a:t>
            </a:r>
          </a:p>
          <a:p>
            <a:r>
              <a:rPr lang="kk-KZ" sz="2400" dirty="0" smtClean="0"/>
              <a:t>  М( </a:t>
            </a:r>
            <a:r>
              <a:rPr lang="kk-KZ" sz="2400" b="1" dirty="0" smtClean="0"/>
              <a:t>C</a:t>
            </a:r>
            <a:r>
              <a:rPr lang="kk-KZ" sz="2400" b="1" baseline="-25000" dirty="0" smtClean="0"/>
              <a:t>3</a:t>
            </a:r>
            <a:r>
              <a:rPr lang="kk-KZ" sz="2400" b="1" dirty="0" smtClean="0"/>
              <a:t> H </a:t>
            </a:r>
            <a:r>
              <a:rPr lang="kk-KZ" sz="2400" b="1" baseline="-25000" dirty="0" smtClean="0"/>
              <a:t>8 </a:t>
            </a:r>
            <a:r>
              <a:rPr lang="kk-KZ" sz="2400" dirty="0" smtClean="0"/>
              <a:t> ) =  12  *3+8=44</a:t>
            </a:r>
            <a:endParaRPr lang="ru-RU" sz="2400" dirty="0" smtClean="0"/>
          </a:p>
          <a:p>
            <a:r>
              <a:rPr lang="kk-KZ" sz="2400" b="1" dirty="0" smtClean="0"/>
              <a:t> 2</a:t>
            </a:r>
            <a:r>
              <a:rPr lang="kk-KZ" sz="2400" dirty="0" smtClean="0"/>
              <a:t> . М r=100 тең алканның  формуласын  анықтау.</a:t>
            </a:r>
            <a:endParaRPr lang="ru-RU" sz="2400" dirty="0" smtClean="0"/>
          </a:p>
          <a:p>
            <a:r>
              <a:rPr lang="kk-KZ" sz="2400" dirty="0" smtClean="0"/>
              <a:t> 12n+2n+2=100</a:t>
            </a:r>
            <a:endParaRPr lang="ru-RU" sz="2400" dirty="0" smtClean="0"/>
          </a:p>
          <a:p>
            <a:r>
              <a:rPr lang="kk-KZ" sz="2400" dirty="0" smtClean="0"/>
              <a:t>  14n=100 -2</a:t>
            </a:r>
            <a:endParaRPr lang="ru-RU" sz="2400" dirty="0" smtClean="0"/>
          </a:p>
          <a:p>
            <a:r>
              <a:rPr lang="kk-KZ" sz="2400" dirty="0" smtClean="0"/>
              <a:t>   14n  = 98</a:t>
            </a:r>
            <a:endParaRPr lang="ru-RU" sz="2400" dirty="0" smtClean="0"/>
          </a:p>
          <a:p>
            <a:r>
              <a:rPr lang="kk-KZ" sz="2400" dirty="0" smtClean="0"/>
              <a:t>       n=7                </a:t>
            </a:r>
            <a:r>
              <a:rPr lang="kk-KZ" sz="2400" b="1" dirty="0" smtClean="0"/>
              <a:t>C </a:t>
            </a:r>
            <a:r>
              <a:rPr lang="kk-KZ" sz="2400" b="1" baseline="-25000" dirty="0" smtClean="0"/>
              <a:t>7</a:t>
            </a:r>
            <a:r>
              <a:rPr lang="kk-KZ" sz="2400" b="1" dirty="0" smtClean="0"/>
              <a:t>H</a:t>
            </a:r>
            <a:r>
              <a:rPr lang="kk-KZ" sz="2400" b="1" baseline="-25000" dirty="0" smtClean="0"/>
              <a:t>16</a:t>
            </a:r>
            <a:r>
              <a:rPr lang="kk-KZ" sz="2400" b="1" dirty="0" smtClean="0"/>
              <a:t> -гептан</a:t>
            </a:r>
            <a:endParaRPr lang="ru-RU" sz="2400" dirty="0" smtClean="0"/>
          </a:p>
          <a:p>
            <a:r>
              <a:rPr lang="kk-KZ" sz="2400" dirty="0" smtClean="0"/>
              <a:t>  </a:t>
            </a:r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литра">
  <a:themeElements>
    <a:clrScheme name="Палитра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Палит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6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6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Палитра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2193</TotalTime>
  <Words>882</Words>
  <Application>Microsoft Office PowerPoint</Application>
  <PresentationFormat>Экран (4:3)</PresentationFormat>
  <Paragraphs>248</Paragraphs>
  <Slides>27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0" baseType="lpstr">
      <vt:lpstr>Палитра</vt:lpstr>
      <vt:lpstr>Официальная</vt:lpstr>
      <vt:lpstr>Видео-клип</vt:lpstr>
      <vt:lpstr>Ашық сабақ </vt:lpstr>
      <vt:lpstr>Сабақтың мақсаты:</vt:lpstr>
      <vt:lpstr>Сабақтың түрі</vt:lpstr>
      <vt:lpstr>Үй тапсырмасын сұрау </vt:lpstr>
      <vt:lpstr>5.Мына формулалардың түрін ажыратыңдар </vt:lpstr>
      <vt:lpstr>          Өткенді қайталау</vt:lpstr>
      <vt:lpstr>Алкандар. (қаныққан көмірсутектер.  Парафиндер..)</vt:lpstr>
      <vt:lpstr>  Алкандар.Қаныққан көмірсутектер</vt:lpstr>
      <vt:lpstr>       Cn H 2n+2  есепте  қолдану</vt:lpstr>
      <vt:lpstr>Метанның гомологтық қатары</vt:lpstr>
      <vt:lpstr> Радикалдар – жұптаспаған электроны бар бөлшектер.</vt:lpstr>
      <vt:lpstr>Алкандардың Изомериясы және  номенклатурасы</vt:lpstr>
      <vt:lpstr>Алкандардың Изомериясы және  номенклатурасы</vt:lpstr>
      <vt:lpstr>Алкандардың Изомериясы және  номенклатурасы</vt:lpstr>
      <vt:lpstr>Физикалық қасиеттері</vt:lpstr>
      <vt:lpstr>Алынуы</vt:lpstr>
      <vt:lpstr>Химиялық қасиеті 1. Орын басу реакциялары</vt:lpstr>
      <vt:lpstr>Слайд 18</vt:lpstr>
      <vt:lpstr>6. Жану тотығу: CH4 + 2O2 → CO2 + 2H2O + Q </vt:lpstr>
      <vt:lpstr> алкандардың қолданылуы</vt:lpstr>
      <vt:lpstr>қолданылуы</vt:lpstr>
      <vt:lpstr>Қабілетті </vt:lpstr>
      <vt:lpstr>Озық ойлы</vt:lpstr>
      <vt:lpstr>          Жауабы</vt:lpstr>
      <vt:lpstr>          Дарынды  студент</vt:lpstr>
      <vt:lpstr>                  Шешуі</vt:lpstr>
      <vt:lpstr>Үй тапсырмасы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Айгуль</dc:creator>
  <cp:lastModifiedBy>Admin</cp:lastModifiedBy>
  <cp:revision>219</cp:revision>
  <dcterms:created xsi:type="dcterms:W3CDTF">2005-04-19T19:53:39Z</dcterms:created>
  <dcterms:modified xsi:type="dcterms:W3CDTF">2023-09-26T10:54:28Z</dcterms:modified>
</cp:coreProperties>
</file>