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9" r:id="rId6"/>
    <p:sldId id="260" r:id="rId7"/>
    <p:sldId id="261" r:id="rId8"/>
    <p:sldId id="262" r:id="rId9"/>
    <p:sldId id="265" r:id="rId10"/>
    <p:sldId id="264"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ru-RU" smtClean="0"/>
              <a:t>Образец заголовка</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26.11.2021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26.11.2021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26.11.2021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26.11.2021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26.11.2021</a:t>
            </a:fld>
            <a:endParaRPr lang="ru-R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ru-RU" smtClean="0"/>
              <a:t>Вставка рисунка</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26.11.2021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4C71EC6-210F-42DE-9C53-41977AD35B3D}" type="datetimeFigureOut">
              <a:rPr lang="ru-RU" smtClean="0"/>
              <a:t>26.11.2021</a:t>
            </a:fld>
            <a:endParaRPr lang="ru-RU"/>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ru-RU"/>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rot="19140000">
            <a:off x="699750" y="1416505"/>
            <a:ext cx="5648623" cy="1562084"/>
          </a:xfrm>
        </p:spPr>
        <p:txBody>
          <a:bodyPr/>
          <a:lstStyle/>
          <a:p>
            <a:r>
              <a:rPr lang="kk-KZ" b="1" dirty="0">
                <a:solidFill>
                  <a:schemeClr val="accent2">
                    <a:lumMod val="75000"/>
                  </a:schemeClr>
                </a:solidFill>
                <a:effectLst/>
                <a:latin typeface="Segoe UI Black" pitchFamily="34" charset="0"/>
                <a:ea typeface="Segoe UI Black" pitchFamily="34" charset="0"/>
              </a:rPr>
              <a:t>Тақырыбы</a:t>
            </a:r>
            <a:r>
              <a:rPr lang="kk-KZ" b="1" dirty="0" smtClean="0">
                <a:solidFill>
                  <a:schemeClr val="accent2">
                    <a:lumMod val="75000"/>
                  </a:schemeClr>
                </a:solidFill>
                <a:effectLst/>
                <a:latin typeface="Segoe UI Black" pitchFamily="34" charset="0"/>
                <a:ea typeface="Segoe UI Black" pitchFamily="34" charset="0"/>
              </a:rPr>
              <a:t>: </a:t>
            </a:r>
            <a:r>
              <a:rPr lang="kk-KZ" b="1" dirty="0">
                <a:solidFill>
                  <a:schemeClr val="accent2">
                    <a:lumMod val="75000"/>
                  </a:schemeClr>
                </a:solidFill>
                <a:effectLst/>
                <a:latin typeface="Segoe UI Black" pitchFamily="34" charset="0"/>
                <a:ea typeface="Segoe UI Black" pitchFamily="34" charset="0"/>
              </a:rPr>
              <a:t>Қызметтердің сәйкестігін </a:t>
            </a:r>
            <a:r>
              <a:rPr lang="kk-KZ" b="1" dirty="0" smtClean="0">
                <a:solidFill>
                  <a:schemeClr val="accent2">
                    <a:lumMod val="75000"/>
                  </a:schemeClr>
                </a:solidFill>
                <a:effectLst/>
                <a:latin typeface="Segoe UI Black" pitchFamily="34" charset="0"/>
                <a:ea typeface="Segoe UI Black" pitchFamily="34" charset="0"/>
              </a:rPr>
              <a:t>растау</a:t>
            </a:r>
            <a:endParaRPr lang="ru-RU" dirty="0">
              <a:solidFill>
                <a:schemeClr val="accent2">
                  <a:lumMod val="75000"/>
                </a:schemeClr>
              </a:solidFill>
              <a:effectLst/>
              <a:latin typeface="Segoe UI Black" pitchFamily="34" charset="0"/>
              <a:ea typeface="Segoe UI Black" pitchFamily="34" charset="0"/>
            </a:endParaRPr>
          </a:p>
        </p:txBody>
      </p:sp>
      <p:sp>
        <p:nvSpPr>
          <p:cNvPr id="5" name="Прямоугольник 4"/>
          <p:cNvSpPr/>
          <p:nvPr/>
        </p:nvSpPr>
        <p:spPr>
          <a:xfrm>
            <a:off x="4139952" y="4869160"/>
            <a:ext cx="4572000" cy="923330"/>
          </a:xfrm>
          <a:prstGeom prst="rect">
            <a:avLst/>
          </a:prstGeom>
        </p:spPr>
        <p:txBody>
          <a:bodyPr>
            <a:spAutoFit/>
          </a:bodyPr>
          <a:lstStyle/>
          <a:p>
            <a:pPr algn="r"/>
            <a:r>
              <a:rPr lang="kk-KZ" b="1" dirty="0">
                <a:solidFill>
                  <a:schemeClr val="bg1"/>
                </a:solidFill>
                <a:latin typeface="Times New Roman" pitchFamily="18" charset="0"/>
                <a:cs typeface="Times New Roman" pitchFamily="18" charset="0"/>
              </a:rPr>
              <a:t> </a:t>
            </a:r>
            <a:r>
              <a:rPr lang="kk-KZ" b="1" dirty="0" smtClean="0">
                <a:solidFill>
                  <a:schemeClr val="bg1"/>
                </a:solidFill>
                <a:latin typeface="Times New Roman" pitchFamily="18" charset="0"/>
                <a:cs typeface="Times New Roman" pitchFamily="18" charset="0"/>
              </a:rPr>
              <a:t>Мұғалжар </a:t>
            </a:r>
            <a:r>
              <a:rPr lang="kk-KZ" b="1" dirty="0">
                <a:solidFill>
                  <a:schemeClr val="bg1"/>
                </a:solidFill>
                <a:latin typeface="Times New Roman" pitchFamily="18" charset="0"/>
                <a:cs typeface="Times New Roman" pitchFamily="18" charset="0"/>
              </a:rPr>
              <a:t>гуманитарлы-техникалық колледжі</a:t>
            </a:r>
            <a:endParaRPr lang="ru-RU" b="1" dirty="0">
              <a:solidFill>
                <a:schemeClr val="bg1"/>
              </a:solidFill>
              <a:latin typeface="Times New Roman" pitchFamily="18" charset="0"/>
              <a:cs typeface="Times New Roman" pitchFamily="18" charset="0"/>
            </a:endParaRPr>
          </a:p>
          <a:p>
            <a:pPr algn="r"/>
            <a:r>
              <a:rPr lang="kk-KZ" b="1" dirty="0">
                <a:solidFill>
                  <a:schemeClr val="bg1"/>
                </a:solidFill>
                <a:latin typeface="Times New Roman" pitchFamily="18" charset="0"/>
                <a:cs typeface="Times New Roman" pitchFamily="18" charset="0"/>
              </a:rPr>
              <a:t>Оқытушы: Машибаева И.А.</a:t>
            </a:r>
            <a:endParaRPr lang="ru-RU"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265196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85916" y="1556792"/>
            <a:ext cx="7457984" cy="3693319"/>
          </a:xfrm>
          <a:prstGeom prst="rect">
            <a:avLst/>
          </a:prstGeom>
        </p:spPr>
        <p:txBody>
          <a:bodyPr wrap="square">
            <a:spAutoFit/>
          </a:bodyPr>
          <a:lstStyle/>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Инспекциялық</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бақылаудың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Орган </a:t>
            </a:r>
            <a:r>
              <a:rPr lang="ru-RU" dirty="0" err="1">
                <a:latin typeface="Times New Roman" pitchFamily="18" charset="0"/>
                <a:cs typeface="Times New Roman" pitchFamily="18" charset="0"/>
              </a:rPr>
              <a:t>көрсетілетін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нормативтік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құжаттардың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талаптарына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келмеген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сондай-ақ</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	1</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арналған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нормативтік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құжат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өзгерген</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	2</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технологиялық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өзгерген</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	3</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сынақтар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әдістері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егер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өзгерістер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қызметтердің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сәйкессіздігін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тудыруы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болғанда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сапаны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қамтамасыз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жүйесі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сертификаттау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кезінде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тексерілетін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шарттары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өзгерген</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	4</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егер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кәсіпорын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тоқтатқан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Сертификаттың</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қолданылуын</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тоқтата</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тұруы</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немесе</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жоюы</a:t>
            </a:r>
            <a:r>
              <a:rPr lang="ru-RU" b="1" dirty="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мүмкін</a:t>
            </a:r>
            <a:endParaRPr lang="ru-RU" b="1" dirty="0" smtClean="0">
              <a:solidFill>
                <a:srgbClr val="FF0000"/>
              </a:solidFill>
              <a:latin typeface="Times New Roman" pitchFamily="18" charset="0"/>
              <a:cs typeface="Times New Roman" pitchFamily="18" charset="0"/>
            </a:endParaRPr>
          </a:p>
          <a:p>
            <a:endParaRPr lang="ru-RU" b="1" dirty="0">
              <a:solidFill>
                <a:srgbClr val="FF0000"/>
              </a:solidFill>
              <a:latin typeface="Times New Roman" pitchFamily="18" charset="0"/>
              <a:cs typeface="Times New Roman" pitchFamily="18" charset="0"/>
            </a:endParaRPr>
          </a:p>
        </p:txBody>
      </p:sp>
      <p:sp>
        <p:nvSpPr>
          <p:cNvPr id="3" name="Заголовок 1"/>
          <p:cNvSpPr txBox="1">
            <a:spLocks/>
          </p:cNvSpPr>
          <p:nvPr/>
        </p:nvSpPr>
        <p:spPr>
          <a:xfrm>
            <a:off x="822960" y="365760"/>
            <a:ext cx="7520940" cy="548640"/>
          </a:xfrm>
          <a:prstGeom prst="rect">
            <a:avLst/>
          </a:prstGeom>
        </p:spPr>
        <p:txBody>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ru-RU" b="1" dirty="0" err="1">
                <a:solidFill>
                  <a:srgbClr val="FF0000"/>
                </a:solidFill>
                <a:latin typeface="Times New Roman" pitchFamily="18" charset="0"/>
                <a:cs typeface="Times New Roman" pitchFamily="18" charset="0"/>
              </a:rPr>
              <a:t>Сертификаттың</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қолданылуын</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тоқтата</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тұруы</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немесе</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жоюы</a:t>
            </a:r>
            <a:endParaRPr lang="ru-RU" b="1" dirty="0"/>
          </a:p>
        </p:txBody>
      </p:sp>
    </p:spTree>
    <p:extLst>
      <p:ext uri="{BB962C8B-B14F-4D97-AF65-F5344CB8AC3E}">
        <p14:creationId xmlns:p14="http://schemas.microsoft.com/office/powerpoint/2010/main" val="1608054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85916" y="1556792"/>
            <a:ext cx="7457984" cy="3416320"/>
          </a:xfrm>
          <a:prstGeom prst="rect">
            <a:avLst/>
          </a:prstGeom>
        </p:spPr>
        <p:txBody>
          <a:bodyPr wrap="square">
            <a:spAutoFit/>
          </a:bodyPr>
          <a:lstStyle/>
          <a:p>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Сертификаттың</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қолданылуын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тоқтата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сәйкессіздіктің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себептері</a:t>
            </a:r>
            <a:r>
              <a:rPr lang="ru-RU" dirty="0">
                <a:latin typeface="Times New Roman" pitchFamily="18" charset="0"/>
                <a:cs typeface="Times New Roman" pitchFamily="18" charset="0"/>
              </a:rPr>
              <a:t> оны </a:t>
            </a:r>
            <a:r>
              <a:rPr lang="ru-RU" dirty="0" err="1">
                <a:latin typeface="Times New Roman" pitchFamily="18" charset="0"/>
                <a:cs typeface="Times New Roman" pitchFamily="18" charset="0"/>
              </a:rPr>
              <a:t>берген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келісілген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түзеу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іс-шараларының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жолымен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жойылған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қызметтердің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нормативтік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құжаттарға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сәйкестігін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қайтадан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сертификаттау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сынақтарын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жүргізбестен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растаған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қабылданады</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Сертификаттың</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қолданылуын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тоқтата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ақпаратты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қызметтерді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орындаушыға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реттеу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уәкілетті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тұтынушыларға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мүдделі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адамдарға</a:t>
            </a:r>
            <a:r>
              <a:rPr lang="ru-RU" dirty="0">
                <a:latin typeface="Times New Roman" pitchFamily="18" charset="0"/>
                <a:cs typeface="Times New Roman" pitchFamily="18" charset="0"/>
              </a:rPr>
              <a:t> Сертификат </a:t>
            </a:r>
            <a:r>
              <a:rPr lang="ru-RU" dirty="0" err="1">
                <a:latin typeface="Times New Roman" pitchFamily="18" charset="0"/>
                <a:cs typeface="Times New Roman" pitchFamily="18" charset="0"/>
              </a:rPr>
              <a:t>берген</a:t>
            </a:r>
            <a:r>
              <a:rPr lang="ru-RU" dirty="0">
                <a:latin typeface="Times New Roman" pitchFamily="18" charset="0"/>
                <a:cs typeface="Times New Roman" pitchFamily="18" charset="0"/>
              </a:rPr>
              <a:t> Орган </a:t>
            </a:r>
            <a:r>
              <a:rPr lang="ru-RU" dirty="0" err="1">
                <a:latin typeface="Times New Roman" pitchFamily="18" charset="0"/>
                <a:cs typeface="Times New Roman" pitchFamily="18" charset="0"/>
              </a:rPr>
              <a:t>хабарлайды</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Сертификатты</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жою</a:t>
            </a:r>
            <a:r>
              <a:rPr lang="ru-RU" dirty="0">
                <a:latin typeface="Times New Roman" pitchFamily="18" charset="0"/>
                <a:cs typeface="Times New Roman" pitchFamily="18" charset="0"/>
              </a:rPr>
              <a:t> оны </a:t>
            </a:r>
            <a:r>
              <a:rPr lang="ru-RU" dirty="0" err="1">
                <a:latin typeface="Times New Roman" pitchFamily="18" charset="0"/>
                <a:cs typeface="Times New Roman" pitchFamily="18" charset="0"/>
              </a:rPr>
              <a:t>мемлекеттік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реттеу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жүйесінің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тізілімінен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шығарған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сәттен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енеді</a:t>
            </a:r>
            <a:endParaRPr lang="ru-RU" b="1" dirty="0">
              <a:solidFill>
                <a:srgbClr val="FF0000"/>
              </a:solidFill>
              <a:latin typeface="Times New Roman" pitchFamily="18" charset="0"/>
              <a:cs typeface="Times New Roman" pitchFamily="18" charset="0"/>
            </a:endParaRPr>
          </a:p>
        </p:txBody>
      </p:sp>
      <p:sp>
        <p:nvSpPr>
          <p:cNvPr id="3" name="Заголовок 1"/>
          <p:cNvSpPr txBox="1">
            <a:spLocks/>
          </p:cNvSpPr>
          <p:nvPr/>
        </p:nvSpPr>
        <p:spPr>
          <a:xfrm>
            <a:off x="822960" y="365760"/>
            <a:ext cx="7520940" cy="548640"/>
          </a:xfrm>
          <a:prstGeom prst="rect">
            <a:avLst/>
          </a:prstGeom>
        </p:spPr>
        <p:txBody>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ru-RU" b="1" dirty="0" err="1">
                <a:solidFill>
                  <a:srgbClr val="FF0000"/>
                </a:solidFill>
                <a:latin typeface="Times New Roman" pitchFamily="18" charset="0"/>
                <a:cs typeface="Times New Roman" pitchFamily="18" charset="0"/>
              </a:rPr>
              <a:t>Сертификаттың</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қолданылуын</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тоқтата</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тұруы</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немесе</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жоюы</a:t>
            </a:r>
            <a:endParaRPr lang="ru-RU" b="1" dirty="0"/>
          </a:p>
        </p:txBody>
      </p:sp>
    </p:spTree>
    <p:extLst>
      <p:ext uri="{BB962C8B-B14F-4D97-AF65-F5344CB8AC3E}">
        <p14:creationId xmlns:p14="http://schemas.microsoft.com/office/powerpoint/2010/main" val="3990604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3820" y="692696"/>
            <a:ext cx="7520940" cy="975008"/>
          </a:xfrm>
          <a:solidFill>
            <a:schemeClr val="accent2">
              <a:lumMod val="60000"/>
              <a:lumOff val="40000"/>
            </a:schemeClr>
          </a:solidFill>
        </p:spPr>
        <p:txBody>
          <a:bodyPr/>
          <a:lstStyle/>
          <a:p>
            <a:pPr algn="ctr"/>
            <a:r>
              <a:rPr lang="kk-KZ" b="1" dirty="0">
                <a:latin typeface="Times New Roman" pitchFamily="18" charset="0"/>
                <a:cs typeface="Times New Roman" pitchFamily="18" charset="0"/>
              </a:rPr>
              <a:t>Өздік бақылауға арналған сұрақтар</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
        <p:nvSpPr>
          <p:cNvPr id="3" name="Прямоугольник 2"/>
          <p:cNvSpPr/>
          <p:nvPr/>
        </p:nvSpPr>
        <p:spPr>
          <a:xfrm>
            <a:off x="755576" y="1988840"/>
            <a:ext cx="7128792" cy="1754326"/>
          </a:xfrm>
          <a:prstGeom prst="rect">
            <a:avLst/>
          </a:prstGeom>
        </p:spPr>
        <p:txBody>
          <a:bodyPr wrap="square">
            <a:spAutoFit/>
          </a:bodyPr>
          <a:lstStyle/>
          <a:p>
            <a:r>
              <a:rPr lang="kk-KZ" dirty="0" smtClean="0">
                <a:latin typeface="Times New Roman" pitchFamily="18" charset="0"/>
                <a:cs typeface="Times New Roman" pitchFamily="18" charset="0"/>
              </a:rPr>
              <a:t>1 </a:t>
            </a:r>
            <a:r>
              <a:rPr lang="kk-KZ" dirty="0">
                <a:latin typeface="Times New Roman" pitchFamily="18" charset="0"/>
                <a:cs typeface="Times New Roman" pitchFamily="18" charset="0"/>
              </a:rPr>
              <a:t>Қызметтердің қандай түрлерін білесіз?</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2 </a:t>
            </a:r>
            <a:r>
              <a:rPr lang="kk-KZ" dirty="0">
                <a:latin typeface="Times New Roman" pitchFamily="18" charset="0"/>
                <a:cs typeface="Times New Roman" pitchFamily="18" charset="0"/>
              </a:rPr>
              <a:t>Қызметтерге сертификаттауды қалай жүргізеді?</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3 Қызметтер мен өнімдерге сертификаттауды жүргізудің ерекшеліктері бар ма?</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4 Сертификатталған қызметке инспекциялық бақылауды қалай жүргізеді?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541180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365760"/>
            <a:ext cx="7520940" cy="975008"/>
          </a:xfrm>
          <a:solidFill>
            <a:schemeClr val="accent2">
              <a:lumMod val="60000"/>
              <a:lumOff val="40000"/>
            </a:schemeClr>
          </a:solidFill>
        </p:spPr>
        <p:txBody>
          <a:bodyPr/>
          <a:lstStyle/>
          <a:p>
            <a:pPr algn="ctr"/>
            <a:r>
              <a:rPr lang="kk-KZ" b="1" dirty="0">
                <a:latin typeface="Times New Roman" pitchFamily="18" charset="0"/>
                <a:cs typeface="Times New Roman" pitchFamily="18" charset="0"/>
              </a:rPr>
              <a:t>Ұсынылатын әдебиеттер:	</a:t>
            </a:r>
            <a:endParaRPr lang="ru-RU" b="1" dirty="0">
              <a:latin typeface="Times New Roman" pitchFamily="18" charset="0"/>
              <a:cs typeface="Times New Roman" pitchFamily="18" charset="0"/>
            </a:endParaRPr>
          </a:p>
        </p:txBody>
      </p:sp>
      <p:sp>
        <p:nvSpPr>
          <p:cNvPr id="3" name="Прямоугольник 2"/>
          <p:cNvSpPr/>
          <p:nvPr/>
        </p:nvSpPr>
        <p:spPr>
          <a:xfrm>
            <a:off x="899592" y="2060848"/>
            <a:ext cx="7128792" cy="1477328"/>
          </a:xfrm>
          <a:prstGeom prst="rect">
            <a:avLst/>
          </a:prstGeom>
        </p:spPr>
        <p:txBody>
          <a:bodyPr wrap="square">
            <a:spAutoFit/>
          </a:bodyPr>
          <a:lstStyle/>
          <a:p>
            <a:r>
              <a:rPr lang="ru-RU" dirty="0" smtClean="0">
                <a:latin typeface="Times New Roman" pitchFamily="18" charset="0"/>
                <a:cs typeface="Times New Roman" pitchFamily="18" charset="0"/>
              </a:rPr>
              <a:t>1    </a:t>
            </a:r>
            <a:r>
              <a:rPr lang="ru-RU" dirty="0">
                <a:latin typeface="Times New Roman" pitchFamily="18" charset="0"/>
                <a:cs typeface="Times New Roman" pitchFamily="18" charset="0"/>
              </a:rPr>
              <a:t>Основы стандартизации, метрологии, сертификации и менеджмента качества. Учебное пособие под  </a:t>
            </a:r>
            <a:r>
              <a:rPr lang="ru-RU" dirty="0" err="1">
                <a:latin typeface="Times New Roman" pitchFamily="18" charset="0"/>
                <a:cs typeface="Times New Roman" pitchFamily="18" charset="0"/>
              </a:rPr>
              <a:t>редак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Тазабекова</a:t>
            </a:r>
            <a:r>
              <a:rPr lang="ru-RU" dirty="0">
                <a:latin typeface="Times New Roman" pitchFamily="18" charset="0"/>
                <a:cs typeface="Times New Roman" pitchFamily="18" charset="0"/>
              </a:rPr>
              <a:t> Алматы.: 2003 г. </a:t>
            </a:r>
            <a:r>
              <a:rPr lang="kk-KZ" dirty="0">
                <a:latin typeface="Times New Roman" pitchFamily="18" charset="0"/>
                <a:cs typeface="Times New Roman" pitchFamily="18" charset="0"/>
              </a:rPr>
              <a:t>- </a:t>
            </a:r>
            <a:r>
              <a:rPr lang="ru-RU" dirty="0">
                <a:latin typeface="Times New Roman" pitchFamily="18" charset="0"/>
                <a:cs typeface="Times New Roman" pitchFamily="18" charset="0"/>
              </a:rPr>
              <a:t>450 с</a:t>
            </a:r>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ru-MO" dirty="0">
                <a:latin typeface="Times New Roman" pitchFamily="18" charset="0"/>
                <a:cs typeface="Times New Roman" pitchFamily="18" charset="0"/>
              </a:rPr>
              <a:t>2 </a:t>
            </a:r>
            <a:r>
              <a:rPr lang="ru-MO" dirty="0" err="1">
                <a:latin typeface="Times New Roman" pitchFamily="18" charset="0"/>
                <a:cs typeface="Times New Roman" pitchFamily="18" charset="0"/>
              </a:rPr>
              <a:t>Ракымжанова</a:t>
            </a:r>
            <a:r>
              <a:rPr lang="ru-MO" dirty="0">
                <a:latin typeface="Times New Roman" pitchFamily="18" charset="0"/>
                <a:cs typeface="Times New Roman" pitchFamily="18" charset="0"/>
              </a:rPr>
              <a:t> М.Т. </a:t>
            </a:r>
            <a:r>
              <a:rPr lang="ru-MO" dirty="0" err="1">
                <a:latin typeface="Times New Roman" pitchFamily="18" charset="0"/>
                <a:cs typeface="Times New Roman" pitchFamily="18" charset="0"/>
              </a:rPr>
              <a:t>Стандарттау</a:t>
            </a:r>
            <a:r>
              <a:rPr lang="ru-MO" dirty="0">
                <a:latin typeface="Times New Roman" pitchFamily="18" charset="0"/>
                <a:cs typeface="Times New Roman" pitchFamily="18" charset="0"/>
              </a:rPr>
              <a:t>, </a:t>
            </a:r>
            <a:r>
              <a:rPr lang="ru-MO" dirty="0" err="1">
                <a:latin typeface="Times New Roman" pitchFamily="18" charset="0"/>
                <a:cs typeface="Times New Roman" pitchFamily="18" charset="0"/>
              </a:rPr>
              <a:t>сертификаттау</a:t>
            </a:r>
            <a:r>
              <a:rPr lang="ru-MO" dirty="0">
                <a:latin typeface="Times New Roman" pitchFamily="18" charset="0"/>
                <a:cs typeface="Times New Roman" pitchFamily="18" charset="0"/>
              </a:rPr>
              <a:t> </a:t>
            </a:r>
            <a:r>
              <a:rPr lang="ru-MO" dirty="0" err="1">
                <a:latin typeface="Times New Roman" pitchFamily="18" charset="0"/>
                <a:cs typeface="Times New Roman" pitchFamily="18" charset="0"/>
              </a:rPr>
              <a:t>және</a:t>
            </a:r>
            <a:r>
              <a:rPr lang="ru-MO" dirty="0">
                <a:latin typeface="Times New Roman" pitchFamily="18" charset="0"/>
                <a:cs typeface="Times New Roman" pitchFamily="18" charset="0"/>
              </a:rPr>
              <a:t> метрология </a:t>
            </a:r>
            <a:r>
              <a:rPr lang="ru-MO" dirty="0" err="1">
                <a:latin typeface="Times New Roman" pitchFamily="18" charset="0"/>
                <a:cs typeface="Times New Roman" pitchFamily="18" charset="0"/>
              </a:rPr>
              <a:t>негіздері</a:t>
            </a:r>
            <a:r>
              <a:rPr lang="kk-KZ" dirty="0">
                <a:latin typeface="Times New Roman" pitchFamily="18" charset="0"/>
                <a:cs typeface="Times New Roman" pitchFamily="18" charset="0"/>
              </a:rPr>
              <a:t>– Астана, «Фолиант», 2008 ж. – 245 б.</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840521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lstStyle/>
          <a:p>
            <a:pPr algn="ctr"/>
            <a:r>
              <a:rPr lang="kk-KZ" b="1" dirty="0">
                <a:latin typeface="Times New Roman" pitchFamily="18" charset="0"/>
                <a:cs typeface="Times New Roman" pitchFamily="18" charset="0"/>
              </a:rPr>
              <a:t>Дәрістің жоспары</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
        <p:nvSpPr>
          <p:cNvPr id="3" name="Прямоугольник 2"/>
          <p:cNvSpPr/>
          <p:nvPr/>
        </p:nvSpPr>
        <p:spPr>
          <a:xfrm>
            <a:off x="3851920" y="2043514"/>
            <a:ext cx="4680520" cy="1754326"/>
          </a:xfrm>
          <a:prstGeom prst="rect">
            <a:avLst/>
          </a:prstGeom>
        </p:spPr>
        <p:txBody>
          <a:bodyPr wrap="square">
            <a:spAutoFit/>
          </a:bodyPr>
          <a:lstStyle/>
          <a:p>
            <a:r>
              <a:rPr lang="kk-KZ" b="1" dirty="0" smtClean="0">
                <a:latin typeface="Times New Roman" pitchFamily="18" charset="0"/>
                <a:cs typeface="Times New Roman" pitchFamily="18" charset="0"/>
              </a:rPr>
              <a:t>1 </a:t>
            </a:r>
            <a:r>
              <a:rPr lang="kk-KZ" b="1" dirty="0">
                <a:latin typeface="Times New Roman" pitchFamily="18" charset="0"/>
                <a:cs typeface="Times New Roman" pitchFamily="18" charset="0"/>
              </a:rPr>
              <a:t>Қызметтердің түрлері</a:t>
            </a:r>
            <a:endParaRPr lang="ru-RU"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2 </a:t>
            </a:r>
            <a:r>
              <a:rPr lang="kk-KZ" b="1" dirty="0">
                <a:latin typeface="Times New Roman" pitchFamily="18" charset="0"/>
                <a:cs typeface="Times New Roman" pitchFamily="18" charset="0"/>
              </a:rPr>
              <a:t>Қызметтердің сәйкестігін растаудың жүргізу тәртібі</a:t>
            </a:r>
            <a:endParaRPr lang="ru-RU"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3 </a:t>
            </a:r>
            <a:r>
              <a:rPr lang="kk-KZ" b="1" dirty="0">
                <a:latin typeface="Times New Roman" pitchFamily="18" charset="0"/>
                <a:cs typeface="Times New Roman" pitchFamily="18" charset="0"/>
              </a:rPr>
              <a:t>Инспекциялық бақылау</a:t>
            </a:r>
            <a:endParaRPr lang="ru-RU" b="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4774" y="1268760"/>
            <a:ext cx="2661122" cy="3659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542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365760"/>
            <a:ext cx="7520940" cy="1983120"/>
          </a:xfrm>
          <a:solidFill>
            <a:schemeClr val="accent3">
              <a:lumMod val="60000"/>
              <a:lumOff val="40000"/>
            </a:schemeClr>
          </a:solidFill>
        </p:spPr>
        <p:txBody>
          <a:bodyPr/>
          <a:lstStyle/>
          <a:p>
            <a:pPr algn="ctr"/>
            <a:r>
              <a:rPr lang="kk-KZ" b="1" dirty="0">
                <a:latin typeface="Times New Roman" pitchFamily="18" charset="0"/>
                <a:cs typeface="Times New Roman" pitchFamily="18" charset="0"/>
              </a:rPr>
              <a:t>Қызметтерді сертификаттаған кезде қызметтердің сипаттамалары (көрсеткіштері) тексеріледі және мыналарға</a:t>
            </a:r>
            <a:r>
              <a:rPr lang="kk-KZ" b="1" dirty="0" smtClean="0">
                <a:latin typeface="Times New Roman" pitchFamily="18" charset="0"/>
                <a:cs typeface="Times New Roman" pitchFamily="18" charset="0"/>
              </a:rPr>
              <a:t>:</a:t>
            </a:r>
            <a:endParaRPr lang="ru-RU" dirty="0"/>
          </a:p>
        </p:txBody>
      </p:sp>
      <p:sp>
        <p:nvSpPr>
          <p:cNvPr id="3" name="Прямоугольник 2"/>
          <p:cNvSpPr/>
          <p:nvPr/>
        </p:nvSpPr>
        <p:spPr>
          <a:xfrm>
            <a:off x="539552" y="2708920"/>
            <a:ext cx="7848872" cy="2031325"/>
          </a:xfrm>
          <a:prstGeom prst="rect">
            <a:avLst/>
          </a:prstGeom>
        </p:spPr>
        <p:txBody>
          <a:bodyPr wrap="square">
            <a:spAutoFit/>
          </a:bodyPr>
          <a:lstStyle/>
          <a:p>
            <a:r>
              <a:rPr lang="kk-KZ" dirty="0" smtClean="0">
                <a:latin typeface="Times New Roman" pitchFamily="18" charset="0"/>
                <a:cs typeface="Times New Roman" pitchFamily="18" charset="0"/>
              </a:rPr>
              <a:t>	1</a:t>
            </a:r>
            <a:r>
              <a:rPr lang="kk-KZ" dirty="0">
                <a:latin typeface="Times New Roman" pitchFamily="18" charset="0"/>
                <a:cs typeface="Times New Roman" pitchFamily="18" charset="0"/>
              </a:rPr>
              <a:t>) қызметтерді сәйкестендіруді жүргізуге, оның ішінде оның жіктеу топтамасына жататындығын, техникалық құжаттарға (модель-үлгіге, техникалық сипаттауға, жолдамаға және басқаларына) сәйкестігін және функционалдық арналуын тексеруге;</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2</a:t>
            </a:r>
            <a:r>
              <a:rPr lang="kk-KZ" dirty="0">
                <a:latin typeface="Times New Roman" pitchFamily="18" charset="0"/>
                <a:cs typeface="Times New Roman" pitchFamily="18" charset="0"/>
              </a:rPr>
              <a:t>) сертификатталатын қызметтердің нормативтік құжаттарда белгіленген міндетті талаптарға сәйкестігін растауға мүмкіндік беретін сынақ әдістері (тексерістері) қолданылады.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970099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lstStyle/>
          <a:p>
            <a:pPr algn="ctr"/>
            <a:r>
              <a:rPr lang="kk-KZ" b="1" dirty="0">
                <a:latin typeface="Times New Roman" pitchFamily="18" charset="0"/>
                <a:cs typeface="Times New Roman" pitchFamily="18" charset="0"/>
              </a:rPr>
              <a:t>Сертификаттауды жүргізу тәртібі</a:t>
            </a:r>
            <a:endParaRPr lang="ru-RU" dirty="0">
              <a:latin typeface="Times New Roman" pitchFamily="18" charset="0"/>
              <a:cs typeface="Times New Roman" pitchFamily="18" charset="0"/>
            </a:endParaRPr>
          </a:p>
        </p:txBody>
      </p:sp>
      <p:sp>
        <p:nvSpPr>
          <p:cNvPr id="3" name="Прямоугольник 2"/>
          <p:cNvSpPr/>
          <p:nvPr/>
        </p:nvSpPr>
        <p:spPr>
          <a:xfrm>
            <a:off x="597884" y="1124744"/>
            <a:ext cx="7776864" cy="3970318"/>
          </a:xfrm>
          <a:prstGeom prst="rect">
            <a:avLst/>
          </a:prstGeom>
        </p:spPr>
        <p:txBody>
          <a:bodyPr wrap="square">
            <a:spAutoFit/>
          </a:bodyPr>
          <a:lstStyle/>
          <a:p>
            <a:r>
              <a:rPr lang="kk-KZ" dirty="0" smtClean="0">
                <a:latin typeface="Times New Roman" pitchFamily="18" charset="0"/>
                <a:cs typeface="Times New Roman" pitchFamily="18" charset="0"/>
              </a:rPr>
              <a:t>1</a:t>
            </a:r>
            <a:r>
              <a:rPr lang="kk-KZ" dirty="0">
                <a:latin typeface="Times New Roman" pitchFamily="18" charset="0"/>
                <a:cs typeface="Times New Roman" pitchFamily="18" charset="0"/>
              </a:rPr>
              <a:t>) Органға сертификаттауға өтінім беру;</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2</a:t>
            </a:r>
            <a:r>
              <a:rPr lang="kk-KZ" dirty="0">
                <a:latin typeface="Times New Roman" pitchFamily="18" charset="0"/>
                <a:cs typeface="Times New Roman" pitchFamily="18" charset="0"/>
              </a:rPr>
              <a:t>) өтінім бойынша шешім қабылдау;</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3</a:t>
            </a:r>
            <a:r>
              <a:rPr lang="kk-KZ" dirty="0">
                <a:latin typeface="Times New Roman" pitchFamily="18" charset="0"/>
                <a:cs typeface="Times New Roman" pitchFamily="18" charset="0"/>
              </a:rPr>
              <a:t>) сертификаттау схемасын таңдау;</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4</a:t>
            </a:r>
            <a:r>
              <a:rPr lang="kk-KZ" dirty="0">
                <a:latin typeface="Times New Roman" pitchFamily="18" charset="0"/>
                <a:cs typeface="Times New Roman" pitchFamily="18" charset="0"/>
              </a:rPr>
              <a:t>) Орган мен өтінім берушінің арасындағы сәйкестікті растау жөніндегі жұмыстарды жүргізуге арналған шартты ресімдеу;</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5</a:t>
            </a:r>
            <a:r>
              <a:rPr lang="kk-KZ" dirty="0">
                <a:latin typeface="Times New Roman" pitchFamily="18" charset="0"/>
                <a:cs typeface="Times New Roman" pitchFamily="18" charset="0"/>
              </a:rPr>
              <a:t>) қызметтердің сынағын (тексерісін) және қызмет көрсету, орындаушының шеберлігі, кәсіпорынды аттестаттау, сапа менеджменті жүйелерін сертификаттау үдерісін бағалауды жүргізу;</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6</a:t>
            </a:r>
            <a:r>
              <a:rPr lang="kk-KZ" dirty="0">
                <a:latin typeface="Times New Roman" pitchFamily="18" charset="0"/>
                <a:cs typeface="Times New Roman" pitchFamily="18" charset="0"/>
              </a:rPr>
              <a:t>) алынатын нәтижелерді талдау мен Сертификат берудің мүмкіндігі туралы шешім қабылдау;</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7</a:t>
            </a:r>
            <a:r>
              <a:rPr lang="kk-KZ" dirty="0">
                <a:latin typeface="Times New Roman" pitchFamily="18" charset="0"/>
                <a:cs typeface="Times New Roman" pitchFamily="18" charset="0"/>
              </a:rPr>
              <a:t>) берілген сертификаттардың тізіліміне тіркеу;</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8) Сертификат беру;</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9) сертификаттау жөніндегі қызметке инспекциялық бақылау жүргізу (сертификаттау схемасына сәйкес</a:t>
            </a: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41179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9893" y="388513"/>
            <a:ext cx="5657850" cy="601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2445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365760"/>
            <a:ext cx="7520940" cy="1623080"/>
          </a:xfrm>
          <a:solidFill>
            <a:schemeClr val="accent3">
              <a:lumMod val="60000"/>
              <a:lumOff val="40000"/>
            </a:schemeClr>
          </a:solidFill>
        </p:spPr>
        <p:txBody>
          <a:bodyPr/>
          <a:lstStyle/>
          <a:p>
            <a:pPr algn="ctr"/>
            <a:r>
              <a:rPr lang="kk-KZ" b="1" dirty="0">
                <a:latin typeface="Times New Roman" pitchFamily="18" charset="0"/>
                <a:cs typeface="Times New Roman" pitchFamily="18" charset="0"/>
              </a:rPr>
              <a:t>Сынақтарды (тексерістерді) жүргізген кезде мыналар жүзеге асырылады</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
        <p:nvSpPr>
          <p:cNvPr id="3" name="Прямоугольник 2"/>
          <p:cNvSpPr/>
          <p:nvPr/>
        </p:nvSpPr>
        <p:spPr>
          <a:xfrm>
            <a:off x="827584" y="1988840"/>
            <a:ext cx="7200800" cy="1477328"/>
          </a:xfrm>
          <a:prstGeom prst="rect">
            <a:avLst/>
          </a:prstGeom>
        </p:spPr>
        <p:txBody>
          <a:bodyPr wrap="square">
            <a:spAutoFit/>
          </a:bodyPr>
          <a:lstStyle/>
          <a:p>
            <a:r>
              <a:rPr lang="kk-KZ" dirty="0" smtClean="0">
                <a:latin typeface="Times New Roman" pitchFamily="18" charset="0"/>
                <a:cs typeface="Times New Roman" pitchFamily="18" charset="0"/>
              </a:rPr>
              <a:t>	1</a:t>
            </a:r>
            <a:r>
              <a:rPr lang="kk-KZ" dirty="0">
                <a:latin typeface="Times New Roman" pitchFamily="18" charset="0"/>
                <a:cs typeface="Times New Roman" pitchFamily="18" charset="0"/>
              </a:rPr>
              <a:t>) көрсетілген қызметтердің нормативтік құжаттардың талаптарына сәйкестігін іріктеп тексеру</a:t>
            </a:r>
            <a:r>
              <a:rPr lang="kk-KZ"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2</a:t>
            </a:r>
            <a:r>
              <a:rPr lang="kk-KZ" dirty="0">
                <a:latin typeface="Times New Roman" pitchFamily="18" charset="0"/>
                <a:cs typeface="Times New Roman" pitchFamily="18" charset="0"/>
              </a:rPr>
              <a:t>) сынақтардың (тексерістердің) хаттамалары бойынша қорытындыларды ресімдеу.</a:t>
            </a:r>
            <a:endParaRPr lang="ru-RU" dirty="0">
              <a:latin typeface="Times New Roman" pitchFamily="18" charset="0"/>
              <a:cs typeface="Times New Roman" pitchFamily="18" charset="0"/>
            </a:endParaRPr>
          </a:p>
        </p:txBody>
      </p:sp>
      <p:sp>
        <p:nvSpPr>
          <p:cNvPr id="4" name="Прямоугольник 3"/>
          <p:cNvSpPr/>
          <p:nvPr/>
        </p:nvSpPr>
        <p:spPr>
          <a:xfrm>
            <a:off x="827584" y="3485876"/>
            <a:ext cx="7226308" cy="1477328"/>
          </a:xfrm>
          <a:prstGeom prst="rect">
            <a:avLst/>
          </a:prstGeom>
        </p:spPr>
        <p:txBody>
          <a:bodyPr wrap="square">
            <a:spAutoFit/>
          </a:bodyPr>
          <a:lstStyle/>
          <a:p>
            <a:r>
              <a:rPr lang="kk-KZ" dirty="0" smtClean="0">
                <a:latin typeface="Times New Roman" pitchFamily="18" charset="0"/>
                <a:cs typeface="Times New Roman" pitchFamily="18" charset="0"/>
              </a:rPr>
              <a:t>	Қызметтердің </a:t>
            </a:r>
            <a:r>
              <a:rPr lang="kk-KZ" dirty="0">
                <a:latin typeface="Times New Roman" pitchFamily="18" charset="0"/>
                <a:cs typeface="Times New Roman" pitchFamily="18" charset="0"/>
              </a:rPr>
              <a:t>тексерілетін нәтижелерінің саны мен оларды іріктеу тәртібін осы қызметке арналған нормативтік құжаттарға сәйкес Орган анықтайды.</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Сынақ </a:t>
            </a:r>
            <a:r>
              <a:rPr lang="kk-KZ" dirty="0">
                <a:latin typeface="Times New Roman" pitchFamily="18" charset="0"/>
                <a:cs typeface="Times New Roman" pitchFamily="18" charset="0"/>
              </a:rPr>
              <a:t>зертханасы Органға сынақтардың хаттамасын, Орган анықтайтын даналардың санын жібереді</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924050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49791" y="332656"/>
            <a:ext cx="8064896" cy="4801314"/>
          </a:xfrm>
          <a:prstGeom prst="rect">
            <a:avLst/>
          </a:prstGeom>
        </p:spPr>
        <p:txBody>
          <a:bodyPr wrap="square">
            <a:spAutoFit/>
          </a:bodyPr>
          <a:lstStyle/>
          <a:p>
            <a:r>
              <a:rPr lang="kk-KZ" sz="1700" dirty="0" smtClean="0">
                <a:latin typeface="Times New Roman" pitchFamily="18" charset="0"/>
                <a:cs typeface="Times New Roman" pitchFamily="18" charset="0"/>
              </a:rPr>
              <a:t>	Орган </a:t>
            </a:r>
            <a:r>
              <a:rPr lang="kk-KZ" sz="1700" dirty="0">
                <a:latin typeface="Times New Roman" pitchFamily="18" charset="0"/>
                <a:cs typeface="Times New Roman" pitchFamily="18" charset="0"/>
              </a:rPr>
              <a:t>сертификаттау схемасында көзделген сынақтар (тексерістер) мен берілген </a:t>
            </a:r>
            <a:r>
              <a:rPr lang="kk-KZ" sz="1700" dirty="0" smtClean="0">
                <a:latin typeface="Times New Roman" pitchFamily="18" charset="0"/>
                <a:cs typeface="Times New Roman" pitchFamily="18" charset="0"/>
              </a:rPr>
              <a:t> құжаттардың </a:t>
            </a:r>
            <a:r>
              <a:rPr lang="kk-KZ" sz="1700" dirty="0">
                <a:latin typeface="Times New Roman" pitchFamily="18" charset="0"/>
                <a:cs typeface="Times New Roman" pitchFamily="18" charset="0"/>
              </a:rPr>
              <a:t>сараптамасының оң нәтижелері кезінде </a:t>
            </a:r>
            <a:r>
              <a:rPr lang="kk-KZ" sz="1700" b="1" dirty="0">
                <a:solidFill>
                  <a:srgbClr val="FF0000"/>
                </a:solidFill>
                <a:latin typeface="Times New Roman" pitchFamily="18" charset="0"/>
                <a:cs typeface="Times New Roman" pitchFamily="18" charset="0"/>
              </a:rPr>
              <a:t>Сертификатты</a:t>
            </a:r>
            <a:r>
              <a:rPr lang="kk-KZ" sz="1700" dirty="0">
                <a:latin typeface="Times New Roman" pitchFamily="18" charset="0"/>
                <a:cs typeface="Times New Roman" pitchFamily="18" charset="0"/>
              </a:rPr>
              <a:t> ресімдейді және оны берілген сертификаттар тізілімінде тіркейді және өтінім берушіге береді.</a:t>
            </a:r>
            <a:endParaRPr lang="ru-RU" sz="1700" dirty="0">
              <a:latin typeface="Times New Roman" pitchFamily="18" charset="0"/>
              <a:cs typeface="Times New Roman" pitchFamily="18" charset="0"/>
            </a:endParaRPr>
          </a:p>
          <a:p>
            <a:r>
              <a:rPr lang="kk-KZ" sz="1700" dirty="0" smtClean="0">
                <a:latin typeface="Times New Roman" pitchFamily="18" charset="0"/>
                <a:cs typeface="Times New Roman" pitchFamily="18" charset="0"/>
              </a:rPr>
              <a:t>	Қажет </a:t>
            </a:r>
            <a:r>
              <a:rPr lang="kk-KZ" sz="1700" dirty="0">
                <a:latin typeface="Times New Roman" pitchFamily="18" charset="0"/>
                <a:cs typeface="Times New Roman" pitchFamily="18" charset="0"/>
              </a:rPr>
              <a:t>болған жағдайда қызметтерді орындаушы белгіленген нысандағы бланкіде орындалған Сертификаттың көшірмесін пайдалана алады.</a:t>
            </a:r>
            <a:endParaRPr lang="ru-RU" sz="1700" dirty="0">
              <a:latin typeface="Times New Roman" pitchFamily="18" charset="0"/>
              <a:cs typeface="Times New Roman" pitchFamily="18" charset="0"/>
            </a:endParaRPr>
          </a:p>
          <a:p>
            <a:r>
              <a:rPr lang="kk-KZ" sz="1700" dirty="0" smtClean="0">
                <a:latin typeface="Times New Roman" pitchFamily="18" charset="0"/>
                <a:cs typeface="Times New Roman" pitchFamily="18" charset="0"/>
              </a:rPr>
              <a:t>	Сертификаттың </a:t>
            </a:r>
            <a:r>
              <a:rPr lang="kk-KZ" sz="1700" dirty="0">
                <a:latin typeface="Times New Roman" pitchFamily="18" charset="0"/>
                <a:cs typeface="Times New Roman" pitchFamily="18" charset="0"/>
              </a:rPr>
              <a:t>қолданылу мерзімін қызметтерге арналған сертификаттау схемасын, сондай-ақ үш жылдан аспайтын мерзімге менеджмент жүйесіне берілген Сертификат мерзімін ескере отырып, Орган белгілейді.</a:t>
            </a:r>
            <a:endParaRPr lang="ru-RU" sz="1700" dirty="0">
              <a:latin typeface="Times New Roman" pitchFamily="18" charset="0"/>
              <a:cs typeface="Times New Roman" pitchFamily="18" charset="0"/>
            </a:endParaRPr>
          </a:p>
          <a:p>
            <a:r>
              <a:rPr lang="kk-KZ" sz="1700" dirty="0" smtClean="0">
                <a:latin typeface="Times New Roman" pitchFamily="18" charset="0"/>
                <a:cs typeface="Times New Roman" pitchFamily="18" charset="0"/>
              </a:rPr>
              <a:t>	Қызмет </a:t>
            </a:r>
            <a:r>
              <a:rPr lang="kk-KZ" sz="1700" dirty="0">
                <a:latin typeface="Times New Roman" pitchFamily="18" charset="0"/>
                <a:cs typeface="Times New Roman" pitchFamily="18" charset="0"/>
              </a:rPr>
              <a:t>көрсету шарттарына және олардың нормативтік құжаттардың талаптарына сәйкестігіне ықпал етуі мүмкін қызметтерді орындау технологиясына өзгерістер енгізілген кезде өтінім беруші бұл туралы жаңа сынақтарды немесе тексерістерді жүргізу қажеттілігі туралы шешім қабылдайтын Сертификат берген Органға хабарлауға тиіс.</a:t>
            </a:r>
            <a:endParaRPr lang="ru-RU" sz="1700" dirty="0">
              <a:latin typeface="Times New Roman" pitchFamily="18" charset="0"/>
              <a:cs typeface="Times New Roman" pitchFamily="18" charset="0"/>
            </a:endParaRPr>
          </a:p>
          <a:p>
            <a:r>
              <a:rPr lang="kk-KZ" sz="1700" dirty="0" smtClean="0">
                <a:latin typeface="Times New Roman" pitchFamily="18" charset="0"/>
                <a:cs typeface="Times New Roman" pitchFamily="18" charset="0"/>
              </a:rPr>
              <a:t>	Сертификатталған </a:t>
            </a:r>
            <a:r>
              <a:rPr lang="kk-KZ" sz="1700" dirty="0">
                <a:latin typeface="Times New Roman" pitchFamily="18" charset="0"/>
                <a:cs typeface="Times New Roman" pitchFamily="18" charset="0"/>
              </a:rPr>
              <a:t>сынақтардың (тексерістердің) теріс нәтижелері, сертификатталатын қызметке қойылатын талаптарды сақтамау немесе өтінім беруші сертификаттау жөніндегі жұмыстарды төлеуден бас тартқан кезде Орган өтінім берушіге Сертификат беруден бас тарту себептерін көрсетіп қорытынды береді.</a:t>
            </a:r>
            <a:endParaRPr lang="ru-RU" sz="1700" dirty="0">
              <a:latin typeface="Times New Roman" pitchFamily="18" charset="0"/>
              <a:cs typeface="Times New Roman" pitchFamily="18" charset="0"/>
            </a:endParaRPr>
          </a:p>
        </p:txBody>
      </p:sp>
    </p:spTree>
    <p:extLst>
      <p:ext uri="{BB962C8B-B14F-4D97-AF65-F5344CB8AC3E}">
        <p14:creationId xmlns:p14="http://schemas.microsoft.com/office/powerpoint/2010/main" val="1143160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sz="half" idx="1"/>
          </p:nvPr>
        </p:nvSpPr>
        <p:spPr>
          <a:xfrm>
            <a:off x="827584" y="1844824"/>
            <a:ext cx="3200400" cy="3036928"/>
          </a:xfrm>
        </p:spPr>
        <p:style>
          <a:lnRef idx="1">
            <a:schemeClr val="accent3"/>
          </a:lnRef>
          <a:fillRef idx="2">
            <a:schemeClr val="accent3"/>
          </a:fillRef>
          <a:effectRef idx="1">
            <a:schemeClr val="accent3"/>
          </a:effectRef>
          <a:fontRef idx="minor">
            <a:schemeClr val="dk1"/>
          </a:fontRef>
        </p:style>
        <p:txBody>
          <a:bodyPr>
            <a:noAutofit/>
          </a:bodyPr>
          <a:lstStyle/>
          <a:p>
            <a:r>
              <a:rPr lang="ru-RU" sz="2000" b="0" dirty="0" smtClean="0">
                <a:latin typeface="Times New Roman" pitchFamily="18" charset="0"/>
                <a:cs typeface="Times New Roman" pitchFamily="18" charset="0"/>
              </a:rPr>
              <a:t>	1. </a:t>
            </a:r>
            <a:r>
              <a:rPr lang="ru-RU" sz="2000" b="0" dirty="0" err="1">
                <a:latin typeface="Times New Roman" pitchFamily="18" charset="0"/>
                <a:cs typeface="Times New Roman" pitchFamily="18" charset="0"/>
              </a:rPr>
              <a:t>С</a:t>
            </a:r>
            <a:r>
              <a:rPr lang="ru-RU" sz="2000" b="0" dirty="0" err="1" smtClean="0">
                <a:latin typeface="Times New Roman" pitchFamily="18" charset="0"/>
                <a:cs typeface="Times New Roman" pitchFamily="18" charset="0"/>
              </a:rPr>
              <a:t>ертификатталған</a:t>
            </a:r>
            <a:r>
              <a:rPr lang="ru-RU" sz="2000" b="0" dirty="0" smtClean="0">
                <a:latin typeface="Times New Roman" pitchFamily="18" charset="0"/>
                <a:cs typeface="Times New Roman" pitchFamily="18" charset="0"/>
              </a:rPr>
              <a:t> </a:t>
            </a:r>
            <a:r>
              <a:rPr lang="ru-RU" sz="2000" b="0" dirty="0" err="1" smtClean="0">
                <a:latin typeface="Times New Roman" pitchFamily="18" charset="0"/>
                <a:cs typeface="Times New Roman" pitchFamily="18" charset="0"/>
              </a:rPr>
              <a:t>қызмет</a:t>
            </a:r>
            <a:r>
              <a:rPr lang="ru-RU" sz="2000" b="0" dirty="0">
                <a:latin typeface="Times New Roman" pitchFamily="18" charset="0"/>
                <a:cs typeface="Times New Roman" pitchFamily="18" charset="0"/>
              </a:rPr>
              <a:t> </a:t>
            </a:r>
            <a:r>
              <a:rPr lang="ru-RU" sz="2000" b="0" dirty="0" err="1" smtClean="0">
                <a:latin typeface="Times New Roman" pitchFamily="18" charset="0"/>
                <a:cs typeface="Times New Roman" pitchFamily="18" charset="0"/>
              </a:rPr>
              <a:t>туралы</a:t>
            </a:r>
            <a:r>
              <a:rPr lang="ru-RU" sz="2000" b="0" dirty="0" smtClean="0">
                <a:latin typeface="Times New Roman" pitchFamily="18" charset="0"/>
                <a:cs typeface="Times New Roman" pitchFamily="18" charset="0"/>
              </a:rPr>
              <a:t> </a:t>
            </a:r>
            <a:r>
              <a:rPr lang="ru-RU" sz="2000" b="0" dirty="0" err="1">
                <a:latin typeface="Times New Roman" pitchFamily="18" charset="0"/>
                <a:cs typeface="Times New Roman" pitchFamily="18" charset="0"/>
              </a:rPr>
              <a:t>ақпаратты</a:t>
            </a:r>
            <a:r>
              <a:rPr lang="ru-RU" sz="2000" b="0" dirty="0">
                <a:latin typeface="Times New Roman" pitchFamily="18" charset="0"/>
                <a:cs typeface="Times New Roman" pitchFamily="18" charset="0"/>
              </a:rPr>
              <a:t> </a:t>
            </a:r>
            <a:r>
              <a:rPr lang="ru-RU" sz="2000" b="0" dirty="0" err="1">
                <a:latin typeface="Times New Roman" pitchFamily="18" charset="0"/>
                <a:cs typeface="Times New Roman" pitchFamily="18" charset="0"/>
              </a:rPr>
              <a:t>талдау</a:t>
            </a:r>
            <a:r>
              <a:rPr lang="ru-RU" sz="2000" b="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endParaRPr lang="ru-RU" sz="2000" b="0" dirty="0" smtClean="0">
              <a:latin typeface="Times New Roman" pitchFamily="18" charset="0"/>
              <a:cs typeface="Times New Roman" pitchFamily="18" charset="0"/>
            </a:endParaRPr>
          </a:p>
          <a:p>
            <a:pPr>
              <a:spcBef>
                <a:spcPts val="0"/>
              </a:spcBef>
            </a:pPr>
            <a:r>
              <a:rPr lang="ru-RU" sz="2000" b="0" dirty="0" smtClean="0">
                <a:latin typeface="Times New Roman" pitchFamily="18" charset="0"/>
                <a:cs typeface="Times New Roman" pitchFamily="18" charset="0"/>
              </a:rPr>
              <a:t>	2. </a:t>
            </a:r>
            <a:r>
              <a:rPr lang="ru-RU" sz="2000" b="0" dirty="0" err="1">
                <a:latin typeface="Times New Roman" pitchFamily="18" charset="0"/>
                <a:cs typeface="Times New Roman" pitchFamily="18" charset="0"/>
              </a:rPr>
              <a:t>И</a:t>
            </a:r>
            <a:r>
              <a:rPr lang="ru-RU" sz="2000" b="0" dirty="0" err="1" smtClean="0">
                <a:latin typeface="Times New Roman" pitchFamily="18" charset="0"/>
                <a:cs typeface="Times New Roman" pitchFamily="18" charset="0"/>
              </a:rPr>
              <a:t>нспекциялық</a:t>
            </a:r>
            <a:r>
              <a:rPr lang="ru-RU" sz="2000" b="0" dirty="0" smtClean="0">
                <a:latin typeface="Times New Roman" pitchFamily="18" charset="0"/>
                <a:cs typeface="Times New Roman" pitchFamily="18" charset="0"/>
              </a:rPr>
              <a:t> </a:t>
            </a:r>
            <a:r>
              <a:rPr lang="ru-RU" sz="2000" b="0" dirty="0" err="1" smtClean="0">
                <a:latin typeface="Times New Roman" pitchFamily="18" charset="0"/>
                <a:cs typeface="Times New Roman" pitchFamily="18" charset="0"/>
              </a:rPr>
              <a:t>бақылауды</a:t>
            </a:r>
            <a:r>
              <a:rPr lang="ru-RU" sz="2000" b="0" dirty="0">
                <a:latin typeface="Times New Roman" pitchFamily="18" charset="0"/>
                <a:cs typeface="Times New Roman" pitchFamily="18" charset="0"/>
              </a:rPr>
              <a:t> </a:t>
            </a:r>
            <a:r>
              <a:rPr lang="ru-RU" sz="2000" b="0" dirty="0" err="1" smtClean="0">
                <a:latin typeface="Times New Roman" pitchFamily="18" charset="0"/>
                <a:cs typeface="Times New Roman" pitchFamily="18" charset="0"/>
              </a:rPr>
              <a:t>жүргізу</a:t>
            </a:r>
            <a:r>
              <a:rPr lang="ru-RU" sz="2000" b="0" dirty="0" smtClean="0">
                <a:latin typeface="Times New Roman" pitchFamily="18" charset="0"/>
                <a:cs typeface="Times New Roman" pitchFamily="18" charset="0"/>
              </a:rPr>
              <a:t> </a:t>
            </a:r>
            <a:r>
              <a:rPr lang="ru-RU" sz="2000" b="0" dirty="0" err="1">
                <a:latin typeface="Times New Roman" pitchFamily="18" charset="0"/>
                <a:cs typeface="Times New Roman" pitchFamily="18" charset="0"/>
              </a:rPr>
              <a:t>үшін</a:t>
            </a:r>
            <a:r>
              <a:rPr lang="ru-RU" sz="2000" b="0" dirty="0">
                <a:latin typeface="Times New Roman" pitchFamily="18" charset="0"/>
                <a:cs typeface="Times New Roman" pitchFamily="18" charset="0"/>
              </a:rPr>
              <a:t> </a:t>
            </a:r>
            <a:r>
              <a:rPr lang="ru-RU" sz="2000" b="0" dirty="0" err="1">
                <a:latin typeface="Times New Roman" pitchFamily="18" charset="0"/>
                <a:cs typeface="Times New Roman" pitchFamily="18" charset="0"/>
              </a:rPr>
              <a:t>комиссиялар</a:t>
            </a:r>
            <a:r>
              <a:rPr lang="ru-RU" sz="2000" b="0" dirty="0">
                <a:latin typeface="Times New Roman" pitchFamily="18" charset="0"/>
                <a:cs typeface="Times New Roman" pitchFamily="18" charset="0"/>
              </a:rPr>
              <a:t> </a:t>
            </a:r>
            <a:r>
              <a:rPr lang="ru-RU" sz="2000" b="0" dirty="0" err="1">
                <a:latin typeface="Times New Roman" pitchFamily="18" charset="0"/>
                <a:cs typeface="Times New Roman" pitchFamily="18" charset="0"/>
              </a:rPr>
              <a:t>ұйымдастыру</a:t>
            </a:r>
            <a:r>
              <a:rPr lang="ru-RU" sz="2000" b="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3" name="Объект 2"/>
          <p:cNvSpPr>
            <a:spLocks noGrp="1"/>
          </p:cNvSpPr>
          <p:nvPr>
            <p:ph sz="half" idx="2"/>
          </p:nvPr>
        </p:nvSpPr>
        <p:spPr>
          <a:xfrm>
            <a:off x="4644008" y="1844824"/>
            <a:ext cx="3200400" cy="3036928"/>
          </a:xfrm>
        </p:spPr>
        <p:style>
          <a:lnRef idx="1">
            <a:schemeClr val="accent3"/>
          </a:lnRef>
          <a:fillRef idx="2">
            <a:schemeClr val="accent3"/>
          </a:fillRef>
          <a:effectRef idx="1">
            <a:schemeClr val="accent3"/>
          </a:effectRef>
          <a:fontRef idx="minor">
            <a:schemeClr val="dk1"/>
          </a:fontRef>
        </p:style>
        <p:txBody>
          <a:bodyPr>
            <a:normAutofit/>
          </a:bodyPr>
          <a:lstStyle/>
          <a:p>
            <a:r>
              <a:rPr lang="ru-RU" sz="2000" b="0" dirty="0" smtClean="0">
                <a:latin typeface="Times New Roman" pitchFamily="18" charset="0"/>
                <a:cs typeface="Times New Roman" pitchFamily="18" charset="0"/>
              </a:rPr>
              <a:t>3. </a:t>
            </a:r>
            <a:r>
              <a:rPr lang="ru-RU" sz="2000" b="0" dirty="0" err="1">
                <a:latin typeface="Times New Roman" pitchFamily="18" charset="0"/>
                <a:cs typeface="Times New Roman" pitchFamily="18" charset="0"/>
              </a:rPr>
              <a:t>Т</a:t>
            </a:r>
            <a:r>
              <a:rPr lang="ru-RU" sz="2000" b="0" dirty="0" err="1" smtClean="0">
                <a:latin typeface="Times New Roman" pitchFamily="18" charset="0"/>
                <a:cs typeface="Times New Roman" pitchFamily="18" charset="0"/>
              </a:rPr>
              <a:t>ексерістер</a:t>
            </a:r>
            <a:r>
              <a:rPr lang="ru-RU" sz="2000" b="0" dirty="0" smtClean="0">
                <a:latin typeface="Times New Roman" pitchFamily="18" charset="0"/>
                <a:cs typeface="Times New Roman" pitchFamily="18" charset="0"/>
              </a:rPr>
              <a:t> </a:t>
            </a:r>
            <a:r>
              <a:rPr lang="ru-RU" sz="2000" b="0" dirty="0" err="1">
                <a:latin typeface="Times New Roman" pitchFamily="18" charset="0"/>
                <a:cs typeface="Times New Roman" pitchFamily="18" charset="0"/>
              </a:rPr>
              <a:t>жүргізу</a:t>
            </a:r>
            <a:r>
              <a:rPr lang="ru-RU" sz="2000" b="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endParaRPr lang="ru-RU" sz="2000" b="0" dirty="0">
              <a:latin typeface="Times New Roman" pitchFamily="18" charset="0"/>
              <a:cs typeface="Times New Roman" pitchFamily="18" charset="0"/>
            </a:endParaRPr>
          </a:p>
          <a:p>
            <a:endParaRPr lang="kk-KZ" sz="2000" b="0" dirty="0">
              <a:latin typeface="Times New Roman" pitchFamily="18" charset="0"/>
              <a:cs typeface="Times New Roman" pitchFamily="18" charset="0"/>
            </a:endParaRPr>
          </a:p>
          <a:p>
            <a:pPr marL="0">
              <a:spcBef>
                <a:spcPts val="0"/>
              </a:spcBef>
            </a:pPr>
            <a:r>
              <a:rPr lang="ru-RU" sz="2000" b="0" dirty="0" smtClean="0">
                <a:latin typeface="Times New Roman" pitchFamily="18" charset="0"/>
                <a:cs typeface="Times New Roman" pitchFamily="18" charset="0"/>
              </a:rPr>
              <a:t>4. </a:t>
            </a:r>
            <a:r>
              <a:rPr lang="ru-RU" sz="2000" b="0" dirty="0" err="1">
                <a:latin typeface="Times New Roman" pitchFamily="18" charset="0"/>
                <a:cs typeface="Times New Roman" pitchFamily="18" charset="0"/>
              </a:rPr>
              <a:t>Т</a:t>
            </a:r>
            <a:r>
              <a:rPr lang="ru-RU" sz="2000" b="0" dirty="0" err="1" smtClean="0">
                <a:latin typeface="Times New Roman" pitchFamily="18" charset="0"/>
                <a:cs typeface="Times New Roman" pitchFamily="18" charset="0"/>
              </a:rPr>
              <a:t>ексерістердің</a:t>
            </a:r>
            <a:r>
              <a:rPr lang="ru-RU" sz="2000" b="0" dirty="0" smtClean="0">
                <a:latin typeface="Times New Roman" pitchFamily="18" charset="0"/>
                <a:cs typeface="Times New Roman" pitchFamily="18" charset="0"/>
              </a:rPr>
              <a:t> </a:t>
            </a:r>
            <a:r>
              <a:rPr lang="ru-RU" sz="2000" b="0" dirty="0" err="1">
                <a:latin typeface="Times New Roman" pitchFamily="18" charset="0"/>
                <a:cs typeface="Times New Roman" pitchFamily="18" charset="0"/>
              </a:rPr>
              <a:t>нәтижелерін</a:t>
            </a:r>
            <a:r>
              <a:rPr lang="ru-RU" sz="2000" b="0" dirty="0">
                <a:latin typeface="Times New Roman" pitchFamily="18" charset="0"/>
                <a:cs typeface="Times New Roman" pitchFamily="18" charset="0"/>
              </a:rPr>
              <a:t> </a:t>
            </a:r>
            <a:r>
              <a:rPr lang="ru-RU" sz="2000" b="0" dirty="0" err="1">
                <a:latin typeface="Times New Roman" pitchFamily="18" charset="0"/>
                <a:cs typeface="Times New Roman" pitchFamily="18" charset="0"/>
              </a:rPr>
              <a:t>ресімдеу</a:t>
            </a:r>
            <a:r>
              <a:rPr lang="ru-RU" sz="2000" b="0" dirty="0">
                <a:latin typeface="Times New Roman" pitchFamily="18" charset="0"/>
                <a:cs typeface="Times New Roman" pitchFamily="18" charset="0"/>
              </a:rPr>
              <a:t> мен </a:t>
            </a:r>
            <a:r>
              <a:rPr lang="ru-RU" sz="2000" b="0" dirty="0" err="1">
                <a:latin typeface="Times New Roman" pitchFamily="18" charset="0"/>
                <a:cs typeface="Times New Roman" pitchFamily="18" charset="0"/>
              </a:rPr>
              <a:t>шешімдер</a:t>
            </a:r>
            <a:r>
              <a:rPr lang="ru-RU" sz="2000" b="0" dirty="0">
                <a:latin typeface="Times New Roman" pitchFamily="18" charset="0"/>
                <a:cs typeface="Times New Roman" pitchFamily="18" charset="0"/>
              </a:rPr>
              <a:t> </a:t>
            </a:r>
            <a:r>
              <a:rPr lang="ru-RU" sz="2000" b="0" dirty="0" err="1">
                <a:latin typeface="Times New Roman" pitchFamily="18" charset="0"/>
                <a:cs typeface="Times New Roman" pitchFamily="18" charset="0"/>
              </a:rPr>
              <a:t>қабылдау</a:t>
            </a:r>
            <a:r>
              <a:rPr lang="ru-RU" sz="2000" b="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4" name="Заголовок 3"/>
          <p:cNvSpPr>
            <a:spLocks noGrp="1"/>
          </p:cNvSpPr>
          <p:nvPr>
            <p:ph type="title"/>
          </p:nvPr>
        </p:nvSpPr>
        <p:spPr>
          <a:xfrm>
            <a:off x="822960" y="116632"/>
            <a:ext cx="7520940" cy="1584176"/>
          </a:xfrm>
          <a:solidFill>
            <a:schemeClr val="accent2">
              <a:lumMod val="60000"/>
              <a:lumOff val="40000"/>
            </a:schemeClr>
          </a:solidFill>
        </p:spPr>
        <p:txBody>
          <a:bodyPr/>
          <a:lstStyle/>
          <a:p>
            <a:pPr algn="ctr"/>
            <a:r>
              <a:rPr lang="ru-RU" b="1" dirty="0" err="1">
                <a:latin typeface="Times New Roman" pitchFamily="18" charset="0"/>
                <a:cs typeface="Times New Roman" pitchFamily="18" charset="0"/>
              </a:rPr>
              <a:t>Сертификатталған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қызметке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инспекциялық</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бақылау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мыналарды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көздейді</a:t>
            </a:r>
            <a:r>
              <a:rPr lang="ru-RU"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785722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solidFill>
                  <a:srgbClr val="FF0000"/>
                </a:solidFill>
                <a:latin typeface="Times New Roman" pitchFamily="18" charset="0"/>
                <a:cs typeface="Times New Roman" pitchFamily="18" charset="0"/>
              </a:rPr>
              <a:t>инспекциялық</a:t>
            </a:r>
            <a:r>
              <a:rPr lang="ru-RU" b="1" dirty="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бақылау</a:t>
            </a:r>
            <a:endParaRPr lang="ru-RU" b="1" dirty="0"/>
          </a:p>
        </p:txBody>
      </p:sp>
      <p:sp>
        <p:nvSpPr>
          <p:cNvPr id="3" name="Прямоугольник 2"/>
          <p:cNvSpPr/>
          <p:nvPr/>
        </p:nvSpPr>
        <p:spPr>
          <a:xfrm>
            <a:off x="899592" y="1124744"/>
            <a:ext cx="7416824" cy="3693319"/>
          </a:xfrm>
          <a:prstGeom prst="rect">
            <a:avLst/>
          </a:prstGeom>
        </p:spPr>
        <p:txBody>
          <a:bodyPr wrap="square">
            <a:spAutoFit/>
          </a:bodyPr>
          <a:lstStyle/>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Қызметтердің</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сертификаттау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кезінде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белгіленген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сәйкестігін</a:t>
            </a:r>
            <a:r>
              <a:rPr lang="ru-RU" dirty="0">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инспекциялық</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бақылаудың</a:t>
            </a:r>
            <a:r>
              <a:rPr lang="ru-RU" dirty="0">
                <a:solidFill>
                  <a:srgbClr val="FF0000"/>
                </a:solidFill>
                <a:latin typeface="Times New Roman" pitchFamily="18" charset="0"/>
                <a:cs typeface="Times New Roman" pitchFamily="18" charset="0"/>
              </a:rPr>
              <a:t> </a:t>
            </a:r>
            <a:r>
              <a:rPr lang="ru-RU" dirty="0" err="1">
                <a:latin typeface="Times New Roman" pitchFamily="18" charset="0"/>
                <a:cs typeface="Times New Roman" pitchFamily="18" charset="0"/>
              </a:rPr>
              <a:t>кезеңділігі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көлемін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сертификатталған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қызметтердің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жай-күйі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тұрақтылығына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кемінде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жылына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рет</a:t>
            </a:r>
            <a:r>
              <a:rPr lang="ru-RU" dirty="0">
                <a:latin typeface="Times New Roman" pitchFamily="18" charset="0"/>
                <a:cs typeface="Times New Roman" pitchFamily="18" charset="0"/>
              </a:rPr>
              <a:t> Орган </a:t>
            </a:r>
            <a:r>
              <a:rPr lang="ru-RU" dirty="0" err="1">
                <a:latin typeface="Times New Roman" pitchFamily="18" charset="0"/>
                <a:cs typeface="Times New Roman" pitchFamily="18" charset="0"/>
              </a:rPr>
              <a:t>анықтайды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Жоспардан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инспекциялық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қызметтердің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сапасына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заңды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тұлғалардан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наразылықтар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ақпарат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мемлекеттік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мемлекеттік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органдардан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шағымдар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бірнеше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түскен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жүргізілуі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Инспекциялық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Орган </a:t>
            </a:r>
            <a:r>
              <a:rPr lang="ru-RU" dirty="0" err="1">
                <a:latin typeface="Times New Roman" pitchFamily="18" charset="0"/>
                <a:cs typeface="Times New Roman" pitchFamily="18" charset="0"/>
              </a:rPr>
              <a:t>инспекциялық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Сертификатты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ұстаушының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өкілі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қоятын</a:t>
            </a:r>
            <a:r>
              <a:rPr lang="ru-RU" dirty="0">
                <a:latin typeface="Times New Roman" pitchFamily="18" charset="0"/>
                <a:cs typeface="Times New Roman" pitchFamily="18" charset="0"/>
              </a:rPr>
              <a:t> 2 </a:t>
            </a:r>
            <a:r>
              <a:rPr lang="ru-RU" dirty="0" err="1">
                <a:latin typeface="Times New Roman" pitchFamily="18" charset="0"/>
                <a:cs typeface="Times New Roman" pitchFamily="18" charset="0"/>
              </a:rPr>
              <a:t>данадағы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жасайды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данасы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Сертификатты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ұстаушыға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екіншісі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жіберіледі</a:t>
            </a:r>
            <a:r>
              <a:rPr lang="ru-RU"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0652427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Углы">
  <a:themeElements>
    <a:clrScheme name="Углы">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Углы">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Углы">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49</TotalTime>
  <Words>266</Words>
  <Application>Microsoft Office PowerPoint</Application>
  <PresentationFormat>Экран (4:3)</PresentationFormat>
  <Paragraphs>64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Углы</vt:lpstr>
      <vt:lpstr>Тақырыбы: Қызметтердің сәйкестігін растау</vt:lpstr>
      <vt:lpstr>Дәрістің жоспары:</vt:lpstr>
      <vt:lpstr>Қызметтерді сертификаттаған кезде қызметтердің сипаттамалары (көрсеткіштері) тексеріледі және мыналарға:</vt:lpstr>
      <vt:lpstr>Сертификаттауды жүргізу тәртібі</vt:lpstr>
      <vt:lpstr>Презентация PowerPoint</vt:lpstr>
      <vt:lpstr>Сынақтарды (тексерістерді) жүргізген кезде мыналар жүзеге асырылады:</vt:lpstr>
      <vt:lpstr>Презентация PowerPoint</vt:lpstr>
      <vt:lpstr>Сертификатталған қызметке инспекциялық бақылау мыналарды көздейді:</vt:lpstr>
      <vt:lpstr>инспекциялық бақылау</vt:lpstr>
      <vt:lpstr>Презентация PowerPoint</vt:lpstr>
      <vt:lpstr>Презентация PowerPoint</vt:lpstr>
      <vt:lpstr>Өздік бақылауға арналған сұрақтар:</vt:lpstr>
      <vt:lpstr>Ұсынылатын әдебиеттер: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Тақырыбы: Қызметтердің сәйкестігін растау</dc:title>
  <dc:creator>user</dc:creator>
  <cp:lastModifiedBy>Пользователь Windows</cp:lastModifiedBy>
  <cp:revision>6</cp:revision>
  <dcterms:created xsi:type="dcterms:W3CDTF">2021-11-26T05:14:24Z</dcterms:created>
  <dcterms:modified xsi:type="dcterms:W3CDTF">2021-11-26T06:15:22Z</dcterms:modified>
</cp:coreProperties>
</file>