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65" r:id="rId3"/>
    <p:sldId id="267" r:id="rId4"/>
    <p:sldId id="258" r:id="rId5"/>
    <p:sldId id="260" r:id="rId6"/>
    <p:sldId id="262" r:id="rId7"/>
    <p:sldId id="270" r:id="rId8"/>
    <p:sldId id="269" r:id="rId9"/>
    <p:sldId id="259" r:id="rId10"/>
    <p:sldId id="271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3" d="100"/>
          <a:sy n="83" d="100"/>
        </p:scale>
        <p:origin x="11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3/13/2023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3/13/2023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3/13/2023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3/13/2023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3/13/2023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3/13/2023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3/13/2023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3/13/2023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3/13/2023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5" r:id="rId2"/>
    <p:sldLayoutId id="2147483651" r:id="rId3"/>
    <p:sldLayoutId id="2147483666" r:id="rId4"/>
    <p:sldLayoutId id="2147483653" r:id="rId5"/>
    <p:sldLayoutId id="2147483654" r:id="rId6"/>
    <p:sldLayoutId id="2147483655" r:id="rId7"/>
    <p:sldLayoutId id="2147483667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07067" y="424872"/>
            <a:ext cx="7766936" cy="2105891"/>
          </a:xfrm>
        </p:spPr>
        <p:txBody>
          <a:bodyPr/>
          <a:lstStyle/>
          <a:p>
            <a:pPr algn="ctr"/>
            <a:r>
              <a:rPr lang="kk-KZ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Мұзафар Әлімбаев «Шынықсаң</a:t>
            </a:r>
            <a:r>
              <a:rPr lang="kk-KZ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шымыр </a:t>
            </a:r>
            <a:r>
              <a:rPr lang="kk-KZ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боларсың...»</a:t>
            </a:r>
            <a:endParaRPr lang="en-US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216781" y="3131126"/>
            <a:ext cx="7766936" cy="3371274"/>
          </a:xfrm>
        </p:spPr>
        <p:txBody>
          <a:bodyPr>
            <a:normAutofit fontScale="85000" lnSpcReduction="20000"/>
          </a:bodyPr>
          <a:lstStyle/>
          <a:p>
            <a:pPr algn="l"/>
            <a:r>
              <a:rPr lang="kk-KZ" sz="4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Жаңа сөздер:</a:t>
            </a:r>
          </a:p>
          <a:p>
            <a:pPr algn="l"/>
            <a:r>
              <a:rPr lang="kk-KZ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Мәре – финиш</a:t>
            </a:r>
          </a:p>
          <a:p>
            <a:pPr algn="l"/>
            <a:r>
              <a:rPr lang="kk-KZ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Мерей  – успех, авторитет</a:t>
            </a:r>
          </a:p>
          <a:p>
            <a:pPr algn="l"/>
            <a:r>
              <a:rPr lang="kk-KZ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Үлес  – вклад</a:t>
            </a:r>
          </a:p>
          <a:p>
            <a:pPr algn="l"/>
            <a:r>
              <a:rPr lang="kk-KZ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Ұпай  – баллы</a:t>
            </a:r>
          </a:p>
          <a:p>
            <a:pPr algn="l"/>
            <a:r>
              <a:rPr lang="kk-KZ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жар  – обрыв, крутой берег</a:t>
            </a:r>
          </a:p>
          <a:p>
            <a:pPr algn="l"/>
            <a:r>
              <a:rPr lang="kk-KZ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Көзде - целиться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335504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07067" y="683491"/>
            <a:ext cx="7766936" cy="1450109"/>
          </a:xfrm>
        </p:spPr>
        <p:txBody>
          <a:bodyPr/>
          <a:lstStyle/>
          <a:p>
            <a:pPr algn="l"/>
            <a:r>
              <a:rPr lang="kk-KZ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kk-KZ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kk-KZ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kk-KZ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Үйге тапсырма:</a:t>
            </a:r>
            <a:r>
              <a:rPr lang="kk-KZ" b="1" dirty="0" smtClean="0"/>
              <a:t/>
            </a:r>
            <a:br>
              <a:rPr lang="kk-KZ" b="1" dirty="0" smtClean="0"/>
            </a:br>
            <a:endParaRPr lang="en-US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07067" y="1468582"/>
            <a:ext cx="7766936" cy="3679151"/>
          </a:xfrm>
        </p:spPr>
        <p:txBody>
          <a:bodyPr>
            <a:normAutofit/>
          </a:bodyPr>
          <a:lstStyle/>
          <a:p>
            <a:pPr algn="l"/>
            <a:r>
              <a:rPr lang="kk-KZ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76 бет. 11- тапсырма. Есімдіктерді қолдана отырып, сөйлемдерді толықтырып жаз.</a:t>
            </a:r>
            <a:endParaRPr lang="en-US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416562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07067" y="803564"/>
            <a:ext cx="7766936" cy="794327"/>
          </a:xfrm>
        </p:spPr>
        <p:txBody>
          <a:bodyPr/>
          <a:lstStyle/>
          <a:p>
            <a:pPr algn="l"/>
            <a:r>
              <a:rPr lang="kk-KZ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Сабақтың мақсаты:</a:t>
            </a:r>
            <a:endParaRPr lang="en-US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07067" y="1902691"/>
            <a:ext cx="7766936" cy="3245041"/>
          </a:xfrm>
        </p:spPr>
        <p:txBody>
          <a:bodyPr>
            <a:normAutofit lnSpcReduction="10000"/>
          </a:bodyPr>
          <a:lstStyle/>
          <a:p>
            <a:pPr marL="285750" indent="-285750" algn="l">
              <a:buFont typeface="Wingdings" panose="05000000000000000000" pitchFamily="2" charset="2"/>
              <a:buChar char="Ø"/>
            </a:pPr>
            <a:r>
              <a:rPr lang="kk-KZ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Өлеңді түсініп оқуды үйрену</a:t>
            </a:r>
            <a:r>
              <a:rPr lang="kk-KZ" sz="4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342900" lvl="0" indent="-342900" algn="l">
              <a:buClr>
                <a:srgbClr val="5FCBEF"/>
              </a:buClr>
              <a:buFont typeface="Wingdings" panose="05000000000000000000" pitchFamily="2" charset="2"/>
              <a:buChar char="Ø"/>
            </a:pPr>
            <a:r>
              <a:rPr lang="kk-KZ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Сөздердің мағынасын ажыратып, сөйлем құрауды меңгеру.</a:t>
            </a:r>
            <a:br>
              <a:rPr lang="kk-KZ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kk-KZ" sz="40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l">
              <a:buFont typeface="Wingdings" panose="05000000000000000000" pitchFamily="2" charset="2"/>
              <a:buChar char="Ø"/>
            </a:pPr>
            <a:endParaRPr lang="kk-KZ" sz="24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l">
              <a:buFont typeface="Wingdings" panose="05000000000000000000" pitchFamily="2" charset="2"/>
              <a:buChar char="Ø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89534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07067" y="554182"/>
            <a:ext cx="7766936" cy="600363"/>
          </a:xfrm>
        </p:spPr>
        <p:txBody>
          <a:bodyPr/>
          <a:lstStyle/>
          <a:p>
            <a:pPr algn="ctr"/>
            <a:r>
              <a:rPr lang="ru-RU" sz="3600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Сөзжұмбақты шешіңіз.</a:t>
            </a:r>
            <a:endParaRPr lang="en-US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06764" y="1681019"/>
            <a:ext cx="8721698" cy="4003344"/>
          </a:xfrm>
        </p:spPr>
        <p:txBody>
          <a:bodyPr>
            <a:normAutofit/>
          </a:bodyPr>
          <a:lstStyle/>
          <a:p>
            <a:pPr algn="l"/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	</a:t>
            </a:r>
            <a:r>
              <a:rPr lang="ru-RU" sz="24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Бекзат</a:t>
            </a:r>
            <a:r>
              <a:rPr lang="ru-RU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Саттарханов</a:t>
            </a: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қай</a:t>
            </a: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Олимпиадада</a:t>
            </a: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алтын                                                                                   </a:t>
            </a:r>
          </a:p>
          <a:p>
            <a:pPr algn="l"/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медальге </a:t>
            </a:r>
            <a:r>
              <a:rPr lang="ru-RU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ие</a:t>
            </a: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болды</a:t>
            </a: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algn="l"/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	2008 </a:t>
            </a:r>
            <a:r>
              <a:rPr lang="ru-RU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жылы</a:t>
            </a: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Олимпиада </a:t>
            </a:r>
            <a:r>
              <a:rPr lang="ru-RU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қай</a:t>
            </a: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қалада</a:t>
            </a: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болды</a:t>
            </a: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algn="l"/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	</a:t>
            </a:r>
            <a:r>
              <a:rPr lang="ru-RU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Серік</a:t>
            </a: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Сапиев</a:t>
            </a: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қай</a:t>
            </a: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Олимпиадада</a:t>
            </a: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l"/>
            <a:r>
              <a:rPr lang="ru-RU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ru-RU" sz="24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бірінші</a:t>
            </a:r>
            <a:r>
              <a:rPr lang="ru-RU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орын</a:t>
            </a: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алды</a:t>
            </a: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algn="l"/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	</a:t>
            </a:r>
            <a:r>
              <a:rPr lang="ru-RU" sz="24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Мығым</a:t>
            </a:r>
            <a:r>
              <a:rPr lang="ru-RU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сөзінің</a:t>
            </a: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синонимін</a:t>
            </a: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табыңыз</a:t>
            </a: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algn="l"/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	</a:t>
            </a:r>
            <a:r>
              <a:rPr lang="ru-RU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Әлемдегі</a:t>
            </a: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ең</a:t>
            </a: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танымал</a:t>
            </a: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спорттық</a:t>
            </a:r>
            <a:endParaRPr lang="ru-RU" sz="2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ru-RU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ru-RU" sz="24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командалық</a:t>
            </a:r>
            <a:r>
              <a:rPr lang="ru-RU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ойын</a:t>
            </a: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бар?   </a:t>
            </a:r>
          </a:p>
          <a:p>
            <a:pPr algn="l"/>
            <a:endParaRPr lang="ru-RU" dirty="0"/>
          </a:p>
          <a:p>
            <a:pPr algn="l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84965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315835" y="535310"/>
            <a:ext cx="7766936" cy="1159738"/>
          </a:xfrm>
        </p:spPr>
        <p:txBody>
          <a:bodyPr/>
          <a:lstStyle/>
          <a:p>
            <a:pPr algn="ctr"/>
            <a:r>
              <a:rPr lang="kk-KZ" sz="3600" b="1" dirty="0" smtClean="0">
                <a:solidFill>
                  <a:srgbClr val="002060"/>
                </a:solidFill>
              </a:rPr>
              <a:t>2- тапсырма. Ойлан, тап Жұмбақтарды шеш.</a:t>
            </a:r>
            <a:endParaRPr lang="en-US" sz="3600" b="1" dirty="0">
              <a:solidFill>
                <a:srgbClr val="00206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07067" y="2046515"/>
            <a:ext cx="7766936" cy="4585194"/>
          </a:xfrm>
        </p:spPr>
        <p:txBody>
          <a:bodyPr>
            <a:normAutofit fontScale="62500" lnSpcReduction="20000"/>
          </a:bodyPr>
          <a:lstStyle/>
          <a:p>
            <a:endParaRPr lang="kk-KZ" dirty="0" smtClean="0"/>
          </a:p>
          <a:p>
            <a:pPr algn="l"/>
            <a:r>
              <a:rPr lang="kk-KZ" sz="51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Бала біткен соғады </a:t>
            </a:r>
          </a:p>
          <a:p>
            <a:pPr algn="l"/>
            <a:r>
              <a:rPr lang="kk-KZ" sz="51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Жеңіл шарды домалақ.              </a:t>
            </a:r>
          </a:p>
          <a:p>
            <a:pPr algn="l"/>
            <a:r>
              <a:rPr lang="kk-KZ" sz="51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Ұрсаң, ұшып жоғары,</a:t>
            </a:r>
          </a:p>
          <a:p>
            <a:pPr algn="l"/>
            <a:r>
              <a:rPr lang="kk-KZ" sz="51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Жерге түсер домалап.</a:t>
            </a:r>
          </a:p>
          <a:p>
            <a:pPr algn="l"/>
            <a:endParaRPr lang="kk-KZ" sz="51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kk-KZ" sz="45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Аяғымда – басы қайқы қос сырық,    </a:t>
            </a:r>
          </a:p>
          <a:p>
            <a:pPr algn="l"/>
            <a:r>
              <a:rPr lang="kk-KZ" sz="45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Таяғым да қуады оны састырып.</a:t>
            </a:r>
          </a:p>
          <a:p>
            <a:endParaRPr lang="kk-KZ" dirty="0"/>
          </a:p>
          <a:p>
            <a:pPr algn="ctr"/>
            <a:r>
              <a:rPr lang="kk-KZ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endParaRPr lang="en-US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AutoShape 2" descr="Қазақша күресің&quot; қалай, қазағым?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03885" y="4580502"/>
            <a:ext cx="1578886" cy="1400600"/>
          </a:xfrm>
          <a:prstGeom prst="rect">
            <a:avLst/>
          </a:prstGeom>
        </p:spPr>
      </p:pic>
      <p:pic>
        <p:nvPicPr>
          <p:cNvPr id="13" name="Рисунок 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73610" y="2351315"/>
            <a:ext cx="1709161" cy="15785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93326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07067" y="757382"/>
            <a:ext cx="7766936" cy="1320800"/>
          </a:xfrm>
        </p:spPr>
        <p:txBody>
          <a:bodyPr/>
          <a:lstStyle/>
          <a:p>
            <a:pPr algn="l"/>
            <a:r>
              <a:rPr lang="kk-KZ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Табанға қаңжар байладым,    </a:t>
            </a:r>
            <a:br>
              <a:rPr lang="kk-KZ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Бетінде айна ойнадым.</a:t>
            </a:r>
            <a:endParaRPr lang="en-US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07067" y="2761673"/>
            <a:ext cx="7766936" cy="2386060"/>
          </a:xfrm>
        </p:spPr>
        <p:txBody>
          <a:bodyPr>
            <a:noAutofit/>
          </a:bodyPr>
          <a:lstStyle/>
          <a:p>
            <a:pPr algn="l"/>
            <a:r>
              <a:rPr lang="kk-KZ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Мінсем,</a:t>
            </a:r>
          </a:p>
          <a:p>
            <a:pPr algn="l"/>
            <a:r>
              <a:rPr lang="kk-KZ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Төменге зу етем,                       </a:t>
            </a:r>
          </a:p>
          <a:p>
            <a:pPr algn="l"/>
            <a:r>
              <a:rPr lang="kk-KZ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Өрлесем,</a:t>
            </a:r>
          </a:p>
          <a:p>
            <a:pPr algn="l"/>
            <a:r>
              <a:rPr lang="kk-KZ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Оны өзім сүйретем.</a:t>
            </a:r>
            <a:endParaRPr lang="en-US" sz="3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61944" y="757382"/>
            <a:ext cx="1988456" cy="1491013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60343" y="2931887"/>
            <a:ext cx="1813660" cy="17707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14852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07067" y="517236"/>
            <a:ext cx="7766936" cy="2706255"/>
          </a:xfrm>
        </p:spPr>
        <p:txBody>
          <a:bodyPr/>
          <a:lstStyle/>
          <a:p>
            <a:pPr algn="l"/>
            <a:r>
              <a:rPr lang="kk-KZ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3- тапсырма. Суретке қара. Сұрақтарға жауап бер.</a:t>
            </a:r>
            <a:br>
              <a:rPr lang="kk-KZ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kk-KZ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kk-KZ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kk-KZ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kk-KZ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kk-KZ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601822"/>
          </a:xfrm>
        </p:spPr>
        <p:txBody>
          <a:bodyPr>
            <a:normAutofit/>
          </a:bodyPr>
          <a:lstStyle/>
          <a:p>
            <a:pPr algn="l"/>
            <a:r>
              <a:rPr lang="kk-KZ" sz="2400" dirty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1. Суретте кім бейнеленген?</a:t>
            </a:r>
            <a:br>
              <a:rPr lang="kk-KZ" sz="2400" dirty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</a:br>
            <a:r>
              <a:rPr lang="kk-KZ" sz="2400" dirty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2. Мұзафар Әлімбаев кім?</a:t>
            </a:r>
            <a:br>
              <a:rPr lang="kk-KZ" sz="2400" dirty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</a:br>
            <a:r>
              <a:rPr lang="kk-KZ" sz="2400" dirty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3.Ол кісінің балалар ақыны екенін білесің бе?</a:t>
            </a:r>
            <a:br>
              <a:rPr lang="kk-KZ" sz="2400" dirty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</a:br>
            <a:endParaRPr lang="en-US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79418" y="1580166"/>
            <a:ext cx="2253673" cy="20569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0956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3989" y="674254"/>
            <a:ext cx="8789320" cy="655781"/>
          </a:xfrm>
          <a:prstGeom prst="rect">
            <a:avLst/>
          </a:prstGeom>
        </p:spPr>
      </p:pic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66688770"/>
              </p:ext>
            </p:extLst>
          </p:nvPr>
        </p:nvGraphicFramePr>
        <p:xfrm>
          <a:off x="979055" y="1893457"/>
          <a:ext cx="8294253" cy="2087373"/>
        </p:xfrm>
        <a:graphic>
          <a:graphicData uri="http://schemas.openxmlformats.org/drawingml/2006/table">
            <a:tbl>
              <a:tblPr firstRow="1" firstCol="1" bandRow="1"/>
              <a:tblGrid>
                <a:gridCol w="1733927">
                  <a:extLst>
                    <a:ext uri="{9D8B030D-6E8A-4147-A177-3AD203B41FA5}">
                      <a16:colId xmlns:a16="http://schemas.microsoft.com/office/drawing/2014/main" val="2958543913"/>
                    </a:ext>
                  </a:extLst>
                </a:gridCol>
                <a:gridCol w="2207630">
                  <a:extLst>
                    <a:ext uri="{9D8B030D-6E8A-4147-A177-3AD203B41FA5}">
                      <a16:colId xmlns:a16="http://schemas.microsoft.com/office/drawing/2014/main" val="1532536657"/>
                    </a:ext>
                  </a:extLst>
                </a:gridCol>
                <a:gridCol w="2180817">
                  <a:extLst>
                    <a:ext uri="{9D8B030D-6E8A-4147-A177-3AD203B41FA5}">
                      <a16:colId xmlns:a16="http://schemas.microsoft.com/office/drawing/2014/main" val="330167239"/>
                    </a:ext>
                  </a:extLst>
                </a:gridCol>
                <a:gridCol w="2171879">
                  <a:extLst>
                    <a:ext uri="{9D8B030D-6E8A-4147-A177-3AD203B41FA5}">
                      <a16:colId xmlns:a16="http://schemas.microsoft.com/office/drawing/2014/main" val="2240444856"/>
                    </a:ext>
                  </a:extLst>
                </a:gridCol>
              </a:tblGrid>
              <a:tr h="585354">
                <a:tc>
                  <a:txBody>
                    <a:bodyPr/>
                    <a:lstStyle/>
                    <a:p>
                      <a:pPr marL="4572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Иілу</a:t>
                      </a: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4572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ru-RU" sz="1600" b="1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ru-RU" sz="1600" b="1" dirty="0" err="1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еңкейіп</a:t>
                      </a:r>
                      <a:r>
                        <a:rPr lang="ru-RU" sz="1600" b="1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)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4572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безек</a:t>
                      </a: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="1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қағу</a:t>
                      </a: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4572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ru-RU" sz="1600" b="1" dirty="0" err="1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даусы</a:t>
                      </a:r>
                      <a:r>
                        <a:rPr lang="ru-RU" sz="1600" b="1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="1" dirty="0" err="1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шықты</a:t>
                      </a:r>
                      <a:r>
                        <a:rPr lang="ru-RU" sz="1600" b="1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)</a:t>
                      </a: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Ұқсау</a:t>
                      </a: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4572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ru-RU" sz="1600" b="1" dirty="0" err="1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айнымайды</a:t>
                      </a:r>
                      <a:r>
                        <a:rPr lang="ru-RU" sz="1600" b="1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)</a:t>
                      </a: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қанат</a:t>
                      </a: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="1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жаю</a:t>
                      </a: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4572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ru-RU" sz="1600" b="1" dirty="0" err="1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қолын</a:t>
                      </a:r>
                      <a:r>
                        <a:rPr lang="ru-RU" sz="1600" b="1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="1" dirty="0" err="1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жайып</a:t>
                      </a:r>
                      <a:r>
                        <a:rPr lang="ru-RU" sz="1600" b="1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)</a:t>
                      </a: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78988680"/>
                  </a:ext>
                </a:extLst>
              </a:tr>
              <a:tr h="975590">
                <a:tc>
                  <a:txBody>
                    <a:bodyPr/>
                    <a:lstStyle/>
                    <a:p>
                      <a:pPr marL="4572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4572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4572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4572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4572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8805386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5029168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95928" y="630489"/>
            <a:ext cx="8783782" cy="37548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7- </a:t>
            </a:r>
            <a:r>
              <a:rPr lang="ru-RU" sz="2400" b="1" dirty="0" err="1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тапсырма</a:t>
            </a:r>
            <a:r>
              <a:rPr lang="kk-KZ" sz="2400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Өлең бойынша сұрақтарға жауап беріңіз</a:t>
            </a:r>
            <a:r>
              <a:rPr lang="kk-KZ" sz="24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endParaRPr lang="kk-KZ" sz="1400" b="1" dirty="0">
              <a:solidFill>
                <a:srgbClr val="00206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kk-KZ" sz="1400" b="1" dirty="0" smtClean="0">
              <a:solidFill>
                <a:srgbClr val="00206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kk-KZ" sz="1400" b="1" dirty="0">
              <a:solidFill>
                <a:srgbClr val="00206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kk-KZ" sz="1400" b="1" dirty="0" smtClean="0">
              <a:solidFill>
                <a:srgbClr val="00206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kk-KZ" sz="1400" b="1" dirty="0">
              <a:solidFill>
                <a:srgbClr val="00206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kk-KZ" sz="1400" b="1" dirty="0" smtClean="0">
              <a:solidFill>
                <a:srgbClr val="00206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kk-KZ" sz="1400" b="1" dirty="0">
              <a:solidFill>
                <a:srgbClr val="00206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kk-KZ" sz="1400" b="1" dirty="0" smtClean="0">
              <a:solidFill>
                <a:srgbClr val="00206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kk-KZ" sz="1400" b="1" dirty="0">
              <a:solidFill>
                <a:srgbClr val="00206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kk-KZ" sz="1400" b="1" dirty="0" smtClean="0">
              <a:solidFill>
                <a:srgbClr val="00206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kk-KZ" sz="1400" b="1" dirty="0">
              <a:solidFill>
                <a:srgbClr val="00206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kk-KZ" sz="1400" b="1" dirty="0" smtClean="0">
              <a:solidFill>
                <a:srgbClr val="00206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kk-KZ" sz="1400" b="1" dirty="0">
              <a:solidFill>
                <a:srgbClr val="00206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14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en-US" sz="14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US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91627424"/>
              </p:ext>
            </p:extLst>
          </p:nvPr>
        </p:nvGraphicFramePr>
        <p:xfrm>
          <a:off x="803564" y="1616365"/>
          <a:ext cx="8783781" cy="2513791"/>
        </p:xfrm>
        <a:graphic>
          <a:graphicData uri="http://schemas.openxmlformats.org/drawingml/2006/table">
            <a:tbl>
              <a:tblPr firstRow="1" firstCol="1" bandRow="1"/>
              <a:tblGrid>
                <a:gridCol w="2668612">
                  <a:extLst>
                    <a:ext uri="{9D8B030D-6E8A-4147-A177-3AD203B41FA5}">
                      <a16:colId xmlns:a16="http://schemas.microsoft.com/office/drawing/2014/main" val="1704203966"/>
                    </a:ext>
                  </a:extLst>
                </a:gridCol>
                <a:gridCol w="2978472">
                  <a:extLst>
                    <a:ext uri="{9D8B030D-6E8A-4147-A177-3AD203B41FA5}">
                      <a16:colId xmlns:a16="http://schemas.microsoft.com/office/drawing/2014/main" val="3591378496"/>
                    </a:ext>
                  </a:extLst>
                </a:gridCol>
                <a:gridCol w="3136697">
                  <a:extLst>
                    <a:ext uri="{9D8B030D-6E8A-4147-A177-3AD203B41FA5}">
                      <a16:colId xmlns:a16="http://schemas.microsoft.com/office/drawing/2014/main" val="937116654"/>
                    </a:ext>
                  </a:extLst>
                </a:gridCol>
              </a:tblGrid>
              <a:tr h="1050729"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Өлең</a:t>
                      </a:r>
                      <a:r>
                        <a:rPr lang="ru-RU" sz="18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не </a:t>
                      </a:r>
                      <a:r>
                        <a:rPr lang="ru-RU" sz="1800" b="1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туралы</a:t>
                      </a:r>
                      <a:r>
                        <a:rPr lang="ru-RU" sz="18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? </a:t>
                      </a:r>
                      <a:r>
                        <a:rPr lang="ru-RU" sz="1800" i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(О чем стихотворение?)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800" i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Өлеңге</a:t>
                      </a:r>
                      <a:r>
                        <a:rPr lang="ru-RU" sz="18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b="1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қандай</a:t>
                      </a:r>
                      <a:r>
                        <a:rPr lang="ru-RU" sz="18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b="1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тақырып</a:t>
                      </a:r>
                      <a:r>
                        <a:rPr lang="ru-RU" sz="18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b="1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қоюға</a:t>
                      </a:r>
                      <a:r>
                        <a:rPr lang="ru-RU" sz="18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b="1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болады</a:t>
                      </a:r>
                      <a:r>
                        <a:rPr lang="ru-RU" sz="18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? </a:t>
                      </a:r>
                      <a:r>
                        <a:rPr lang="ru-RU" sz="1800" i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(Как можно </a:t>
                      </a:r>
                      <a:r>
                        <a:rPr lang="ru-RU" sz="1800" i="1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озоглавить</a:t>
                      </a:r>
                      <a:r>
                        <a:rPr lang="ru-RU" sz="1800" i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стихотворение)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Жаттығудың</a:t>
                      </a:r>
                      <a:r>
                        <a:rPr lang="ru-RU" sz="18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b="1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адамға</a:t>
                      </a:r>
                      <a:r>
                        <a:rPr lang="ru-RU" sz="18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b="1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қандай</a:t>
                      </a:r>
                      <a:r>
                        <a:rPr lang="ru-RU" sz="18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b="1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пайдасы</a:t>
                      </a:r>
                      <a:r>
                        <a:rPr lang="ru-RU" sz="18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бар? </a:t>
                      </a:r>
                      <a:r>
                        <a:rPr lang="ru-RU" sz="1800" i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(Каковы преимущества упражнений?)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41363219"/>
                  </a:ext>
                </a:extLst>
              </a:tr>
              <a:tr h="1350725"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94985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5798694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07067" y="360219"/>
            <a:ext cx="7766936" cy="1976582"/>
          </a:xfrm>
        </p:spPr>
        <p:txBody>
          <a:bodyPr/>
          <a:lstStyle/>
          <a:p>
            <a:pPr algn="l"/>
            <a:r>
              <a:rPr lang="kk-KZ" sz="3600" b="1" dirty="0" smtClean="0">
                <a:solidFill>
                  <a:srgbClr val="002060"/>
                </a:solidFill>
              </a:rPr>
              <a:t/>
            </a:r>
            <a:br>
              <a:rPr lang="kk-KZ" sz="3600" b="1" dirty="0" smtClean="0">
                <a:solidFill>
                  <a:srgbClr val="002060"/>
                </a:solidFill>
              </a:rPr>
            </a:br>
            <a:r>
              <a:rPr lang="kk-KZ" sz="3600" b="1" dirty="0">
                <a:solidFill>
                  <a:srgbClr val="002060"/>
                </a:solidFill>
              </a:rPr>
              <a:t/>
            </a:r>
            <a:br>
              <a:rPr lang="kk-KZ" sz="3600" b="1" dirty="0">
                <a:solidFill>
                  <a:srgbClr val="002060"/>
                </a:solidFill>
              </a:rPr>
            </a:br>
            <a:r>
              <a:rPr lang="kk-KZ" sz="3600" b="1" dirty="0" smtClean="0">
                <a:solidFill>
                  <a:srgbClr val="002060"/>
                </a:solidFill>
              </a:rPr>
              <a:t/>
            </a:r>
            <a:br>
              <a:rPr lang="kk-KZ" sz="3600" b="1" dirty="0" smtClean="0">
                <a:solidFill>
                  <a:srgbClr val="002060"/>
                </a:solidFill>
              </a:rPr>
            </a:br>
            <a:r>
              <a:rPr lang="kk-KZ" sz="3600" b="1" dirty="0">
                <a:solidFill>
                  <a:srgbClr val="002060"/>
                </a:solidFill>
              </a:rPr>
              <a:t/>
            </a:r>
            <a:br>
              <a:rPr lang="kk-KZ" sz="3600" b="1" dirty="0">
                <a:solidFill>
                  <a:srgbClr val="002060"/>
                </a:solidFill>
              </a:rPr>
            </a:br>
            <a:r>
              <a:rPr lang="kk-KZ" sz="3600" b="1" dirty="0" smtClean="0">
                <a:solidFill>
                  <a:srgbClr val="002060"/>
                </a:solidFill>
              </a:rPr>
              <a:t/>
            </a:r>
            <a:br>
              <a:rPr lang="kk-KZ" sz="3600" b="1" dirty="0" smtClean="0">
                <a:solidFill>
                  <a:srgbClr val="002060"/>
                </a:solidFill>
              </a:rPr>
            </a:br>
            <a:r>
              <a:rPr lang="kk-KZ" sz="3600" b="1" dirty="0">
                <a:solidFill>
                  <a:srgbClr val="002060"/>
                </a:solidFill>
              </a:rPr>
              <a:t/>
            </a:r>
            <a:br>
              <a:rPr lang="kk-KZ" sz="3600" b="1" dirty="0">
                <a:solidFill>
                  <a:srgbClr val="002060"/>
                </a:solidFill>
              </a:rPr>
            </a:br>
            <a:r>
              <a:rPr lang="kk-KZ" sz="3600" b="1" dirty="0" smtClean="0">
                <a:solidFill>
                  <a:srgbClr val="002060"/>
                </a:solidFill>
              </a:rPr>
              <a:t/>
            </a:r>
            <a:br>
              <a:rPr lang="kk-KZ" sz="3600" b="1" dirty="0" smtClean="0">
                <a:solidFill>
                  <a:srgbClr val="002060"/>
                </a:solidFill>
              </a:rPr>
            </a:br>
            <a:r>
              <a:rPr lang="kk-KZ" sz="3600" b="1" dirty="0">
                <a:solidFill>
                  <a:srgbClr val="002060"/>
                </a:solidFill>
              </a:rPr>
              <a:t/>
            </a:r>
            <a:br>
              <a:rPr lang="kk-KZ" sz="3600" b="1" dirty="0">
                <a:solidFill>
                  <a:srgbClr val="002060"/>
                </a:solidFill>
              </a:rPr>
            </a:br>
            <a:r>
              <a:rPr lang="kk-KZ" sz="3600" b="1" dirty="0" smtClean="0">
                <a:solidFill>
                  <a:srgbClr val="002060"/>
                </a:solidFill>
              </a:rPr>
              <a:t/>
            </a:r>
            <a:br>
              <a:rPr lang="kk-KZ" sz="3600" b="1" dirty="0" smtClean="0">
                <a:solidFill>
                  <a:srgbClr val="002060"/>
                </a:solidFill>
              </a:rPr>
            </a:br>
            <a:r>
              <a:rPr lang="kk-KZ" sz="3600" b="1" dirty="0">
                <a:solidFill>
                  <a:srgbClr val="002060"/>
                </a:solidFill>
              </a:rPr>
              <a:t/>
            </a:r>
            <a:br>
              <a:rPr lang="kk-KZ" sz="3600" b="1" dirty="0">
                <a:solidFill>
                  <a:srgbClr val="002060"/>
                </a:solidFill>
              </a:rPr>
            </a:br>
            <a:r>
              <a:rPr lang="kk-KZ" sz="3600" b="1" dirty="0" smtClean="0">
                <a:solidFill>
                  <a:srgbClr val="002060"/>
                </a:solidFill>
              </a:rPr>
              <a:t/>
            </a:r>
            <a:br>
              <a:rPr lang="kk-KZ" sz="3600" b="1" dirty="0" smtClean="0">
                <a:solidFill>
                  <a:srgbClr val="002060"/>
                </a:solidFill>
              </a:rPr>
            </a:br>
            <a:r>
              <a:rPr lang="kk-KZ" sz="3600" b="1" dirty="0">
                <a:solidFill>
                  <a:srgbClr val="002060"/>
                </a:solidFill>
              </a:rPr>
              <a:t/>
            </a:r>
            <a:br>
              <a:rPr lang="kk-KZ" sz="3600" b="1" dirty="0">
                <a:solidFill>
                  <a:srgbClr val="002060"/>
                </a:solidFill>
              </a:rPr>
            </a:br>
            <a:r>
              <a:rPr lang="kk-KZ" sz="3600" b="1" dirty="0" smtClean="0">
                <a:solidFill>
                  <a:srgbClr val="002060"/>
                </a:solidFill>
              </a:rPr>
              <a:t/>
            </a:r>
            <a:br>
              <a:rPr lang="kk-KZ" sz="3600" b="1" dirty="0" smtClean="0">
                <a:solidFill>
                  <a:srgbClr val="002060"/>
                </a:solidFill>
              </a:rPr>
            </a:br>
            <a:r>
              <a:rPr lang="kk-KZ" sz="2800" b="1" dirty="0" smtClean="0">
                <a:solidFill>
                  <a:srgbClr val="002060"/>
                </a:solidFill>
              </a:rPr>
              <a:t> Тапсырма </a:t>
            </a:r>
            <a:br>
              <a:rPr lang="kk-KZ" sz="2800" b="1" dirty="0" smtClean="0">
                <a:solidFill>
                  <a:srgbClr val="002060"/>
                </a:solidFill>
              </a:rPr>
            </a:br>
            <a:r>
              <a:rPr lang="kk-KZ" sz="1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kk-KZ" sz="1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Жаңа сөздерді пайдалана отырып, </a:t>
            </a:r>
            <a:r>
              <a:rPr lang="kk-KZ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</a:t>
            </a:r>
            <a:r>
              <a:rPr lang="kk-KZ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өмендегі суреттерге сөйлем құраңыз.</a:t>
            </a:r>
            <a:br>
              <a:rPr lang="kk-KZ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kk-KZ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28919" y="2336801"/>
            <a:ext cx="2367590" cy="1512455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53018" y="2336801"/>
            <a:ext cx="2240251" cy="1440874"/>
          </a:xfrm>
          <a:prstGeom prst="rect">
            <a:avLst/>
          </a:prstGeom>
        </p:spPr>
      </p:pic>
      <p:pic>
        <p:nvPicPr>
          <p:cNvPr id="9" name="Рисунок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68185" y="4389293"/>
            <a:ext cx="2466975" cy="1847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0023822"/>
      </p:ext>
    </p:extLst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521</TotalTime>
  <Words>198</Words>
  <Application>Microsoft Office PowerPoint</Application>
  <PresentationFormat>Широкоэкранный</PresentationFormat>
  <Paragraphs>84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7" baseType="lpstr">
      <vt:lpstr>Arial</vt:lpstr>
      <vt:lpstr>Calibri</vt:lpstr>
      <vt:lpstr>Times New Roman</vt:lpstr>
      <vt:lpstr>Trebuchet MS</vt:lpstr>
      <vt:lpstr>Wingdings</vt:lpstr>
      <vt:lpstr>Wingdings 3</vt:lpstr>
      <vt:lpstr>Аспект</vt:lpstr>
      <vt:lpstr>Мұзафар Әлімбаев «Шынықсаң, шымыр боларсың...»</vt:lpstr>
      <vt:lpstr>Сабақтың мақсаты:</vt:lpstr>
      <vt:lpstr>Сөзжұмбақты шешіңіз.</vt:lpstr>
      <vt:lpstr>2- тапсырма. Ойлан, тап Жұмбақтарды шеш.</vt:lpstr>
      <vt:lpstr>Табанға қаңжар байладым,     Бетінде айна ойнадым.</vt:lpstr>
      <vt:lpstr>3- тапсырма. Суретке қара. Сұрақтарға жауап бер.      </vt:lpstr>
      <vt:lpstr>Презентация PowerPoint</vt:lpstr>
      <vt:lpstr>Презентация PowerPoint</vt:lpstr>
      <vt:lpstr>              Тапсырма   Жаңа сөздерді пайдалана отырып, төмендегі суреттерге сөйлем құраңыз.  </vt:lpstr>
      <vt:lpstr>   Үйге тапсырма: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Қай спорт секциясына жазылдың?</dc:title>
  <dc:creator>дастан</dc:creator>
  <cp:lastModifiedBy>дастан</cp:lastModifiedBy>
  <cp:revision>29</cp:revision>
  <dcterms:created xsi:type="dcterms:W3CDTF">2023-03-05T16:58:01Z</dcterms:created>
  <dcterms:modified xsi:type="dcterms:W3CDTF">2023-03-13T16:08:27Z</dcterms:modified>
</cp:coreProperties>
</file>