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1" r:id="rId6"/>
    <p:sldId id="259" r:id="rId7"/>
    <p:sldId id="260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836712"/>
            <a:ext cx="7632848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6000" b="1" dirty="0" smtClean="0">
                <a:ln w="1143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12.10.2022ж</a:t>
            </a:r>
          </a:p>
          <a:p>
            <a:r>
              <a:rPr lang="kk-KZ" sz="60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Көпмүше. Көпмүшені стандарт түрге келтіру</a:t>
            </a:r>
            <a:endParaRPr lang="ru-RU" sz="60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847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 топ:       №11.4 (1); 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топ:       № 11.4  (2);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топ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№11.4 (3);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№ 11.4.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Көпмүшенің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мүшелерін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біріктіру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02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675467"/>
            <a:ext cx="8064896" cy="3450696"/>
          </a:xfrm>
        </p:spPr>
        <p:txBody>
          <a:bodyPr/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«Онлайн тест </a:t>
            </a:r>
            <a:r>
              <a:rPr lang="ru-RU" sz="32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сайтынан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sz="32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тапсырады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https://onlinetestpad.com/xqzfcnewoipuu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9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Көпмүшенің ұқсас мүшелерін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біріктіру.</a:t>
            </a:r>
            <a:endParaRPr lang="kk-KZ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№ 11.4 (5,6)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№  11.5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97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340768"/>
                <a:ext cx="7848872" cy="4968552"/>
              </a:xfrm>
            </p:spPr>
            <p:txBody>
              <a:bodyPr>
                <a:normAutofit/>
              </a:bodyPr>
              <a:lstStyle/>
              <a:p>
                <a:r>
                  <a:rPr lang="kk-KZ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№10.8</a:t>
                </a:r>
              </a:p>
              <a:p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  <m:t>𝟏𝟖</m:t>
                        </m:r>
                      </m:num>
                      <m:den>
                        <m: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  <m:t>𝟏𝟓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Times New Roman" pitchFamily="18" charset="0"/>
                      </a:rPr>
                      <m:t>𝒑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  <m:t>𝒄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,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 </m:t>
                    </m:r>
                    <m:r>
                      <a:rPr lang="en-US" b="1" i="1">
                        <a:latin typeface="Cambria Math"/>
                        <a:cs typeface="Times New Roman" pitchFamily="18" charset="0"/>
                      </a:rPr>
                      <m:t>𝒑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Times New Roman" pitchFamily="18" charset="0"/>
                          </a:rPr>
                          <m:t>𝒄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kk-KZ" b="1" dirty="0">
                    <a:solidFill>
                      <a:srgbClr val="073E87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kk-KZ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𝒑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𝟐</m:t>
                    </m:r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</m:e>
                      <m:sup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𝒑</m:t>
                        </m:r>
                      </m:e>
                      <m:sup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kk-KZ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kk-KZ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𝟏𝟕</m:t>
                        </m:r>
                      </m:num>
                      <m:den>
                        <m:r>
                          <a:rPr lang="kk-KZ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</m:den>
                    </m:f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073E87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𝟐</m:t>
                    </m:r>
                    <m:f>
                      <m:f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kk-KZ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</m:den>
                    </m:f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</m:e>
                      <m:sup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14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𝒛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№10.10</a:t>
                </a:r>
              </a:p>
              <a:p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  <m:t>𝟏𝟎𝟖</m:t>
                        </m:r>
                      </m:num>
                      <m:den>
                        <m:r>
                          <a:rPr lang="kk-KZ" b="1" i="1" smtClean="0">
                            <a:latin typeface="Cambria Math"/>
                            <a:cs typeface="Times New Roman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endParaRPr lang="ru-RU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2) 43,2</a:t>
                </a:r>
              </a:p>
              <a:p>
                <a:r>
                  <a:rPr lang="kk-KZ" b="1" dirty="0" smtClean="0">
                    <a:latin typeface="Times New Roman" pitchFamily="18" charset="0"/>
                    <a:cs typeface="Times New Roman" pitchFamily="18" charset="0"/>
                  </a:rPr>
                  <a:t>3) 16</a:t>
                </a:r>
                <a:endParaRPr 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340768"/>
                <a:ext cx="7848872" cy="4968552"/>
              </a:xfrm>
              <a:blipFill rotWithShape="1">
                <a:blip r:embed="rId2"/>
                <a:stretch>
                  <a:fillRect l="-1243" t="-1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554960" cy="714408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тапсырмасын тексеру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6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197" y="2464098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4000" b="1" dirty="0">
                <a:solidFill>
                  <a:srgbClr val="000000"/>
                </a:solidFill>
                <a:latin typeface="Times New Roman"/>
                <a:ea typeface="Times New Roman"/>
              </a:rPr>
              <a:t>7.2.1.5көпмүше анықтамасын білу және оның дәрежесін табу</a:t>
            </a:r>
            <a:r>
              <a:rPr lang="kk-KZ" sz="4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>
              <a:spcAft>
                <a:spcPts val="0"/>
              </a:spcAft>
            </a:pPr>
            <a:endParaRPr lang="ru-RU" sz="4000" b="1" dirty="0"/>
          </a:p>
          <a:p>
            <a:r>
              <a:rPr lang="kk-KZ" sz="4000" b="1" dirty="0">
                <a:solidFill>
                  <a:srgbClr val="000000"/>
                </a:solidFill>
                <a:latin typeface="Times New Roman"/>
                <a:ea typeface="Times New Roman"/>
              </a:rPr>
              <a:t>7.2.1.6 көпмүшені стандарт түрге келтіру;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3805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9675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333333"/>
                </a:solidFill>
                <a:latin typeface="Times New Roman"/>
                <a:ea typeface="Times New Roman"/>
              </a:rPr>
              <a:t>-Қандай </a:t>
            </a:r>
            <a: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өрнекті бірмүше деп атайды? </a:t>
            </a:r>
            <a:b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- Бірмүшенің стандарт түрі қалай жазылады? </a:t>
            </a:r>
            <a:b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- Стандарт түрдегі бірмүшенің коэффициенті деп нені айтады? </a:t>
            </a:r>
            <a:b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- Бірмүшенің дәрежесі қалай анықталады? </a:t>
            </a:r>
            <a:br>
              <a:rPr lang="kk-KZ" sz="3200" b="1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-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Бірмүшелер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қалай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көбейтіледі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? </a:t>
            </a:r>
            <a:b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</a:b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-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Бірмүшелерді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дәрежеге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қалай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Times New Roman"/>
                <a:ea typeface="Times New Roman"/>
              </a:rPr>
              <a:t>шығарады</a:t>
            </a:r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?</a:t>
            </a:r>
            <a:r>
              <a:rPr lang="ru-RU" sz="3200" dirty="0">
                <a:solidFill>
                  <a:srgbClr val="333333"/>
                </a:solidFill>
                <a:latin typeface="Times New Roman"/>
                <a:ea typeface="Times New Roman"/>
              </a:rPr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7051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2967335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learningapps.org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сайтынан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https://learningapps.org/view21010463</a:t>
            </a:r>
          </a:p>
        </p:txBody>
      </p:sp>
    </p:spTree>
    <p:extLst>
      <p:ext uri="{BB962C8B-B14F-4D97-AF65-F5344CB8AC3E}">
        <p14:creationId xmlns:p14="http://schemas.microsoft.com/office/powerpoint/2010/main" val="367928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836712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Анықтама1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Бірмүшелердің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қосындысы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көпмүше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Анықтама2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коэффициенттері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өзгеше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бірмүшелерді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78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764704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Анықтама3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мүшеледің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алгебралық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қосындысын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теңбе-тең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бірмүшемен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алмастыруды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мүшелерді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біріктіру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Анықтама4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Көпмүшенің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дәрежесі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құрамындағы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бірмүше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дәрежелерінің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үлкенін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айтады</a:t>
            </a:r>
            <a:endParaRPr lang="ru-RU" sz="4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5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9443" y="227687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№ 11.2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Көпмүшені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стандарт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түрге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Топта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орындап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Джиксо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топ:       №11.2 (1);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 топ:       № 11.2  (2);  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3 топ:   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№11.2 (3); </a:t>
            </a:r>
          </a:p>
        </p:txBody>
      </p:sp>
    </p:spTree>
    <p:extLst>
      <p:ext uri="{BB962C8B-B14F-4D97-AF65-F5344CB8AC3E}">
        <p14:creationId xmlns:p14="http://schemas.microsoft.com/office/powerpoint/2010/main" val="37527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7408333" cy="4353347"/>
              </a:xfrm>
            </p:spPr>
            <p:txBody>
              <a:bodyPr/>
              <a:lstStyle/>
              <a:p>
                <a:r>
                  <a:rPr lang="kk-KZ" sz="3600" b="1" dirty="0" smtClean="0">
                    <a:latin typeface="Times New Roman" pitchFamily="18" charset="0"/>
                    <a:cs typeface="Times New Roman" pitchFamily="18" charset="0"/>
                  </a:rPr>
                  <a:t>1) 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k-KZ" sz="3600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kk-KZ" sz="3600" b="1" i="1" smtClean="0">
                            <a:latin typeface="Cambria Math"/>
                            <a:cs typeface="Times New Roman" pitchFamily="18" charset="0"/>
                          </a:rPr>
                          <m:t>х</m:t>
                        </m:r>
                      </m:e>
                      <m:sup>
                        <m:r>
                          <a:rPr lang="kk-KZ" sz="3600" b="1" i="1" smtClean="0"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-6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kk-KZ" sz="3600" b="1" i="1" smtClean="0">
                            <a:latin typeface="Cambria Math"/>
                            <a:cs typeface="Times New Roman" pitchFamily="18" charset="0"/>
                          </a:rPr>
                          <m:t>а</m:t>
                        </m:r>
                      </m:e>
                      <m:sup>
                        <m:r>
                          <a:rPr lang="kk-KZ" sz="3600" b="1" i="1" smtClean="0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с+0,8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kk-KZ" sz="3600" b="1" i="1" dirty="0" smtClean="0">
                            <a:latin typeface="Cambria Math"/>
                            <a:cs typeface="Times New Roman" pitchFamily="18" charset="0"/>
                          </a:rPr>
                          <m:t>у</m:t>
                        </m:r>
                      </m:e>
                      <m:sup>
                        <m:r>
                          <a:rPr lang="en-US" sz="3600" b="1" i="1" dirty="0" smtClean="0"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ru-RU" sz="36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Clr>
                    <a:srgbClr val="31B6FD"/>
                  </a:buClr>
                </a:pPr>
                <a:r>
                  <a:rPr lang="kk-KZ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2) -40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k-KZ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kk-KZ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а</m:t>
                        </m:r>
                      </m:e>
                      <m:sup>
                        <m:r>
                          <a:rPr lang="kk-KZ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sup>
                    </m:sSup>
                    <m:r>
                      <a:rPr lang="kk-KZ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kk-KZ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𝟑</m:t>
                    </m:r>
                    <m:r>
                      <a:rPr lang="kk-KZ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kk-KZ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𝟖</m:t>
                    </m:r>
                    <m:r>
                      <a:rPr lang="kk-KZ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с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-n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3600" b="1" dirty="0" smtClean="0">
                  <a:solidFill>
                    <a:srgbClr val="073E87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Clr>
                    <a:srgbClr val="31B6FD"/>
                  </a:buClr>
                </a:pPr>
                <a:r>
                  <a:rPr lang="kk-KZ" sz="3600" b="1" dirty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kk-KZ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kk-KZ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kk-KZ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 а</m:t>
                        </m:r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𝟏𝟕</m:t>
                        </m:r>
                      </m:den>
                    </m:f>
                    <m:sSup>
                      <m:sSupPr>
                        <m:ctrlPr>
                          <a:rPr lang="ru-RU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𝟏𝟎</m:t>
                        </m:r>
                      </m:sup>
                    </m:sSup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</a:p>
              <a:p>
                <a:pPr lvl="0">
                  <a:buClr>
                    <a:srgbClr val="31B6FD"/>
                  </a:buClr>
                </a:pPr>
                <a:r>
                  <a:rPr lang="en-US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kk-KZ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  </m:t>
                    </m:r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sSup>
                      <m:sSupPr>
                        <m:ctrlPr>
                          <a:rPr lang="kk-KZ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sup>
                    </m:sSup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𝟐𝟔</m:t>
                        </m:r>
                      </m:den>
                    </m:f>
                    <m:sSup>
                      <m:sSupPr>
                        <m:ctrlPr>
                          <a:rPr lang="ru-RU" sz="3600" b="1" i="1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𝒙𝒚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73E87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sz="3600" b="1" i="0" smtClean="0">
                        <a:solidFill>
                          <a:srgbClr val="073E87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</m:oMath>
                </a14:m>
                <a:r>
                  <a:rPr lang="en-US" sz="3600" b="1" dirty="0" smtClean="0">
                    <a:solidFill>
                      <a:srgbClr val="073E87"/>
                    </a:solidFill>
                    <a:latin typeface="Times New Roman" pitchFamily="18" charset="0"/>
                    <a:cs typeface="Times New Roman" pitchFamily="18" charset="0"/>
                  </a:rPr>
                  <a:t>100</a:t>
                </a:r>
                <a:endParaRPr lang="en-US" sz="3600" b="1" dirty="0">
                  <a:solidFill>
                    <a:srgbClr val="073E87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Clr>
                    <a:srgbClr val="31B6FD"/>
                  </a:buClr>
                </a:pPr>
                <a:endParaRPr lang="ru-RU" dirty="0">
                  <a:solidFill>
                    <a:srgbClr val="073E87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Clr>
                    <a:srgbClr val="31B6FD"/>
                  </a:buClr>
                </a:pPr>
                <a:endParaRPr lang="ru-RU" dirty="0">
                  <a:solidFill>
                    <a:srgbClr val="073E87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7408333" cy="4353347"/>
              </a:xfrm>
              <a:blipFill rotWithShape="1">
                <a:blip r:embed="rId2"/>
                <a:stretch>
                  <a:fillRect l="-2467" t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№11.3.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Көпмұшенің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мүшелерін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515</TotalTime>
  <Words>419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Презентация PowerPoint</vt:lpstr>
      <vt:lpstr>Үй тапсырмасын тексеру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№11.3. Көпмұшенің мүшелерін атап шық</vt:lpstr>
      <vt:lpstr>№ 11.4. Көпмүшенің ұқсас мүшелерін біріктіру. Топтық жұмыс </vt:lpstr>
      <vt:lpstr>Презентация PowerPoint</vt:lpstr>
      <vt:lpstr>Үйге тапсырма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Sultan</dc:creator>
  <cp:lastModifiedBy>Sultan</cp:lastModifiedBy>
  <cp:revision>11</cp:revision>
  <dcterms:created xsi:type="dcterms:W3CDTF">2022-10-10T03:51:13Z</dcterms:created>
  <dcterms:modified xsi:type="dcterms:W3CDTF">2022-10-11T16:02:59Z</dcterms:modified>
</cp:coreProperties>
</file>