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61" r:id="rId6"/>
    <p:sldId id="259" r:id="rId7"/>
    <p:sldId id="260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836712"/>
            <a:ext cx="7632848" cy="378565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kk-KZ" sz="6000" b="1" dirty="0" smtClean="0">
                <a:ln w="1143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ea typeface="Times New Roman"/>
              </a:rPr>
              <a:t>12.10.2022ж</a:t>
            </a:r>
          </a:p>
          <a:p>
            <a:r>
              <a:rPr lang="kk-KZ" sz="6000" b="1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ea typeface="Times New Roman"/>
              </a:rPr>
              <a:t>Көпмүше. Көпмүшені стандарт түрге келтіру</a:t>
            </a:r>
            <a:endParaRPr lang="ru-RU" sz="60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847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Топтық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жұмыс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 топ:       №11.4 (1);  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топ:       № 11.4  (2);  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топ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№11.4 (3);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№ 11.4.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Көпмүшенің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ұқсас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мүшелерін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біріктіру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Топтық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202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3" y="2675467"/>
            <a:ext cx="8064896" cy="3450696"/>
          </a:xfrm>
        </p:spPr>
        <p:txBody>
          <a:bodyPr/>
          <a:lstStyle/>
          <a:p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«Онлайн тест </a:t>
            </a:r>
            <a:r>
              <a:rPr lang="ru-RU" sz="3200" b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пад</a:t>
            </a: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200" b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сайтынан</a:t>
            </a: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тест </a:t>
            </a:r>
            <a:r>
              <a:rPr lang="ru-RU" sz="3200" b="1" dirty="0" err="1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тапсырады</a:t>
            </a:r>
            <a:endParaRPr lang="ru-RU" sz="32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https://onlinetestpad.com/xqzfcnewoipuu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997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Көпмүшенің ұқсас мүшелерін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біріктіру.</a:t>
            </a:r>
            <a:endParaRPr lang="kk-KZ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№ 11.4 (5,6)</a:t>
            </a: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№  11.5</a:t>
            </a: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Үйге тапсырма</a:t>
            </a: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971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Объект 1"/>
              <p:cNvSpPr>
                <a:spLocks noGrp="1"/>
              </p:cNvSpPr>
              <p:nvPr>
                <p:ph idx="1"/>
              </p:nvPr>
            </p:nvSpPr>
            <p:spPr>
              <a:xfrm>
                <a:off x="755576" y="1340768"/>
                <a:ext cx="7848872" cy="4968552"/>
              </a:xfrm>
            </p:spPr>
            <p:txBody>
              <a:bodyPr>
                <a:normAutofit/>
              </a:bodyPr>
              <a:lstStyle/>
              <a:p>
                <a:r>
                  <a:rPr lang="kk-KZ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№10.8</a:t>
                </a:r>
              </a:p>
              <a:p>
                <a:r>
                  <a:rPr lang="kk-KZ" b="1" dirty="0" smtClean="0">
                    <a:latin typeface="Times New Roman" pitchFamily="18" charset="0"/>
                    <a:cs typeface="Times New Roman" pitchFamily="18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kk-KZ" b="1" i="1" smtClean="0">
                            <a:latin typeface="Cambria Math"/>
                            <a:cs typeface="Times New Roman" pitchFamily="18" charset="0"/>
                          </a:rPr>
                          <m:t>𝟏𝟖</m:t>
                        </m:r>
                      </m:num>
                      <m:den>
                        <m:r>
                          <a:rPr lang="kk-KZ" b="1" i="1" smtClean="0">
                            <a:latin typeface="Cambria Math"/>
                            <a:cs typeface="Times New Roman" pitchFamily="18" charset="0"/>
                          </a:rPr>
                          <m:t>𝟏𝟓</m:t>
                        </m:r>
                      </m:den>
                    </m:f>
                    <m:r>
                      <a:rPr lang="en-US" b="1" i="1" smtClean="0">
                        <a:latin typeface="Cambria Math"/>
                        <a:cs typeface="Times New Roman" pitchFamily="18" charset="0"/>
                      </a:rPr>
                      <m:t>𝒑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en-US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p>
                    </m:sSup>
                    <m:r>
                      <a:rPr lang="en-US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en-US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𝟏</m:t>
                    </m:r>
                    <m:r>
                      <a:rPr lang="en-US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,</m:t>
                    </m:r>
                    <m:r>
                      <a:rPr lang="en-US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𝟐</m:t>
                    </m:r>
                    <m:r>
                      <a:rPr lang="en-US" b="1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  <m:r>
                      <a:rPr lang="en-US" b="1" i="1">
                        <a:latin typeface="Cambria Math"/>
                        <a:cs typeface="Times New Roman" pitchFamily="18" charset="0"/>
                      </a:rPr>
                      <m:t>𝒑</m:t>
                    </m:r>
                    <m:sSup>
                      <m:sSupPr>
                        <m:ctrlPr>
                          <a:rPr lang="en-US" b="1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</m:e>
                      <m:sup>
                        <m:r>
                          <a:rPr lang="en-US" b="1" i="1"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en-US" b="1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e>
                      <m:sup>
                        <m:r>
                          <a:rPr lang="en-US" b="1" i="1"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kk-KZ" b="1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kk-KZ" b="1" dirty="0">
                    <a:solidFill>
                      <a:srgbClr val="073E87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kk-KZ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  <m:sSup>
                      <m:sSupPr>
                        <m:ctrlP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𝒎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sup>
                    </m:sSup>
                    <m:sSup>
                      <m:sSupPr>
                        <m:ctrlP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sup>
                    </m:sSup>
                    <m:sSup>
                      <m:sSupPr>
                        <m:ctrlP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𝒑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p>
                    </m:sSup>
                    <m:r>
                      <a:rPr lang="en-US" b="1" i="1" smtClean="0">
                        <a:solidFill>
                          <a:srgbClr val="073E87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73E87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𝟎</m:t>
                    </m:r>
                    <m:r>
                      <a:rPr lang="en-US" b="1" i="1" smtClean="0">
                        <a:solidFill>
                          <a:srgbClr val="073E87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,</m:t>
                    </m:r>
                    <m:r>
                      <a:rPr lang="en-US" b="1" i="1" smtClean="0">
                        <a:solidFill>
                          <a:srgbClr val="073E87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𝟐</m:t>
                    </m:r>
                    <m:sSup>
                      <m:sSupPr>
                        <m:ctrlP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𝒎</m:t>
                        </m:r>
                      </m:e>
                      <m:sup>
                        <m: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sup>
                    </m:sSup>
                    <m:sSup>
                      <m:sSupPr>
                        <m:ctrlP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e>
                      <m:sup>
                        <m: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sup>
                    </m:sSup>
                    <m:sSup>
                      <m:sSupPr>
                        <m:ctrlP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𝒑</m:t>
                        </m:r>
                      </m:e>
                      <m:sup>
                        <m: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kk-KZ" b="1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kk-KZ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kk-KZ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𝟏𝟕</m:t>
                        </m:r>
                      </m:num>
                      <m:den>
                        <m:r>
                          <a:rPr lang="kk-KZ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  <m:sSup>
                      <m:sSupPr>
                        <m:ctrlP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  <m: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𝒎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p>
                    </m:sSup>
                    <m:r>
                      <a:rPr lang="en-US" b="1" i="1" smtClean="0">
                        <a:solidFill>
                          <a:srgbClr val="073E87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73E87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𝟐</m:t>
                    </m:r>
                    <m:f>
                      <m:fPr>
                        <m:ctrlP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kk-KZ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den>
                    </m:f>
                    <m:sSup>
                      <m:sSupPr>
                        <m:ctrlP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  <m: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𝒎</m:t>
                        </m:r>
                      </m:e>
                      <m:sup>
                        <m: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e>
                      <m:sup>
                        <m: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kk-KZ" b="1" dirty="0" smtClean="0"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14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sup>
                    </m:sSup>
                    <m:sSup>
                      <m:sSupPr>
                        <m:ctrlP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𝒚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n-US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𝒛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sup>
                    </m:sSup>
                  </m:oMath>
                </a14:m>
                <a:endParaRPr lang="en-US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kk-KZ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№10.10</a:t>
                </a:r>
              </a:p>
              <a:p>
                <a:r>
                  <a:rPr lang="kk-KZ" b="1" dirty="0" smtClean="0">
                    <a:latin typeface="Times New Roman" pitchFamily="18" charset="0"/>
                    <a:cs typeface="Times New Roman" pitchFamily="18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kk-KZ" b="1" i="1" smtClean="0">
                            <a:latin typeface="Cambria Math"/>
                            <a:cs typeface="Times New Roman" pitchFamily="18" charset="0"/>
                          </a:rPr>
                          <m:t>𝟏𝟎𝟖</m:t>
                        </m:r>
                      </m:num>
                      <m:den>
                        <m:r>
                          <a:rPr lang="kk-KZ" b="1" i="1" smtClean="0">
                            <a:latin typeface="Cambria Math"/>
                            <a:cs typeface="Times New Roman" pitchFamily="18" charset="0"/>
                          </a:rPr>
                          <m:t>𝟏𝟐𝟓</m:t>
                        </m:r>
                      </m:den>
                    </m:f>
                  </m:oMath>
                </a14:m>
                <a:endParaRPr lang="ru-RU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kk-KZ" b="1" dirty="0" smtClean="0">
                    <a:latin typeface="Times New Roman" pitchFamily="18" charset="0"/>
                    <a:cs typeface="Times New Roman" pitchFamily="18" charset="0"/>
                  </a:rPr>
                  <a:t>2) 43,2</a:t>
                </a:r>
              </a:p>
              <a:p>
                <a:r>
                  <a:rPr lang="kk-KZ" b="1" dirty="0" smtClean="0">
                    <a:latin typeface="Times New Roman" pitchFamily="18" charset="0"/>
                    <a:cs typeface="Times New Roman" pitchFamily="18" charset="0"/>
                  </a:rPr>
                  <a:t>3) 16</a:t>
                </a:r>
                <a:endParaRPr lang="ru-RU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" name="Объек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576" y="1340768"/>
                <a:ext cx="7848872" cy="4968552"/>
              </a:xfrm>
              <a:blipFill rotWithShape="1">
                <a:blip r:embed="rId2"/>
                <a:stretch>
                  <a:fillRect l="-1243" t="-12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47664" y="332656"/>
            <a:ext cx="5554960" cy="714408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 тапсырмасын тексеру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86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15197" y="2464098"/>
            <a:ext cx="813690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sz="4000" b="1" dirty="0">
                <a:solidFill>
                  <a:srgbClr val="000000"/>
                </a:solidFill>
                <a:latin typeface="Times New Roman"/>
                <a:ea typeface="Times New Roman"/>
              </a:rPr>
              <a:t>7.2.1.5көпмүше анықтамасын білу және оның дәрежесін табу</a:t>
            </a:r>
            <a:r>
              <a:rPr lang="kk-KZ" sz="40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</a:p>
          <a:p>
            <a:pPr>
              <a:spcAft>
                <a:spcPts val="0"/>
              </a:spcAft>
            </a:pPr>
            <a:endParaRPr lang="ru-RU" sz="4000" b="1" dirty="0"/>
          </a:p>
          <a:p>
            <a:r>
              <a:rPr lang="kk-KZ" sz="4000" b="1" dirty="0">
                <a:solidFill>
                  <a:srgbClr val="000000"/>
                </a:solidFill>
                <a:latin typeface="Times New Roman"/>
                <a:ea typeface="Times New Roman"/>
              </a:rPr>
              <a:t>7.2.1.6 көпмүшені стандарт түрге келтіру;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33805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196752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-Қандай </a:t>
            </a:r>
            <a:r>
              <a:rPr lang="kk-KZ" sz="3200" b="1" dirty="0">
                <a:solidFill>
                  <a:srgbClr val="333333"/>
                </a:solidFill>
                <a:latin typeface="Times New Roman"/>
                <a:ea typeface="Times New Roman"/>
              </a:rPr>
              <a:t>өрнекті бірмүше деп атайды? </a:t>
            </a:r>
            <a:br>
              <a:rPr lang="kk-KZ" sz="3200" b="1" dirty="0">
                <a:solidFill>
                  <a:srgbClr val="333333"/>
                </a:solidFill>
                <a:latin typeface="Times New Roman"/>
                <a:ea typeface="Times New Roman"/>
              </a:rPr>
            </a:br>
            <a:r>
              <a:rPr lang="kk-KZ" sz="3200" b="1" dirty="0">
                <a:solidFill>
                  <a:srgbClr val="333333"/>
                </a:solidFill>
                <a:latin typeface="Times New Roman"/>
                <a:ea typeface="Times New Roman"/>
              </a:rPr>
              <a:t>- Бірмүшенің стандарт түрі қалай жазылады? </a:t>
            </a:r>
            <a:br>
              <a:rPr lang="kk-KZ" sz="3200" b="1" dirty="0">
                <a:solidFill>
                  <a:srgbClr val="333333"/>
                </a:solidFill>
                <a:latin typeface="Times New Roman"/>
                <a:ea typeface="Times New Roman"/>
              </a:rPr>
            </a:br>
            <a:r>
              <a:rPr lang="kk-KZ" sz="3200" b="1" dirty="0">
                <a:solidFill>
                  <a:srgbClr val="333333"/>
                </a:solidFill>
                <a:latin typeface="Times New Roman"/>
                <a:ea typeface="Times New Roman"/>
              </a:rPr>
              <a:t>- Стандарт түрдегі бірмүшенің коэффициенті деп нені айтады? </a:t>
            </a:r>
            <a:br>
              <a:rPr lang="kk-KZ" sz="3200" b="1" dirty="0">
                <a:solidFill>
                  <a:srgbClr val="333333"/>
                </a:solidFill>
                <a:latin typeface="Times New Roman"/>
                <a:ea typeface="Times New Roman"/>
              </a:rPr>
            </a:br>
            <a:r>
              <a:rPr lang="kk-KZ" sz="3200" b="1" dirty="0">
                <a:solidFill>
                  <a:srgbClr val="333333"/>
                </a:solidFill>
                <a:latin typeface="Times New Roman"/>
                <a:ea typeface="Times New Roman"/>
              </a:rPr>
              <a:t>- Бірмүшенің дәрежесі қалай анықталады? </a:t>
            </a:r>
            <a:br>
              <a:rPr lang="kk-KZ" sz="3200" b="1" dirty="0">
                <a:solidFill>
                  <a:srgbClr val="333333"/>
                </a:solidFill>
                <a:latin typeface="Times New Roman"/>
                <a:ea typeface="Times New Roman"/>
              </a:rPr>
            </a:br>
            <a:r>
              <a:rPr lang="ru-RU" sz="3200" b="1" dirty="0">
                <a:solidFill>
                  <a:srgbClr val="333333"/>
                </a:solidFill>
                <a:latin typeface="Times New Roman"/>
                <a:ea typeface="Times New Roman"/>
              </a:rPr>
              <a:t>- </a:t>
            </a:r>
            <a:r>
              <a:rPr lang="ru-RU" sz="3200" b="1" dirty="0" err="1">
                <a:solidFill>
                  <a:srgbClr val="333333"/>
                </a:solidFill>
                <a:latin typeface="Times New Roman"/>
                <a:ea typeface="Times New Roman"/>
              </a:rPr>
              <a:t>Бірмүшелер</a:t>
            </a:r>
            <a:r>
              <a:rPr lang="ru-RU" sz="3200" b="1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333333"/>
                </a:solidFill>
                <a:latin typeface="Times New Roman"/>
                <a:ea typeface="Times New Roman"/>
              </a:rPr>
              <a:t>қалай</a:t>
            </a:r>
            <a:r>
              <a:rPr lang="ru-RU" sz="3200" b="1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333333"/>
                </a:solidFill>
                <a:latin typeface="Times New Roman"/>
                <a:ea typeface="Times New Roman"/>
              </a:rPr>
              <a:t>көбейтіледі</a:t>
            </a:r>
            <a:r>
              <a:rPr lang="ru-RU" sz="3200" b="1" dirty="0">
                <a:solidFill>
                  <a:srgbClr val="333333"/>
                </a:solidFill>
                <a:latin typeface="Times New Roman"/>
                <a:ea typeface="Times New Roman"/>
              </a:rPr>
              <a:t>? </a:t>
            </a:r>
            <a:br>
              <a:rPr lang="ru-RU" sz="3200" b="1" dirty="0">
                <a:solidFill>
                  <a:srgbClr val="333333"/>
                </a:solidFill>
                <a:latin typeface="Times New Roman"/>
                <a:ea typeface="Times New Roman"/>
              </a:rPr>
            </a:br>
            <a:r>
              <a:rPr lang="ru-RU" sz="3200" b="1" dirty="0">
                <a:solidFill>
                  <a:srgbClr val="333333"/>
                </a:solidFill>
                <a:latin typeface="Times New Roman"/>
                <a:ea typeface="Times New Roman"/>
              </a:rPr>
              <a:t>- </a:t>
            </a:r>
            <a:r>
              <a:rPr lang="ru-RU" sz="3200" b="1" dirty="0" err="1">
                <a:solidFill>
                  <a:srgbClr val="333333"/>
                </a:solidFill>
                <a:latin typeface="Times New Roman"/>
                <a:ea typeface="Times New Roman"/>
              </a:rPr>
              <a:t>Бірмүшелерді</a:t>
            </a:r>
            <a:r>
              <a:rPr lang="ru-RU" sz="3200" b="1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333333"/>
                </a:solidFill>
                <a:latin typeface="Times New Roman"/>
                <a:ea typeface="Times New Roman"/>
              </a:rPr>
              <a:t>дәрежеге</a:t>
            </a:r>
            <a:r>
              <a:rPr lang="ru-RU" sz="3200" b="1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333333"/>
                </a:solidFill>
                <a:latin typeface="Times New Roman"/>
                <a:ea typeface="Times New Roman"/>
              </a:rPr>
              <a:t>қалай</a:t>
            </a:r>
            <a:r>
              <a:rPr lang="ru-RU" sz="3200" b="1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333333"/>
                </a:solidFill>
                <a:latin typeface="Times New Roman"/>
                <a:ea typeface="Times New Roman"/>
              </a:rPr>
              <a:t>шығарады</a:t>
            </a:r>
            <a:r>
              <a:rPr lang="ru-RU" sz="3200" b="1" dirty="0">
                <a:solidFill>
                  <a:srgbClr val="333333"/>
                </a:solidFill>
                <a:latin typeface="Times New Roman"/>
                <a:ea typeface="Times New Roman"/>
              </a:rPr>
              <a:t>?</a:t>
            </a:r>
            <a:r>
              <a:rPr lang="ru-RU" sz="3200" dirty="0">
                <a:solidFill>
                  <a:srgbClr val="333333"/>
                </a:solidFill>
                <a:latin typeface="Times New Roman"/>
                <a:ea typeface="Times New Roman"/>
              </a:rPr>
              <a:t> 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7051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11560" y="2967335"/>
            <a:ext cx="79208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learningapps.org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сайтынан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орындау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https://learningapps.org/view21010463</a:t>
            </a:r>
          </a:p>
        </p:txBody>
      </p:sp>
    </p:spTree>
    <p:extLst>
      <p:ext uri="{BB962C8B-B14F-4D97-AF65-F5344CB8AC3E}">
        <p14:creationId xmlns:p14="http://schemas.microsoft.com/office/powerpoint/2010/main" val="367928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5536" y="836712"/>
            <a:ext cx="8424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Анықтама1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Бірмүшелердің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қосындысы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көпмүше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Анықтама2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Бірдей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коэффициенттері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өзгеше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бірмүшелерді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ұқсас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мүшелер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780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764704"/>
            <a:ext cx="849694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Анықтама3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Ұқсас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мүшеледің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алгебралық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қосындысын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оған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теңбе-тең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бірмүшемен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алмастыруды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ұқсас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мүшелерді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біріктіру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4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Анықтама4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Көпмүшенің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 smtClean="0">
                <a:latin typeface="Times New Roman" pitchFamily="18" charset="0"/>
                <a:cs typeface="Times New Roman" pitchFamily="18" charset="0"/>
              </a:rPr>
              <a:t>дәрежесі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құрамындағы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бірмүше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дәрежелерінің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үлкенін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айтады</a:t>
            </a:r>
            <a:endParaRPr lang="ru-RU" sz="4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59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9443" y="2276872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№ 11.2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Көпмүшені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стандарт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түрге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келтіру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Топта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орындап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Джиксо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әдісі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түсіндіреді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топ:       №11.2 (1);   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2 топ:       № 11.2  (2);   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3 топ:       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№11.2 (3); </a:t>
            </a:r>
          </a:p>
        </p:txBody>
      </p:sp>
    </p:spTree>
    <p:extLst>
      <p:ext uri="{BB962C8B-B14F-4D97-AF65-F5344CB8AC3E}">
        <p14:creationId xmlns:p14="http://schemas.microsoft.com/office/powerpoint/2010/main" val="375279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Объект 1"/>
              <p:cNvSpPr>
                <a:spLocks noGrp="1"/>
              </p:cNvSpPr>
              <p:nvPr>
                <p:ph idx="1"/>
              </p:nvPr>
            </p:nvSpPr>
            <p:spPr>
              <a:xfrm>
                <a:off x="611560" y="2276872"/>
                <a:ext cx="7408333" cy="4353347"/>
              </a:xfrm>
            </p:spPr>
            <p:txBody>
              <a:bodyPr/>
              <a:lstStyle/>
              <a:p>
                <a:r>
                  <a:rPr lang="kk-KZ" sz="3600" b="1" dirty="0" smtClean="0">
                    <a:latin typeface="Times New Roman" pitchFamily="18" charset="0"/>
                    <a:cs typeface="Times New Roman" pitchFamily="18" charset="0"/>
                  </a:rPr>
                  <a:t>1) 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36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kk-KZ" sz="3600" b="1" i="1" smtClean="0">
                            <a:latin typeface="Cambria Math"/>
                            <a:cs typeface="Times New Roman" pitchFamily="18" charset="0"/>
                          </a:rPr>
                          <m:t>х</m:t>
                        </m:r>
                      </m:e>
                      <m:sup>
                        <m:r>
                          <a:rPr lang="kk-KZ" sz="3600" b="1" i="1" smtClean="0"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ru-RU" sz="3600" b="1" dirty="0" smtClean="0">
                    <a:latin typeface="Times New Roman" pitchFamily="18" charset="0"/>
                    <a:cs typeface="Times New Roman" pitchFamily="18" charset="0"/>
                  </a:rPr>
                  <a:t>-6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kk-KZ" sz="3600" b="1" i="1" smtClean="0">
                            <a:latin typeface="Cambria Math"/>
                            <a:cs typeface="Times New Roman" pitchFamily="18" charset="0"/>
                          </a:rPr>
                          <m:t>а</m:t>
                        </m:r>
                      </m:e>
                      <m:sup>
                        <m:r>
                          <a:rPr lang="kk-KZ" sz="3600" b="1" i="1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3600" b="1" dirty="0" smtClean="0">
                    <a:latin typeface="Times New Roman" pitchFamily="18" charset="0"/>
                    <a:cs typeface="Times New Roman" pitchFamily="18" charset="0"/>
                  </a:rPr>
                  <a:t>с+0,8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kk-KZ" sz="3600" b="1" i="1" dirty="0" smtClean="0">
                            <a:latin typeface="Cambria Math"/>
                            <a:cs typeface="Times New Roman" pitchFamily="18" charset="0"/>
                          </a:rPr>
                          <m:t>у</m:t>
                        </m:r>
                      </m:e>
                      <m:sup>
                        <m:r>
                          <a:rPr lang="en-US" sz="3600" b="1" i="1" dirty="0" smtClean="0"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sup>
                    </m:sSup>
                  </m:oMath>
                </a14:m>
                <a:endParaRPr lang="ru-RU" sz="36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lvl="0">
                  <a:buClr>
                    <a:srgbClr val="31B6FD"/>
                  </a:buClr>
                </a:pPr>
                <a:r>
                  <a:rPr lang="kk-KZ" sz="3600" b="1" dirty="0" smtClean="0">
                    <a:solidFill>
                      <a:srgbClr val="073E87"/>
                    </a:solidFill>
                    <a:latin typeface="Times New Roman" pitchFamily="18" charset="0"/>
                    <a:cs typeface="Times New Roman" pitchFamily="18" charset="0"/>
                  </a:rPr>
                  <a:t>2) -40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3600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kk-KZ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а</m:t>
                        </m:r>
                      </m:e>
                      <m:sup>
                        <m:r>
                          <a:rPr lang="kk-KZ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𝟏𝟎</m:t>
                        </m:r>
                      </m:sup>
                    </m:sSup>
                    <m:r>
                      <a:rPr lang="kk-KZ" sz="3600" b="1" i="0" smtClean="0">
                        <a:solidFill>
                          <a:srgbClr val="073E87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kk-KZ" sz="3600" b="1" i="0" smtClean="0">
                        <a:solidFill>
                          <a:srgbClr val="073E87"/>
                        </a:solidFill>
                        <a:latin typeface="Cambria Math"/>
                        <a:cs typeface="Times New Roman" pitchFamily="18" charset="0"/>
                      </a:rPr>
                      <m:t>𝟑</m:t>
                    </m:r>
                    <m:r>
                      <a:rPr lang="kk-KZ" sz="3600" b="1" i="0" smtClean="0">
                        <a:solidFill>
                          <a:srgbClr val="073E87"/>
                        </a:solidFill>
                        <a:latin typeface="Cambria Math"/>
                        <a:cs typeface="Times New Roman" pitchFamily="18" charset="0"/>
                      </a:rPr>
                      <m:t>,</m:t>
                    </m:r>
                    <m:r>
                      <a:rPr lang="kk-KZ" sz="3600" b="1" i="0" smtClean="0">
                        <a:solidFill>
                          <a:srgbClr val="073E87"/>
                        </a:solidFill>
                        <a:latin typeface="Cambria Math"/>
                        <a:cs typeface="Times New Roman" pitchFamily="18" charset="0"/>
                      </a:rPr>
                      <m:t>𝟖</m:t>
                    </m:r>
                    <m:r>
                      <a:rPr lang="kk-KZ" sz="3600" b="1" i="0" smtClean="0">
                        <a:solidFill>
                          <a:srgbClr val="073E87"/>
                        </a:solidFill>
                        <a:latin typeface="Cambria Math"/>
                        <a:cs typeface="Times New Roman" pitchFamily="18" charset="0"/>
                      </a:rPr>
                      <m:t>с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𝒅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en-US" sz="3600" b="1" dirty="0" smtClean="0">
                    <a:solidFill>
                      <a:srgbClr val="073E87"/>
                    </a:solidFill>
                    <a:latin typeface="Times New Roman" pitchFamily="18" charset="0"/>
                    <a:cs typeface="Times New Roman" pitchFamily="18" charset="0"/>
                  </a:rPr>
                  <a:t>-n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en-US" sz="3600" b="1" dirty="0" smtClean="0">
                  <a:solidFill>
                    <a:srgbClr val="073E87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>
                  <a:buClr>
                    <a:srgbClr val="31B6FD"/>
                  </a:buClr>
                </a:pPr>
                <a:r>
                  <a:rPr lang="kk-KZ" sz="3600" b="1" dirty="0">
                    <a:solidFill>
                      <a:srgbClr val="073E87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kk-KZ" sz="3600" b="1" dirty="0" smtClean="0">
                    <a:solidFill>
                      <a:srgbClr val="073E87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  <m:sSup>
                      <m:sSupPr>
                        <m:ctrlPr>
                          <a:rPr lang="kk-KZ" sz="3600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kk-KZ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 а</m:t>
                        </m:r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p>
                    </m:sSup>
                    <m:r>
                      <a:rPr lang="en-US" sz="3600" b="1" i="0" smtClean="0">
                        <a:solidFill>
                          <a:srgbClr val="073E87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𝟏𝟕</m:t>
                        </m:r>
                      </m:den>
                    </m:f>
                    <m:sSup>
                      <m:sSupPr>
                        <m:ctrlPr>
                          <a:rPr lang="ru-RU" sz="3600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𝒅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𝟏𝟎</m:t>
                        </m:r>
                      </m:sup>
                    </m:sSup>
                    <m:r>
                      <a:rPr lang="en-US" sz="3600" b="1" i="0" smtClean="0">
                        <a:solidFill>
                          <a:srgbClr val="073E87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sz="3600" b="1" i="1" smtClean="0">
                        <a:solidFill>
                          <a:srgbClr val="073E87"/>
                        </a:solidFill>
                        <a:latin typeface="Cambria Math"/>
                        <a:cs typeface="Times New Roman" pitchFamily="18" charset="0"/>
                      </a:rPr>
                      <m:t>𝟏</m:t>
                    </m:r>
                    <m:r>
                      <a:rPr lang="en-US" sz="3600" b="1" i="1" smtClean="0">
                        <a:solidFill>
                          <a:srgbClr val="073E87"/>
                        </a:solidFill>
                        <a:latin typeface="Cambria Math"/>
                        <a:cs typeface="Times New Roman" pitchFamily="18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rgbClr val="073E87"/>
                        </a:solidFill>
                        <a:latin typeface="Cambria Math"/>
                        <a:cs typeface="Times New Roman" pitchFamily="18" charset="0"/>
                      </a:rPr>
                      <m:t>𝟐</m:t>
                    </m:r>
                  </m:oMath>
                </a14:m>
                <a:r>
                  <a:rPr lang="en-US" sz="3600" b="1" dirty="0" smtClean="0">
                    <a:solidFill>
                      <a:srgbClr val="073E87"/>
                    </a:solidFill>
                    <a:latin typeface="Times New Roman" pitchFamily="18" charset="0"/>
                    <a:cs typeface="Times New Roman" pitchFamily="18" charset="0"/>
                  </a:rPr>
                  <a:t>z</a:t>
                </a:r>
              </a:p>
              <a:p>
                <a:pPr lvl="0">
                  <a:buClr>
                    <a:srgbClr val="31B6FD"/>
                  </a:buClr>
                </a:pPr>
                <a:r>
                  <a:rPr lang="en-US" sz="3600" b="1" dirty="0" smtClean="0">
                    <a:solidFill>
                      <a:srgbClr val="073E87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lang="kk-KZ" sz="3600" b="1" dirty="0" smtClean="0">
                    <a:solidFill>
                      <a:srgbClr val="073E87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rgbClr val="073E87"/>
                        </a:solidFill>
                        <a:latin typeface="Cambria Math"/>
                        <a:cs typeface="Times New Roman" pitchFamily="18" charset="0"/>
                      </a:rPr>
                      <m:t>  </m:t>
                    </m:r>
                    <m:r>
                      <a:rPr lang="en-US" sz="3600" b="1" i="0" smtClean="0">
                        <a:solidFill>
                          <a:srgbClr val="073E87"/>
                        </a:solidFill>
                        <a:latin typeface="Cambria Math"/>
                        <a:cs typeface="Times New Roman" pitchFamily="18" charset="0"/>
                      </a:rPr>
                      <m:t>𝟓</m:t>
                    </m:r>
                    <m:sSup>
                      <m:sSupPr>
                        <m:ctrlPr>
                          <a:rPr lang="kk-KZ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sup>
                    </m:sSup>
                    <m:r>
                      <a:rPr lang="en-US" sz="3600" b="1" i="0" smtClean="0">
                        <a:solidFill>
                          <a:srgbClr val="073E87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𝟐𝟔</m:t>
                        </m:r>
                      </m:den>
                    </m:f>
                    <m:sSup>
                      <m:sSupPr>
                        <m:ctrlPr>
                          <a:rPr lang="ru-RU" sz="3600" b="1" i="1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𝒙𝒚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73E87"/>
                            </a:solidFill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sup>
                    </m:sSup>
                    <m:r>
                      <a:rPr lang="en-US" sz="3600" b="1" i="0" smtClean="0">
                        <a:solidFill>
                          <a:srgbClr val="073E87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</m:oMath>
                </a14:m>
                <a:r>
                  <a:rPr lang="en-US" sz="3600" b="1" dirty="0" smtClean="0">
                    <a:solidFill>
                      <a:srgbClr val="073E87"/>
                    </a:solidFill>
                    <a:latin typeface="Times New Roman" pitchFamily="18" charset="0"/>
                    <a:cs typeface="Times New Roman" pitchFamily="18" charset="0"/>
                  </a:rPr>
                  <a:t>100</a:t>
                </a:r>
                <a:endParaRPr lang="en-US" sz="3600" b="1" dirty="0">
                  <a:solidFill>
                    <a:srgbClr val="073E87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>
                  <a:buClr>
                    <a:srgbClr val="31B6FD"/>
                  </a:buClr>
                </a:pPr>
                <a:endParaRPr lang="ru-RU" dirty="0">
                  <a:solidFill>
                    <a:srgbClr val="073E87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>
                  <a:buClr>
                    <a:srgbClr val="31B6FD"/>
                  </a:buClr>
                </a:pPr>
                <a:endParaRPr lang="ru-RU" dirty="0">
                  <a:solidFill>
                    <a:srgbClr val="073E87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Объек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1560" y="2276872"/>
                <a:ext cx="7408333" cy="4353347"/>
              </a:xfrm>
              <a:blipFill rotWithShape="1">
                <a:blip r:embed="rId2"/>
                <a:stretch>
                  <a:fillRect l="-2467" t="-19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№11.3.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Көпмұшенің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мүшелерін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шық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85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515</TotalTime>
  <Words>419</Words>
  <Application>Microsoft Office PowerPoint</Application>
  <PresentationFormat>Экран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Презентация PowerPoint</vt:lpstr>
      <vt:lpstr>Үй тапсырмасын тексеру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№11.3. Көпмұшенің мүшелерін атап шық</vt:lpstr>
      <vt:lpstr>№ 11.4. Көпмүшенің ұқсас мүшелерін біріктіру. Топтық жұмыс </vt:lpstr>
      <vt:lpstr>Презентация PowerPoint</vt:lpstr>
      <vt:lpstr>Үйге тапсырма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Sultan</dc:creator>
  <cp:lastModifiedBy>Sultan</cp:lastModifiedBy>
  <cp:revision>11</cp:revision>
  <dcterms:created xsi:type="dcterms:W3CDTF">2022-10-10T03:51:13Z</dcterms:created>
  <dcterms:modified xsi:type="dcterms:W3CDTF">2022-10-11T16:02:59Z</dcterms:modified>
</cp:coreProperties>
</file>