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00" autoAdjust="0"/>
  </p:normalViewPr>
  <p:slideViewPr>
    <p:cSldViewPr snapToGrid="0">
      <p:cViewPr varScale="1">
        <p:scale>
          <a:sx n="108" d="100"/>
          <a:sy n="108" d="100"/>
        </p:scale>
        <p:origin x="678" y="108"/>
      </p:cViewPr>
      <p:guideLst>
        <p:guide orient="horz" pos="2160"/>
        <p:guide pos="3840"/>
      </p:guideLst>
    </p:cSldViewPr>
  </p:slideViewPr>
  <p:outlineViewPr>
    <p:cViewPr>
      <p:scale>
        <a:sx n="33" d="100"/>
        <a:sy n="33" d="100"/>
      </p:scale>
      <p:origin x="5"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CDA1D0-F8AF-4A90-B279-012EAA7E781C}" type="datetimeFigureOut">
              <a:rPr lang="ru-RU" smtClean="0"/>
              <a:t>01.02.2023</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8B1EB-7C43-4DB2-A291-1D873B48ED9A}" type="slidenum">
              <a:rPr lang="ru-RU" smtClean="0"/>
              <a:t>‹#›</a:t>
            </a:fld>
            <a:endParaRPr lang="ru-RU"/>
          </a:p>
        </p:txBody>
      </p:sp>
    </p:spTree>
    <p:extLst>
      <p:ext uri="{BB962C8B-B14F-4D97-AF65-F5344CB8AC3E}">
        <p14:creationId xmlns:p14="http://schemas.microsoft.com/office/powerpoint/2010/main" val="2450844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4468B1EB-7C43-4DB2-A291-1D873B48ED9A}" type="slidenum">
              <a:rPr lang="ru-RU" smtClean="0"/>
              <a:t>2</a:t>
            </a:fld>
            <a:endParaRPr lang="ru-RU"/>
          </a:p>
        </p:txBody>
      </p:sp>
    </p:spTree>
    <p:extLst>
      <p:ext uri="{BB962C8B-B14F-4D97-AF65-F5344CB8AC3E}">
        <p14:creationId xmlns:p14="http://schemas.microsoft.com/office/powerpoint/2010/main" val="4164933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634585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0B099DF-A749-44BA-B6F4-FB33497F4417}" type="datetimeFigureOut">
              <a:rPr lang="ru-RU" smtClean="0"/>
              <a:t>01.02.2023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2047680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3587592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4232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4250297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757328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296643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894414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219317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3052278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76876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0B099DF-A749-44BA-B6F4-FB33497F4417}" type="datetimeFigureOut">
              <a:rPr lang="ru-RU" smtClean="0"/>
              <a:t>01.02.2023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296252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0B099DF-A749-44BA-B6F4-FB33497F4417}" type="datetimeFigureOut">
              <a:rPr lang="ru-RU" smtClean="0"/>
              <a:t>01.02.2023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717516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42500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2575257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C0B099DF-A749-44BA-B6F4-FB33497F4417}" type="datetimeFigureOut">
              <a:rPr lang="ru-RU" smtClean="0"/>
              <a:t>01.02.2023</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72407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0B099DF-A749-44BA-B6F4-FB33497F4417}" type="datetimeFigureOut">
              <a:rPr lang="ru-RU" smtClean="0"/>
              <a:t>01.02.2023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071768-E5AE-4CA3-B86D-2E8F9EB01C86}" type="slidenum">
              <a:rPr lang="ru-RU" smtClean="0"/>
              <a:t>‹#›</a:t>
            </a:fld>
            <a:endParaRPr lang="ru-RU"/>
          </a:p>
        </p:txBody>
      </p:sp>
    </p:spTree>
    <p:extLst>
      <p:ext uri="{BB962C8B-B14F-4D97-AF65-F5344CB8AC3E}">
        <p14:creationId xmlns:p14="http://schemas.microsoft.com/office/powerpoint/2010/main" val="1123423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B099DF-A749-44BA-B6F4-FB33497F4417}" type="datetimeFigureOut">
              <a:rPr lang="ru-RU" smtClean="0"/>
              <a:t>01.02.2023</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F071768-E5AE-4CA3-B86D-2E8F9EB01C86}" type="slidenum">
              <a:rPr lang="ru-RU" smtClean="0"/>
              <a:t>‹#›</a:t>
            </a:fld>
            <a:endParaRPr lang="ru-RU"/>
          </a:p>
        </p:txBody>
      </p:sp>
    </p:spTree>
    <p:extLst>
      <p:ext uri="{BB962C8B-B14F-4D97-AF65-F5344CB8AC3E}">
        <p14:creationId xmlns:p14="http://schemas.microsoft.com/office/powerpoint/2010/main" val="14441801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935558" y="1851407"/>
            <a:ext cx="9404723" cy="1400530"/>
          </a:xfrm>
        </p:spPr>
        <p:txBody>
          <a:bodyPr/>
          <a:lstStyle/>
          <a:p>
            <a:pPr algn="ctr"/>
            <a:r>
              <a:rPr lang="kk-KZ" sz="6600">
                <a:latin typeface="Times New Roman" pitchFamily="18" charset="0"/>
                <a:cs typeface="Times New Roman" pitchFamily="18" charset="0"/>
              </a:rPr>
              <a:t>    </a:t>
            </a:r>
            <a:r>
              <a:rPr lang="ru-RU" sz="6600">
                <a:latin typeface="Times New Roman" pitchFamily="18" charset="0"/>
                <a:cs typeface="Times New Roman" pitchFamily="18" charset="0"/>
              </a:rPr>
              <a:t>«</a:t>
            </a:r>
            <a:r>
              <a:rPr lang="kk-KZ" sz="6600">
                <a:latin typeface="Times New Roman" pitchFamily="18" charset="0"/>
                <a:cs typeface="Times New Roman" pitchFamily="18" charset="0"/>
              </a:rPr>
              <a:t>Нейрондық желі» </a:t>
            </a:r>
            <a:endParaRPr lang="ru-RU" sz="6600">
              <a:latin typeface="Times New Roman" pitchFamily="18" charset="0"/>
              <a:cs typeface="Times New Roman" pitchFamily="18" charset="0"/>
            </a:endParaRPr>
          </a:p>
        </p:txBody>
      </p:sp>
      <p:pic>
        <p:nvPicPr>
          <p:cNvPr id="1026" name="Picture 2" descr="C:\Users\Lenovo\Desktop\universalnye-nejronnye-seti-foto-igatecomua_rect_fa288186d780df4af4e54967ae6fd2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348" y="1210964"/>
            <a:ext cx="4781320" cy="2681416"/>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a:extLst>
            <a:ext uri="{909E8E84-426E-40DD-AFC4-6F175D3DCCD1}">
              <a14:hiddenFill xmlns:a14="http://schemas.microsoft.com/office/drawing/2010/main">
                <a:solidFill>
                  <a:srgbClr val="FFFFFF"/>
                </a:solidFill>
              </a14:hiddenFill>
            </a:ext>
          </a:extLst>
        </p:spPr>
      </p:pic>
      <p:sp>
        <p:nvSpPr>
          <p:cNvPr id="10" name="Объект 7"/>
          <p:cNvSpPr>
            <a:spLocks noGrp="1"/>
          </p:cNvSpPr>
          <p:nvPr>
            <p:ph idx="1"/>
          </p:nvPr>
        </p:nvSpPr>
        <p:spPr>
          <a:xfrm>
            <a:off x="1103312" y="4460789"/>
            <a:ext cx="8946541" cy="1787609"/>
          </a:xfrm>
        </p:spPr>
        <p:txBody>
          <a:bodyPr>
            <a:normAutofit/>
          </a:bodyPr>
          <a:lstStyle/>
          <a:p>
            <a:r>
              <a:rPr lang="kk-KZ" sz="2800">
                <a:latin typeface="Times New Roman" pitchFamily="18" charset="0"/>
                <a:cs typeface="Times New Roman" pitchFamily="18" charset="0"/>
              </a:rPr>
              <a:t>Орындаған:Фаррабай Н </a:t>
            </a:r>
          </a:p>
          <a:p>
            <a:r>
              <a:rPr lang="kk-KZ" sz="2800" dirty="0">
                <a:latin typeface="Times New Roman" pitchFamily="18" charset="0"/>
                <a:cs typeface="Times New Roman" pitchFamily="18" charset="0"/>
              </a:rPr>
              <a:t>Тексерген:Байболова М.Ғ</a:t>
            </a:r>
          </a:p>
          <a:p>
            <a:endParaRPr lang="ru-RU" sz="2800" dirty="0">
              <a:latin typeface="Times New Roman" pitchFamily="18" charset="0"/>
              <a:cs typeface="Times New Roman" pitchFamily="18" charset="0"/>
            </a:endParaRPr>
          </a:p>
        </p:txBody>
      </p:sp>
      <p:sp>
        <p:nvSpPr>
          <p:cNvPr id="11" name="Объект 7"/>
          <p:cNvSpPr txBox="1">
            <a:spLocks/>
          </p:cNvSpPr>
          <p:nvPr/>
        </p:nvSpPr>
        <p:spPr>
          <a:xfrm>
            <a:off x="2268966" y="292445"/>
            <a:ext cx="8946541" cy="73728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kk-KZ" sz="3600">
                <a:latin typeface="Times New Roman" pitchFamily="18" charset="0"/>
                <a:cs typeface="Times New Roman" pitchFamily="18" charset="0"/>
              </a:rPr>
              <a:t>Жасанды интеллектуалды жүйелер.</a:t>
            </a:r>
            <a:endParaRPr lang="ru-RU" sz="3600">
              <a:latin typeface="Times New Roman" pitchFamily="18" charset="0"/>
              <a:cs typeface="Times New Roman" pitchFamily="18" charset="0"/>
            </a:endParaRPr>
          </a:p>
        </p:txBody>
      </p:sp>
    </p:spTree>
    <p:extLst>
      <p:ext uri="{BB962C8B-B14F-4D97-AF65-F5344CB8AC3E}">
        <p14:creationId xmlns:p14="http://schemas.microsoft.com/office/powerpoint/2010/main" val="268937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C:\Users\Lenovo\Desktop\Без названия.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2108"/>
            <a:ext cx="12245546" cy="797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5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C:\Users\Lenovo\Desktop\6ca260fb4a2f8263a1c99ab9ddce7ba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82616" cy="7370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04159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0" cy="708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78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0704" y="2644346"/>
            <a:ext cx="11368216" cy="4473146"/>
          </a:xfrm>
        </p:spPr>
        <p:txBody>
          <a:bodyPr>
            <a:noAutofit/>
          </a:bodyPr>
          <a:lstStyle/>
          <a:p>
            <a:r>
              <a:rPr lang="ru-RU" sz="2400">
                <a:latin typeface="Times New Roman" pitchFamily="18" charset="0"/>
                <a:cs typeface="Times New Roman" pitchFamily="18" charset="0"/>
              </a:rPr>
              <a:t>Нейрондық желі, нейрожелі, жасанды нейронды желі (Нейронная сеть, Нейросеть, искусственная нейронная сеть; </a:t>
            </a:r>
            <a:r>
              <a:rPr lang="en-US" sz="2400">
                <a:latin typeface="Times New Roman" pitchFamily="18" charset="0"/>
                <a:cs typeface="Times New Roman" pitchFamily="18" charset="0"/>
              </a:rPr>
              <a:t>neural network, neural net) — </a:t>
            </a:r>
            <a:r>
              <a:rPr lang="ru-RU" sz="2400">
                <a:latin typeface="Times New Roman" pitchFamily="18" charset="0"/>
                <a:cs typeface="Times New Roman" pitchFamily="18" charset="0"/>
              </a:rPr>
              <a:t>өлшенген байланыс сызықтарымен жалғастырылған салыстырмалы түрде онша күрделі емес өндеуші элементтерден тұратын желі. Элементтер әсер ету мен баптауға рұқсаты бар байланыс желілерімен жалғастырылған. Ал әрбір элемент кейбір сызықтық емес функцияның кіріске түскен мәнін қолдана отырып, кейбір мәнді өндіреді және өндірілген мәнді басқа бір элементке береді немесе оны өзінің шығысына орналастырады. Нейрондық желі нерв жүйесіндегі нейрондардың қимылын модельдеу үшін қолданылады. Еске алынған сызықтық емес функция, әдетте, босағалық болып саналады.</a:t>
            </a:r>
          </a:p>
        </p:txBody>
      </p:sp>
      <p:pic>
        <p:nvPicPr>
          <p:cNvPr id="5" name="Picture 2" descr="C:\Users\Lenovo\Desktop\Без названи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4292" y="259491"/>
            <a:ext cx="3324943" cy="2248930"/>
          </a:xfrm>
          <a:prstGeom prst="rect">
            <a:avLst/>
          </a:prstGeom>
          <a:noFill/>
          <a:ln>
            <a:noFill/>
          </a:ln>
          <a:effectLst>
            <a:outerShdw blurRad="225425" dist="50800" dir="5220000" algn="ctr">
              <a:srgbClr val="000000">
                <a:alpha val="3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31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4205" y="1371600"/>
            <a:ext cx="11677135" cy="5140411"/>
          </a:xfrm>
        </p:spPr>
        <p:txBody>
          <a:bodyPr>
            <a:noAutofit/>
          </a:bodyPr>
          <a:lstStyle/>
          <a:p>
            <a:r>
              <a:rPr lang="ru-RU" sz="2200">
                <a:latin typeface="Times New Roman" pitchFamily="18" charset="0"/>
                <a:cs typeface="Times New Roman" pitchFamily="18" charset="0"/>
              </a:rPr>
              <a:t>Жалпы биологиялық прототип негізінде жасалған жасанды нейрон желісінің алғаш математикалық моделі У. Маккалок пен У. Питтс ғалымдары шығарды, олар оны биологиялық нейрон, яғни биологиялық прототип негізінде құрылған желілер нейрондарына қарап ойлап тапты. Осы ғалымдардың айтуынша: осы желідегі элементтерде сандық және логикалық опенрацияларды жасауға болады. Практикалық түрде желі 1958 жылы компьютерлік программа сияқты Фрэнк Розенблатт дейтін ғалыммен басталды, нәтижесінде электронды құрылғы ретінде – перцептрон түрінде жасалды. Алғашында нейрон тек логикалық нөл мен логикалық бірліктің сигналдарын ғана өндей алды, себебі ол биологиялық прототип негізінде жасалған еді, ал ол тек екі күйде ғана бола алады – қоздырылған немесе қоздырылмаған. Нейрон желілердің одан сайын дамуы мынаны көрсетті: олардың қолданылу аясын кеңейту үшін нейрон тек бинарлы сигналдармен шектелмей, олармен қатар үздіксіз (аналогты) сигналдармен де жұмыс жасауы қажет. Нейронның мұндай жалпылау анықтамасы Уидроу мен Хоффом ғалымдарымен жасалды, олар нейрон жүзеге асудың функциясы ретінде логистикалық қисықты қолдану мүмкіндігін ұсынды.</a:t>
            </a:r>
          </a:p>
        </p:txBody>
      </p:sp>
      <p:sp>
        <p:nvSpPr>
          <p:cNvPr id="4" name="Заголовок 1"/>
          <p:cNvSpPr>
            <a:spLocks noGrp="1"/>
          </p:cNvSpPr>
          <p:nvPr>
            <p:ph type="title"/>
          </p:nvPr>
        </p:nvSpPr>
        <p:spPr>
          <a:xfrm>
            <a:off x="658468" y="0"/>
            <a:ext cx="9404723" cy="1400530"/>
          </a:xfrm>
        </p:spPr>
        <p:txBody>
          <a:bodyPr/>
          <a:lstStyle/>
          <a:p>
            <a:r>
              <a:rPr lang="ru-RU" sz="5400"/>
              <a:t>Тарихы.</a:t>
            </a:r>
          </a:p>
        </p:txBody>
      </p:sp>
    </p:spTree>
    <p:extLst>
      <p:ext uri="{BB962C8B-B14F-4D97-AF65-F5344CB8AC3E}">
        <p14:creationId xmlns:p14="http://schemas.microsoft.com/office/powerpoint/2010/main" val="21294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C:\Users\Lenovo\Desktop\ROZENBLATT_Frenk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006"/>
            <a:ext cx="12192000" cy="6952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64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7774" y="716693"/>
            <a:ext cx="11491784" cy="4213653"/>
          </a:xfrm>
        </p:spPr>
        <p:txBody>
          <a:bodyPr>
            <a:noAutofit/>
          </a:bodyPr>
          <a:lstStyle/>
          <a:p>
            <a:r>
              <a:rPr lang="ru-RU" sz="1900">
                <a:latin typeface="Times New Roman" pitchFamily="18" charset="0"/>
                <a:cs typeface="Times New Roman" pitchFamily="18" charset="0"/>
              </a:rPr>
              <a:t>Адамның миының дәл жұмысы - жасырын сыр әл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де. Бұл таң ғажайып процессордың әйтсе де, кейб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 тұрғылары белг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Ерекше торшалар, есте сақтауға қаб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летт</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белг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қалай нейрондар адамның миының нег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зд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элемент</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мен олардың денен</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өңге торшаларынан айыратын әрб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 әсерге алдыңғы тәж</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рибелерд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ойлап қолдануға болып табылады.</a:t>
            </a:r>
          </a:p>
          <a:p>
            <a:r>
              <a:rPr lang="ru-RU" sz="1900">
                <a:latin typeface="Times New Roman" pitchFamily="18" charset="0"/>
                <a:cs typeface="Times New Roman" pitchFamily="18" charset="0"/>
              </a:rPr>
              <a:t>Адамның ми қыртысы жанында бетпен, жуандықтың нейрондарының 2 ауқымды 3 ммге жазық, ғұламасы өйренш</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кт</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клавиатураның бет</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ауданын ек</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есе асатын 2200 см2 болып табылады. Бас мидың қабығы жуық шамамен жұлдыздардың құс жолына санға тең 1011 нейрондардың жанында болады. Әрб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 нейрон 103-104 басқа нейрондармен байланған. Адамның миы нег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з</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нендер 1014 1015 өзара байланыстарға жуық шамамен алады. Адамгерш</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к ақылдың көш</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олардың арасындағы нег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зд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компоненттерд</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саны, Қосулардың алуантөрл</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г</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нен тәуелд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болады, тект</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к программалау және өйренуден сонымен 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рге. Жеке нейрон көрдел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болып табылады, </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шк</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жөйе және басқару механизмдары және электрохимиялық байланыстар мәл</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метт</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өлкен сан арқылы алып беруге құрайтын өз алады. Нейрондардың әртөрл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класстарын жөзд</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кт</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жанында есептейд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Олардың арасындағы нейрондар және Қосу б</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рге дәстөрл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компьютерлерд</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есептеулер</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 процесс айырмашылығы болатын ек</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к емес, бамаған және синхронды емес процесстерд</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қалыптастырады.</a:t>
            </a:r>
          </a:p>
          <a:p>
            <a:r>
              <a:rPr lang="ru-RU" sz="1900">
                <a:latin typeface="Times New Roman" pitchFamily="18" charset="0"/>
                <a:cs typeface="Times New Roman" pitchFamily="18" charset="0"/>
              </a:rPr>
              <a:t>Жасанды нейрожел</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лер тек қана көрдел</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мидың мәселен</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шеш</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м</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ң Жаңажолдарына ғалымдар және өңдеуш</a:t>
            </a:r>
            <a:r>
              <a:rPr lang="en-US" sz="1900">
                <a:latin typeface="Times New Roman" pitchFamily="18" charset="0"/>
                <a:cs typeface="Times New Roman" pitchFamily="18" charset="0"/>
              </a:rPr>
              <a:t>i </a:t>
            </a:r>
            <a:r>
              <a:rPr lang="ru-RU" sz="1900">
                <a:latin typeface="Times New Roman" pitchFamily="18" charset="0"/>
                <a:cs typeface="Times New Roman" pitchFamily="18" charset="0"/>
              </a:rPr>
              <a:t>рухтандырғыш ең басты элементтер</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 п</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ш</a:t>
            </a:r>
            <a:r>
              <a:rPr lang="en-US" sz="1900">
                <a:latin typeface="Times New Roman" pitchFamily="18" charset="0"/>
                <a:cs typeface="Times New Roman" pitchFamily="18" charset="0"/>
              </a:rPr>
              <a:t>i</a:t>
            </a:r>
            <a:r>
              <a:rPr lang="ru-RU" sz="1900">
                <a:latin typeface="Times New Roman" pitchFamily="18" charset="0"/>
                <a:cs typeface="Times New Roman" pitchFamily="18" charset="0"/>
              </a:rPr>
              <a:t>ндейд</a:t>
            </a:r>
            <a:r>
              <a:rPr lang="en-US" sz="1900">
                <a:latin typeface="Times New Roman" pitchFamily="18" charset="0"/>
                <a:cs typeface="Times New Roman" pitchFamily="18" charset="0"/>
              </a:rPr>
              <a:t>i.</a:t>
            </a:r>
          </a:p>
        </p:txBody>
      </p:sp>
      <p:sp>
        <p:nvSpPr>
          <p:cNvPr id="5" name="Прямоугольник 4"/>
          <p:cNvSpPr/>
          <p:nvPr/>
        </p:nvSpPr>
        <p:spPr>
          <a:xfrm>
            <a:off x="759735" y="19220"/>
            <a:ext cx="4776091" cy="646331"/>
          </a:xfrm>
          <a:prstGeom prst="rect">
            <a:avLst/>
          </a:prstGeom>
        </p:spPr>
        <p:txBody>
          <a:bodyPr wrap="square">
            <a:spAutoFit/>
          </a:bodyPr>
          <a:lstStyle/>
          <a:p>
            <a:r>
              <a:rPr lang="ru-RU" sz="3600">
                <a:latin typeface="Times New Roman" pitchFamily="18" charset="0"/>
                <a:cs typeface="Times New Roman" pitchFamily="18" charset="0"/>
              </a:rPr>
              <a:t>Мимен ұқсастық.</a:t>
            </a:r>
          </a:p>
        </p:txBody>
      </p:sp>
    </p:spTree>
    <p:extLst>
      <p:ext uri="{BB962C8B-B14F-4D97-AF65-F5344CB8AC3E}">
        <p14:creationId xmlns:p14="http://schemas.microsoft.com/office/powerpoint/2010/main" val="360186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100" name="Picture 4" descr="C:\Users\Lenovo\Desktop\m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3917"/>
            <a:ext cx="12192000" cy="6474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1295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9686" y="1643449"/>
            <a:ext cx="10589741" cy="4979773"/>
          </a:xfrm>
        </p:spPr>
        <p:txBody>
          <a:bodyPr>
            <a:normAutofit fontScale="92500" lnSpcReduction="20000"/>
          </a:bodyPr>
          <a:lstStyle/>
          <a:p>
            <a:r>
              <a:rPr lang="ru-RU" sz="2300">
                <a:latin typeface="Times New Roman" pitchFamily="18" charset="0"/>
                <a:cs typeface="Times New Roman" pitchFamily="18" charset="0"/>
              </a:rPr>
              <a:t>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үйретс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 демек, оған оған,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хабарлансын деген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не жетем</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 Әл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пбиге бөпен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үйрену</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не бұл процесс өте ұқсас.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оны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 сурет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бөпеге көрсет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 сұраймыз : қате,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жауап егер "Қандай бұл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птер ?" сол оны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алғымыз келген жауапты бөпеге хабарлаймыз : " бұл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птер". Бөпе оның жадында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рге сен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жауаппен бұл мысал, демект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есте сақтайды керек бағыттағы кейб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 өзгер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стер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 болады.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птерд</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көрсету</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процесс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қайталай қайта-қайтайды барлық 33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птерд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қатты жаттап алғанда. Мұндай "мұғал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ммен өйрену" процесстер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деп атайды.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лер</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үйренуде сол сияқты мөлде жұмыс </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стейм</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зделер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птерд</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қол жазба суреттер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жиыны ) мысал болатын кейб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 деректер қорында болады.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кейб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 жауапты оған к</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руге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 сурет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көрсете аламыз, сен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мд</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ден м</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ндетт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төрде емес.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зге белг</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л</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және (керект</a:t>
            </a:r>
            <a:r>
              <a:rPr lang="en-US" sz="2300">
                <a:latin typeface="Times New Roman" pitchFamily="18" charset="0"/>
                <a:cs typeface="Times New Roman" pitchFamily="18" charset="0"/>
              </a:rPr>
              <a:t>i ) </a:t>
            </a:r>
            <a:r>
              <a:rPr lang="ru-RU" sz="2300">
                <a:latin typeface="Times New Roman" pitchFamily="18" charset="0"/>
                <a:cs typeface="Times New Roman" pitchFamily="18" charset="0"/>
              </a:rPr>
              <a:t>сен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жауап - осы жағдайда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зге сигналдың деңгей</a:t>
            </a:r>
            <a:r>
              <a:rPr lang="en-US" sz="2300">
                <a:latin typeface="Times New Roman" pitchFamily="18" charset="0"/>
                <a:cs typeface="Times New Roman" pitchFamily="18" charset="0"/>
              </a:rPr>
              <a:t>i "" </a:t>
            </a:r>
            <a:r>
              <a:rPr lang="ru-RU" sz="2300">
                <a:latin typeface="Times New Roman" pitchFamily="18" charset="0"/>
                <a:cs typeface="Times New Roman" pitchFamily="18" charset="0"/>
              </a:rPr>
              <a:t>таңбасы бар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шығуында болды барынша көбу өш</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болар еді. Классификацияның есеб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ндег</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керект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шығу рет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 рет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 әдетте 1 "" таңбамен шығуларда тұратын (1, 0, 0, .... .) жиындар алады, 0-ш</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барлық өңге шығулар.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33 сан керект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жауаппен және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нақты жауабының аралығында айырым есептей аламыз - қатен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векторы. Кер</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қател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таратуды алгоритм </a:t>
            </a:r>
            <a:r>
              <a:rPr lang="ru-RU"/>
              <a:t>- бұл қатен</a:t>
            </a:r>
            <a:r>
              <a:rPr lang="en-US"/>
              <a:t>i</a:t>
            </a:r>
            <a:r>
              <a:rPr lang="ru-RU"/>
              <a:t>ң векторы бойынша нейрон жел</a:t>
            </a:r>
            <a:r>
              <a:rPr lang="en-US"/>
              <a:t>i</a:t>
            </a:r>
            <a:r>
              <a:rPr lang="ru-RU"/>
              <a:t>с</a:t>
            </a:r>
            <a:r>
              <a:rPr lang="en-US"/>
              <a:t>i</a:t>
            </a:r>
            <a:r>
              <a:rPr lang="ru-RU"/>
              <a:t>н</a:t>
            </a:r>
            <a:r>
              <a:rPr lang="en-US"/>
              <a:t>i</a:t>
            </a:r>
            <a:r>
              <a:rPr lang="ru-RU"/>
              <a:t>ң салмақтарға арналғ</a:t>
            </a:r>
          </a:p>
        </p:txBody>
      </p:sp>
      <p:sp>
        <p:nvSpPr>
          <p:cNvPr id="4" name="Прямоугольник 3"/>
          <p:cNvSpPr/>
          <p:nvPr/>
        </p:nvSpPr>
        <p:spPr>
          <a:xfrm>
            <a:off x="377218" y="515380"/>
            <a:ext cx="8385244" cy="707886"/>
          </a:xfrm>
          <a:prstGeom prst="rect">
            <a:avLst/>
          </a:prstGeom>
        </p:spPr>
        <p:txBody>
          <a:bodyPr wrap="none">
            <a:spAutoFit/>
          </a:bodyPr>
          <a:lstStyle/>
          <a:p>
            <a:r>
              <a:rPr lang="ru-RU" sz="4000">
                <a:latin typeface="Times New Roman" pitchFamily="18" charset="0"/>
                <a:cs typeface="Times New Roman" pitchFamily="18" charset="0"/>
              </a:rPr>
              <a:t>Жасанды нейрон жел</a:t>
            </a:r>
            <a:r>
              <a:rPr lang="en-US" sz="4000">
                <a:latin typeface="Times New Roman" pitchFamily="18" charset="0"/>
                <a:cs typeface="Times New Roman" pitchFamily="18" charset="0"/>
              </a:rPr>
              <a:t>i</a:t>
            </a:r>
            <a:r>
              <a:rPr lang="ru-RU" sz="4000">
                <a:latin typeface="Times New Roman" pitchFamily="18" charset="0"/>
                <a:cs typeface="Times New Roman" pitchFamily="18" charset="0"/>
              </a:rPr>
              <a:t>лер</a:t>
            </a:r>
            <a:r>
              <a:rPr lang="en-US" sz="4000">
                <a:latin typeface="Times New Roman" pitchFamily="18" charset="0"/>
                <a:cs typeface="Times New Roman" pitchFamily="18" charset="0"/>
              </a:rPr>
              <a:t>i</a:t>
            </a:r>
            <a:r>
              <a:rPr lang="ru-RU" sz="4000">
                <a:latin typeface="Times New Roman" pitchFamily="18" charset="0"/>
                <a:cs typeface="Times New Roman" pitchFamily="18" charset="0"/>
              </a:rPr>
              <a:t>н</a:t>
            </a:r>
            <a:r>
              <a:rPr lang="en-US" sz="4000">
                <a:latin typeface="Times New Roman" pitchFamily="18" charset="0"/>
                <a:cs typeface="Times New Roman" pitchFamily="18" charset="0"/>
              </a:rPr>
              <a:t>i</a:t>
            </a:r>
            <a:r>
              <a:rPr lang="ru-RU" sz="4000">
                <a:latin typeface="Times New Roman" pitchFamily="18" charset="0"/>
                <a:cs typeface="Times New Roman" pitchFamily="18" charset="0"/>
              </a:rPr>
              <a:t>ң үйрену</a:t>
            </a:r>
            <a:r>
              <a:rPr lang="en-US" sz="4000">
                <a:latin typeface="Times New Roman" pitchFamily="18" charset="0"/>
                <a:cs typeface="Times New Roman" pitchFamily="18" charset="0"/>
              </a:rPr>
              <a:t>i</a:t>
            </a:r>
            <a:endParaRPr lang="ru-RU" sz="4000">
              <a:latin typeface="Times New Roman" pitchFamily="18" charset="0"/>
              <a:cs typeface="Times New Roman" pitchFamily="18" charset="0"/>
            </a:endParaRPr>
          </a:p>
        </p:txBody>
      </p:sp>
    </p:spTree>
    <p:extLst>
      <p:ext uri="{BB962C8B-B14F-4D97-AF65-F5344CB8AC3E}">
        <p14:creationId xmlns:p14="http://schemas.microsoft.com/office/powerpoint/2010/main" val="95661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1277" y="1087395"/>
            <a:ext cx="11046940" cy="5486400"/>
          </a:xfrm>
        </p:spPr>
        <p:txBody>
          <a:bodyPr>
            <a:normAutofit fontScale="85000" lnSpcReduction="20000"/>
          </a:bodyPr>
          <a:lstStyle/>
          <a:p>
            <a:r>
              <a:rPr lang="ru-RU" sz="2300">
                <a:latin typeface="Times New Roman" pitchFamily="18" charset="0"/>
                <a:cs typeface="Times New Roman" pitchFamily="18" charset="0"/>
              </a:rPr>
              <a:t>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здер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 ылғи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 әр түрл</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суреттер сонымен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рге ) әр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пт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ылғи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рлер сан ретт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көрсете аламыз. Үйрену мағынадағы бұлары жаттығулардың спортындағы қайталауды тез</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рек еске салады - жаттығуды. Не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салмағының мысалдарының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рнеше рет көрсетулер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нен кей</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тұрақтандырады екен, және де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деректер қорынан (немесе барлыққа жақын ) барлық мысалдарына дұрыс жауаптарды беред</a:t>
            </a:r>
            <a:r>
              <a:rPr lang="en-US" sz="2300">
                <a:latin typeface="Times New Roman" pitchFamily="18" charset="0"/>
                <a:cs typeface="Times New Roman" pitchFamily="18" charset="0"/>
              </a:rPr>
              <a:t>i.</a:t>
            </a:r>
          </a:p>
          <a:p>
            <a:r>
              <a:rPr lang="ru-RU" sz="2300">
                <a:latin typeface="Times New Roman" pitchFamily="18" charset="0"/>
                <a:cs typeface="Times New Roman" pitchFamily="18" charset="0"/>
              </a:rPr>
              <a:t>Программалық </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ске асыруларда өйренуд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процессте (барлық шығулар бойынша қателер квадраттар қосындысиды ) қател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мән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ндеп азаятында көруге болады. Қател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мән</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қашан нөл немесе қолайлы аз деңгей, жаттығуды жетед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тоқтатады, алған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және жаңа мәл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меттерге дайын қолдану баптаулы болып санайды.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есеп туралы алатын барлық мәл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мет, мысалдардың жиынында болатында маңызды атап өту.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өйрену</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сапа сондықтан өйретуш</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программа </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ктеуде мысалдардың санынан, сонымен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рге сол 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келей тәуелд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болады, бұл мысалдар қаншалықты толық осы есептерд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суреттейд</a:t>
            </a:r>
            <a:r>
              <a:rPr lang="en-US" sz="2300">
                <a:latin typeface="Times New Roman" pitchFamily="18" charset="0"/>
                <a:cs typeface="Times New Roman" pitchFamily="18" charset="0"/>
              </a:rPr>
              <a:t>i.</a:t>
            </a:r>
          </a:p>
          <a:p>
            <a:r>
              <a:rPr lang="ru-RU" sz="2300">
                <a:latin typeface="Times New Roman" pitchFamily="18" charset="0"/>
                <a:cs typeface="Times New Roman" pitchFamily="18" charset="0"/>
              </a:rPr>
              <a:t>Мысалы, егер дағдарыстардың өйретуш</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программа </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ктеу</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 елестетпесе, осылай қаржы дағдарысының болжауға арналған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 мәнс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з қолдану.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бағалы жаттығуына мысалдардың (жөзд</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ктер жақсы )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рнеше он шақтылары ең болмаса керек болатында болып есептелед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лер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өйрену</a:t>
            </a:r>
            <a:r>
              <a:rPr lang="en-US" sz="2300">
                <a:latin typeface="Times New Roman" pitchFamily="18" charset="0"/>
                <a:cs typeface="Times New Roman" pitchFamily="18" charset="0"/>
              </a:rPr>
              <a:t>i - </a:t>
            </a:r>
            <a:r>
              <a:rPr lang="ru-RU" sz="2300">
                <a:latin typeface="Times New Roman" pitchFamily="18" charset="0"/>
                <a:cs typeface="Times New Roman" pitchFamily="18" charset="0"/>
              </a:rPr>
              <a:t>көрдел</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және көп ғылымды процесс рет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нде тағы б</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 ретт</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қайта айтамыз. Нейрон жел</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лер</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өйрену</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ң алгоритмдары әр төрл</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параметрлер және басқаруына олардың ықпалының төс</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ну</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керек болатын күйге келт</a:t>
            </a:r>
            <a:r>
              <a:rPr lang="en-US" sz="2300">
                <a:latin typeface="Times New Roman" pitchFamily="18" charset="0"/>
                <a:cs typeface="Times New Roman" pitchFamily="18" charset="0"/>
              </a:rPr>
              <a:t>i</a:t>
            </a:r>
            <a:r>
              <a:rPr lang="ru-RU" sz="2300">
                <a:latin typeface="Times New Roman" pitchFamily="18" charset="0"/>
                <a:cs typeface="Times New Roman" pitchFamily="18" charset="0"/>
              </a:rPr>
              <a:t>рулерд</a:t>
            </a:r>
            <a:r>
              <a:rPr lang="en-US" sz="2300">
                <a:latin typeface="Times New Roman" pitchFamily="18" charset="0"/>
                <a:cs typeface="Times New Roman" pitchFamily="18" charset="0"/>
              </a:rPr>
              <a:t>i </a:t>
            </a:r>
            <a:r>
              <a:rPr lang="ru-RU" sz="2300">
                <a:latin typeface="Times New Roman" pitchFamily="18" charset="0"/>
                <a:cs typeface="Times New Roman" pitchFamily="18" charset="0"/>
              </a:rPr>
              <a:t>алады.</a:t>
            </a:r>
          </a:p>
          <a:p>
            <a:endParaRPr lang="ru-RU">
              <a:latin typeface="Times New Roman" pitchFamily="18" charset="0"/>
              <a:cs typeface="Times New Roman" pitchFamily="18" charset="0"/>
            </a:endParaRPr>
          </a:p>
        </p:txBody>
      </p:sp>
    </p:spTree>
    <p:extLst>
      <p:ext uri="{BB962C8B-B14F-4D97-AF65-F5344CB8AC3E}">
        <p14:creationId xmlns:p14="http://schemas.microsoft.com/office/powerpoint/2010/main" val="791423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C:\Users\Lenovo\Desktop\589266ae3cb07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967328"/>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451</TotalTime>
  <Words>1340</Words>
  <Application>Microsoft Office PowerPoint</Application>
  <PresentationFormat>Широкоэкранный</PresentationFormat>
  <Paragraphs>17</Paragraphs>
  <Slides>12</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Century Gothic</vt:lpstr>
      <vt:lpstr>Times New Roman</vt:lpstr>
      <vt:lpstr>Wingdings 3</vt:lpstr>
      <vt:lpstr>Ион</vt:lpstr>
      <vt:lpstr>    «Нейрондық желі» </vt:lpstr>
      <vt:lpstr>Презентация PowerPoint</vt:lpstr>
      <vt:lpstr>Тарихы.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portal1</dc:creator>
  <cp:lastModifiedBy>Админ</cp:lastModifiedBy>
  <cp:revision>63</cp:revision>
  <dcterms:created xsi:type="dcterms:W3CDTF">2016-02-18T19:07:48Z</dcterms:created>
  <dcterms:modified xsi:type="dcterms:W3CDTF">2023-02-01T06:29:30Z</dcterms:modified>
</cp:coreProperties>
</file>