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0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0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12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80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07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41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808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814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0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4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80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1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5B231-3827-4AA9-9702-501E4AFAD1BD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4B237-01BD-4993-B825-8EED2EC6F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7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600" y="576964"/>
            <a:ext cx="7200800" cy="951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29920" algn="ctr">
              <a:lnSpc>
                <a:spcPts val="1450"/>
              </a:lnSpc>
              <a:spcBef>
                <a:spcPts val="1105"/>
              </a:spcBef>
              <a:spcAft>
                <a:spcPts val="0"/>
              </a:spcAft>
              <a:tabLst>
                <a:tab pos="2970530" algn="l"/>
                <a:tab pos="5581015" algn="l"/>
              </a:tabLs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Шығыс Қазақстан облысы білім басқармасы</a:t>
            </a:r>
            <a:endParaRPr lang="ru-RU" sz="1100" dirty="0">
              <a:ea typeface="Times New Roman"/>
              <a:cs typeface="Times New Roman"/>
            </a:endParaRPr>
          </a:p>
          <a:p>
            <a:pPr marR="629920" algn="ctr">
              <a:lnSpc>
                <a:spcPts val="1450"/>
              </a:lnSpc>
              <a:spcBef>
                <a:spcPts val="1105"/>
              </a:spcBef>
              <a:spcAft>
                <a:spcPts val="0"/>
              </a:spcAft>
              <a:tabLst>
                <a:tab pos="2970530" algn="l"/>
                <a:tab pos="5581015" algn="l"/>
              </a:tabLs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Зайсан ауданы  бойынша білім бөлімінің</a:t>
            </a:r>
            <a:endParaRPr lang="ru-RU" sz="1100" dirty="0">
              <a:ea typeface="Times New Roman"/>
              <a:cs typeface="Times New Roman"/>
            </a:endParaRPr>
          </a:p>
          <a:p>
            <a:pPr marR="629920" algn="ctr">
              <a:lnSpc>
                <a:spcPts val="1450"/>
              </a:lnSpc>
              <a:spcBef>
                <a:spcPts val="1105"/>
              </a:spcBef>
              <a:spcAft>
                <a:spcPts val="0"/>
              </a:spcAft>
              <a:tabLst>
                <a:tab pos="2970530" algn="l"/>
                <a:tab pos="5581015" algn="l"/>
              </a:tabLst>
            </a:pPr>
            <a:r>
              <a:rPr lang="kk-KZ" b="1" dirty="0">
                <a:latin typeface="Times New Roman"/>
                <a:ea typeface="Times New Roman"/>
                <a:cs typeface="Times New Roman"/>
              </a:rPr>
              <a:t>«М. Әуезов атындағы орта мектебі » КММ</a:t>
            </a:r>
            <a:endParaRPr lang="ru-RU" sz="1100" dirty="0">
              <a:ea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2664688"/>
            <a:ext cx="7272808" cy="1341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29920" algn="ctr">
              <a:spcBef>
                <a:spcPts val="1105"/>
              </a:spcBef>
              <a:spcAft>
                <a:spcPts val="0"/>
              </a:spcAft>
              <a:tabLst>
                <a:tab pos="2970530" algn="l"/>
                <a:tab pos="5581015" algn="l"/>
              </a:tabLst>
            </a:pPr>
            <a:r>
              <a:rPr lang="kk-KZ" sz="2400" b="1" dirty="0" smtClean="0">
                <a:latin typeface="Times New Roman"/>
                <a:ea typeface="Times New Roman"/>
                <a:cs typeface="Times New Roman"/>
              </a:rPr>
              <a:t>Жоба тақырыбы:</a:t>
            </a:r>
          </a:p>
          <a:p>
            <a:pPr marR="629920" algn="ctr">
              <a:spcBef>
                <a:spcPts val="1105"/>
              </a:spcBef>
              <a:spcAft>
                <a:spcPts val="0"/>
              </a:spcAft>
              <a:tabLst>
                <a:tab pos="2970530" algn="l"/>
                <a:tab pos="5581015" algn="l"/>
              </a:tabLst>
            </a:pPr>
            <a:r>
              <a:rPr lang="kk-KZ" sz="2400" b="1" dirty="0" smtClean="0">
                <a:latin typeface="Times New Roman"/>
                <a:ea typeface="Times New Roman"/>
                <a:cs typeface="Times New Roman"/>
              </a:rPr>
              <a:t> «</a:t>
            </a:r>
            <a:r>
              <a:rPr kumimoji="0" lang="kk-KZ" altLang="ru-RU" sz="2400" b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Экономикалық есептеулерде интегралдың қолданылуы</a:t>
            </a:r>
            <a:r>
              <a:rPr lang="kk-KZ" sz="2400" b="1" dirty="0" smtClean="0">
                <a:latin typeface="Times New Roman"/>
                <a:ea typeface="Times New Roman"/>
                <a:cs typeface="Times New Roman"/>
              </a:rPr>
              <a:t>»</a:t>
            </a:r>
            <a:endParaRPr lang="ru-RU" sz="2400" dirty="0">
              <a:ea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4506950"/>
            <a:ext cx="4248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Орындаған : Женисбек</a:t>
            </a:r>
            <a:r>
              <a:rPr kumimoji="0" lang="kk-KZ" altLang="ru-RU" sz="2800" b="1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Г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5902384"/>
            <a:ext cx="2557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2022 жыл</a:t>
            </a:r>
            <a:endParaRPr kumimoji="0" lang="ru-RU" sz="1800" b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2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Жобаның мақсаты</a:t>
            </a:r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Интегралдау  тәсілі арқылы кейбір </a:t>
            </a:r>
            <a:r>
              <a:rPr lang="kk-KZ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 есептерді шешудің  </a:t>
            </a:r>
            <a:r>
              <a:rPr lang="kk-KZ" sz="31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тиімділігін  көрсету  </a:t>
            </a:r>
            <a:r>
              <a:rPr lang="kk-KZ" sz="31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 талдау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075240" cy="3273227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Міндеттері</a:t>
            </a:r>
            <a:r>
              <a:rPr lang="kk-KZ" dirty="0" smtClean="0"/>
              <a:t>:</a:t>
            </a:r>
          </a:p>
          <a:p>
            <a:pPr marL="0" indent="0">
              <a:buNone/>
            </a:pPr>
            <a:r>
              <a:rPr lang="kk-KZ" dirty="0" smtClean="0"/>
              <a:t>- </a:t>
            </a:r>
            <a:endParaRPr lang="kk-KZ" dirty="0" smtClean="0"/>
          </a:p>
          <a:p>
            <a:pPr marL="0" indent="0">
              <a:buNone/>
            </a:pPr>
            <a:r>
              <a:rPr lang="kk-KZ" dirty="0" smtClean="0"/>
              <a:t>Өзектілігі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41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484784"/>
            <a:ext cx="80648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dirty="0" smtClean="0">
                <a:effectLst/>
                <a:latin typeface="Times New Roman"/>
                <a:ea typeface="SimSun"/>
              </a:rPr>
              <a:t>Н.Темірғалиев «Математикалық анализ» </a:t>
            </a:r>
            <a:r>
              <a:rPr lang="ru-RU" dirty="0" smtClean="0">
                <a:effectLst/>
                <a:latin typeface="Times New Roman"/>
                <a:ea typeface="SimSun"/>
              </a:rPr>
              <a:t>-1</a:t>
            </a:r>
            <a:r>
              <a:rPr lang="kk-KZ" dirty="0" smtClean="0">
                <a:effectLst/>
                <a:latin typeface="Times New Roman"/>
                <a:ea typeface="SimSun"/>
              </a:rPr>
              <a:t>бөлім Алматы –19</a:t>
            </a:r>
            <a:r>
              <a:rPr lang="ru-RU" dirty="0" smtClean="0">
                <a:effectLst/>
                <a:latin typeface="Times New Roman"/>
                <a:ea typeface="SimSun"/>
              </a:rPr>
              <a:t>87.</a:t>
            </a:r>
            <a:endParaRPr lang="ru-RU" sz="1600" dirty="0" smtClean="0">
              <a:effectLst/>
              <a:latin typeface="Times New Roman"/>
              <a:ea typeface="SimSu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dirty="0" smtClean="0">
                <a:effectLst/>
                <a:latin typeface="Times New Roman"/>
                <a:ea typeface="SimSun"/>
              </a:rPr>
              <a:t>Т.А.Ахметқалиев С.С.Сатығұлова «Математикалық анализ» Алматы –1992.</a:t>
            </a:r>
            <a:endParaRPr lang="ru-RU" sz="1600" dirty="0" smtClean="0">
              <a:effectLst/>
              <a:latin typeface="Times New Roman"/>
              <a:ea typeface="SimSu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dirty="0" smtClean="0">
                <a:effectLst/>
                <a:latin typeface="Times New Roman"/>
                <a:ea typeface="SimSun"/>
              </a:rPr>
              <a:t>М.Б.Байбазаров.Ө.Д.Ершыбаев «Дифференциалдық және Интегралдық есептеулер»  Алматы –1995.</a:t>
            </a:r>
            <a:endParaRPr lang="ru-RU" sz="1600" dirty="0" smtClean="0">
              <a:effectLst/>
              <a:latin typeface="Times New Roman"/>
              <a:ea typeface="SimSu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dirty="0" smtClean="0">
                <a:effectLst/>
                <a:latin typeface="Times New Roman"/>
                <a:ea typeface="SimSun"/>
              </a:rPr>
              <a:t>Крылов В.И. Начала теории вычислительных методов. Дифференциальные уравнения. / В.И.Крылов, В.В.Бовков, - Минск: Наука и техника, 1982. – 286 с.</a:t>
            </a:r>
            <a:endParaRPr lang="ru-RU" sz="1600" dirty="0" smtClean="0">
              <a:effectLst/>
              <a:latin typeface="Times New Roman"/>
              <a:ea typeface="SimSu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dirty="0" smtClean="0">
                <a:effectLst/>
                <a:latin typeface="Times New Roman"/>
                <a:ea typeface="SimSun"/>
              </a:rPr>
              <a:t>Современные численные методы решения обыкновенных дифференциальных уравнений / Под ред. Дж. Холла, Дж. Умла. – М.: Мир, 1979. – 312 с.</a:t>
            </a:r>
            <a:endParaRPr lang="ru-RU" sz="1600" dirty="0" smtClean="0">
              <a:effectLst/>
              <a:latin typeface="Times New Roman"/>
              <a:ea typeface="SimSu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dirty="0" smtClean="0">
                <a:effectLst/>
                <a:latin typeface="Times New Roman"/>
                <a:ea typeface="SimSun"/>
              </a:rPr>
              <a:t>Арушанян О.Б. Численное решение обыкновенных дифференциальных уравнений на Фортране. / О.Б.Арушанян, С.Ф.Залеткин. – М.: Изд-во МГУ, 1990 – 336 с.</a:t>
            </a:r>
            <a:endParaRPr lang="ru-RU" sz="1600" dirty="0" smtClean="0">
              <a:effectLst/>
              <a:latin typeface="Times New Roman"/>
              <a:ea typeface="SimSu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dirty="0" smtClean="0">
                <a:effectLst/>
                <a:latin typeface="Times New Roman"/>
                <a:ea typeface="SimSun"/>
              </a:rPr>
              <a:t>Сұлтанғазин Ө.  Есептеу әдістерінің қысқаша теориясы, Алматы, 2001.</a:t>
            </a:r>
            <a:endParaRPr lang="ru-RU" sz="1600" dirty="0" smtClean="0">
              <a:effectLst/>
              <a:latin typeface="Times New Roman"/>
              <a:ea typeface="SimSu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effectLst/>
                <a:latin typeface="Times New Roman"/>
                <a:ea typeface="SimSun"/>
              </a:rPr>
              <a:t>Бахвалов Н.С. Численные методы учебник для </a:t>
            </a:r>
            <a:r>
              <a:rPr lang="ru-RU" dirty="0" err="1" smtClean="0">
                <a:effectLst/>
                <a:latin typeface="Times New Roman"/>
                <a:ea typeface="SimSun"/>
              </a:rPr>
              <a:t>ВЗУов</a:t>
            </a:r>
            <a:r>
              <a:rPr lang="ru-RU" dirty="0" smtClean="0">
                <a:effectLst/>
                <a:latin typeface="Times New Roman"/>
                <a:ea typeface="SimSun"/>
              </a:rPr>
              <a:t> М., Наука, 1978</a:t>
            </a:r>
            <a:r>
              <a:rPr lang="kk-KZ" dirty="0" smtClean="0">
                <a:effectLst/>
                <a:latin typeface="Times New Roman"/>
                <a:ea typeface="SimSun"/>
              </a:rPr>
              <a:t>.</a:t>
            </a:r>
            <a:endParaRPr lang="ru-RU" sz="1600" dirty="0">
              <a:effectLst/>
              <a:latin typeface="Times New Roman"/>
              <a:ea typeface="SimSu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02665" y="548680"/>
            <a:ext cx="48968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kk-KZ" sz="3200" b="1" dirty="0" smtClean="0">
                <a:solidFill>
                  <a:srgbClr val="FF0000"/>
                </a:solidFill>
                <a:effectLst/>
                <a:latin typeface="Times New Roman"/>
                <a:ea typeface="SimSun"/>
              </a:rPr>
              <a:t>ӘДЕБИЕТТЕР ТІЗІМІ</a:t>
            </a:r>
            <a:endParaRPr lang="ru-RU" sz="3200" b="1" dirty="0">
              <a:solidFill>
                <a:srgbClr val="FF0000"/>
              </a:solidFill>
              <a:effectLst/>
              <a:latin typeface="Times New Roman"/>
              <a:ea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315938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Содержимое 2"/>
          <p:cNvSpPr>
            <a:spLocks noGrp="1"/>
          </p:cNvSpPr>
          <p:nvPr>
            <p:ph idx="1"/>
          </p:nvPr>
        </p:nvSpPr>
        <p:spPr>
          <a:xfrm>
            <a:off x="913116" y="1737376"/>
            <a:ext cx="7661275" cy="463016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b="1" dirty="0" err="1" smtClean="0"/>
              <a:t>Мысал</a:t>
            </a:r>
            <a:r>
              <a:rPr lang="ru-RU" altLang="ru-RU" sz="2800" b="1" dirty="0" smtClean="0"/>
              <a:t>.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Егер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еңбек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өнімділігі</a:t>
            </a:r>
            <a:r>
              <a:rPr lang="ru-RU" altLang="ru-RU" sz="2800" dirty="0" smtClean="0"/>
              <a:t> f(t) = 3/(3t +1) + 4 </a:t>
            </a:r>
            <a:r>
              <a:rPr lang="ru-RU" altLang="ru-RU" sz="2800" dirty="0" err="1" smtClean="0"/>
              <a:t>функциясымен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берілсе</a:t>
            </a:r>
            <a:r>
              <a:rPr lang="ru-RU" altLang="ru-RU" sz="2800" dirty="0" smtClean="0"/>
              <a:t>, </a:t>
            </a:r>
            <a:r>
              <a:rPr lang="ru-RU" altLang="ru-RU" sz="2800" dirty="0" err="1" smtClean="0"/>
              <a:t>жұмыс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күнінің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үшінші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сағатында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жүмысшы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өндірген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өнім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көлемін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анықтау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қажет</a:t>
            </a:r>
            <a:r>
              <a:rPr lang="ru-RU" altLang="ru-RU" sz="2800" dirty="0" smtClean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i="1" dirty="0" err="1" smtClean="0"/>
              <a:t>Шешімі</a:t>
            </a:r>
            <a:r>
              <a:rPr lang="ru-RU" altLang="ru-RU" sz="2800" i="1" dirty="0" smtClean="0"/>
              <a:t>. </a:t>
            </a:r>
            <a:r>
              <a:rPr lang="ru-RU" altLang="ru-RU" sz="2800" i="1" dirty="0" err="1" smtClean="0"/>
              <a:t>Егер</a:t>
            </a:r>
            <a:r>
              <a:rPr lang="ru-RU" altLang="ru-RU" sz="2800" i="1" dirty="0" smtClean="0"/>
              <a:t> </a:t>
            </a:r>
            <a:r>
              <a:rPr lang="ru-RU" altLang="ru-RU" sz="2800" dirty="0" smtClean="0"/>
              <a:t>f(t)  </a:t>
            </a:r>
            <a:r>
              <a:rPr lang="ru-RU" altLang="ru-RU" sz="2800" dirty="0" err="1" smtClean="0"/>
              <a:t>үзіліссіз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функциясы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жұмысшының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еңбек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өнімділігін</a:t>
            </a:r>
            <a:r>
              <a:rPr lang="ru-RU" altLang="ru-RU" sz="2800" dirty="0" smtClean="0"/>
              <a:t> t  </a:t>
            </a:r>
            <a:r>
              <a:rPr lang="ru-RU" altLang="ru-RU" sz="2800" dirty="0" err="1" smtClean="0"/>
              <a:t>уақытына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байланысты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сипаттаса</a:t>
            </a:r>
            <a:r>
              <a:rPr lang="ru-RU" altLang="ru-RU" sz="2800" dirty="0" smtClean="0"/>
              <a:t>, </a:t>
            </a:r>
            <a:r>
              <a:rPr lang="ru-RU" altLang="ru-RU" sz="2800" dirty="0" err="1" smtClean="0"/>
              <a:t>онда</a:t>
            </a:r>
            <a:r>
              <a:rPr lang="ru-RU" altLang="ru-RU" sz="2800" dirty="0" smtClean="0"/>
              <a:t> t</a:t>
            </a:r>
            <a:r>
              <a:rPr lang="ru-RU" altLang="ru-RU" sz="2800" baseline="-25000" dirty="0" smtClean="0"/>
              <a:t>1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ден</a:t>
            </a:r>
            <a:r>
              <a:rPr lang="ru-RU" altLang="ru-RU" sz="2800" dirty="0" smtClean="0"/>
              <a:t>  t</a:t>
            </a:r>
            <a:r>
              <a:rPr lang="ru-RU" altLang="ru-RU" sz="2800" baseline="-25000" dirty="0" smtClean="0"/>
              <a:t>2 </a:t>
            </a:r>
            <a:r>
              <a:rPr lang="ru-RU" altLang="ru-RU" sz="2800" dirty="0" err="1" smtClean="0"/>
              <a:t>ге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дейінгі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уақыт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аралығында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жұмысшы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өндірген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өнім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көлемі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келесі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формуламен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өрнектеледі</a:t>
            </a:r>
            <a:r>
              <a:rPr lang="ru-RU" altLang="ru-RU" sz="2800" dirty="0" smtClean="0"/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dirty="0" smtClean="0"/>
              <a:t>			</a:t>
            </a:r>
          </a:p>
          <a:p>
            <a:r>
              <a:rPr lang="ru-RU" altLang="ru-RU" dirty="0" smtClean="0"/>
              <a:t>                     V =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846983"/>
              </p:ext>
            </p:extLst>
          </p:nvPr>
        </p:nvGraphicFramePr>
        <p:xfrm>
          <a:off x="4464353" y="5419846"/>
          <a:ext cx="1814512" cy="947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3" imgW="457200" imgH="495000" progId="Equation.3">
                  <p:embed/>
                </p:oleObj>
              </mc:Choice>
              <mc:Fallback>
                <p:oleObj name="Формула" r:id="rId3" imgW="45720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353" y="5419846"/>
                        <a:ext cx="1814512" cy="947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40431" y="620688"/>
            <a:ext cx="8021316" cy="576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ru-RU" altLang="ru-RU" sz="1200" kern="0" dirty="0" smtClean="0"/>
          </a:p>
        </p:txBody>
      </p:sp>
    </p:spTree>
    <p:extLst>
      <p:ext uri="{BB962C8B-B14F-4D97-AF65-F5344CB8AC3E}">
        <p14:creationId xmlns:p14="http://schemas.microsoft.com/office/powerpoint/2010/main" val="44395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214316" y="1"/>
            <a:ext cx="8396287" cy="6095331"/>
          </a:xfrm>
        </p:spPr>
        <p:txBody>
          <a:bodyPr/>
          <a:lstStyle/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10 + 12 -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7 - 8 =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10/7 + 4 </a:t>
            </a:r>
          </a:p>
          <a:p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010195"/>
              </p:ext>
            </p:extLst>
          </p:nvPr>
        </p:nvGraphicFramePr>
        <p:xfrm>
          <a:off x="1249363" y="1803400"/>
          <a:ext cx="6361112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3" imgW="2501640" imgH="469800" progId="Equation.3">
                  <p:embed/>
                </p:oleObj>
              </mc:Choice>
              <mc:Fallback>
                <p:oleObj name="Формула" r:id="rId3" imgW="250164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1803400"/>
                        <a:ext cx="6361112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98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267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Формула</vt:lpstr>
      <vt:lpstr>Презентация PowerPoint</vt:lpstr>
      <vt:lpstr>Жобаның мақсаты:  Интегралдау  тәсілі арқылы кейбір экономикалық есептерді шешудің  тиімділігін  көрсету  және талдау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8</cp:revision>
  <dcterms:created xsi:type="dcterms:W3CDTF">2022-06-09T00:48:40Z</dcterms:created>
  <dcterms:modified xsi:type="dcterms:W3CDTF">2022-06-10T13:13:10Z</dcterms:modified>
</cp:coreProperties>
</file>