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3" r:id="rId5"/>
    <p:sldId id="258" r:id="rId6"/>
    <p:sldId id="260" r:id="rId7"/>
    <p:sldId id="259" r:id="rId8"/>
    <p:sldId id="261" r:id="rId9"/>
    <p:sldId id="265" r:id="rId10"/>
    <p:sldId id="266" r:id="rId11"/>
    <p:sldId id="268"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7" d="100"/>
          <a:sy n="57" d="100"/>
        </p:scale>
        <p:origin x="11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27D7B1A-6370-4673-9923-F0240BB3E0EF}" type="datetimeFigureOut">
              <a:rPr lang="ru-KZ" smtClean="0"/>
              <a:t>21.11.2022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180409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27D7B1A-6370-4673-9923-F0240BB3E0EF}" type="datetimeFigureOut">
              <a:rPr lang="ru-KZ" smtClean="0"/>
              <a:t>21.11.2022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1241176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27D7B1A-6370-4673-9923-F0240BB3E0EF}" type="datetimeFigureOut">
              <a:rPr lang="ru-KZ" smtClean="0"/>
              <a:t>21.11.2022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341473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27D7B1A-6370-4673-9923-F0240BB3E0EF}" type="datetimeFigureOut">
              <a:rPr lang="ru-KZ" smtClean="0"/>
              <a:t>21.11.2022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103995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427D7B1A-6370-4673-9923-F0240BB3E0EF}" type="datetimeFigureOut">
              <a:rPr lang="ru-KZ" smtClean="0"/>
              <a:t>21.11.2022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1671221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27D7B1A-6370-4673-9923-F0240BB3E0EF}" type="datetimeFigureOut">
              <a:rPr lang="ru-KZ" smtClean="0"/>
              <a:t>21.11.2022</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18125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1"/>
          <p:cNvSpPr>
            <a:spLocks noGrp="1"/>
          </p:cNvSpPr>
          <p:nvPr>
            <p:ph type="dt" sz="half" idx="10"/>
          </p:nvPr>
        </p:nvSpPr>
        <p:spPr/>
        <p:txBody>
          <a:bodyPr/>
          <a:lstStyle/>
          <a:p>
            <a:fld id="{427D7B1A-6370-4673-9923-F0240BB3E0EF}" type="datetimeFigureOut">
              <a:rPr lang="ru-KZ" smtClean="0"/>
              <a:t>21.11.2022</a:t>
            </a:fld>
            <a:endParaRPr lang="ru-KZ"/>
          </a:p>
        </p:txBody>
      </p:sp>
      <p:sp>
        <p:nvSpPr>
          <p:cNvPr id="11" name="Footer Placeholder 10"/>
          <p:cNvSpPr>
            <a:spLocks noGrp="1"/>
          </p:cNvSpPr>
          <p:nvPr>
            <p:ph type="ftr" sz="quarter" idx="11"/>
          </p:nvPr>
        </p:nvSpPr>
        <p:spPr/>
        <p:txBody>
          <a:bodyPr/>
          <a:lstStyle/>
          <a:p>
            <a:endParaRPr lang="ru-KZ"/>
          </a:p>
        </p:txBody>
      </p:sp>
      <p:sp>
        <p:nvSpPr>
          <p:cNvPr id="12" name="Slide Number Placeholder 11"/>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3793890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Date Placeholder 1"/>
          <p:cNvSpPr>
            <a:spLocks noGrp="1"/>
          </p:cNvSpPr>
          <p:nvPr>
            <p:ph type="dt" sz="half" idx="10"/>
          </p:nvPr>
        </p:nvSpPr>
        <p:spPr/>
        <p:txBody>
          <a:bodyPr/>
          <a:lstStyle/>
          <a:p>
            <a:fld id="{427D7B1A-6370-4673-9923-F0240BB3E0EF}" type="datetimeFigureOut">
              <a:rPr lang="ru-KZ" smtClean="0"/>
              <a:t>21.11.2022</a:t>
            </a:fld>
            <a:endParaRPr lang="ru-KZ"/>
          </a:p>
        </p:txBody>
      </p:sp>
      <p:sp>
        <p:nvSpPr>
          <p:cNvPr id="7" name="Footer Placeholder 6"/>
          <p:cNvSpPr>
            <a:spLocks noGrp="1"/>
          </p:cNvSpPr>
          <p:nvPr>
            <p:ph type="ftr" sz="quarter" idx="11"/>
          </p:nvPr>
        </p:nvSpPr>
        <p:spPr/>
        <p:txBody>
          <a:bodyPr/>
          <a:lstStyle/>
          <a:p>
            <a:endParaRPr lang="ru-KZ"/>
          </a:p>
        </p:txBody>
      </p:sp>
      <p:sp>
        <p:nvSpPr>
          <p:cNvPr id="8" name="Slide Number Placeholder 7"/>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407701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27D7B1A-6370-4673-9923-F0240BB3E0EF}" type="datetimeFigureOut">
              <a:rPr lang="ru-KZ" smtClean="0"/>
              <a:t>21.11.2022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221134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427D7B1A-6370-4673-9923-F0240BB3E0EF}" type="datetimeFigureOut">
              <a:rPr lang="ru-KZ" smtClean="0"/>
              <a:t>21.11.2022</a:t>
            </a:fld>
            <a:endParaRPr lang="ru-KZ"/>
          </a:p>
        </p:txBody>
      </p:sp>
      <p:sp>
        <p:nvSpPr>
          <p:cNvPr id="9" name="Footer Placeholder 8"/>
          <p:cNvSpPr>
            <a:spLocks noGrp="1"/>
          </p:cNvSpPr>
          <p:nvPr>
            <p:ph type="ftr" sz="quarter" idx="11"/>
          </p:nvPr>
        </p:nvSpPr>
        <p:spPr/>
        <p:txBody>
          <a:bodyPr/>
          <a:lstStyle/>
          <a:p>
            <a:endParaRPr lang="ru-KZ"/>
          </a:p>
        </p:txBody>
      </p:sp>
      <p:sp>
        <p:nvSpPr>
          <p:cNvPr id="10" name="Slide Number Placeholder 9"/>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351047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8" name="Date Placeholder 7"/>
          <p:cNvSpPr>
            <a:spLocks noGrp="1"/>
          </p:cNvSpPr>
          <p:nvPr>
            <p:ph type="dt" sz="half" idx="10"/>
          </p:nvPr>
        </p:nvSpPr>
        <p:spPr/>
        <p:txBody>
          <a:bodyPr/>
          <a:lstStyle/>
          <a:p>
            <a:fld id="{427D7B1A-6370-4673-9923-F0240BB3E0EF}" type="datetimeFigureOut">
              <a:rPr lang="ru-KZ" smtClean="0"/>
              <a:t>21.11.2022</a:t>
            </a:fld>
            <a:endParaRPr lang="ru-KZ"/>
          </a:p>
        </p:txBody>
      </p:sp>
      <p:sp>
        <p:nvSpPr>
          <p:cNvPr id="9" name="Footer Placeholder 8"/>
          <p:cNvSpPr>
            <a:spLocks noGrp="1"/>
          </p:cNvSpPr>
          <p:nvPr>
            <p:ph type="ftr" sz="quarter" idx="11"/>
          </p:nvPr>
        </p:nvSpPr>
        <p:spPr>
          <a:xfrm>
            <a:off x="3499101" y="6356350"/>
            <a:ext cx="5911517" cy="365125"/>
          </a:xfrm>
        </p:spPr>
        <p:txBody>
          <a:bodyPr/>
          <a:lstStyle/>
          <a:p>
            <a:endParaRPr lang="ru-KZ"/>
          </a:p>
        </p:txBody>
      </p:sp>
      <p:sp>
        <p:nvSpPr>
          <p:cNvPr id="10" name="Slide Number Placeholder 9"/>
          <p:cNvSpPr>
            <a:spLocks noGrp="1"/>
          </p:cNvSpPr>
          <p:nvPr>
            <p:ph type="sldNum" sz="quarter" idx="12"/>
          </p:nvPr>
        </p:nvSpPr>
        <p:spPr/>
        <p:txBody>
          <a:bodyPr/>
          <a:lstStyle/>
          <a:p>
            <a:fld id="{F649654E-5200-4EC2-85A9-78C80827904E}" type="slidenum">
              <a:rPr lang="ru-KZ" smtClean="0"/>
              <a:t>‹#›</a:t>
            </a:fld>
            <a:endParaRPr lang="ru-KZ"/>
          </a:p>
        </p:txBody>
      </p:sp>
    </p:spTree>
    <p:extLst>
      <p:ext uri="{BB962C8B-B14F-4D97-AF65-F5344CB8AC3E}">
        <p14:creationId xmlns:p14="http://schemas.microsoft.com/office/powerpoint/2010/main" val="2529742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27D7B1A-6370-4673-9923-F0240BB3E0EF}" type="datetimeFigureOut">
              <a:rPr lang="ru-KZ" smtClean="0"/>
              <a:t>21.11.2022</a:t>
            </a:fld>
            <a:endParaRPr lang="ru-KZ"/>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ru-KZ"/>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F649654E-5200-4EC2-85A9-78C80827904E}" type="slidenum">
              <a:rPr lang="ru-KZ" smtClean="0"/>
              <a:t>‹#›</a:t>
            </a:fld>
            <a:endParaRPr lang="ru-KZ"/>
          </a:p>
        </p:txBody>
      </p:sp>
    </p:spTree>
    <p:extLst>
      <p:ext uri="{BB962C8B-B14F-4D97-AF65-F5344CB8AC3E}">
        <p14:creationId xmlns:p14="http://schemas.microsoft.com/office/powerpoint/2010/main" val="34063637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2333E4-795D-8A9D-53BD-00819BCAA70B}"/>
              </a:ext>
            </a:extLst>
          </p:cNvPr>
          <p:cNvSpPr>
            <a:spLocks noGrp="1"/>
          </p:cNvSpPr>
          <p:nvPr>
            <p:ph type="ctrTitle"/>
          </p:nvPr>
        </p:nvSpPr>
        <p:spPr/>
        <p:txBody>
          <a:bodyPr>
            <a:normAutofit/>
          </a:bodyPr>
          <a:lstStyle/>
          <a:p>
            <a:r>
              <a:rPr lang="ru-RU" b="0" i="0" dirty="0" err="1">
                <a:solidFill>
                  <a:schemeClr val="tx1"/>
                </a:solidFill>
                <a:effectLst/>
                <a:latin typeface="Times New Roman" panose="02020603050405020304" pitchFamily="18" charset="0"/>
                <a:cs typeface="Times New Roman" panose="02020603050405020304" pitchFamily="18" charset="0"/>
              </a:rPr>
              <a:t>Өндірістік</a:t>
            </a:r>
            <a:r>
              <a:rPr lang="ru-RU" b="0" i="0" dirty="0">
                <a:solidFill>
                  <a:schemeClr val="tx1"/>
                </a:solidFill>
                <a:effectLst/>
                <a:latin typeface="Times New Roman" panose="02020603050405020304" pitchFamily="18" charset="0"/>
                <a:cs typeface="Times New Roman" panose="02020603050405020304" pitchFamily="18" charset="0"/>
              </a:rPr>
              <a:t> </a:t>
            </a:r>
            <a:r>
              <a:rPr lang="ru-RU" b="0" i="0" dirty="0" err="1">
                <a:solidFill>
                  <a:schemeClr val="tx1"/>
                </a:solidFill>
                <a:effectLst/>
                <a:latin typeface="Times New Roman" panose="02020603050405020304" pitchFamily="18" charset="0"/>
                <a:cs typeface="Times New Roman" panose="02020603050405020304" pitchFamily="18" charset="0"/>
              </a:rPr>
              <a:t>бағдарлама</a:t>
            </a:r>
            <a:r>
              <a:rPr lang="ru-RU" b="0" i="0" dirty="0">
                <a:solidFill>
                  <a:schemeClr val="tx1"/>
                </a:solidFill>
                <a:effectLst/>
                <a:latin typeface="Times New Roman" panose="02020603050405020304" pitchFamily="18" charset="0"/>
                <a:cs typeface="Times New Roman" panose="02020603050405020304" pitchFamily="18" charset="0"/>
              </a:rPr>
              <a:t> </a:t>
            </a:r>
            <a:r>
              <a:rPr lang="ru-RU" b="0" i="0" dirty="0" err="1">
                <a:solidFill>
                  <a:schemeClr val="tx1"/>
                </a:solidFill>
                <a:effectLst/>
                <a:latin typeface="Times New Roman" panose="02020603050405020304" pitchFamily="18" charset="0"/>
                <a:cs typeface="Times New Roman" panose="02020603050405020304" pitchFamily="18" charset="0"/>
              </a:rPr>
              <a:t>және</a:t>
            </a:r>
            <a:r>
              <a:rPr lang="ru-RU" b="0" i="0" dirty="0">
                <a:solidFill>
                  <a:schemeClr val="tx1"/>
                </a:solidFill>
                <a:effectLst/>
                <a:latin typeface="Times New Roman" panose="02020603050405020304" pitchFamily="18" charset="0"/>
                <a:cs typeface="Times New Roman" panose="02020603050405020304" pitchFamily="18" charset="0"/>
              </a:rPr>
              <a:t> </a:t>
            </a:r>
            <a:r>
              <a:rPr lang="ru-RU" b="0" i="0" dirty="0" err="1">
                <a:solidFill>
                  <a:schemeClr val="tx1"/>
                </a:solidFill>
                <a:effectLst/>
                <a:latin typeface="Times New Roman" panose="02020603050405020304" pitchFamily="18" charset="0"/>
                <a:cs typeface="Times New Roman" panose="02020603050405020304" pitchFamily="18" charset="0"/>
              </a:rPr>
              <a:t>өндіріс</a:t>
            </a:r>
            <a:r>
              <a:rPr lang="ru-RU" b="0" i="0" dirty="0">
                <a:solidFill>
                  <a:schemeClr val="tx1"/>
                </a:solidFill>
                <a:effectLst/>
                <a:latin typeface="Times New Roman" panose="02020603050405020304" pitchFamily="18" charset="0"/>
                <a:cs typeface="Times New Roman" panose="02020603050405020304" pitchFamily="18" charset="0"/>
              </a:rPr>
              <a:t> </a:t>
            </a:r>
            <a:r>
              <a:rPr lang="ru-RU" b="0" i="0" dirty="0" err="1">
                <a:solidFill>
                  <a:schemeClr val="tx1"/>
                </a:solidFill>
                <a:effectLst/>
                <a:latin typeface="Times New Roman" panose="02020603050405020304" pitchFamily="18" charset="0"/>
                <a:cs typeface="Times New Roman" panose="02020603050405020304" pitchFamily="18" charset="0"/>
              </a:rPr>
              <a:t>көлемі</a:t>
            </a:r>
            <a:endParaRPr lang="ru-KZ"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49125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2F4AD318-2FB6-4C6E-931E-58E404FA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1A118E35-1CBF-4863-8497-F4DF1A166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Freeform: Shape 14">
            <a:extLst>
              <a:ext uri="{FF2B5EF4-FFF2-40B4-BE49-F238E27FC236}">
                <a16:creationId xmlns:a16="http://schemas.microsoft.com/office/drawing/2014/main" id="{6E187274-5DC2-4BE0-AF99-925D6D973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a:extLst>
              <a:ext uri="{FF2B5EF4-FFF2-40B4-BE49-F238E27FC236}">
                <a16:creationId xmlns:a16="http://schemas.microsoft.com/office/drawing/2014/main" id="{B76E1DFE-2B31-7914-E5CF-1E021566C3A5}"/>
              </a:ext>
            </a:extLst>
          </p:cNvPr>
          <p:cNvSpPr>
            <a:spLocks noGrp="1"/>
          </p:cNvSpPr>
          <p:nvPr>
            <p:ph type="title"/>
          </p:nvPr>
        </p:nvSpPr>
        <p:spPr>
          <a:xfrm>
            <a:off x="711200" y="1298447"/>
            <a:ext cx="11040533" cy="4806803"/>
          </a:xfrm>
        </p:spPr>
        <p:txBody>
          <a:bodyPr vert="horz" lIns="91440" tIns="45720" rIns="91440" bIns="45720" rtlCol="0" anchor="b">
            <a:noAutofit/>
          </a:bodyPr>
          <a:lstStyle/>
          <a:p>
            <a:pPr algn="r"/>
            <a:r>
              <a:rPr lang="en-US" sz="2400" spc="-100" dirty="0" err="1">
                <a:solidFill>
                  <a:schemeClr val="tx1"/>
                </a:solidFill>
                <a:latin typeface="Times New Roman" panose="02020603050405020304" pitchFamily="18" charset="0"/>
                <a:cs typeface="Times New Roman" panose="02020603050405020304" pitchFamily="18" charset="0"/>
              </a:rPr>
              <a:t>Бағалау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кезінде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заттай</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құндық</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көрсеткіштер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пайдаланылады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Олардың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біріншілері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номенклатурасы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ассортименті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сапасы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бойынша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сипаттайды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Құндық</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көрсеткіштер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жалпы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тауарлық</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және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өткізілген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өнімді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бағалау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кезінде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қолданылады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негізгісі</a:t>
            </a:r>
            <a:r>
              <a:rPr lang="en-US" sz="2400" spc="-100" dirty="0">
                <a:solidFill>
                  <a:schemeClr val="tx1"/>
                </a:solidFill>
                <a:latin typeface="Times New Roman" panose="02020603050405020304" pitchFamily="18" charset="0"/>
                <a:cs typeface="Times New Roman" panose="02020603050405020304" pitchFamily="18" charset="0"/>
              </a:rPr>
              <a:t> - </a:t>
            </a:r>
            <a:r>
              <a:rPr lang="en-US" sz="2400" spc="-100" dirty="0" err="1">
                <a:solidFill>
                  <a:schemeClr val="tx1"/>
                </a:solidFill>
                <a:latin typeface="Times New Roman" panose="02020603050405020304" pitchFamily="18" charset="0"/>
                <a:cs typeface="Times New Roman" panose="02020603050405020304" pitchFamily="18" charset="0"/>
              </a:rPr>
              <a:t>сатылған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көлеміне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сатып</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алушы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сатқан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және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төлеген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дайындалған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бөлігінің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ғана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енгізіледі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Тәжірибеде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бұл</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сатылған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білік</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деп</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атайды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Тауар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нақты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өткізілген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өнімді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және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кәсіпорынның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қоймасындағы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немесе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тұтынушыға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жіберілген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бірақ</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ол</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төлемеген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қамтиды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Жалпы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белгілі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уақыт</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кезеңінде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өндірілген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жалпы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көлемін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сипаттайды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Тауар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өсім</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немесе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жартылай</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дайын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өнімдер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қалдықтарының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залалын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қамтиды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Өндіріс</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көлемін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айқындау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кезінде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еңбек</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көрсеткіштері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еңбекке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ақы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төлеу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қызметкерлерге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сыйлықақы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беру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қоры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жалпы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мен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материалдық</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шығындар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арасындағы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айырмашылықты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білдіретін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таза</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өнім</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өндіріс</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процесінде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тұтынылған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шикізаттың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материалдардың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отынның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энергияның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негізгі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өндірістік</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қорлардың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амортизациясының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құны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пайдаланылады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Бұл</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көрсеткіштер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әртүрлі</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салалардағы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өндірістің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материалды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қажетсіну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деңгейінің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бұрмалаушы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әсерінен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тазартылған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Өндіріс</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көлемін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айқындау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кезінде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көрсеткіштер</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жүйесін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пайдалану</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оны</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есептеудің</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шынайылығын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және</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шынайылығын</a:t>
            </a:r>
            <a:r>
              <a:rPr lang="en-US" sz="2400" spc="-100" dirty="0">
                <a:solidFill>
                  <a:schemeClr val="tx1"/>
                </a:solidFill>
                <a:latin typeface="Times New Roman" panose="02020603050405020304" pitchFamily="18" charset="0"/>
                <a:cs typeface="Times New Roman" panose="02020603050405020304" pitchFamily="18" charset="0"/>
              </a:rPr>
              <a:t> </a:t>
            </a:r>
            <a:r>
              <a:rPr lang="en-US" sz="2400" spc="-100" dirty="0" err="1">
                <a:solidFill>
                  <a:schemeClr val="tx1"/>
                </a:solidFill>
                <a:latin typeface="Times New Roman" panose="02020603050405020304" pitchFamily="18" charset="0"/>
                <a:cs typeface="Times New Roman" panose="02020603050405020304" pitchFamily="18" charset="0"/>
              </a:rPr>
              <a:t>арттырады</a:t>
            </a:r>
            <a:r>
              <a:rPr lang="en-US" sz="2400" spc="-100" dirty="0">
                <a:solidFill>
                  <a:schemeClr val="tx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6063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3491EDC-790A-04A5-67AD-E5CD89B7AAB4}"/>
              </a:ext>
            </a:extLst>
          </p:cNvPr>
          <p:cNvSpPr>
            <a:spLocks noGrp="1"/>
          </p:cNvSpPr>
          <p:nvPr>
            <p:ph type="title"/>
          </p:nvPr>
        </p:nvSpPr>
        <p:spPr>
          <a:xfrm>
            <a:off x="252918" y="1123837"/>
            <a:ext cx="11227881" cy="4601183"/>
          </a:xfrm>
        </p:spPr>
        <p:txBody>
          <a:bodyPr>
            <a:normAutofit/>
          </a:bodyPr>
          <a:lstStyle/>
          <a:p>
            <a:r>
              <a:rPr lang="ru-RU" sz="4400" dirty="0" err="1">
                <a:solidFill>
                  <a:schemeClr val="tx1"/>
                </a:solidFill>
                <a:latin typeface="Times New Roman" panose="02020603050405020304" pitchFamily="18" charset="0"/>
                <a:cs typeface="Times New Roman" panose="02020603050405020304" pitchFamily="18" charset="0"/>
              </a:rPr>
              <a:t>Өнім</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өндірісінің</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оңтайлы</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көлемін</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анықтау</a:t>
            </a:r>
            <a:r>
              <a:rPr lang="ru-RU" sz="4400" dirty="0">
                <a:solidFill>
                  <a:schemeClr val="tx1"/>
                </a:solidFill>
                <a:latin typeface="Times New Roman" panose="02020603050405020304" pitchFamily="18" charset="0"/>
                <a:cs typeface="Times New Roman" panose="02020603050405020304" pitchFamily="18" charset="0"/>
              </a:rPr>
              <a:t> - </a:t>
            </a:r>
            <a:r>
              <a:rPr lang="ru-RU" sz="4400" dirty="0" err="1">
                <a:solidFill>
                  <a:schemeClr val="tx1"/>
                </a:solidFill>
                <a:latin typeface="Times New Roman" panose="02020603050405020304" pitchFamily="18" charset="0"/>
                <a:cs typeface="Times New Roman" panose="02020603050405020304" pitchFamily="18" charset="0"/>
              </a:rPr>
              <a:t>бұл</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өндіріс</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көлемі</a:t>
            </a:r>
            <a:r>
              <a:rPr lang="ru-RU" sz="4400" dirty="0">
                <a:solidFill>
                  <a:schemeClr val="tx1"/>
                </a:solidFill>
                <a:latin typeface="Times New Roman" panose="02020603050405020304" pitchFamily="18" charset="0"/>
                <a:cs typeface="Times New Roman" panose="02020603050405020304" pitchFamily="18" charset="0"/>
              </a:rPr>
              <a:t> мен </a:t>
            </a:r>
            <a:r>
              <a:rPr lang="ru-RU" sz="4400" dirty="0" err="1">
                <a:solidFill>
                  <a:schemeClr val="tx1"/>
                </a:solidFill>
                <a:latin typeface="Times New Roman" panose="02020603050405020304" pitchFamily="18" charset="0"/>
                <a:cs typeface="Times New Roman" panose="02020603050405020304" pitchFamily="18" charset="0"/>
              </a:rPr>
              <a:t>өткізу</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көлемі</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арасындағы</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белгілі</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бір</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теңгерімді</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іздеу</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Ең</a:t>
            </a:r>
            <a:r>
              <a:rPr lang="ru-RU" sz="4400" dirty="0">
                <a:solidFill>
                  <a:schemeClr val="tx1"/>
                </a:solidFill>
                <a:latin typeface="Times New Roman" panose="02020603050405020304" pitchFamily="18" charset="0"/>
                <a:cs typeface="Times New Roman" panose="02020603050405020304" pitchFamily="18" charset="0"/>
              </a:rPr>
              <a:t> аз </a:t>
            </a:r>
            <a:r>
              <a:rPr lang="ru-RU" sz="4400" dirty="0" err="1">
                <a:solidFill>
                  <a:schemeClr val="tx1"/>
                </a:solidFill>
                <a:latin typeface="Times New Roman" panose="02020603050405020304" pitchFamily="18" charset="0"/>
                <a:cs typeface="Times New Roman" panose="02020603050405020304" pitchFamily="18" charset="0"/>
              </a:rPr>
              <a:t>шығындар</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кезінде</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экономикалық</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әсер</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барынша</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жоғары</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болуы</a:t>
            </a:r>
            <a:r>
              <a:rPr lang="ru-RU" sz="4400" dirty="0">
                <a:solidFill>
                  <a:schemeClr val="tx1"/>
                </a:solidFill>
                <a:latin typeface="Times New Roman" panose="02020603050405020304" pitchFamily="18" charset="0"/>
                <a:cs typeface="Times New Roman" panose="02020603050405020304" pitchFamily="18" charset="0"/>
              </a:rPr>
              <a:t> </a:t>
            </a:r>
            <a:r>
              <a:rPr lang="ru-RU" sz="4400" dirty="0" err="1">
                <a:solidFill>
                  <a:schemeClr val="tx1"/>
                </a:solidFill>
                <a:latin typeface="Times New Roman" panose="02020603050405020304" pitchFamily="18" charset="0"/>
                <a:cs typeface="Times New Roman" panose="02020603050405020304" pitchFamily="18" charset="0"/>
              </a:rPr>
              <a:t>тиіс</a:t>
            </a:r>
            <a:r>
              <a:rPr lang="ru-RU" sz="4400" dirty="0">
                <a:solidFill>
                  <a:schemeClr val="tx1"/>
                </a:solidFill>
                <a:latin typeface="Times New Roman" panose="02020603050405020304" pitchFamily="18" charset="0"/>
                <a:cs typeface="Times New Roman" panose="02020603050405020304" pitchFamily="18" charset="0"/>
              </a:rPr>
              <a:t>.</a:t>
            </a:r>
            <a:endParaRPr lang="ru-KZ" sz="4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2967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B4B5CC49-6FAE-42FA-99B6-A3FDA8C688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EA237A2C-5E3C-9A77-3A8A-A41653ACCE4B}"/>
              </a:ext>
            </a:extLst>
          </p:cNvPr>
          <p:cNvSpPr>
            <a:spLocks noGrp="1"/>
          </p:cNvSpPr>
          <p:nvPr>
            <p:ph type="title"/>
          </p:nvPr>
        </p:nvSpPr>
        <p:spPr>
          <a:xfrm>
            <a:off x="1703295" y="1083732"/>
            <a:ext cx="5509628" cy="4690534"/>
          </a:xfrm>
        </p:spPr>
        <p:txBody>
          <a:bodyPr vert="horz" lIns="91440" tIns="45720" rIns="91440" bIns="45720" rtlCol="0" anchor="ctr">
            <a:normAutofit/>
          </a:bodyPr>
          <a:lstStyle/>
          <a:p>
            <a:pPr algn="r"/>
            <a:r>
              <a:rPr lang="en-US" sz="5600" spc="-100" dirty="0" err="1">
                <a:solidFill>
                  <a:schemeClr val="tx1"/>
                </a:solidFill>
                <a:latin typeface="Times New Roman" panose="02020603050405020304" pitchFamily="18" charset="0"/>
                <a:cs typeface="Times New Roman" panose="02020603050405020304" pitchFamily="18" charset="0"/>
              </a:rPr>
              <a:t>Назарларыңызға</a:t>
            </a:r>
            <a:r>
              <a:rPr lang="en-US" sz="5600" spc="-100" dirty="0">
                <a:solidFill>
                  <a:schemeClr val="tx1"/>
                </a:solidFill>
                <a:latin typeface="Times New Roman" panose="02020603050405020304" pitchFamily="18" charset="0"/>
                <a:cs typeface="Times New Roman" panose="02020603050405020304" pitchFamily="18" charset="0"/>
              </a:rPr>
              <a:t> </a:t>
            </a:r>
            <a:r>
              <a:rPr lang="en-US" sz="5600" spc="-100" dirty="0" err="1">
                <a:solidFill>
                  <a:schemeClr val="tx1"/>
                </a:solidFill>
                <a:latin typeface="Times New Roman" panose="02020603050405020304" pitchFamily="18" charset="0"/>
                <a:cs typeface="Times New Roman" panose="02020603050405020304" pitchFamily="18" charset="0"/>
              </a:rPr>
              <a:t>рахмет</a:t>
            </a:r>
            <a:r>
              <a:rPr lang="en-US" sz="5600" spc="-100" dirty="0">
                <a:solidFill>
                  <a:schemeClr val="tx1"/>
                </a:solidFill>
                <a:latin typeface="Times New Roman" panose="02020603050405020304" pitchFamily="18" charset="0"/>
                <a:cs typeface="Times New Roman" panose="02020603050405020304" pitchFamily="18" charset="0"/>
              </a:rPr>
              <a:t>!</a:t>
            </a:r>
          </a:p>
        </p:txBody>
      </p:sp>
      <p:sp>
        <p:nvSpPr>
          <p:cNvPr id="13" name="Rectangle 12">
            <a:extLst>
              <a:ext uri="{FF2B5EF4-FFF2-40B4-BE49-F238E27FC236}">
                <a16:creationId xmlns:a16="http://schemas.microsoft.com/office/drawing/2014/main" id="{E6BC9B4A-2119-4645-B4CA-7817D5FAF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8693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158D888F-D87A-4C3C-BD82-273E4C8C5E8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34656" y="2085681"/>
            <a:ext cx="0" cy="2686639"/>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99A2CD81-3BB6-4ED6-A50F-DC14F37A9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85778" y="767825"/>
            <a:ext cx="508012" cy="5328173"/>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9406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C938145-CC4E-4B86-FCCC-D1278C034F34}"/>
              </a:ext>
            </a:extLst>
          </p:cNvPr>
          <p:cNvSpPr>
            <a:spLocks noGrp="1"/>
          </p:cNvSpPr>
          <p:nvPr>
            <p:ph idx="1"/>
          </p:nvPr>
        </p:nvSpPr>
        <p:spPr>
          <a:xfrm>
            <a:off x="372533" y="864108"/>
            <a:ext cx="10811935" cy="5120640"/>
          </a:xfrm>
        </p:spPr>
        <p:txBody>
          <a:bodyPr>
            <a:normAutofit/>
          </a:bodyPr>
          <a:lstStyle/>
          <a:p>
            <a:pPr marL="0" indent="0">
              <a:lnSpc>
                <a:spcPct val="100000"/>
              </a:lnSpc>
              <a:buNone/>
            </a:pPr>
            <a:r>
              <a:rPr lang="ru-RU" sz="2800" b="1" i="0" dirty="0" err="1">
                <a:solidFill>
                  <a:srgbClr val="000000"/>
                </a:solidFill>
                <a:effectLst/>
                <a:latin typeface="Times New Roman" panose="02020603050405020304" pitchFamily="18" charset="0"/>
              </a:rPr>
              <a:t>Өндірістік</a:t>
            </a:r>
            <a:r>
              <a:rPr lang="ru-RU" sz="2800" b="1" i="0" dirty="0">
                <a:solidFill>
                  <a:srgbClr val="000000"/>
                </a:solidFill>
                <a:effectLst/>
                <a:latin typeface="Times New Roman" panose="02020603050405020304" pitchFamily="18" charset="0"/>
              </a:rPr>
              <a:t> </a:t>
            </a:r>
            <a:r>
              <a:rPr lang="ru-RU" sz="2800" b="1" i="0" dirty="0" err="1">
                <a:solidFill>
                  <a:srgbClr val="000000"/>
                </a:solidFill>
                <a:effectLst/>
                <a:latin typeface="Times New Roman" panose="02020603050405020304" pitchFamily="18" charset="0"/>
              </a:rPr>
              <a:t>бағдарлама</a:t>
            </a:r>
            <a:r>
              <a:rPr lang="ru-RU" sz="2800" b="1"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тұтынушылар</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үшін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өнім</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өндіретін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кез</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келген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кәсіпорында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жасалады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Өндірістік</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бағдарламаны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жасаған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кезде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әртүрлі</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факторларды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ескеруді</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қажет</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етеді</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Өндіріс</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саласына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байланысты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өнімнің</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бірнеше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түрлерін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анықтайды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материалдық</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өндіріс</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өнеркәсіп</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ауылшаруашылық</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құрылыс</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тағы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басқа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және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материалдық</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емес</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өндіріс</a:t>
            </a:r>
            <a:r>
              <a:rPr lang="ru-RU" sz="2800" b="0" i="0" dirty="0">
                <a:solidFill>
                  <a:srgbClr val="000000"/>
                </a:solidFill>
                <a:effectLst/>
                <a:latin typeface="Times New Roman" panose="02020603050405020304" pitchFamily="18" charset="0"/>
              </a:rPr>
              <a:t>(</a:t>
            </a:r>
            <a:r>
              <a:rPr lang="ru-RU" sz="2800" b="0" i="0" dirty="0" err="1">
                <a:solidFill>
                  <a:srgbClr val="000000"/>
                </a:solidFill>
                <a:effectLst/>
                <a:latin typeface="Times New Roman" panose="02020603050405020304" pitchFamily="18" charset="0"/>
              </a:rPr>
              <a:t>тасымалдау</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сауда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білім</a:t>
            </a:r>
            <a:r>
              <a:rPr lang="ru-RU" sz="2800" b="0" i="0" dirty="0">
                <a:solidFill>
                  <a:srgbClr val="000000"/>
                </a:solidFill>
                <a:effectLst/>
                <a:latin typeface="Times New Roman" panose="02020603050405020304" pitchFamily="18" charset="0"/>
              </a:rPr>
              <a:t> беру, </a:t>
            </a:r>
            <a:r>
              <a:rPr lang="ru-RU" sz="2800" b="0" i="0" dirty="0" err="1">
                <a:solidFill>
                  <a:srgbClr val="000000"/>
                </a:solidFill>
                <a:effectLst/>
                <a:latin typeface="Times New Roman" panose="02020603050405020304" pitchFamily="18" charset="0"/>
              </a:rPr>
              <a:t>денсаулық</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сақтау</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және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тағы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басқа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кез</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келген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өндірісте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өндірілетін</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өнімдердің</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сыныптамалары</a:t>
            </a:r>
            <a:r>
              <a:rPr lang="ru-RU" sz="2800" b="0" i="0" dirty="0">
                <a:solidFill>
                  <a:srgbClr val="000000"/>
                </a:solidFill>
                <a:effectLst/>
                <a:latin typeface="Times New Roman" panose="02020603050405020304" pitchFamily="18" charset="0"/>
              </a:rPr>
              <a:t> мен </a:t>
            </a:r>
            <a:r>
              <a:rPr lang="ru-RU" sz="2800" b="0" i="0" dirty="0" err="1">
                <a:solidFill>
                  <a:srgbClr val="000000"/>
                </a:solidFill>
                <a:effectLst/>
                <a:latin typeface="Times New Roman" panose="02020603050405020304" pitchFamily="18" charset="0"/>
              </a:rPr>
              <a:t>топтамалары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болады</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сол</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бойынша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мысалға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өнеркәсіпте</a:t>
            </a:r>
            <a:r>
              <a:rPr lang="ru-RU" sz="2800" b="0" i="0" dirty="0">
                <a:solidFill>
                  <a:srgbClr val="000000"/>
                </a:solidFill>
                <a:effectLst/>
                <a:latin typeface="Times New Roman" panose="02020603050405020304" pitchFamily="18" charset="0"/>
              </a:rPr>
              <a:t> машина </a:t>
            </a:r>
            <a:r>
              <a:rPr lang="ru-RU" sz="2800" b="0" i="0" dirty="0" err="1">
                <a:solidFill>
                  <a:srgbClr val="000000"/>
                </a:solidFill>
                <a:effectLst/>
                <a:latin typeface="Times New Roman" panose="02020603050405020304" pitchFamily="18" charset="0"/>
              </a:rPr>
              <a:t>жасау,тігу</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және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тоқыма</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аяқ</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киім</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тігу</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өнеркәсіптері</a:t>
            </a:r>
            <a:r>
              <a:rPr lang="ru-RU" sz="2800" b="0" i="0" dirty="0">
                <a:solidFill>
                  <a:srgbClr val="000000"/>
                </a:solidFill>
                <a:effectLst/>
                <a:latin typeface="Times New Roman" panose="02020603050405020304" pitchFamily="18" charset="0"/>
              </a:rPr>
              <a:t> бар. </a:t>
            </a:r>
            <a:r>
              <a:rPr lang="ru-RU" sz="2800" b="0" i="0" dirty="0" err="1">
                <a:solidFill>
                  <a:srgbClr val="000000"/>
                </a:solidFill>
                <a:effectLst/>
                <a:latin typeface="Times New Roman" panose="02020603050405020304" pitchFamily="18" charset="0"/>
              </a:rPr>
              <a:t>Қызмет</a:t>
            </a:r>
            <a:r>
              <a:rPr lang="ru-RU" sz="2800" b="0" i="0" dirty="0">
                <a:solidFill>
                  <a:srgbClr val="000000"/>
                </a:solidFill>
                <a:effectLst/>
                <a:latin typeface="Times New Roman" panose="02020603050405020304" pitchFamily="18" charset="0"/>
              </a:rPr>
              <a:t> те </a:t>
            </a:r>
            <a:r>
              <a:rPr lang="ru-RU" sz="2800" b="0" i="0" dirty="0" err="1">
                <a:solidFill>
                  <a:srgbClr val="000000"/>
                </a:solidFill>
                <a:effectLst/>
                <a:latin typeface="Times New Roman" panose="02020603050405020304" pitchFamily="18" charset="0"/>
              </a:rPr>
              <a:t>өз</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кезегінде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бөлінеді</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темір</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жол</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теңіз</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әуе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автомобильдік</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және</a:t>
            </a:r>
            <a:r>
              <a:rPr lang="ru-RU" sz="2800" b="0" i="0" dirty="0">
                <a:solidFill>
                  <a:srgbClr val="000000"/>
                </a:solidFill>
                <a:effectLst/>
                <a:latin typeface="Times New Roman" panose="02020603050405020304" pitchFamily="18" charset="0"/>
              </a:rPr>
              <a:t> </a:t>
            </a:r>
            <a:r>
              <a:rPr lang="ru-RU" sz="2800" b="0" i="0" dirty="0" err="1">
                <a:solidFill>
                  <a:srgbClr val="000000"/>
                </a:solidFill>
                <a:effectLst/>
                <a:latin typeface="Times New Roman" panose="02020603050405020304" pitchFamily="18" charset="0"/>
              </a:rPr>
              <a:t>басқа</a:t>
            </a:r>
            <a:r>
              <a:rPr lang="ru-RU" sz="2800" b="0" i="0" dirty="0">
                <a:solidFill>
                  <a:srgbClr val="000000"/>
                </a:solidFill>
                <a:effectLst/>
                <a:latin typeface="Times New Roman" panose="02020603050405020304" pitchFamily="18" charset="0"/>
              </a:rPr>
              <a:t> да </a:t>
            </a:r>
            <a:r>
              <a:rPr lang="ru-RU" sz="2800" b="0" i="0" dirty="0" err="1">
                <a:solidFill>
                  <a:srgbClr val="000000"/>
                </a:solidFill>
                <a:effectLst/>
                <a:latin typeface="Times New Roman" panose="02020603050405020304" pitchFamily="18" charset="0"/>
              </a:rPr>
              <a:t>тасымалдар</a:t>
            </a:r>
            <a:r>
              <a:rPr lang="ru-RU" sz="2800" b="0" i="0" dirty="0">
                <a:solidFill>
                  <a:srgbClr val="000000"/>
                </a:solidFill>
                <a:effectLst/>
                <a:latin typeface="Times New Roman" panose="02020603050405020304" pitchFamily="18" charset="0"/>
              </a:rPr>
              <a:t>.</a:t>
            </a:r>
            <a:endParaRPr lang="ru-KZ" sz="2800" dirty="0"/>
          </a:p>
        </p:txBody>
      </p:sp>
    </p:spTree>
    <p:extLst>
      <p:ext uri="{BB962C8B-B14F-4D97-AF65-F5344CB8AC3E}">
        <p14:creationId xmlns:p14="http://schemas.microsoft.com/office/powerpoint/2010/main" val="1817820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0E1A9B5-68C6-9E52-8806-813DBB3680EF}"/>
              </a:ext>
            </a:extLst>
          </p:cNvPr>
          <p:cNvSpPr>
            <a:spLocks noGrp="1"/>
          </p:cNvSpPr>
          <p:nvPr>
            <p:ph idx="1"/>
          </p:nvPr>
        </p:nvSpPr>
        <p:spPr>
          <a:xfrm>
            <a:off x="558800" y="864108"/>
            <a:ext cx="10625668" cy="5120640"/>
          </a:xfrm>
        </p:spPr>
        <p:txBody>
          <a:bodyPr>
            <a:normAutofit lnSpcReduction="10000"/>
          </a:bodyPr>
          <a:lstStyle/>
          <a:p>
            <a:pPr marL="0" indent="0" algn="just">
              <a:buNone/>
            </a:pPr>
            <a:r>
              <a:rPr lang="kk-KZ" sz="5400" b="1" dirty="0">
                <a:solidFill>
                  <a:schemeClr val="tx1"/>
                </a:solidFill>
                <a:effectLst/>
                <a:latin typeface="Times New Roman" panose="02020603050405020304" pitchFamily="18" charset="0"/>
                <a:ea typeface="Calibri" panose="020F0502020204030204" pitchFamily="34" charset="0"/>
              </a:rPr>
              <a:t>«Өндірістік бағдарлама — </a:t>
            </a:r>
            <a:r>
              <a:rPr lang="kk-KZ" sz="3200" dirty="0">
                <a:solidFill>
                  <a:schemeClr val="tx1"/>
                </a:solidFill>
                <a:effectLst/>
                <a:latin typeface="Times New Roman" panose="02020603050405020304" pitchFamily="18" charset="0"/>
                <a:ea typeface="Calibri" panose="020F0502020204030204" pitchFamily="34" charset="0"/>
              </a:rPr>
              <a:t>бұл өндіріс көлемі мен өнімдерді сату, әдетте, жылдық есептеу бойынша тиісті номенклатурасы, ассортименті және сапасы. Өндірістік бағдарламаны әзірлеу процесінде бұрын жасалған шарттар бойынша өнімнің әрбір түрін жеткізу көлемі және анықталған қосымша нарықтық сұраныс бойынша маркетингтік зерттеулердің нәтижелері ескеріледі, ал оны әзірлеу негізіне кәсіпорынның белгіленген өндірістік бағдарламаны орындау жөніндегі нақты өндірістік-техникалық мүмкіндіктері, яғни оның өндірістік қуаты салынады.»/</a:t>
            </a:r>
            <a:endParaRPr lang="ru-KZ" sz="3600" dirty="0">
              <a:solidFill>
                <a:schemeClr val="tx1"/>
              </a:solidFill>
            </a:endParaRPr>
          </a:p>
        </p:txBody>
      </p:sp>
    </p:spTree>
    <p:extLst>
      <p:ext uri="{BB962C8B-B14F-4D97-AF65-F5344CB8AC3E}">
        <p14:creationId xmlns:p14="http://schemas.microsoft.com/office/powerpoint/2010/main" val="338660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09E1670-83B7-48FC-9C47-C7318A21CD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D9C30EE-515E-4D1E-8044-1E02EBC14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72832"/>
            <a:ext cx="1194619"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B7A34BAF-52BF-49D4-B4CA-F56A96FC80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4" y="758952"/>
            <a:ext cx="4665257"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123612A9-E466-692E-F843-3C548B414BEA}"/>
              </a:ext>
            </a:extLst>
          </p:cNvPr>
          <p:cNvSpPr>
            <a:spLocks noGrp="1"/>
          </p:cNvSpPr>
          <p:nvPr>
            <p:ph idx="1"/>
          </p:nvPr>
        </p:nvSpPr>
        <p:spPr>
          <a:xfrm>
            <a:off x="1512658" y="1094564"/>
            <a:ext cx="10374542" cy="4673607"/>
          </a:xfrm>
        </p:spPr>
        <p:txBody>
          <a:bodyPr anchor="b">
            <a:normAutofit/>
          </a:bodyPr>
          <a:lstStyle/>
          <a:p>
            <a:pPr marL="0" indent="0">
              <a:buNone/>
            </a:pPr>
            <a:r>
              <a:rPr lang="kk-KZ" sz="32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Өнеркәсіптік кәсіпорынның өндірістік бағдарламасын жоспарлаудың мәні өнеркәсіптік кәсіпорын пайда алу үшін ресурстарды пайдаланады. Өндірістік бағдарлама жаңа өндірістік қуаттарды іске қосу бойынша тапсырмаларды, материалдық-шикізат ресурстарына, жұмысшылардың санына, көлікке және т. б. қажеттілікті анықтайды. Өнеркәсіп кәсіпорны мемлекеттік тапсырыс, тұтынушылардың тапсырыстары және тұтыну сұранысының нарығын зерттеу процесінде анықталған негізінде Өндірістік бағдарламаны қалыптастырады.</a:t>
            </a:r>
            <a:endParaRPr lang="ru-KZ" sz="3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2132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DA2902A-FA5D-45A8-81EE-4342D330FA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2B538A-2A50-48E0-89A4-F2D2EEB12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907030" y="-5522982"/>
            <a:ext cx="384048" cy="1143001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319273A-84F0-4EF0-9ABB-6725351DB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228428" y="272368"/>
            <a:ext cx="1741251" cy="114300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Объект 2">
            <a:extLst>
              <a:ext uri="{FF2B5EF4-FFF2-40B4-BE49-F238E27FC236}">
                <a16:creationId xmlns:a16="http://schemas.microsoft.com/office/drawing/2014/main" id="{D879A202-415C-51F7-BA55-97016D3DF4FB}"/>
              </a:ext>
            </a:extLst>
          </p:cNvPr>
          <p:cNvSpPr>
            <a:spLocks noGrp="1"/>
          </p:cNvSpPr>
          <p:nvPr>
            <p:ph idx="1"/>
          </p:nvPr>
        </p:nvSpPr>
        <p:spPr>
          <a:xfrm>
            <a:off x="643467" y="864108"/>
            <a:ext cx="10905066" cy="5096425"/>
          </a:xfrm>
        </p:spPr>
        <p:txBody>
          <a:bodyPr>
            <a:normAutofit/>
          </a:bodyPr>
          <a:lstStyle/>
          <a:p>
            <a:pPr marL="0" indent="0">
              <a:buNone/>
            </a:pPr>
            <a:r>
              <a:rPr lang="ru-RU" sz="3600" b="1" i="0" dirty="0" err="1">
                <a:solidFill>
                  <a:schemeClr val="tx1"/>
                </a:solidFill>
                <a:effectLst/>
                <a:latin typeface="Times New Roman" panose="02020603050405020304" pitchFamily="18" charset="0"/>
              </a:rPr>
              <a:t>Кәсіпорынның</a:t>
            </a:r>
            <a:r>
              <a:rPr lang="ru-RU" sz="3600" b="1" i="0" dirty="0">
                <a:solidFill>
                  <a:schemeClr val="tx1"/>
                </a:solidFill>
                <a:effectLst/>
                <a:latin typeface="Times New Roman" panose="02020603050405020304" pitchFamily="18" charset="0"/>
              </a:rPr>
              <a:t> </a:t>
            </a:r>
            <a:r>
              <a:rPr lang="ru-RU" sz="3600" b="1" i="0" dirty="0" err="1">
                <a:solidFill>
                  <a:schemeClr val="tx1"/>
                </a:solidFill>
                <a:effectLst/>
                <a:latin typeface="Times New Roman" panose="02020603050405020304" pitchFamily="18" charset="0"/>
              </a:rPr>
              <a:t>өндірістік</a:t>
            </a:r>
            <a:r>
              <a:rPr lang="ru-RU" sz="3600" b="1" i="0" dirty="0">
                <a:solidFill>
                  <a:schemeClr val="tx1"/>
                </a:solidFill>
                <a:effectLst/>
                <a:latin typeface="Times New Roman" panose="02020603050405020304" pitchFamily="18" charset="0"/>
              </a:rPr>
              <a:t> </a:t>
            </a:r>
            <a:r>
              <a:rPr lang="ru-RU" sz="3600" b="1" i="0" dirty="0" err="1">
                <a:solidFill>
                  <a:schemeClr val="tx1"/>
                </a:solidFill>
                <a:effectLst/>
                <a:latin typeface="Times New Roman" panose="02020603050405020304" pitchFamily="18" charset="0"/>
              </a:rPr>
              <a:t>бағдарламасы</a:t>
            </a:r>
            <a:r>
              <a:rPr lang="ru-RU" sz="3600" b="1" i="0" dirty="0">
                <a:solidFill>
                  <a:schemeClr val="tx1"/>
                </a:solidFill>
                <a:effectLst/>
                <a:latin typeface="Times New Roman" panose="02020603050405020304" pitchFamily="18" charset="0"/>
              </a:rPr>
              <a:t> – </a:t>
            </a:r>
            <a:r>
              <a:rPr lang="ru-RU" sz="3600" b="0" i="0" dirty="0" err="1">
                <a:solidFill>
                  <a:schemeClr val="tx1"/>
                </a:solidFill>
                <a:effectLst/>
                <a:latin typeface="Times New Roman" panose="02020603050405020304" pitchFamily="18" charset="0"/>
              </a:rPr>
              <a:t>тұтынушылардың</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тапсырысы</a:t>
            </a:r>
            <a:r>
              <a:rPr lang="ru-RU" sz="3600" b="0" i="0" dirty="0">
                <a:solidFill>
                  <a:schemeClr val="tx1"/>
                </a:solidFill>
                <a:effectLst/>
                <a:latin typeface="Times New Roman" panose="02020603050405020304" pitchFamily="18" charset="0"/>
              </a:rPr>
              <a:t> мен </a:t>
            </a:r>
            <a:r>
              <a:rPr lang="ru-RU" sz="3600" b="0" i="0" dirty="0" err="1">
                <a:solidFill>
                  <a:schemeClr val="tx1"/>
                </a:solidFill>
                <a:effectLst/>
                <a:latin typeface="Times New Roman" panose="02020603050405020304" pitchFamily="18" charset="0"/>
              </a:rPr>
              <a:t>келісім</a:t>
            </a:r>
            <a:r>
              <a:rPr lang="ru-RU" sz="3600" b="0" i="0" dirty="0">
                <a:solidFill>
                  <a:schemeClr val="tx1"/>
                </a:solidFill>
                <a:effectLst/>
                <a:latin typeface="Times New Roman" panose="02020603050405020304" pitchFamily="18" charset="0"/>
              </a:rPr>
              <a:t> – </a:t>
            </a:r>
            <a:r>
              <a:rPr lang="ru-RU" sz="3600" b="0" i="0" dirty="0" err="1">
                <a:solidFill>
                  <a:schemeClr val="tx1"/>
                </a:solidFill>
                <a:effectLst/>
                <a:latin typeface="Times New Roman" panose="02020603050405020304" pitchFamily="18" charset="0"/>
              </a:rPr>
              <a:t>шартқа</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байланысты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өндірілетін</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өнімдер</a:t>
            </a:r>
            <a:r>
              <a:rPr lang="ru-RU" sz="3600" b="0" i="0" dirty="0">
                <a:solidFill>
                  <a:schemeClr val="tx1"/>
                </a:solidFill>
                <a:effectLst/>
                <a:latin typeface="Times New Roman" panose="02020603050405020304" pitchFamily="18" charset="0"/>
              </a:rPr>
              <a:t> мен </a:t>
            </a:r>
            <a:r>
              <a:rPr lang="ru-RU" sz="3600" b="0" i="0" dirty="0" err="1">
                <a:solidFill>
                  <a:schemeClr val="tx1"/>
                </a:solidFill>
                <a:effectLst/>
                <a:latin typeface="Times New Roman" panose="02020603050405020304" pitchFamily="18" charset="0"/>
              </a:rPr>
              <a:t>қызметтердің</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жиынтығы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болып</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табылады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Өндірістік</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бағдарламаны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жасағанда</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кәсіпорынның</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негізгі</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мақсаты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ескеріледі</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яғни</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өнім</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табыстылығы</a:t>
            </a:r>
            <a:r>
              <a:rPr lang="ru-RU" sz="3600" b="0" i="0" dirty="0">
                <a:solidFill>
                  <a:schemeClr val="tx1"/>
                </a:solidFill>
                <a:effectLst/>
                <a:latin typeface="Times New Roman" panose="02020603050405020304" pitchFamily="18" charset="0"/>
              </a:rPr>
              <a:t> мен капитал </a:t>
            </a:r>
            <a:r>
              <a:rPr lang="ru-RU" sz="3600" b="0" i="0" dirty="0" err="1">
                <a:solidFill>
                  <a:schemeClr val="tx1"/>
                </a:solidFill>
                <a:effectLst/>
                <a:latin typeface="Times New Roman" panose="02020603050405020304" pitchFamily="18" charset="0"/>
              </a:rPr>
              <a:t>рентабельділігінің</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жоғары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деңгейін</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сақтай</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отырып</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өндірісті</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кеңейту.Осы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жоспарларды</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орындау</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үшін</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кәсіпорын</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ұзақ</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мерзімді</a:t>
            </a:r>
            <a:r>
              <a:rPr lang="ru-RU" sz="3600" b="0" i="0" dirty="0">
                <a:solidFill>
                  <a:schemeClr val="tx1"/>
                </a:solidFill>
                <a:effectLst/>
                <a:latin typeface="Times New Roman" panose="02020603050405020304" pitchFamily="18" charset="0"/>
              </a:rPr>
              <a:t> даму </a:t>
            </a:r>
            <a:r>
              <a:rPr lang="ru-RU" sz="3600" b="0" i="0" dirty="0" err="1">
                <a:solidFill>
                  <a:schemeClr val="tx1"/>
                </a:solidFill>
                <a:effectLst/>
                <a:latin typeface="Times New Roman" panose="02020603050405020304" pitchFamily="18" charset="0"/>
              </a:rPr>
              <a:t>стратегиясын</a:t>
            </a:r>
            <a:r>
              <a:rPr lang="ru-RU" sz="3600" b="0" i="0" dirty="0">
                <a:solidFill>
                  <a:schemeClr val="tx1"/>
                </a:solidFill>
                <a:effectLst/>
                <a:latin typeface="Times New Roman" panose="02020603050405020304" pitchFamily="18" charset="0"/>
              </a:rPr>
              <a:t> </a:t>
            </a:r>
            <a:r>
              <a:rPr lang="ru-RU" sz="3600" b="0" i="0" dirty="0" err="1">
                <a:solidFill>
                  <a:schemeClr val="tx1"/>
                </a:solidFill>
                <a:effectLst/>
                <a:latin typeface="Times New Roman" panose="02020603050405020304" pitchFamily="18" charset="0"/>
              </a:rPr>
              <a:t>жасайды</a:t>
            </a:r>
            <a:r>
              <a:rPr lang="ru-RU" sz="3600" b="0" i="0" dirty="0">
                <a:solidFill>
                  <a:schemeClr val="tx1"/>
                </a:solidFill>
                <a:effectLst/>
                <a:latin typeface="Times New Roman" panose="02020603050405020304" pitchFamily="18" charset="0"/>
              </a:rPr>
              <a:t>.</a:t>
            </a:r>
            <a:endParaRPr lang="ru-KZ" sz="3600" dirty="0">
              <a:solidFill>
                <a:schemeClr val="tx1"/>
              </a:solidFill>
            </a:endParaRPr>
          </a:p>
        </p:txBody>
      </p:sp>
    </p:spTree>
    <p:extLst>
      <p:ext uri="{BB962C8B-B14F-4D97-AF65-F5344CB8AC3E}">
        <p14:creationId xmlns:p14="http://schemas.microsoft.com/office/powerpoint/2010/main" val="3035738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5E58EE06-9B03-4D70-A63C-13660A9C8F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20A257B-6D54-40C8-8E37-BA113BEB88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EF92EDE9-7E29-473D-8499-DB2B58541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0381"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a:extLst>
              <a:ext uri="{FF2B5EF4-FFF2-40B4-BE49-F238E27FC236}">
                <a16:creationId xmlns:a16="http://schemas.microsoft.com/office/drawing/2014/main" id="{F3FF1A83-CB0D-BB58-CA4D-8AA4EFE7BEBB}"/>
              </a:ext>
            </a:extLst>
          </p:cNvPr>
          <p:cNvSpPr>
            <a:spLocks noGrp="1"/>
          </p:cNvSpPr>
          <p:nvPr>
            <p:ph type="title"/>
          </p:nvPr>
        </p:nvSpPr>
        <p:spPr>
          <a:xfrm>
            <a:off x="3372114" y="1083731"/>
            <a:ext cx="8184221" cy="4758797"/>
          </a:xfrm>
        </p:spPr>
        <p:txBody>
          <a:bodyPr vert="horz" lIns="91440" tIns="45720" rIns="91440" bIns="45720" rtlCol="0" anchor="ctr">
            <a:normAutofit/>
          </a:bodyPr>
          <a:lstStyle/>
          <a:p>
            <a:r>
              <a:rPr lang="en-US" sz="4500" b="1" i="0" spc="-100" dirty="0" err="1">
                <a:solidFill>
                  <a:schemeClr val="bg1"/>
                </a:solidFill>
                <a:effectLst/>
                <a:latin typeface="Times New Roman" panose="02020603050405020304" pitchFamily="18" charset="0"/>
                <a:cs typeface="Times New Roman" panose="02020603050405020304" pitchFamily="18" charset="0"/>
              </a:rPr>
              <a:t>Диверсификация</a:t>
            </a:r>
            <a:r>
              <a:rPr lang="en-US" sz="4500" b="1" i="0" spc="-100" dirty="0">
                <a:solidFill>
                  <a:schemeClr val="bg1"/>
                </a:solidFill>
                <a:effectLst/>
                <a:latin typeface="Times New Roman" panose="02020603050405020304" pitchFamily="18" charset="0"/>
                <a:cs typeface="Times New Roman" panose="02020603050405020304" pitchFamily="18" charset="0"/>
              </a:rPr>
              <a:t> – </a:t>
            </a:r>
            <a:r>
              <a:rPr lang="en-US" sz="4500" b="0" i="0" spc="-100" dirty="0" err="1">
                <a:solidFill>
                  <a:schemeClr val="bg1"/>
                </a:solidFill>
                <a:effectLst/>
                <a:latin typeface="Times New Roman" panose="02020603050405020304" pitchFamily="18" charset="0"/>
                <a:cs typeface="Times New Roman" panose="02020603050405020304" pitchFamily="18" charset="0"/>
              </a:rPr>
              <a:t>капитал</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мен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табыстың</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тиімділігін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жоғалту</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тәуекелімен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инвестицияланған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және</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басқа</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жолмен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кәсіпорынға</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түскен</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қаражатты</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бірнеше</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обьектілер</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арасында</a:t>
            </a:r>
            <a:r>
              <a:rPr lang="en-US" sz="4500" b="0" i="0" spc="-100" dirty="0">
                <a:solidFill>
                  <a:schemeClr val="bg1"/>
                </a:solidFill>
                <a:effectLst/>
                <a:latin typeface="Times New Roman" panose="02020603050405020304" pitchFamily="18" charset="0"/>
                <a:cs typeface="Times New Roman" panose="02020603050405020304" pitchFamily="18" charset="0"/>
              </a:rPr>
              <a:t> </a:t>
            </a:r>
            <a:r>
              <a:rPr lang="en-US" sz="4500" b="0" i="0" spc="-100" dirty="0" err="1">
                <a:solidFill>
                  <a:schemeClr val="bg1"/>
                </a:solidFill>
                <a:effectLst/>
                <a:latin typeface="Times New Roman" panose="02020603050405020304" pitchFamily="18" charset="0"/>
                <a:cs typeface="Times New Roman" panose="02020603050405020304" pitchFamily="18" charset="0"/>
              </a:rPr>
              <a:t>бөлу</a:t>
            </a:r>
            <a:r>
              <a:rPr lang="en-US" sz="4500" b="0" i="0" spc="-100" dirty="0">
                <a:solidFill>
                  <a:schemeClr val="bg1"/>
                </a:solidFill>
                <a:effectLst/>
                <a:latin typeface="Times New Roman" panose="02020603050405020304" pitchFamily="18" charset="0"/>
                <a:cs typeface="Times New Roman" panose="02020603050405020304" pitchFamily="18" charset="0"/>
              </a:rPr>
              <a:t>.</a:t>
            </a:r>
            <a:endParaRPr lang="en-US" sz="4500" spc="-1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2498503"/>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6">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8">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1" name="Rectangle 10">
            <a:extLst>
              <a:ext uri="{FF2B5EF4-FFF2-40B4-BE49-F238E27FC236}">
                <a16:creationId xmlns:a16="http://schemas.microsoft.com/office/drawing/2014/main" id="{827C386B-FBEE-434F-B519-2A935AF426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32F7CA76-E6B2-904B-8E23-CE8889F60C7F}"/>
              </a:ext>
            </a:extLst>
          </p:cNvPr>
          <p:cNvSpPr>
            <a:spLocks noGrp="1"/>
          </p:cNvSpPr>
          <p:nvPr>
            <p:ph type="title"/>
          </p:nvPr>
        </p:nvSpPr>
        <p:spPr>
          <a:xfrm>
            <a:off x="1341140" y="772832"/>
            <a:ext cx="7954111" cy="4882900"/>
          </a:xfrm>
        </p:spPr>
        <p:txBody>
          <a:bodyPr vert="horz" lIns="91440" tIns="45720" rIns="91440" bIns="45720" rtlCol="0" anchor="b">
            <a:noAutofit/>
          </a:bodyPr>
          <a:lstStyle/>
          <a:p>
            <a:r>
              <a:rPr lang="en-US" sz="4800" b="1" i="0" spc="-100" dirty="0" err="1">
                <a:solidFill>
                  <a:schemeClr val="tx1"/>
                </a:solidFill>
                <a:effectLst/>
                <a:latin typeface="Times New Roman" panose="02020603050405020304" pitchFamily="18" charset="0"/>
                <a:cs typeface="Times New Roman" panose="02020603050405020304" pitchFamily="18" charset="0"/>
              </a:rPr>
              <a:t>Өндірістік</a:t>
            </a:r>
            <a:r>
              <a:rPr lang="en-US" sz="4800" b="1" i="0" spc="-100" dirty="0">
                <a:solidFill>
                  <a:schemeClr val="tx1"/>
                </a:solidFill>
                <a:effectLst/>
                <a:latin typeface="Times New Roman" panose="02020603050405020304" pitchFamily="18" charset="0"/>
                <a:cs typeface="Times New Roman" panose="02020603050405020304" pitchFamily="18" charset="0"/>
              </a:rPr>
              <a:t> </a:t>
            </a:r>
            <a:r>
              <a:rPr lang="en-US" sz="4800" b="1" i="0" spc="-100" dirty="0" err="1">
                <a:solidFill>
                  <a:schemeClr val="tx1"/>
                </a:solidFill>
                <a:effectLst/>
                <a:latin typeface="Times New Roman" panose="02020603050405020304" pitchFamily="18" charset="0"/>
                <a:cs typeface="Times New Roman" panose="02020603050405020304" pitchFamily="18" charset="0"/>
              </a:rPr>
              <a:t>диверсификация</a:t>
            </a:r>
            <a:r>
              <a:rPr lang="en-US" sz="4800" b="1" i="0" spc="-100" dirty="0">
                <a:solidFill>
                  <a:schemeClr val="tx1"/>
                </a:solidFill>
                <a:effectLst/>
                <a:latin typeface="Times New Roman" panose="02020603050405020304" pitchFamily="18" charset="0"/>
                <a:cs typeface="Times New Roman" panose="02020603050405020304" pitchFamily="18" charset="0"/>
              </a:rPr>
              <a:t> – </a:t>
            </a:r>
            <a:r>
              <a:rPr lang="en-US" sz="5400" b="0" i="0" spc="-100" dirty="0" err="1">
                <a:solidFill>
                  <a:schemeClr val="tx1"/>
                </a:solidFill>
                <a:effectLst/>
                <a:latin typeface="Times New Roman" panose="02020603050405020304" pitchFamily="18" charset="0"/>
                <a:cs typeface="Times New Roman" panose="02020603050405020304" pitchFamily="18" charset="0"/>
              </a:rPr>
              <a:t>бір</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уақытта</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бір</a:t>
            </a:r>
            <a:r>
              <a:rPr lang="en-US" sz="5400" b="0" i="0" spc="-100" dirty="0">
                <a:solidFill>
                  <a:schemeClr val="tx1"/>
                </a:solidFill>
                <a:effectLst/>
                <a:latin typeface="Times New Roman" panose="02020603050405020304" pitchFamily="18" charset="0"/>
                <a:cs typeface="Times New Roman" panose="02020603050405020304" pitchFamily="18" charset="0"/>
              </a:rPr>
              <a:t> – </a:t>
            </a:r>
            <a:r>
              <a:rPr lang="en-US" sz="5400" b="0" i="0" spc="-100" dirty="0" err="1">
                <a:solidFill>
                  <a:schemeClr val="tx1"/>
                </a:solidFill>
                <a:effectLst/>
                <a:latin typeface="Times New Roman" panose="02020603050405020304" pitchFamily="18" charset="0"/>
                <a:cs typeface="Times New Roman" panose="02020603050405020304" pitchFamily="18" charset="0"/>
              </a:rPr>
              <a:t>бірімен</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байланыссыз</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өнім</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түрлерін</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шығару</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және</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өнім</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ассортиментін</a:t>
            </a:r>
            <a:r>
              <a:rPr lang="en-US" sz="5400" b="0" i="0" spc="-100" dirty="0">
                <a:solidFill>
                  <a:schemeClr val="tx1"/>
                </a:solidFill>
                <a:effectLst/>
                <a:latin typeface="Times New Roman" panose="02020603050405020304" pitchFamily="18" charset="0"/>
                <a:cs typeface="Times New Roman" panose="02020603050405020304" pitchFamily="18" charset="0"/>
              </a:rPr>
              <a:t> </a:t>
            </a:r>
            <a:r>
              <a:rPr lang="en-US" sz="5400" b="0" i="0" spc="-100" dirty="0" err="1">
                <a:solidFill>
                  <a:schemeClr val="tx1"/>
                </a:solidFill>
                <a:effectLst/>
                <a:latin typeface="Times New Roman" panose="02020603050405020304" pitchFamily="18" charset="0"/>
                <a:cs typeface="Times New Roman" panose="02020603050405020304" pitchFamily="18" charset="0"/>
              </a:rPr>
              <a:t>кеңейту</a:t>
            </a:r>
            <a:r>
              <a:rPr lang="en-US" sz="5400" b="0" i="0" spc="-100" dirty="0">
                <a:solidFill>
                  <a:schemeClr val="tx1"/>
                </a:solidFill>
                <a:effectLst/>
                <a:latin typeface="Times New Roman" panose="02020603050405020304" pitchFamily="18" charset="0"/>
                <a:cs typeface="Times New Roman" panose="02020603050405020304" pitchFamily="18" charset="0"/>
              </a:rPr>
              <a:t>.</a:t>
            </a:r>
            <a:endParaRPr lang="en-US" sz="5400" spc="-100" dirty="0">
              <a:solidFill>
                <a:schemeClr val="tx1"/>
              </a:solidFill>
              <a:latin typeface="Times New Roman" panose="02020603050405020304" pitchFamily="18" charset="0"/>
              <a:cs typeface="Times New Roman" panose="02020603050405020304" pitchFamily="18" charset="0"/>
            </a:endParaRPr>
          </a:p>
        </p:txBody>
      </p:sp>
      <p:sp>
        <p:nvSpPr>
          <p:cNvPr id="22" name="Rectangle 12">
            <a:extLst>
              <a:ext uri="{FF2B5EF4-FFF2-40B4-BE49-F238E27FC236}">
                <a16:creationId xmlns:a16="http://schemas.microsoft.com/office/drawing/2014/main" id="{66085C62-ADF2-4CC0-B14D-F4B678F116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72832"/>
            <a:ext cx="1194619"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14">
            <a:extLst>
              <a:ext uri="{FF2B5EF4-FFF2-40B4-BE49-F238E27FC236}">
                <a16:creationId xmlns:a16="http://schemas.microsoft.com/office/drawing/2014/main" id="{034EF5D1-2322-4C79-BA38-EDD477732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416784" y="758952"/>
            <a:ext cx="278312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6495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162DF2A-64D1-4AA9-BA42-8A4063EADE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5D7C1373-63AF-4A75-909E-990E053566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2F4AD318-2FB6-4C6E-931E-58E404FA18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reeform: Shape 14">
            <a:extLst>
              <a:ext uri="{FF2B5EF4-FFF2-40B4-BE49-F238E27FC236}">
                <a16:creationId xmlns:a16="http://schemas.microsoft.com/office/drawing/2014/main" id="{1A118E35-1CBF-4863-8497-F4DF1A166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2" y="752748"/>
            <a:ext cx="1001483" cy="4744251"/>
          </a:xfrm>
          <a:custGeom>
            <a:avLst/>
            <a:gdLst>
              <a:gd name="connsiteX0" fmla="*/ 0 w 1001483"/>
              <a:gd name="connsiteY0" fmla="*/ 0 h 4744251"/>
              <a:gd name="connsiteX1" fmla="*/ 1001483 w 1001483"/>
              <a:gd name="connsiteY1" fmla="*/ 0 h 4744251"/>
              <a:gd name="connsiteX2" fmla="*/ 0 w 1001483"/>
              <a:gd name="connsiteY2" fmla="*/ 4744251 h 4744251"/>
            </a:gdLst>
            <a:ahLst/>
            <a:cxnLst>
              <a:cxn ang="0">
                <a:pos x="connsiteX0" y="connsiteY0"/>
              </a:cxn>
              <a:cxn ang="0">
                <a:pos x="connsiteX1" y="connsiteY1"/>
              </a:cxn>
              <a:cxn ang="0">
                <a:pos x="connsiteX2" y="connsiteY2"/>
              </a:cxn>
            </a:cxnLst>
            <a:rect l="l" t="t" r="r" b="b"/>
            <a:pathLst>
              <a:path w="1001483" h="4744251">
                <a:moveTo>
                  <a:pt x="0" y="0"/>
                </a:moveTo>
                <a:lnTo>
                  <a:pt x="1001483" y="0"/>
                </a:lnTo>
                <a:lnTo>
                  <a:pt x="0" y="474425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Freeform: Shape 16">
            <a:extLst>
              <a:ext uri="{FF2B5EF4-FFF2-40B4-BE49-F238E27FC236}">
                <a16:creationId xmlns:a16="http://schemas.microsoft.com/office/drawing/2014/main" id="{6E187274-5DC2-4BE0-AF99-925D6D9735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87094" y="761999"/>
            <a:ext cx="4208489" cy="5334001"/>
          </a:xfrm>
          <a:custGeom>
            <a:avLst/>
            <a:gdLst>
              <a:gd name="connsiteX0" fmla="*/ 1015642 w 4208489"/>
              <a:gd name="connsiteY0" fmla="*/ 0 h 5334001"/>
              <a:gd name="connsiteX1" fmla="*/ 4208489 w 4208489"/>
              <a:gd name="connsiteY1" fmla="*/ 0 h 5334001"/>
              <a:gd name="connsiteX2" fmla="*/ 4208489 w 4208489"/>
              <a:gd name="connsiteY2" fmla="*/ 5334001 h 5334001"/>
              <a:gd name="connsiteX3" fmla="*/ 0 w 4208489"/>
              <a:gd name="connsiteY3" fmla="*/ 5334001 h 5334001"/>
            </a:gdLst>
            <a:ahLst/>
            <a:cxnLst>
              <a:cxn ang="0">
                <a:pos x="connsiteX0" y="connsiteY0"/>
              </a:cxn>
              <a:cxn ang="0">
                <a:pos x="connsiteX1" y="connsiteY1"/>
              </a:cxn>
              <a:cxn ang="0">
                <a:pos x="connsiteX2" y="connsiteY2"/>
              </a:cxn>
              <a:cxn ang="0">
                <a:pos x="connsiteX3" y="connsiteY3"/>
              </a:cxn>
            </a:cxnLst>
            <a:rect l="l" t="t" r="r" b="b"/>
            <a:pathLst>
              <a:path w="4208489" h="5334001">
                <a:moveTo>
                  <a:pt x="1015642" y="0"/>
                </a:moveTo>
                <a:lnTo>
                  <a:pt x="4208489" y="0"/>
                </a:lnTo>
                <a:lnTo>
                  <a:pt x="4208489" y="5334001"/>
                </a:lnTo>
                <a:lnTo>
                  <a:pt x="0" y="5334001"/>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Заголовок 3">
            <a:extLst>
              <a:ext uri="{FF2B5EF4-FFF2-40B4-BE49-F238E27FC236}">
                <a16:creationId xmlns:a16="http://schemas.microsoft.com/office/drawing/2014/main" id="{EB3EAA79-7FEF-FA6F-9012-6AA91B0B6E9D}"/>
              </a:ext>
            </a:extLst>
          </p:cNvPr>
          <p:cNvSpPr>
            <a:spLocks noGrp="1"/>
          </p:cNvSpPr>
          <p:nvPr>
            <p:ph type="title"/>
          </p:nvPr>
        </p:nvSpPr>
        <p:spPr>
          <a:xfrm>
            <a:off x="1069849" y="1298447"/>
            <a:ext cx="6917245" cy="4797553"/>
          </a:xfrm>
        </p:spPr>
        <p:txBody>
          <a:bodyPr vert="horz" lIns="91440" tIns="45720" rIns="91440" bIns="45720" rtlCol="0" anchor="ctr">
            <a:normAutofit/>
          </a:bodyPr>
          <a:lstStyle/>
          <a:p>
            <a:pPr algn="r"/>
            <a:r>
              <a:rPr lang="en-US" sz="3200" b="0" i="0" spc="-100" dirty="0" err="1">
                <a:solidFill>
                  <a:schemeClr val="bg1"/>
                </a:solidFill>
                <a:effectLst/>
                <a:latin typeface="Times New Roman" panose="02020603050405020304" pitchFamily="18" charset="0"/>
                <a:cs typeface="Times New Roman" panose="02020603050405020304" pitchFamily="18" charset="0"/>
              </a:rPr>
              <a:t>Өндірістік</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бағдарламаны</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диверсификациялау</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алдында</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нарықтағы</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сұраныс</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пен</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ұсынысты</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зерттеу</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қажет</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одан</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кейін</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өнімнің</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қай</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түрін</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өндіруді</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жоғарлату</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керектігі</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анықталады</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Кейіннен</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барып</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өндірістік</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бағдарламаның</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орындалуына</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қарай</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диверсификациялау</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қажеттілік</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деңгейі</a:t>
            </a:r>
            <a:r>
              <a:rPr lang="en-US" sz="3200" b="0" i="0" spc="-100" dirty="0">
                <a:solidFill>
                  <a:schemeClr val="bg1"/>
                </a:solidFill>
                <a:effectLst/>
                <a:latin typeface="Times New Roman" panose="02020603050405020304" pitchFamily="18" charset="0"/>
                <a:cs typeface="Times New Roman" panose="02020603050405020304" pitchFamily="18" charset="0"/>
              </a:rPr>
              <a:t> </a:t>
            </a:r>
            <a:r>
              <a:rPr lang="en-US" sz="3200" b="0" i="0" spc="-100" dirty="0" err="1">
                <a:solidFill>
                  <a:schemeClr val="bg1"/>
                </a:solidFill>
                <a:effectLst/>
                <a:latin typeface="Times New Roman" panose="02020603050405020304" pitchFamily="18" charset="0"/>
                <a:cs typeface="Times New Roman" panose="02020603050405020304" pitchFamily="18" charset="0"/>
              </a:rPr>
              <a:t>табылады</a:t>
            </a:r>
            <a:r>
              <a:rPr lang="en-US" sz="3200" b="0" i="0" spc="-100" dirty="0">
                <a:solidFill>
                  <a:schemeClr val="bg1"/>
                </a:solidFill>
                <a:effectLst/>
                <a:latin typeface="Times New Roman" panose="02020603050405020304" pitchFamily="18" charset="0"/>
                <a:cs typeface="Times New Roman" panose="02020603050405020304" pitchFamily="18" charset="0"/>
              </a:rPr>
              <a:t>.</a:t>
            </a:r>
            <a:endParaRPr lang="en-US" sz="3200" spc="-1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5430493"/>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1D3C71-AB50-641C-6F27-942D9208ACCA}"/>
              </a:ext>
            </a:extLst>
          </p:cNvPr>
          <p:cNvSpPr>
            <a:spLocks noGrp="1"/>
          </p:cNvSpPr>
          <p:nvPr>
            <p:ph type="title"/>
          </p:nvPr>
        </p:nvSpPr>
        <p:spPr>
          <a:xfrm>
            <a:off x="252918" y="1123837"/>
            <a:ext cx="11075481" cy="4601183"/>
          </a:xfrm>
        </p:spPr>
        <p:txBody>
          <a:bodyPr>
            <a:normAutofit/>
          </a:bodyPr>
          <a:lstStyle/>
          <a:p>
            <a:pPr algn="ctr"/>
            <a:r>
              <a:rPr lang="ru-RU" sz="6600" b="1" dirty="0" err="1">
                <a:solidFill>
                  <a:schemeClr val="tx1"/>
                </a:solidFill>
                <a:latin typeface="Times New Roman" panose="02020603050405020304" pitchFamily="18" charset="0"/>
                <a:cs typeface="Times New Roman" panose="02020603050405020304" pitchFamily="18" charset="0"/>
              </a:rPr>
              <a:t>Өндіріс</a:t>
            </a:r>
            <a:r>
              <a:rPr lang="ru-RU" sz="6600" b="1" dirty="0">
                <a:solidFill>
                  <a:schemeClr val="tx1"/>
                </a:solidFill>
                <a:latin typeface="Times New Roman" panose="02020603050405020304" pitchFamily="18" charset="0"/>
                <a:cs typeface="Times New Roman" panose="02020603050405020304" pitchFamily="18" charset="0"/>
              </a:rPr>
              <a:t> </a:t>
            </a:r>
            <a:r>
              <a:rPr lang="ru-RU" sz="6600" b="1" dirty="0" err="1">
                <a:solidFill>
                  <a:schemeClr val="tx1"/>
                </a:solidFill>
                <a:latin typeface="Times New Roman" panose="02020603050405020304" pitchFamily="18" charset="0"/>
                <a:cs typeface="Times New Roman" panose="02020603050405020304" pitchFamily="18" charset="0"/>
              </a:rPr>
              <a:t>көлемі</a:t>
            </a:r>
            <a:r>
              <a:rPr lang="ru-RU" sz="6600" b="1" dirty="0">
                <a:solidFill>
                  <a:schemeClr val="tx1"/>
                </a:solidFill>
                <a:latin typeface="Times New Roman" panose="02020603050405020304" pitchFamily="18" charset="0"/>
                <a:cs typeface="Times New Roman" panose="02020603050405020304" pitchFamily="18" charset="0"/>
              </a:rPr>
              <a:t> - </a:t>
            </a:r>
            <a:r>
              <a:rPr lang="ru-RU" sz="6600" dirty="0" err="1">
                <a:solidFill>
                  <a:schemeClr val="tx1"/>
                </a:solidFill>
                <a:latin typeface="Times New Roman" panose="02020603050405020304" pitchFamily="18" charset="0"/>
                <a:cs typeface="Times New Roman" panose="02020603050405020304" pitchFamily="18" charset="0"/>
              </a:rPr>
              <a:t>кәсіпорын</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шығаратын</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өнімнің</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құндық</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немесе</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заттай</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нысанда</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көрсетілген</a:t>
            </a:r>
            <a:r>
              <a:rPr lang="ru-RU" sz="6600" dirty="0">
                <a:solidFill>
                  <a:schemeClr val="tx1"/>
                </a:solidFill>
                <a:latin typeface="Times New Roman" panose="02020603050405020304" pitchFamily="18" charset="0"/>
                <a:cs typeface="Times New Roman" panose="02020603050405020304" pitchFamily="18" charset="0"/>
              </a:rPr>
              <a:t> </a:t>
            </a:r>
            <a:r>
              <a:rPr lang="ru-RU" sz="6600" dirty="0" err="1">
                <a:solidFill>
                  <a:schemeClr val="tx1"/>
                </a:solidFill>
                <a:latin typeface="Times New Roman" panose="02020603050405020304" pitchFamily="18" charset="0"/>
                <a:cs typeface="Times New Roman" panose="02020603050405020304" pitchFamily="18" charset="0"/>
              </a:rPr>
              <a:t>шамасы</a:t>
            </a:r>
            <a:r>
              <a:rPr lang="ru-RU" sz="6600" dirty="0">
                <a:solidFill>
                  <a:schemeClr val="tx1"/>
                </a:solidFill>
                <a:latin typeface="Times New Roman" panose="02020603050405020304" pitchFamily="18" charset="0"/>
                <a:cs typeface="Times New Roman" panose="02020603050405020304" pitchFamily="18" charset="0"/>
              </a:rPr>
              <a:t>.</a:t>
            </a:r>
            <a:endParaRPr lang="ru-KZ" sz="6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6454324"/>
      </p:ext>
    </p:extLst>
  </p:cSld>
  <p:clrMapOvr>
    <a:masterClrMapping/>
  </p:clrMapOvr>
</p:sld>
</file>

<file path=ppt/theme/theme1.xml><?xml version="1.0" encoding="utf-8"?>
<a:theme xmlns:a="http://schemas.openxmlformats.org/drawingml/2006/main" name="Рамка">
  <a:themeElements>
    <a:clrScheme name="Другая 1">
      <a:dk1>
        <a:sysClr val="windowText" lastClr="000000"/>
      </a:dk1>
      <a:lt1>
        <a:sysClr val="window" lastClr="FFFFFF"/>
      </a:lt1>
      <a:dk2>
        <a:srgbClr val="191B0E"/>
      </a:dk2>
      <a:lt2>
        <a:srgbClr val="EFEDE3"/>
      </a:lt2>
      <a:accent1>
        <a:srgbClr val="FFFFFF"/>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Рамка">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Рамка">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Рамка</Template>
  <TotalTime>19</TotalTime>
  <Words>579</Words>
  <Application>Microsoft Office PowerPoint</Application>
  <PresentationFormat>Широкоэкранный</PresentationFormat>
  <Paragraphs>12</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Calibri</vt:lpstr>
      <vt:lpstr>Corbel</vt:lpstr>
      <vt:lpstr>Times New Roman</vt:lpstr>
      <vt:lpstr>Wingdings 2</vt:lpstr>
      <vt:lpstr>Рамка</vt:lpstr>
      <vt:lpstr>Өндірістік бағдарлама және өндіріс көлемі</vt:lpstr>
      <vt:lpstr>Презентация PowerPoint</vt:lpstr>
      <vt:lpstr>Презентация PowerPoint</vt:lpstr>
      <vt:lpstr>Презентация PowerPoint</vt:lpstr>
      <vt:lpstr>Презентация PowerPoint</vt:lpstr>
      <vt:lpstr>Диверсификация – капитал мен табыстың тиімділігін жоғалту тәуекелімен инвестицияланған және басқа жолмен кәсіпорынға түскен қаражатты бірнеше обьектілер арасында бөлу.</vt:lpstr>
      <vt:lpstr>Өндірістік диверсификация – бір уақытта бір – бірімен байланыссыз өнім түрлерін шығару және өнім ассортиментін кеңейту.</vt:lpstr>
      <vt:lpstr>Өндірістік бағдарламаны диверсификациялау алдында нарықтағы сұраныс пен ұсынысты зерттеу қажет, одан кейін өнімнің қай түрін өндіруді жоғарлату керектігі анықталады. Кейіннен барып өндірістік бағдарламаның орындалуына қарай диверсификациялау қажеттілік деңгейі табылады.</vt:lpstr>
      <vt:lpstr>Өндіріс көлемі - кәсіпорын шығаратын өнімнің құндық немесе заттай нысанда көрсетілген шамасы.</vt:lpstr>
      <vt:lpstr>Бағалау кезінде заттай да, құндық да көрсеткіштер пайдаланылады. Олардың біріншілері өнімнің номенклатурасы, ассортименті, сапасы бойынша сипаттайды. Құндық көрсеткіштер жалпы, тауарлық және өткізілген өнімді бағалау кезінде қолданылады. Оның негізгісі - сатылған өнім. Оның көлеміне сатып алушы сатқан және төлеген дайындалған өнімнің бір бөлігінің ғана құны енгізіледі. Тәжірибеде бұл көрсеткішті сатылған білік деп атайды. Тауар өнімі нақты өткізілген өнімді және кәсіпорынның қоймасындағы немесе тұтынушыға жіберілген, бірақ ол төлемеген өнімнің құнын қамтиды, Жалпы өнім белгілі бір уақыт кезеңінде өндірілген өнімнің жалпы көлемін сипаттайды. Тауар өнімін, өсім құнын немесе жартылай дайын өнімдер қалдықтарының залалын қамтиды. Өндіріс көлемін айқындау кезінде еңбек көрсеткіштері (еңбекке ақы төлеу, қызметкерлерге сыйлықақы беру қоры), жалпы өнім мен материалдық шығындар арасындағы айырмашылықты білдіретін таза өнім көрсеткіші (өндіріс процесінде тұтынылған шикізаттың, материалдардың, отынның, энергияның, негізгі өндірістік қорлардың амортизациясының құны) пайдаланылады. Бұл көрсеткіштер әртүрлі салалардағы өндірістің материалды қажетсіну деңгейінің бұрмалаушы әсерінен тазартылған. Өндіріс көлемін айқындау кезінде көрсеткіштер жүйесін пайдалану оны есептеудің шынайылығын және шынайылығын арттырады.</vt:lpstr>
      <vt:lpstr>Өнім өндірісінің оңтайлы көлемін анықтау - бұл өндіріс көлемі мен өткізу көлемі арасындағы белгілі бір теңгерімді іздеу. Ең аз шығындар кезінде экономикалық әсер барынша жоғары болуы тиіс.</vt:lpstr>
      <vt:lpstr>Назарларыңызға рахмет!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Өндірістік бағдарлама және өндіріс көлемі</dc:title>
  <dc:creator>ЛИНАРА АГЫБАЕВА</dc:creator>
  <cp:lastModifiedBy>ЛИНАРА АГЫБАЕВА</cp:lastModifiedBy>
  <cp:revision>2</cp:revision>
  <dcterms:created xsi:type="dcterms:W3CDTF">2022-10-15T16:18:42Z</dcterms:created>
  <dcterms:modified xsi:type="dcterms:W3CDTF">2022-11-21T08:36:16Z</dcterms:modified>
</cp:coreProperties>
</file>