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59" r:id="rId6"/>
    <p:sldId id="263" r:id="rId7"/>
    <p:sldId id="262" r:id="rId8"/>
    <p:sldId id="261" r:id="rId9"/>
    <p:sldId id="267" r:id="rId10"/>
    <p:sldId id="266" r:id="rId11"/>
    <p:sldId id="268" r:id="rId12"/>
    <p:sldId id="269" r:id="rId13"/>
    <p:sldId id="270" r:id="rId14"/>
    <p:sldId id="271" r:id="rId15"/>
    <p:sldId id="260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568952" cy="3312368"/>
          </a:xfrm>
        </p:spPr>
        <p:txBody>
          <a:bodyPr>
            <a:no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Тақырыбы:</a:t>
            </a:r>
            <a:r>
              <a:rPr lang="kk-KZ" sz="6000" dirty="0" smtClean="0">
                <a:effectLst/>
                <a:latin typeface="Times New Roman"/>
                <a:ea typeface="Times New Roman"/>
              </a:rPr>
              <a:t/>
            </a:r>
            <a:br>
              <a:rPr lang="kk-KZ" sz="6000" dirty="0" smtClean="0">
                <a:effectLst/>
                <a:latin typeface="Times New Roman"/>
                <a:ea typeface="Times New Roman"/>
              </a:rPr>
            </a:br>
            <a:r>
              <a:rPr lang="kk-KZ" sz="6000" dirty="0" smtClean="0">
                <a:effectLst/>
                <a:latin typeface="Times New Roman"/>
                <a:ea typeface="Times New Roman"/>
              </a:rPr>
              <a:t> </a:t>
            </a:r>
            <a:r>
              <a:rPr lang="kk-KZ" sz="6000" b="1" i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</a:rPr>
              <a:t>Есептік </a:t>
            </a:r>
            <a:r>
              <a:rPr lang="kk-KZ" sz="6000" b="1" i="1" dirty="0">
                <a:solidFill>
                  <a:srgbClr val="7030A0"/>
                </a:solidFill>
                <a:effectLst/>
                <a:latin typeface="Times New Roman"/>
                <a:ea typeface="Times New Roman"/>
              </a:rPr>
              <a:t>және реттік сан есім</a:t>
            </a:r>
            <a:endParaRPr lang="en-US" sz="60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сан есім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21583" cy="572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6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Google Shape;518;p35" descr="D:\Programs\Рабочий стол_Disk_D\Улжан секрет\Гульжан\табиғат\200711050050-222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519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0528" y="-238438"/>
            <a:ext cx="5314950" cy="12446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547232"/>
              </p:ext>
            </p:extLst>
          </p:nvPr>
        </p:nvGraphicFramePr>
        <p:xfrm>
          <a:off x="2915816" y="1006162"/>
          <a:ext cx="3844478" cy="864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4478"/>
              </a:tblGrid>
              <a:tr h="864096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kk-KZ" sz="3600" b="1" u="sng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Жұмбақ жасыру</a:t>
                      </a:r>
                      <a:endParaRPr lang="en-US" sz="3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55576" y="1988840"/>
            <a:ext cx="66967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жарысады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алысады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Жетпіс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найзаны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kk-KZ" sz="1400" dirty="0"/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Ата-бабаның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ұшпақ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Шанырақ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найзасы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бар,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айнасы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аяғы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таяғы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Сиыр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Tx/>
              <a:buAutoNum type="arabicParenR"/>
            </a:pPr>
            <a:r>
              <a:rPr lang="kk-KZ" sz="1400" b="1" dirty="0"/>
              <a:t>1.Оң жағымда бес сарбаз,</a:t>
            </a:r>
            <a:br>
              <a:rPr lang="kk-KZ" sz="1400" b="1" dirty="0"/>
            </a:br>
            <a:r>
              <a:rPr lang="kk-KZ" sz="1400" b="1" dirty="0"/>
              <a:t>   Сол жағымда бес сарбаз.</a:t>
            </a:r>
            <a:r>
              <a:rPr lang="kk-KZ" sz="1400" dirty="0"/>
              <a:t/>
            </a:r>
            <a:br>
              <a:rPr lang="kk-KZ" sz="1400" dirty="0"/>
            </a:br>
            <a:r>
              <a:rPr lang="kk-KZ" sz="1400" dirty="0"/>
              <a:t>     </a:t>
            </a:r>
            <a:r>
              <a:rPr lang="kk-KZ" sz="1000" dirty="0"/>
              <a:t> /он саусақ/</a:t>
            </a:r>
            <a:r>
              <a:rPr lang="kk-KZ" sz="1400" dirty="0"/>
              <a:t/>
            </a:r>
            <a:br>
              <a:rPr lang="kk-KZ" sz="1400" dirty="0"/>
            </a:br>
            <a:r>
              <a:rPr lang="kk-KZ" sz="1400" b="1" dirty="0"/>
              <a:t>2.Төрт аяғы ,арқасы бар,</a:t>
            </a:r>
            <a:br>
              <a:rPr lang="kk-KZ" sz="1400" b="1" dirty="0"/>
            </a:br>
            <a:r>
              <a:rPr lang="kk-KZ" sz="1400" b="1" dirty="0"/>
              <a:t>   Еті жоқ, қаңқасы бар.</a:t>
            </a:r>
            <a:r>
              <a:rPr lang="kk-KZ" sz="1400" dirty="0"/>
              <a:t/>
            </a:r>
            <a:br>
              <a:rPr lang="kk-KZ" sz="1400" dirty="0"/>
            </a:br>
            <a:r>
              <a:rPr lang="kk-KZ" sz="1400" dirty="0"/>
              <a:t>  </a:t>
            </a:r>
            <a:r>
              <a:rPr lang="ru-RU" sz="1000" dirty="0"/>
              <a:t>/</a:t>
            </a:r>
            <a:r>
              <a:rPr lang="ru-RU" sz="1000" dirty="0" err="1"/>
              <a:t>орындық</a:t>
            </a:r>
            <a:r>
              <a:rPr lang="ru-RU" sz="1000" dirty="0"/>
              <a:t>/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b="1" dirty="0"/>
              <a:t>3.Ағайынды </a:t>
            </a:r>
            <a:r>
              <a:rPr lang="ru-RU" sz="1400" b="1" dirty="0" err="1"/>
              <a:t>төрт</a:t>
            </a:r>
            <a:r>
              <a:rPr lang="ru-RU" sz="1400" b="1" dirty="0"/>
              <a:t> батыр,</a:t>
            </a:r>
            <a:br>
              <a:rPr lang="ru-RU" sz="1400" b="1" dirty="0"/>
            </a:br>
            <a:r>
              <a:rPr lang="ru-RU" sz="1400" b="1" dirty="0"/>
              <a:t>   </a:t>
            </a:r>
            <a:r>
              <a:rPr lang="ru-RU" sz="1400" b="1" dirty="0" err="1"/>
              <a:t>Көтергені</a:t>
            </a:r>
            <a:r>
              <a:rPr lang="ru-RU" sz="1400" b="1" dirty="0"/>
              <a:t> </a:t>
            </a:r>
            <a:r>
              <a:rPr lang="ru-RU" sz="1400" b="1" dirty="0" err="1"/>
              <a:t>бір</a:t>
            </a:r>
            <a:r>
              <a:rPr lang="ru-RU" sz="1400" b="1" dirty="0"/>
              <a:t> </a:t>
            </a:r>
            <a:r>
              <a:rPr lang="ru-RU" sz="1400" b="1" dirty="0" err="1"/>
              <a:t>шатыр</a:t>
            </a:r>
            <a:r>
              <a:rPr lang="ru-RU" sz="1400" b="1" dirty="0"/>
              <a:t>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   </a:t>
            </a:r>
            <a:r>
              <a:rPr lang="ru-RU" sz="1000" dirty="0"/>
              <a:t> /</a:t>
            </a:r>
            <a:r>
              <a:rPr lang="ru-RU" sz="1000" dirty="0" err="1"/>
              <a:t>үстел</a:t>
            </a:r>
            <a:r>
              <a:rPr lang="ru-RU" sz="1000" dirty="0"/>
              <a:t>/</a:t>
            </a:r>
            <a:endParaRPr lang="en-US" sz="1000" dirty="0">
              <a:latin typeface="Times New Roman"/>
              <a:ea typeface="Times New Roman"/>
            </a:endParaRPr>
          </a:p>
          <a:p>
            <a:pPr marL="342900" indent="-342900">
              <a:buFontTx/>
              <a:buAutoNum type="arabicParenR"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83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Содержимое 3" descr="slide-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694198"/>
            <a:ext cx="8208912" cy="6148669"/>
          </a:xfrm>
        </p:spPr>
      </p:pic>
    </p:spTree>
    <p:extLst>
      <p:ext uri="{BB962C8B-B14F-4D97-AF65-F5344CB8AC3E}">
        <p14:creationId xmlns:p14="http://schemas.microsoft.com/office/powerpoint/2010/main" val="7561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326350"/>
              </p:ext>
            </p:extLst>
          </p:nvPr>
        </p:nvGraphicFramePr>
        <p:xfrm>
          <a:off x="871538" y="4302697"/>
          <a:ext cx="7408862" cy="494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8862"/>
              </a:tblGrid>
              <a:tr h="4944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37-жаттығу.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194754"/>
              </p:ext>
            </p:extLst>
          </p:nvPr>
        </p:nvGraphicFramePr>
        <p:xfrm>
          <a:off x="395536" y="2204865"/>
          <a:ext cx="8496944" cy="3401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/>
              </a:tblGrid>
              <a:tr h="34013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Реттік сан есімдерді сөз құрамына талдаңдар.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Бір-інші, екі-нші, бес-інші, алты-ншы, жеті-нші, тоғы­з-ыншы, отыз-ыншы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Реттік сан есімдерге жалғанған қосымшаның екі түрлі 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</a:t>
                      </a: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ншы, -ыншы) болу себебін түсіндіріңдер.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421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 үзіліс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988840"/>
            <a:ext cx="8339073" cy="301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Далада ойнап жүрген Жанат үйге жүгіріп кірді. Анасынан далада жаюлы тұрған кірлерді жинап алуын өтінді. Анасы түсінбей, себебін сұрады. Жанат қалай жауап берді деп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ойлайсың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523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949957"/>
              </p:ext>
            </p:extLst>
          </p:nvPr>
        </p:nvGraphicFramePr>
        <p:xfrm>
          <a:off x="323528" y="2132855"/>
          <a:ext cx="8352929" cy="4176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/>
                <a:gridCol w="2736304"/>
                <a:gridCol w="1080120"/>
                <a:gridCol w="1008112"/>
                <a:gridCol w="1008112"/>
                <a:gridCol w="1080120"/>
                <a:gridCol w="1008113"/>
              </a:tblGrid>
              <a:tr h="12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6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Аты-жөні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тапсырмасы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Біржан Ілияс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Жандосова Акниет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Жандосова  Мадина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Кемалхан Назерке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Сералы Элиза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Урынбек Аян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“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Күнделік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  <a:r>
              <a:rPr lang="kk-KZ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әдісі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7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827584" y="1772816"/>
            <a:ext cx="7056784" cy="21602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Үй тапсырмасы:</a:t>
            </a:r>
          </a:p>
          <a:p>
            <a:r>
              <a:rPr lang="kk-K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84</a:t>
            </a:r>
            <a:r>
              <a:rPr lang="kk-K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-бет  </a:t>
            </a:r>
            <a:r>
              <a:rPr lang="kk-K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kk-K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-жаттығу</a:t>
            </a:r>
            <a:endParaRPr lang="ru-RU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93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Рисунок 2" descr="img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26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80920" cy="4248472"/>
          </a:xfrm>
        </p:spPr>
        <p:txBody>
          <a:bodyPr>
            <a:noAutofit/>
          </a:bodyPr>
          <a:lstStyle/>
          <a:p>
            <a:pPr fontAlgn="base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 оқушылар: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сөйлемнен сан есімді табады, есептік және реттік сан есімдердің айырмашылығын анықтай алады.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 оқушылар: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беріп, сан есімдерді ажырата алады.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 оқушылар: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 есім түрлеріне мысалдар жаза алады.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6512511" cy="1143000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8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176594"/>
              </p:ext>
            </p:extLst>
          </p:nvPr>
        </p:nvGraphicFramePr>
        <p:xfrm>
          <a:off x="539552" y="620687"/>
          <a:ext cx="8064896" cy="1728193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1728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kk-KZ" sz="3200" b="1" i="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«Күн шұғыласы» әдісі арқылы біз сендермен өткен тақырыпты есімізге түсірейік. </a:t>
                      </a:r>
                      <a:endParaRPr lang="en-US" sz="1200" b="1" i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Рисунок 2" descr="Портфолио класса - Классному руководителю - 8 клас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182" y="1901282"/>
            <a:ext cx="2933818" cy="260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272836"/>
              </p:ext>
            </p:extLst>
          </p:nvPr>
        </p:nvGraphicFramePr>
        <p:xfrm>
          <a:off x="467544" y="2492896"/>
          <a:ext cx="5760640" cy="3240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0"/>
              </a:tblGrid>
              <a:tr h="3240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Өткен сабақта қандай тақырыппен таныстық ? 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Сан есім дегеніміз не? </a:t>
                      </a:r>
                      <a:endParaRPr lang="en-US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Сан есім нені білдіреді? 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Сан есімнің сұрақтары қандай? 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Сан есімге мысал келтір. 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Сан есімге сөйлем құрастыр. 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7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908720"/>
            <a:ext cx="8128000" cy="554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80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5660305"/>
              </p:ext>
            </p:extLst>
          </p:nvPr>
        </p:nvGraphicFramePr>
        <p:xfrm>
          <a:off x="871538" y="692696"/>
          <a:ext cx="7408862" cy="853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8862"/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</a:t>
                      </a:r>
                      <a:r>
                        <a:rPr lang="kk-K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  «</a:t>
                      </a: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Еркін әңгіме» әдісімен орындалады. 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556114"/>
              </p:ext>
            </p:extLst>
          </p:nvPr>
        </p:nvGraphicFramePr>
        <p:xfrm>
          <a:off x="395536" y="2492896"/>
          <a:ext cx="8416974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16974"/>
              </a:tblGrid>
              <a:tr h="3528392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35-жаттығу.</a:t>
                      </a:r>
                      <a:endParaRPr lang="en-US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Ертегіні оқыңдар.</a:t>
                      </a:r>
                      <a:endParaRPr lang="en-US" sz="20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Жолаушылар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жерде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кездесті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n-US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Бұлақ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Бұлақ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басындағы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таста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жазылыпты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n-US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Бірінші жолаушы сөздің мағынасын қалай түсінді? </a:t>
                      </a:r>
                      <a:endParaRPr lang="en-US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Екінші және үшінші жолаушы сөздің мағынасын қалай түсінгенін болжап көріңдер. </a:t>
                      </a:r>
                      <a:endParaRPr lang="en-US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0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620688"/>
            <a:ext cx="6192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ТЕКСЕР: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423450"/>
              </p:ext>
            </p:extLst>
          </p:nvPr>
        </p:nvGraphicFramePr>
        <p:xfrm>
          <a:off x="323528" y="1844824"/>
          <a:ext cx="8496945" cy="37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089"/>
                <a:gridCol w="1699089"/>
                <a:gridCol w="1699089"/>
                <a:gridCol w="1699839"/>
                <a:gridCol w="1699839"/>
              </a:tblGrid>
              <a:tr h="69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тапсырма - 35 жаттығу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4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Ертегіні оқып, мәтін мазмұнын анықтайтын сұрақтарға жауап береді -1 балл.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Үш жолаушының сөздің мағынасын қалай түсінгенін айтады-1 балл.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Ақыл сөздің мағынасын топта талқылап, түсіндіреді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балл.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Қарамен берілген сан есімдерді салыстырып, бір-бірінен өзгешелігін ажыратады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6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7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Сөздік тапсырма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Ғибрат</a:t>
            </a:r>
            <a:r>
              <a:rPr lang="kk-KZ" sz="4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сөзін жазу, 123 бет оқулықтағы сөздік</a:t>
            </a:r>
            <a:endParaRPr lang="en-US" sz="40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oogle Shape;636;p42" descr="MCj04166460000[1]"/>
          <p:cNvPicPr preferRelativeResize="0">
            <a:picLocks noGrp="1"/>
          </p:cNvPicPr>
          <p:nvPr>
            <p:ph sz="quarter" idx="14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894083" y="2679700"/>
            <a:ext cx="3324584" cy="34464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302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тапсырма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007645"/>
              </p:ext>
            </p:extLst>
          </p:nvPr>
        </p:nvGraphicFramePr>
        <p:xfrm>
          <a:off x="683568" y="2348880"/>
          <a:ext cx="7776864" cy="3522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6864"/>
              </a:tblGrid>
              <a:tr h="233538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choolBook Kza"/>
                        <a:buChar char="-"/>
                      </a:pPr>
                      <a:r>
                        <a:rPr lang="kk-KZ" sz="36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Ақыл сөздің мағынасын жұпта талқылаңдар. </a:t>
                      </a:r>
                      <a:endParaRPr lang="en-US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choolBook Kza"/>
                        <a:buChar char="-"/>
                      </a:pPr>
                      <a:r>
                        <a:rPr lang="kk-KZ" sz="36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Мәтіндегі қарамен берілген сан есімдерді салыстыр. Бұлардың </a:t>
                      </a:r>
                      <a:r>
                        <a:rPr lang="kk-KZ" sz="36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бір-бірінен </a:t>
                      </a:r>
                      <a:r>
                        <a:rPr lang="kk-KZ" sz="36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өзгешелігі неде деп ойлайсыңдар?</a:t>
                      </a:r>
                      <a:endParaRPr lang="en-US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97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сан ес3м 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0" b="2627"/>
          <a:stretch/>
        </p:blipFill>
        <p:spPr bwMode="auto">
          <a:xfrm>
            <a:off x="0" y="207818"/>
            <a:ext cx="9144000" cy="647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20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</TotalTime>
  <Words>356</Words>
  <Application>Microsoft Office PowerPoint</Application>
  <PresentationFormat>Экран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Тақырыбы:  Есептік және реттік сан есім</vt:lpstr>
      <vt:lpstr>Сабақтың мақсаты</vt:lpstr>
      <vt:lpstr>Презентация PowerPoint</vt:lpstr>
      <vt:lpstr>Презентация PowerPoint</vt:lpstr>
      <vt:lpstr>Презентация PowerPoint</vt:lpstr>
      <vt:lpstr>Презентация PowerPoint</vt:lpstr>
      <vt:lpstr>Сөздік тапсырма</vt:lpstr>
      <vt:lpstr>Жұптық тапсырма</vt:lpstr>
      <vt:lpstr>Презентация PowerPoint</vt:lpstr>
      <vt:lpstr>Презентация PowerPoint</vt:lpstr>
      <vt:lpstr>Презентация PowerPoint</vt:lpstr>
      <vt:lpstr>Презентация PowerPoint</vt:lpstr>
      <vt:lpstr>37-жаттығу.  </vt:lpstr>
      <vt:lpstr>Шығармашылық үзіліс</vt:lpstr>
      <vt:lpstr> “Күнделік” әдісі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user</cp:lastModifiedBy>
  <cp:revision>16</cp:revision>
  <dcterms:created xsi:type="dcterms:W3CDTF">2022-04-13T18:53:29Z</dcterms:created>
  <dcterms:modified xsi:type="dcterms:W3CDTF">2022-04-14T00:31:36Z</dcterms:modified>
</cp:coreProperties>
</file>